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44" r:id="rId1"/>
    <p:sldMasterId id="2147484295" r:id="rId2"/>
    <p:sldMasterId id="2147483760" r:id="rId3"/>
    <p:sldMasterId id="2147484283" r:id="rId4"/>
    <p:sldMasterId id="2147484328" r:id="rId5"/>
    <p:sldMasterId id="2147484390" r:id="rId6"/>
    <p:sldMasterId id="2147484405" r:id="rId7"/>
  </p:sldMasterIdLst>
  <p:notesMasterIdLst>
    <p:notesMasterId r:id="rId61"/>
  </p:notesMasterIdLst>
  <p:sldIdLst>
    <p:sldId id="2147482423" r:id="rId8"/>
    <p:sldId id="2147482274" r:id="rId9"/>
    <p:sldId id="2147479848" r:id="rId10"/>
    <p:sldId id="2147311199" r:id="rId11"/>
    <p:sldId id="2147482440" r:id="rId12"/>
    <p:sldId id="2147482409" r:id="rId13"/>
    <p:sldId id="2147482441" r:id="rId14"/>
    <p:sldId id="2147482432" r:id="rId15"/>
    <p:sldId id="256" r:id="rId16"/>
    <p:sldId id="2147480164" r:id="rId17"/>
    <p:sldId id="2147311423" r:id="rId18"/>
    <p:sldId id="2147482455" r:id="rId19"/>
    <p:sldId id="2147482421" r:id="rId20"/>
    <p:sldId id="2147482292" r:id="rId21"/>
    <p:sldId id="2147473223" r:id="rId22"/>
    <p:sldId id="2147473162" r:id="rId23"/>
    <p:sldId id="2147482361" r:id="rId24"/>
    <p:sldId id="2147482443" r:id="rId25"/>
    <p:sldId id="2147482619" r:id="rId26"/>
    <p:sldId id="2147482317" r:id="rId27"/>
    <p:sldId id="2147311356" r:id="rId28"/>
    <p:sldId id="2147473178" r:id="rId29"/>
    <p:sldId id="2147473336" r:id="rId30"/>
    <p:sldId id="2147479898" r:id="rId31"/>
    <p:sldId id="2147473326" r:id="rId32"/>
    <p:sldId id="2147473244" r:id="rId33"/>
    <p:sldId id="2147473243" r:id="rId34"/>
    <p:sldId id="2147473241" r:id="rId35"/>
    <p:sldId id="2147482430" r:id="rId36"/>
    <p:sldId id="2147479738" r:id="rId37"/>
    <p:sldId id="2147473242" r:id="rId38"/>
    <p:sldId id="2147482431" r:id="rId39"/>
    <p:sldId id="2147479888" r:id="rId40"/>
    <p:sldId id="2147482456" r:id="rId41"/>
    <p:sldId id="2147482457" r:id="rId42"/>
    <p:sldId id="2147479904" r:id="rId43"/>
    <p:sldId id="2147482393" r:id="rId44"/>
    <p:sldId id="2147311439" r:id="rId45"/>
    <p:sldId id="262" r:id="rId46"/>
    <p:sldId id="2147479887" r:id="rId47"/>
    <p:sldId id="2146846724" r:id="rId48"/>
    <p:sldId id="2147482293" r:id="rId49"/>
    <p:sldId id="2147311282" r:id="rId50"/>
    <p:sldId id="2147482628" r:id="rId51"/>
    <p:sldId id="2147479873" r:id="rId52"/>
    <p:sldId id="2146846700" r:id="rId53"/>
    <p:sldId id="2146846727" r:id="rId54"/>
    <p:sldId id="2147482433" r:id="rId55"/>
    <p:sldId id="2147482391" r:id="rId56"/>
    <p:sldId id="3487" r:id="rId57"/>
    <p:sldId id="2147311229" r:id="rId58"/>
    <p:sldId id="2147479883" r:id="rId59"/>
    <p:sldId id="2147479886" r:id="rId60"/>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D4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DE2F7E-3852-4A55-B349-1B78EF25D218}" v="9" dt="2025-04-24T13:39:08.6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4660"/>
  </p:normalViewPr>
  <p:slideViewPr>
    <p:cSldViewPr snapToGrid="0">
      <p:cViewPr varScale="1">
        <p:scale>
          <a:sx n="93" d="100"/>
          <a:sy n="93" d="100"/>
        </p:scale>
        <p:origin x="46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microsoft.com/office/2015/10/relationships/revisionInfo" Target="revisionInfo.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Sheet1!$A$2:$A$6</c:f>
              <c:strCache>
                <c:ptCount val="5"/>
                <c:pt idx="0">
                  <c:v>2019-20</c:v>
                </c:pt>
                <c:pt idx="1">
                  <c:v>2020-21</c:v>
                </c:pt>
                <c:pt idx="2">
                  <c:v>2021-22</c:v>
                </c:pt>
                <c:pt idx="3">
                  <c:v>2022-23</c:v>
                </c:pt>
                <c:pt idx="4">
                  <c:v>2023-24</c:v>
                </c:pt>
              </c:strCache>
            </c:strRef>
          </c:cat>
          <c:val>
            <c:numRef>
              <c:f>Sheet1!$B$2:$B$6</c:f>
              <c:numCache>
                <c:formatCode>#,##0</c:formatCode>
                <c:ptCount val="5"/>
                <c:pt idx="0">
                  <c:v>2295</c:v>
                </c:pt>
                <c:pt idx="1">
                  <c:v>2432</c:v>
                </c:pt>
                <c:pt idx="2">
                  <c:v>2703</c:v>
                </c:pt>
                <c:pt idx="3">
                  <c:v>3340</c:v>
                </c:pt>
                <c:pt idx="4">
                  <c:v>3563</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Column1</c:v>
                      </c:pt>
                    </c:strCache>
                  </c:strRef>
                </c15:tx>
              </c15:filteredSeriesTitle>
            </c:ext>
            <c:ext xmlns:c16="http://schemas.microsoft.com/office/drawing/2014/chart" uri="{C3380CC4-5D6E-409C-BE32-E72D297353CC}">
              <c16:uniqueId val="{00000000-D388-4956-A7BA-EC798A5682EC}"/>
            </c:ext>
          </c:extLst>
        </c:ser>
        <c:dLbls>
          <c:dLblPos val="inEnd"/>
          <c:showLegendKey val="0"/>
          <c:showVal val="1"/>
          <c:showCatName val="0"/>
          <c:showSerName val="0"/>
          <c:showPercent val="0"/>
          <c:showBubbleSize val="0"/>
        </c:dLbls>
        <c:gapWidth val="100"/>
        <c:overlap val="-24"/>
        <c:axId val="1457173088"/>
        <c:axId val="1457173568"/>
      </c:barChart>
      <c:catAx>
        <c:axId val="145717308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457173568"/>
        <c:crosses val="autoZero"/>
        <c:auto val="1"/>
        <c:lblAlgn val="ctr"/>
        <c:lblOffset val="100"/>
        <c:noMultiLvlLbl val="0"/>
      </c:catAx>
      <c:valAx>
        <c:axId val="1457173568"/>
        <c:scaling>
          <c:orientation val="minMax"/>
          <c:max val="4500"/>
          <c:min val="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j-lt"/>
                <a:ea typeface="+mn-ea"/>
                <a:cs typeface="+mn-cs"/>
              </a:defRPr>
            </a:pPr>
            <a:endParaRPr lang="en-US"/>
          </a:p>
        </c:txPr>
        <c:crossAx val="1457173088"/>
        <c:crosses val="autoZero"/>
        <c:crossBetween val="between"/>
        <c:majorUnit val="1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Service Revenue</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4"/>
              <c:layout>
                <c:manualLayout>
                  <c:x val="-1.0561761098544847E-16"/>
                  <c:y val="-1.258714990750432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1D2-4114-BAEA-0BDB4981F4FF}"/>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lt1">
                        <a:lumMod val="8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Sheet1!$A$2:$A$6</c:f>
              <c:strCache>
                <c:ptCount val="5"/>
                <c:pt idx="0">
                  <c:v>2019-20</c:v>
                </c:pt>
                <c:pt idx="1">
                  <c:v>2020-21</c:v>
                </c:pt>
                <c:pt idx="2">
                  <c:v>2021-22</c:v>
                </c:pt>
                <c:pt idx="3">
                  <c:v>2022-23</c:v>
                </c:pt>
                <c:pt idx="4">
                  <c:v>2023-24</c:v>
                </c:pt>
              </c:strCache>
            </c:strRef>
          </c:cat>
          <c:val>
            <c:numRef>
              <c:f>Sheet1!$B$2:$B$6</c:f>
              <c:numCache>
                <c:formatCode>#,##0</c:formatCode>
                <c:ptCount val="5"/>
                <c:pt idx="0">
                  <c:v>2113</c:v>
                </c:pt>
                <c:pt idx="1">
                  <c:v>2203</c:v>
                </c:pt>
                <c:pt idx="2">
                  <c:v>2566</c:v>
                </c:pt>
                <c:pt idx="3">
                  <c:v>3051</c:v>
                </c:pt>
                <c:pt idx="4">
                  <c:v>3395</c:v>
                </c:pt>
              </c:numCache>
            </c:numRef>
          </c:val>
          <c:extLst>
            <c:ext xmlns:c16="http://schemas.microsoft.com/office/drawing/2014/chart" uri="{C3380CC4-5D6E-409C-BE32-E72D297353CC}">
              <c16:uniqueId val="{00000000-21D2-4114-BAEA-0BDB4981F4FF}"/>
            </c:ext>
          </c:extLst>
        </c:ser>
        <c:ser>
          <c:idx val="1"/>
          <c:order val="1"/>
          <c:tx>
            <c:strRef>
              <c:f>Sheet1!$C$1</c:f>
              <c:strCache>
                <c:ptCount val="1"/>
                <c:pt idx="0">
                  <c:v>Product Revenue</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1"/>
              <c:layout>
                <c:manualLayout>
                  <c:x val="0"/>
                  <c:y val="-4.164859948134995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1D2-4114-BAEA-0BDB4981F4FF}"/>
                </c:ext>
              </c:extLst>
            </c:dLbl>
            <c:dLbl>
              <c:idx val="3"/>
              <c:layout>
                <c:manualLayout>
                  <c:x val="0"/>
                  <c:y val="-4.937582107614186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1D2-4114-BAEA-0BDB4981F4FF}"/>
                </c:ext>
              </c:extLst>
            </c:dLbl>
            <c:dLbl>
              <c:idx val="4"/>
              <c:layout>
                <c:manualLayout>
                  <c:x val="-1.0561761098544847E-16"/>
                  <c:y val="-4.937928997572265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1D2-4114-BAEA-0BDB4981F4FF}"/>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lt1">
                        <a:lumMod val="85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Sheet1!$A$2:$A$6</c:f>
              <c:strCache>
                <c:ptCount val="5"/>
                <c:pt idx="0">
                  <c:v>2019-20</c:v>
                </c:pt>
                <c:pt idx="1">
                  <c:v>2020-21</c:v>
                </c:pt>
                <c:pt idx="2">
                  <c:v>2021-22</c:v>
                </c:pt>
                <c:pt idx="3">
                  <c:v>2022-23</c:v>
                </c:pt>
                <c:pt idx="4">
                  <c:v>2023-24</c:v>
                </c:pt>
              </c:strCache>
            </c:strRef>
          </c:cat>
          <c:val>
            <c:numRef>
              <c:f>Sheet1!$C$2:$C$6</c:f>
              <c:numCache>
                <c:formatCode>General</c:formatCode>
                <c:ptCount val="5"/>
                <c:pt idx="0">
                  <c:v>182</c:v>
                </c:pt>
                <c:pt idx="1">
                  <c:v>229</c:v>
                </c:pt>
                <c:pt idx="2">
                  <c:v>137</c:v>
                </c:pt>
                <c:pt idx="3">
                  <c:v>289</c:v>
                </c:pt>
                <c:pt idx="4" formatCode="#,##0">
                  <c:v>168</c:v>
                </c:pt>
              </c:numCache>
            </c:numRef>
          </c:val>
          <c:extLst>
            <c:ext xmlns:c16="http://schemas.microsoft.com/office/drawing/2014/chart" uri="{C3380CC4-5D6E-409C-BE32-E72D297353CC}">
              <c16:uniqueId val="{00000001-21D2-4114-BAEA-0BDB4981F4FF}"/>
            </c:ext>
          </c:extLst>
        </c:ser>
        <c:dLbls>
          <c:dLblPos val="ctr"/>
          <c:showLegendKey val="0"/>
          <c:showVal val="1"/>
          <c:showCatName val="0"/>
          <c:showSerName val="0"/>
          <c:showPercent val="0"/>
          <c:showBubbleSize val="0"/>
        </c:dLbls>
        <c:gapWidth val="150"/>
        <c:overlap val="100"/>
        <c:axId val="1560064960"/>
        <c:axId val="1560069280"/>
      </c:barChart>
      <c:catAx>
        <c:axId val="156006496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560069280"/>
        <c:crosses val="autoZero"/>
        <c:auto val="1"/>
        <c:lblAlgn val="ctr"/>
        <c:lblOffset val="100"/>
        <c:noMultiLvlLbl val="0"/>
      </c:catAx>
      <c:valAx>
        <c:axId val="156006928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560064960"/>
        <c:crosses val="autoZero"/>
        <c:crossBetween val="between"/>
        <c:majorUnit val="1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Network</c:v>
                </c:pt>
              </c:strCache>
            </c:strRef>
          </c:tx>
          <c:spPr>
            <a:solidFill>
              <a:srgbClr val="388FA7"/>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lt1">
                        <a:lumMod val="8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Sheet1!$A$2:$A$6</c:f>
              <c:strCache>
                <c:ptCount val="5"/>
                <c:pt idx="0">
                  <c:v>2019-20</c:v>
                </c:pt>
                <c:pt idx="1">
                  <c:v>2020-21</c:v>
                </c:pt>
                <c:pt idx="2">
                  <c:v>2021-22</c:v>
                </c:pt>
                <c:pt idx="3">
                  <c:v>2022-23</c:v>
                </c:pt>
                <c:pt idx="4">
                  <c:v>2023-24</c:v>
                </c:pt>
              </c:strCache>
            </c:strRef>
          </c:cat>
          <c:val>
            <c:numRef>
              <c:f>Sheet1!$B$2:$B$6</c:f>
              <c:numCache>
                <c:formatCode>#,##0</c:formatCode>
                <c:ptCount val="5"/>
                <c:pt idx="0">
                  <c:v>1268</c:v>
                </c:pt>
                <c:pt idx="1">
                  <c:v>1118</c:v>
                </c:pt>
                <c:pt idx="2">
                  <c:v>1202</c:v>
                </c:pt>
                <c:pt idx="3">
                  <c:v>1328</c:v>
                </c:pt>
                <c:pt idx="4">
                  <c:v>1466</c:v>
                </c:pt>
              </c:numCache>
            </c:numRef>
          </c:val>
          <c:extLst>
            <c:ext xmlns:c16="http://schemas.microsoft.com/office/drawing/2014/chart" uri="{C3380CC4-5D6E-409C-BE32-E72D297353CC}">
              <c16:uniqueId val="{00000000-E708-4327-86BD-7DCBB44A9AD1}"/>
            </c:ext>
          </c:extLst>
        </c:ser>
        <c:ser>
          <c:idx val="1"/>
          <c:order val="1"/>
          <c:tx>
            <c:strRef>
              <c:f>Sheet1!$C$1</c:f>
              <c:strCache>
                <c:ptCount val="1"/>
                <c:pt idx="0">
                  <c:v>Data Center</c:v>
                </c:pt>
              </c:strCache>
            </c:strRef>
          </c:tx>
          <c:spPr>
            <a:solidFill>
              <a:srgbClr val="3D699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lt1">
                        <a:lumMod val="8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Sheet1!$A$2:$A$6</c:f>
              <c:strCache>
                <c:ptCount val="5"/>
                <c:pt idx="0">
                  <c:v>2019-20</c:v>
                </c:pt>
                <c:pt idx="1">
                  <c:v>2020-21</c:v>
                </c:pt>
                <c:pt idx="2">
                  <c:v>2021-22</c:v>
                </c:pt>
                <c:pt idx="3">
                  <c:v>2022-23</c:v>
                </c:pt>
                <c:pt idx="4">
                  <c:v>2023-24</c:v>
                </c:pt>
              </c:strCache>
            </c:strRef>
          </c:cat>
          <c:val>
            <c:numRef>
              <c:f>Sheet1!$C$2:$C$6</c:f>
              <c:numCache>
                <c:formatCode>General</c:formatCode>
                <c:ptCount val="5"/>
                <c:pt idx="0">
                  <c:v>382</c:v>
                </c:pt>
                <c:pt idx="1">
                  <c:v>554</c:v>
                </c:pt>
                <c:pt idx="2">
                  <c:v>749</c:v>
                </c:pt>
                <c:pt idx="3" formatCode="#,##0">
                  <c:v>1013</c:v>
                </c:pt>
                <c:pt idx="4" formatCode="#,##0">
                  <c:v>1105</c:v>
                </c:pt>
              </c:numCache>
            </c:numRef>
          </c:val>
          <c:extLst>
            <c:ext xmlns:c16="http://schemas.microsoft.com/office/drawing/2014/chart" uri="{C3380CC4-5D6E-409C-BE32-E72D297353CC}">
              <c16:uniqueId val="{00000001-E708-4327-86BD-7DCBB44A9AD1}"/>
            </c:ext>
          </c:extLst>
        </c:ser>
        <c:ser>
          <c:idx val="2"/>
          <c:order val="2"/>
          <c:tx>
            <c:strRef>
              <c:f>Sheet1!$D$1</c:f>
              <c:strCache>
                <c:ptCount val="1"/>
                <c:pt idx="0">
                  <c:v>Digital Services</c:v>
                </c:pt>
              </c:strCache>
            </c:strRef>
          </c:tx>
          <c:spPr>
            <a:solidFill>
              <a:srgbClr val="7937AA"/>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lt1">
                        <a:lumMod val="8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Sheet1!$A$2:$A$6</c:f>
              <c:strCache>
                <c:ptCount val="5"/>
                <c:pt idx="0">
                  <c:v>2019-20</c:v>
                </c:pt>
                <c:pt idx="1">
                  <c:v>2020-21</c:v>
                </c:pt>
                <c:pt idx="2">
                  <c:v>2021-22</c:v>
                </c:pt>
                <c:pt idx="3">
                  <c:v>2022-23</c:v>
                </c:pt>
                <c:pt idx="4">
                  <c:v>2023-24</c:v>
                </c:pt>
              </c:strCache>
            </c:strRef>
          </c:cat>
          <c:val>
            <c:numRef>
              <c:f>Sheet1!$D$2:$D$6</c:f>
              <c:numCache>
                <c:formatCode>General</c:formatCode>
                <c:ptCount val="5"/>
                <c:pt idx="0">
                  <c:v>645</c:v>
                </c:pt>
                <c:pt idx="1">
                  <c:v>760</c:v>
                </c:pt>
                <c:pt idx="2">
                  <c:v>752</c:v>
                </c:pt>
                <c:pt idx="3">
                  <c:v>999</c:v>
                </c:pt>
                <c:pt idx="4">
                  <c:v>991</c:v>
                </c:pt>
              </c:numCache>
            </c:numRef>
          </c:val>
          <c:extLst>
            <c:ext xmlns:c16="http://schemas.microsoft.com/office/drawing/2014/chart" uri="{C3380CC4-5D6E-409C-BE32-E72D297353CC}">
              <c16:uniqueId val="{00000002-E708-4327-86BD-7DCBB44A9AD1}"/>
            </c:ext>
          </c:extLst>
        </c:ser>
        <c:dLbls>
          <c:showLegendKey val="0"/>
          <c:showVal val="0"/>
          <c:showCatName val="0"/>
          <c:showSerName val="0"/>
          <c:showPercent val="0"/>
          <c:showBubbleSize val="0"/>
        </c:dLbls>
        <c:gapWidth val="150"/>
        <c:overlap val="100"/>
        <c:axId val="2043951632"/>
        <c:axId val="2043956432"/>
      </c:barChart>
      <c:catAx>
        <c:axId val="204395163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2043956432"/>
        <c:crosses val="autoZero"/>
        <c:auto val="1"/>
        <c:lblAlgn val="ctr"/>
        <c:lblOffset val="100"/>
        <c:noMultiLvlLbl val="0"/>
      </c:catAx>
      <c:valAx>
        <c:axId val="2043956432"/>
        <c:scaling>
          <c:orientation val="minMax"/>
          <c:max val="3500"/>
          <c:min val="-50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2043951632"/>
        <c:crosses val="autoZero"/>
        <c:crossBetween val="between"/>
        <c:majorUnit val="1000"/>
        <c:minorUnit val="100"/>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Sheet1!$A$2:$A$6</c:f>
              <c:strCache>
                <c:ptCount val="5"/>
                <c:pt idx="0">
                  <c:v>2019-20</c:v>
                </c:pt>
                <c:pt idx="1">
                  <c:v>2020-21</c:v>
                </c:pt>
                <c:pt idx="2">
                  <c:v>2021-22</c:v>
                </c:pt>
                <c:pt idx="3">
                  <c:v>2022-23</c:v>
                </c:pt>
                <c:pt idx="4">
                  <c:v>2023-24</c:v>
                </c:pt>
              </c:strCache>
            </c:strRef>
          </c:cat>
          <c:val>
            <c:numRef>
              <c:f>Sheet1!$B$2:$B$6</c:f>
              <c:numCache>
                <c:formatCode>#,##0</c:formatCode>
                <c:ptCount val="5"/>
                <c:pt idx="0">
                  <c:v>71</c:v>
                </c:pt>
                <c:pt idx="1">
                  <c:v>153</c:v>
                </c:pt>
                <c:pt idx="2">
                  <c:v>126</c:v>
                </c:pt>
                <c:pt idx="3">
                  <c:v>67</c:v>
                </c:pt>
                <c:pt idx="4">
                  <c:v>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Column1</c:v>
                      </c:pt>
                    </c:strCache>
                  </c:strRef>
                </c15:tx>
              </c15:filteredSeriesTitle>
            </c:ext>
            <c:ext xmlns:c16="http://schemas.microsoft.com/office/drawing/2014/chart" uri="{C3380CC4-5D6E-409C-BE32-E72D297353CC}">
              <c16:uniqueId val="{00000000-C44F-43C6-BCA8-E9994646050B}"/>
            </c:ext>
          </c:extLst>
        </c:ser>
        <c:dLbls>
          <c:dLblPos val="inEnd"/>
          <c:showLegendKey val="0"/>
          <c:showVal val="1"/>
          <c:showCatName val="0"/>
          <c:showSerName val="0"/>
          <c:showPercent val="0"/>
          <c:showBubbleSize val="0"/>
        </c:dLbls>
        <c:gapWidth val="100"/>
        <c:overlap val="-24"/>
        <c:axId val="1457173088"/>
        <c:axId val="1457173568"/>
      </c:barChart>
      <c:catAx>
        <c:axId val="145717308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457173568"/>
        <c:crosses val="autoZero"/>
        <c:auto val="1"/>
        <c:lblAlgn val="ctr"/>
        <c:lblOffset val="100"/>
        <c:noMultiLvlLbl val="0"/>
      </c:catAx>
      <c:valAx>
        <c:axId val="1457173568"/>
        <c:scaling>
          <c:orientation val="minMax"/>
          <c:max val="180"/>
          <c:min val="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j-lt"/>
                <a:ea typeface="+mn-ea"/>
                <a:cs typeface="+mn-cs"/>
              </a:defRPr>
            </a:pPr>
            <a:endParaRPr lang="en-US"/>
          </a:p>
        </c:txPr>
        <c:crossAx val="1457173088"/>
        <c:crosses val="autoZero"/>
        <c:crossBetween val="between"/>
        <c:majorUnit val="4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diagrams/_rels/data11.xml.rels><?xml version="1.0" encoding="UTF-8" standalone="yes"?>
<Relationships xmlns="http://schemas.openxmlformats.org/package/2006/relationships"><Relationship Id="rId8" Type="http://schemas.openxmlformats.org/officeDocument/2006/relationships/image" Target="../media/image212.svg"/><Relationship Id="rId3" Type="http://schemas.openxmlformats.org/officeDocument/2006/relationships/image" Target="../media/image207.png"/><Relationship Id="rId7" Type="http://schemas.openxmlformats.org/officeDocument/2006/relationships/image" Target="../media/image211.png"/><Relationship Id="rId12" Type="http://schemas.openxmlformats.org/officeDocument/2006/relationships/image" Target="../media/image216.svg"/><Relationship Id="rId2" Type="http://schemas.openxmlformats.org/officeDocument/2006/relationships/image" Target="../media/image206.svg"/><Relationship Id="rId1" Type="http://schemas.openxmlformats.org/officeDocument/2006/relationships/image" Target="../media/image205.png"/><Relationship Id="rId6" Type="http://schemas.openxmlformats.org/officeDocument/2006/relationships/image" Target="../media/image210.svg"/><Relationship Id="rId11" Type="http://schemas.openxmlformats.org/officeDocument/2006/relationships/image" Target="../media/image215.png"/><Relationship Id="rId5" Type="http://schemas.openxmlformats.org/officeDocument/2006/relationships/image" Target="../media/image209.png"/><Relationship Id="rId10" Type="http://schemas.openxmlformats.org/officeDocument/2006/relationships/image" Target="../media/image214.svg"/><Relationship Id="rId4" Type="http://schemas.openxmlformats.org/officeDocument/2006/relationships/image" Target="../media/image208.svg"/><Relationship Id="rId9" Type="http://schemas.openxmlformats.org/officeDocument/2006/relationships/image" Target="../media/image213.png"/></Relationships>
</file>

<file path=ppt/diagrams/_rels/drawing11.xml.rels><?xml version="1.0" encoding="UTF-8" standalone="yes"?>
<Relationships xmlns="http://schemas.openxmlformats.org/package/2006/relationships"><Relationship Id="rId8" Type="http://schemas.openxmlformats.org/officeDocument/2006/relationships/image" Target="../media/image212.svg"/><Relationship Id="rId3" Type="http://schemas.openxmlformats.org/officeDocument/2006/relationships/image" Target="../media/image207.png"/><Relationship Id="rId7" Type="http://schemas.openxmlformats.org/officeDocument/2006/relationships/image" Target="../media/image211.png"/><Relationship Id="rId12" Type="http://schemas.openxmlformats.org/officeDocument/2006/relationships/image" Target="../media/image216.svg"/><Relationship Id="rId2" Type="http://schemas.openxmlformats.org/officeDocument/2006/relationships/image" Target="../media/image206.svg"/><Relationship Id="rId1" Type="http://schemas.openxmlformats.org/officeDocument/2006/relationships/image" Target="../media/image205.png"/><Relationship Id="rId6" Type="http://schemas.openxmlformats.org/officeDocument/2006/relationships/image" Target="../media/image210.svg"/><Relationship Id="rId11" Type="http://schemas.openxmlformats.org/officeDocument/2006/relationships/image" Target="../media/image215.png"/><Relationship Id="rId5" Type="http://schemas.openxmlformats.org/officeDocument/2006/relationships/image" Target="../media/image209.png"/><Relationship Id="rId10" Type="http://schemas.openxmlformats.org/officeDocument/2006/relationships/image" Target="../media/image214.svg"/><Relationship Id="rId4" Type="http://schemas.openxmlformats.org/officeDocument/2006/relationships/image" Target="../media/image208.svg"/><Relationship Id="rId9" Type="http://schemas.openxmlformats.org/officeDocument/2006/relationships/image" Target="../media/image21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5BE55D-8F1E-4ED4-BBBC-F242768C288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N"/>
        </a:p>
      </dgm:t>
    </dgm:pt>
    <dgm:pt modelId="{DF66160A-9B88-4C02-99AF-26A2D1C392DE}">
      <dgm:prSet custT="1"/>
      <dgm:spPr>
        <a:noFill/>
        <a:ln w="9525">
          <a:solidFill>
            <a:srgbClr val="BED730"/>
          </a:solidFill>
          <a:prstDash val="sysDot"/>
        </a:ln>
      </dgm:spPr>
      <dgm:t>
        <a:bodyPr/>
        <a:lstStyle/>
        <a:p>
          <a:pPr>
            <a:lnSpc>
              <a:spcPct val="100000"/>
            </a:lnSpc>
            <a:spcAft>
              <a:spcPts val="0"/>
            </a:spcAft>
          </a:pPr>
          <a:r>
            <a:rPr lang="en-US" sz="1050" b="0" i="0"/>
            <a:t>Presence in </a:t>
          </a:r>
        </a:p>
        <a:p>
          <a:pPr>
            <a:lnSpc>
              <a:spcPct val="100000"/>
            </a:lnSpc>
            <a:spcAft>
              <a:spcPts val="0"/>
            </a:spcAft>
          </a:pPr>
          <a:r>
            <a:rPr lang="en-US" sz="1050" b="0" i="0"/>
            <a:t>6 countries</a:t>
          </a:r>
          <a:endParaRPr lang="en-IN" sz="1050"/>
        </a:p>
      </dgm:t>
    </dgm:pt>
    <dgm:pt modelId="{2FA65B22-E243-4E78-9381-3CA8E01B3C87}" type="parTrans" cxnId="{E08A1EAB-A43C-46E2-A6D7-9129A4D6D097}">
      <dgm:prSet/>
      <dgm:spPr/>
      <dgm:t>
        <a:bodyPr/>
        <a:lstStyle/>
        <a:p>
          <a:endParaRPr lang="en-IN"/>
        </a:p>
      </dgm:t>
    </dgm:pt>
    <dgm:pt modelId="{3350C8FD-CFDD-4EF6-9709-A1397CC4658D}" type="sibTrans" cxnId="{E08A1EAB-A43C-46E2-A6D7-9129A4D6D097}">
      <dgm:prSet/>
      <dgm:spPr/>
      <dgm:t>
        <a:bodyPr/>
        <a:lstStyle/>
        <a:p>
          <a:endParaRPr lang="en-IN"/>
        </a:p>
      </dgm:t>
    </dgm:pt>
    <dgm:pt modelId="{4B76E78A-6CE4-4226-AEF7-E3D543B5CFDC}">
      <dgm:prSet custT="1"/>
      <dgm:spPr>
        <a:noFill/>
        <a:ln w="9525">
          <a:solidFill>
            <a:srgbClr val="BED730"/>
          </a:solidFill>
          <a:prstDash val="sysDot"/>
        </a:ln>
      </dgm:spPr>
      <dgm:t>
        <a:bodyPr/>
        <a:lstStyle/>
        <a:p>
          <a:pPr>
            <a:lnSpc>
              <a:spcPct val="100000"/>
            </a:lnSpc>
            <a:spcAft>
              <a:spcPts val="0"/>
            </a:spcAft>
          </a:pPr>
          <a:r>
            <a:rPr lang="en-US" sz="1050" b="0" i="0"/>
            <a:t>Partnering with enterprises for Digital Transformation</a:t>
          </a:r>
          <a:endParaRPr lang="en-IN" sz="1050"/>
        </a:p>
      </dgm:t>
    </dgm:pt>
    <dgm:pt modelId="{B5CE0F5F-2B04-4A5D-BF89-03A6CD5D9675}" type="parTrans" cxnId="{1EEDFD16-AD95-4833-9B19-2191855011DD}">
      <dgm:prSet/>
      <dgm:spPr/>
      <dgm:t>
        <a:bodyPr/>
        <a:lstStyle/>
        <a:p>
          <a:endParaRPr lang="en-IN"/>
        </a:p>
      </dgm:t>
    </dgm:pt>
    <dgm:pt modelId="{58F1C581-7B5C-48DA-B144-DC8D8E4FF948}" type="sibTrans" cxnId="{1EEDFD16-AD95-4833-9B19-2191855011DD}">
      <dgm:prSet/>
      <dgm:spPr/>
      <dgm:t>
        <a:bodyPr/>
        <a:lstStyle/>
        <a:p>
          <a:endParaRPr lang="en-IN"/>
        </a:p>
      </dgm:t>
    </dgm:pt>
    <dgm:pt modelId="{CB0DA2EB-55BD-4110-913D-050896438EFF}">
      <dgm:prSet custT="1"/>
      <dgm:spPr>
        <a:noFill/>
        <a:ln w="9525">
          <a:solidFill>
            <a:srgbClr val="BED730"/>
          </a:solidFill>
          <a:prstDash val="sysDot"/>
        </a:ln>
      </dgm:spPr>
      <dgm:t>
        <a:bodyPr/>
        <a:lstStyle/>
        <a:p>
          <a:pPr>
            <a:lnSpc>
              <a:spcPct val="100000"/>
            </a:lnSpc>
            <a:spcAft>
              <a:spcPts val="0"/>
            </a:spcAft>
          </a:pPr>
          <a:r>
            <a:rPr lang="en-US" sz="1050" b="0" i="0"/>
            <a:t>Proven track record of executing complex programs</a:t>
          </a:r>
          <a:endParaRPr lang="en-IN" sz="1050"/>
        </a:p>
      </dgm:t>
    </dgm:pt>
    <dgm:pt modelId="{B7806A87-6A5A-4FD3-91CC-BD323FDEC390}" type="parTrans" cxnId="{C308884D-A614-4005-A3B7-9CE9F9BCD26C}">
      <dgm:prSet/>
      <dgm:spPr/>
      <dgm:t>
        <a:bodyPr/>
        <a:lstStyle/>
        <a:p>
          <a:endParaRPr lang="en-IN"/>
        </a:p>
      </dgm:t>
    </dgm:pt>
    <dgm:pt modelId="{8D416492-23A1-406F-8FFC-4B1F74B99C34}" type="sibTrans" cxnId="{C308884D-A614-4005-A3B7-9CE9F9BCD26C}">
      <dgm:prSet/>
      <dgm:spPr/>
      <dgm:t>
        <a:bodyPr/>
        <a:lstStyle/>
        <a:p>
          <a:endParaRPr lang="en-IN"/>
        </a:p>
      </dgm:t>
    </dgm:pt>
    <dgm:pt modelId="{18671114-4C96-4094-81D9-33FE5DB9C30C}">
      <dgm:prSet custT="1"/>
      <dgm:spPr>
        <a:noFill/>
        <a:ln w="9525">
          <a:solidFill>
            <a:srgbClr val="BED730"/>
          </a:solidFill>
          <a:prstDash val="sysDot"/>
        </a:ln>
      </dgm:spPr>
      <dgm:t>
        <a:bodyPr/>
        <a:lstStyle/>
        <a:p>
          <a:pPr>
            <a:lnSpc>
              <a:spcPct val="100000"/>
            </a:lnSpc>
            <a:spcAft>
              <a:spcPts val="0"/>
            </a:spcAft>
          </a:pPr>
          <a:r>
            <a:rPr lang="en-US" sz="1050" b="0" i="0"/>
            <a:t>Over 3000+ skilled associates</a:t>
          </a:r>
          <a:endParaRPr lang="en-IN" sz="1050"/>
        </a:p>
      </dgm:t>
    </dgm:pt>
    <dgm:pt modelId="{9515AF35-3AC4-49D5-B613-1DB74C7EEEC6}" type="parTrans" cxnId="{4069D831-0849-4146-A947-042E7AC2534F}">
      <dgm:prSet/>
      <dgm:spPr/>
      <dgm:t>
        <a:bodyPr/>
        <a:lstStyle/>
        <a:p>
          <a:endParaRPr lang="en-IN"/>
        </a:p>
      </dgm:t>
    </dgm:pt>
    <dgm:pt modelId="{4CB1A66A-2C5C-4892-AF26-95BD41F16C76}" type="sibTrans" cxnId="{4069D831-0849-4146-A947-042E7AC2534F}">
      <dgm:prSet/>
      <dgm:spPr/>
      <dgm:t>
        <a:bodyPr/>
        <a:lstStyle/>
        <a:p>
          <a:endParaRPr lang="en-IN"/>
        </a:p>
      </dgm:t>
    </dgm:pt>
    <dgm:pt modelId="{0727F492-1815-452B-B8FD-F44CB109D745}">
      <dgm:prSet custT="1"/>
      <dgm:spPr>
        <a:noFill/>
        <a:ln w="9525">
          <a:solidFill>
            <a:srgbClr val="BED730"/>
          </a:solidFill>
          <a:prstDash val="sysDot"/>
        </a:ln>
      </dgm:spPr>
      <dgm:t>
        <a:bodyPr/>
        <a:lstStyle/>
        <a:p>
          <a:pPr>
            <a:lnSpc>
              <a:spcPct val="100000"/>
            </a:lnSpc>
            <a:spcAft>
              <a:spcPts val="0"/>
            </a:spcAft>
          </a:pPr>
          <a:r>
            <a:rPr lang="en-US" sz="1050" b="0" i="0"/>
            <a:t>Quality benchmarks – </a:t>
          </a:r>
        </a:p>
        <a:p>
          <a:pPr>
            <a:lnSpc>
              <a:spcPct val="100000"/>
            </a:lnSpc>
            <a:spcAft>
              <a:spcPts val="0"/>
            </a:spcAft>
          </a:pPr>
          <a:r>
            <a:rPr lang="en-US" sz="1050" b="0" i="0" err="1"/>
            <a:t>CMMi</a:t>
          </a:r>
          <a:r>
            <a:rPr lang="en-US" sz="1050" b="0" i="0"/>
            <a:t> 5, ISO 9001, ISO 27001, SSAE 16 certifications</a:t>
          </a:r>
          <a:endParaRPr lang="en-IN" sz="1050"/>
        </a:p>
      </dgm:t>
    </dgm:pt>
    <dgm:pt modelId="{2111425C-86B7-43BB-BB28-FD3FE3653A28}" type="parTrans" cxnId="{7D42A41B-30D7-4865-A623-59614AAB4A6E}">
      <dgm:prSet/>
      <dgm:spPr/>
      <dgm:t>
        <a:bodyPr/>
        <a:lstStyle/>
        <a:p>
          <a:endParaRPr lang="en-IN"/>
        </a:p>
      </dgm:t>
    </dgm:pt>
    <dgm:pt modelId="{A57FD171-64DC-45EE-BF20-D158A4A68E6A}" type="sibTrans" cxnId="{7D42A41B-30D7-4865-A623-59614AAB4A6E}">
      <dgm:prSet/>
      <dgm:spPr/>
      <dgm:t>
        <a:bodyPr/>
        <a:lstStyle/>
        <a:p>
          <a:endParaRPr lang="en-IN"/>
        </a:p>
      </dgm:t>
    </dgm:pt>
    <dgm:pt modelId="{2E5953A9-1EB9-4542-ABC2-AC6A7B99C9BB}" type="pres">
      <dgm:prSet presAssocID="{455BE55D-8F1E-4ED4-BBBC-F242768C2889}" presName="diagram" presStyleCnt="0">
        <dgm:presLayoutVars>
          <dgm:dir/>
          <dgm:resizeHandles val="exact"/>
        </dgm:presLayoutVars>
      </dgm:prSet>
      <dgm:spPr/>
    </dgm:pt>
    <dgm:pt modelId="{EAA45068-9283-4C6E-BD6F-8C4E1B4A0405}" type="pres">
      <dgm:prSet presAssocID="{DF66160A-9B88-4C02-99AF-26A2D1C392DE}" presName="node" presStyleLbl="node1" presStyleIdx="0" presStyleCnt="5" custScaleX="94262" custScaleY="87653">
        <dgm:presLayoutVars>
          <dgm:bulletEnabled val="1"/>
        </dgm:presLayoutVars>
      </dgm:prSet>
      <dgm:spPr>
        <a:prstGeom prst="roundRect">
          <a:avLst/>
        </a:prstGeom>
      </dgm:spPr>
    </dgm:pt>
    <dgm:pt modelId="{78CF588C-4BC4-4047-8E1A-602CA4DF9027}" type="pres">
      <dgm:prSet presAssocID="{3350C8FD-CFDD-4EF6-9709-A1397CC4658D}" presName="sibTrans" presStyleCnt="0"/>
      <dgm:spPr/>
    </dgm:pt>
    <dgm:pt modelId="{16FE8DD3-23F9-4973-A7ED-F7E1758CC0D1}" type="pres">
      <dgm:prSet presAssocID="{4B76E78A-6CE4-4226-AEF7-E3D543B5CFDC}" presName="node" presStyleLbl="node1" presStyleIdx="1" presStyleCnt="5" custScaleX="129870" custScaleY="87653">
        <dgm:presLayoutVars>
          <dgm:bulletEnabled val="1"/>
        </dgm:presLayoutVars>
      </dgm:prSet>
      <dgm:spPr>
        <a:prstGeom prst="roundRect">
          <a:avLst/>
        </a:prstGeom>
      </dgm:spPr>
    </dgm:pt>
    <dgm:pt modelId="{9EF382BB-BC0B-42FF-8B5C-F657A6DC8004}" type="pres">
      <dgm:prSet presAssocID="{58F1C581-7B5C-48DA-B144-DC8D8E4FF948}" presName="sibTrans" presStyleCnt="0"/>
      <dgm:spPr/>
    </dgm:pt>
    <dgm:pt modelId="{7B5B58DB-5086-4699-A033-A88E82331B30}" type="pres">
      <dgm:prSet presAssocID="{CB0DA2EB-55BD-4110-913D-050896438EFF}" presName="node" presStyleLbl="node1" presStyleIdx="2" presStyleCnt="5" custScaleX="129870" custScaleY="87653">
        <dgm:presLayoutVars>
          <dgm:bulletEnabled val="1"/>
        </dgm:presLayoutVars>
      </dgm:prSet>
      <dgm:spPr>
        <a:prstGeom prst="roundRect">
          <a:avLst/>
        </a:prstGeom>
      </dgm:spPr>
    </dgm:pt>
    <dgm:pt modelId="{B2A69A98-1BA1-479F-9F04-FFF9DF1F7CC7}" type="pres">
      <dgm:prSet presAssocID="{8D416492-23A1-406F-8FFC-4B1F74B99C34}" presName="sibTrans" presStyleCnt="0"/>
      <dgm:spPr/>
    </dgm:pt>
    <dgm:pt modelId="{4290B0A8-0D3C-4FF2-A08D-3331516E3A2A}" type="pres">
      <dgm:prSet presAssocID="{18671114-4C96-4094-81D9-33FE5DB9C30C}" presName="node" presStyleLbl="node1" presStyleIdx="3" presStyleCnt="5" custScaleX="115886" custScaleY="87653">
        <dgm:presLayoutVars>
          <dgm:bulletEnabled val="1"/>
        </dgm:presLayoutVars>
      </dgm:prSet>
      <dgm:spPr>
        <a:prstGeom prst="roundRect">
          <a:avLst/>
        </a:prstGeom>
      </dgm:spPr>
    </dgm:pt>
    <dgm:pt modelId="{E58EFFD5-DCE8-4A90-8722-DC90C119D10D}" type="pres">
      <dgm:prSet presAssocID="{4CB1A66A-2C5C-4892-AF26-95BD41F16C76}" presName="sibTrans" presStyleCnt="0"/>
      <dgm:spPr/>
    </dgm:pt>
    <dgm:pt modelId="{84FEEEF3-DF10-4A22-980F-BB539A43527F}" type="pres">
      <dgm:prSet presAssocID="{0727F492-1815-452B-B8FD-F44CB109D745}" presName="node" presStyleLbl="node1" presStyleIdx="4" presStyleCnt="5" custScaleX="147883" custScaleY="87653">
        <dgm:presLayoutVars>
          <dgm:bulletEnabled val="1"/>
        </dgm:presLayoutVars>
      </dgm:prSet>
      <dgm:spPr>
        <a:prstGeom prst="roundRect">
          <a:avLst/>
        </a:prstGeom>
      </dgm:spPr>
    </dgm:pt>
  </dgm:ptLst>
  <dgm:cxnLst>
    <dgm:cxn modelId="{1EEDFD16-AD95-4833-9B19-2191855011DD}" srcId="{455BE55D-8F1E-4ED4-BBBC-F242768C2889}" destId="{4B76E78A-6CE4-4226-AEF7-E3D543B5CFDC}" srcOrd="1" destOrd="0" parTransId="{B5CE0F5F-2B04-4A5D-BF89-03A6CD5D9675}" sibTransId="{58F1C581-7B5C-48DA-B144-DC8D8E4FF948}"/>
    <dgm:cxn modelId="{7D42A41B-30D7-4865-A623-59614AAB4A6E}" srcId="{455BE55D-8F1E-4ED4-BBBC-F242768C2889}" destId="{0727F492-1815-452B-B8FD-F44CB109D745}" srcOrd="4" destOrd="0" parTransId="{2111425C-86B7-43BB-BB28-FD3FE3653A28}" sibTransId="{A57FD171-64DC-45EE-BF20-D158A4A68E6A}"/>
    <dgm:cxn modelId="{4069D831-0849-4146-A947-042E7AC2534F}" srcId="{455BE55D-8F1E-4ED4-BBBC-F242768C2889}" destId="{18671114-4C96-4094-81D9-33FE5DB9C30C}" srcOrd="3" destOrd="0" parTransId="{9515AF35-3AC4-49D5-B613-1DB74C7EEEC6}" sibTransId="{4CB1A66A-2C5C-4892-AF26-95BD41F16C76}"/>
    <dgm:cxn modelId="{B3B8B146-150D-4758-B2AA-ABE47D78F62C}" type="presOf" srcId="{4B76E78A-6CE4-4226-AEF7-E3D543B5CFDC}" destId="{16FE8DD3-23F9-4973-A7ED-F7E1758CC0D1}" srcOrd="0" destOrd="0" presId="urn:microsoft.com/office/officeart/2005/8/layout/default"/>
    <dgm:cxn modelId="{C308884D-A614-4005-A3B7-9CE9F9BCD26C}" srcId="{455BE55D-8F1E-4ED4-BBBC-F242768C2889}" destId="{CB0DA2EB-55BD-4110-913D-050896438EFF}" srcOrd="2" destOrd="0" parTransId="{B7806A87-6A5A-4FD3-91CC-BD323FDEC390}" sibTransId="{8D416492-23A1-406F-8FFC-4B1F74B99C34}"/>
    <dgm:cxn modelId="{94488A72-3ED2-43DC-8EA6-ECC30BF10B01}" type="presOf" srcId="{0727F492-1815-452B-B8FD-F44CB109D745}" destId="{84FEEEF3-DF10-4A22-980F-BB539A43527F}" srcOrd="0" destOrd="0" presId="urn:microsoft.com/office/officeart/2005/8/layout/default"/>
    <dgm:cxn modelId="{8D64A58B-0CBB-4316-BE93-F020A4FCCD1A}" type="presOf" srcId="{18671114-4C96-4094-81D9-33FE5DB9C30C}" destId="{4290B0A8-0D3C-4FF2-A08D-3331516E3A2A}" srcOrd="0" destOrd="0" presId="urn:microsoft.com/office/officeart/2005/8/layout/default"/>
    <dgm:cxn modelId="{E08A1EAB-A43C-46E2-A6D7-9129A4D6D097}" srcId="{455BE55D-8F1E-4ED4-BBBC-F242768C2889}" destId="{DF66160A-9B88-4C02-99AF-26A2D1C392DE}" srcOrd="0" destOrd="0" parTransId="{2FA65B22-E243-4E78-9381-3CA8E01B3C87}" sibTransId="{3350C8FD-CFDD-4EF6-9709-A1397CC4658D}"/>
    <dgm:cxn modelId="{4A1A6DAC-E1D4-486E-81D5-1C75244CD362}" type="presOf" srcId="{CB0DA2EB-55BD-4110-913D-050896438EFF}" destId="{7B5B58DB-5086-4699-A033-A88E82331B30}" srcOrd="0" destOrd="0" presId="urn:microsoft.com/office/officeart/2005/8/layout/default"/>
    <dgm:cxn modelId="{AA60F5F9-44EE-4436-925D-1C7A415AB869}" type="presOf" srcId="{DF66160A-9B88-4C02-99AF-26A2D1C392DE}" destId="{EAA45068-9283-4C6E-BD6F-8C4E1B4A0405}" srcOrd="0" destOrd="0" presId="urn:microsoft.com/office/officeart/2005/8/layout/default"/>
    <dgm:cxn modelId="{C563CAFA-6C20-441C-A7D9-16264193B086}" type="presOf" srcId="{455BE55D-8F1E-4ED4-BBBC-F242768C2889}" destId="{2E5953A9-1EB9-4542-ABC2-AC6A7B99C9BB}" srcOrd="0" destOrd="0" presId="urn:microsoft.com/office/officeart/2005/8/layout/default"/>
    <dgm:cxn modelId="{1D508EC2-DD29-4A45-968C-1EA870F13747}" type="presParOf" srcId="{2E5953A9-1EB9-4542-ABC2-AC6A7B99C9BB}" destId="{EAA45068-9283-4C6E-BD6F-8C4E1B4A0405}" srcOrd="0" destOrd="0" presId="urn:microsoft.com/office/officeart/2005/8/layout/default"/>
    <dgm:cxn modelId="{1C5E546D-C889-473B-BB9F-AAF4D9BB8E8D}" type="presParOf" srcId="{2E5953A9-1EB9-4542-ABC2-AC6A7B99C9BB}" destId="{78CF588C-4BC4-4047-8E1A-602CA4DF9027}" srcOrd="1" destOrd="0" presId="urn:microsoft.com/office/officeart/2005/8/layout/default"/>
    <dgm:cxn modelId="{911A497D-704F-47F9-9C60-76AD9D826E49}" type="presParOf" srcId="{2E5953A9-1EB9-4542-ABC2-AC6A7B99C9BB}" destId="{16FE8DD3-23F9-4973-A7ED-F7E1758CC0D1}" srcOrd="2" destOrd="0" presId="urn:microsoft.com/office/officeart/2005/8/layout/default"/>
    <dgm:cxn modelId="{9880ABA7-6030-463A-89BE-127FF8CA1E40}" type="presParOf" srcId="{2E5953A9-1EB9-4542-ABC2-AC6A7B99C9BB}" destId="{9EF382BB-BC0B-42FF-8B5C-F657A6DC8004}" srcOrd="3" destOrd="0" presId="urn:microsoft.com/office/officeart/2005/8/layout/default"/>
    <dgm:cxn modelId="{82C53F03-88D1-427E-A0B1-F9BECB25AF5E}" type="presParOf" srcId="{2E5953A9-1EB9-4542-ABC2-AC6A7B99C9BB}" destId="{7B5B58DB-5086-4699-A033-A88E82331B30}" srcOrd="4" destOrd="0" presId="urn:microsoft.com/office/officeart/2005/8/layout/default"/>
    <dgm:cxn modelId="{DEF530EE-C9D7-4F71-A0F7-4B0694833654}" type="presParOf" srcId="{2E5953A9-1EB9-4542-ABC2-AC6A7B99C9BB}" destId="{B2A69A98-1BA1-479F-9F04-FFF9DF1F7CC7}" srcOrd="5" destOrd="0" presId="urn:microsoft.com/office/officeart/2005/8/layout/default"/>
    <dgm:cxn modelId="{77B27F83-C0B9-498C-A9BA-0EBBE4009575}" type="presParOf" srcId="{2E5953A9-1EB9-4542-ABC2-AC6A7B99C9BB}" destId="{4290B0A8-0D3C-4FF2-A08D-3331516E3A2A}" srcOrd="6" destOrd="0" presId="urn:microsoft.com/office/officeart/2005/8/layout/default"/>
    <dgm:cxn modelId="{B638BBE5-0CBE-493B-99E0-F9017D943FEE}" type="presParOf" srcId="{2E5953A9-1EB9-4542-ABC2-AC6A7B99C9BB}" destId="{E58EFFD5-DCE8-4A90-8722-DC90C119D10D}" srcOrd="7" destOrd="0" presId="urn:microsoft.com/office/officeart/2005/8/layout/default"/>
    <dgm:cxn modelId="{A3923089-F80D-466E-9B69-103D0EC15316}" type="presParOf" srcId="{2E5953A9-1EB9-4542-ABC2-AC6A7B99C9BB}" destId="{84FEEEF3-DF10-4A22-980F-BB539A43527F}"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DF07703-3F44-594E-8CB7-D346C0CB56C8}" type="doc">
      <dgm:prSet loTypeId="urn:microsoft.com/office/officeart/2005/8/layout/default" loCatId="" qsTypeId="urn:microsoft.com/office/officeart/2005/8/quickstyle/simple1" qsCatId="simple" csTypeId="urn:microsoft.com/office/officeart/2005/8/colors/accent1_1" csCatId="accent1" phldr="1"/>
      <dgm:spPr/>
      <dgm:t>
        <a:bodyPr/>
        <a:lstStyle/>
        <a:p>
          <a:endParaRPr lang="en-US"/>
        </a:p>
      </dgm:t>
    </dgm:pt>
    <dgm:pt modelId="{6D9EF03B-5877-AC44-9C07-4076E5C34FF2}">
      <dgm:prSet phldrT="[Text]" custT="1"/>
      <dgm:spPr>
        <a:solidFill>
          <a:srgbClr val="BFD72F"/>
        </a:solidFill>
        <a:ln>
          <a:noFill/>
        </a:ln>
      </dgm:spPr>
      <dgm:t>
        <a:bodyPr/>
        <a:lstStyle/>
        <a:p>
          <a:r>
            <a:rPr lang="en-US" sz="1000">
              <a:solidFill>
                <a:srgbClr val="002060"/>
              </a:solidFill>
            </a:rPr>
            <a:t>Prediction, Prevention, and Remediation of </a:t>
          </a:r>
          <a:br>
            <a:rPr lang="en-US" sz="1000">
              <a:solidFill>
                <a:srgbClr val="002060"/>
              </a:solidFill>
            </a:rPr>
          </a:br>
          <a:r>
            <a:rPr lang="en-US" sz="1000">
              <a:solidFill>
                <a:srgbClr val="C00000"/>
              </a:solidFill>
            </a:rPr>
            <a:t>Business Service </a:t>
          </a:r>
          <a:r>
            <a:rPr lang="en-US" sz="1000">
              <a:solidFill>
                <a:srgbClr val="002060"/>
              </a:solidFill>
            </a:rPr>
            <a:t>Availability and Performance Issues</a:t>
          </a:r>
        </a:p>
      </dgm:t>
    </dgm:pt>
    <dgm:pt modelId="{1412EEBD-718F-7243-B71B-AC219FE8D925}" type="parTrans" cxnId="{B4668068-6689-A343-87A0-6E4F83B34B65}">
      <dgm:prSet/>
      <dgm:spPr/>
      <dgm:t>
        <a:bodyPr/>
        <a:lstStyle/>
        <a:p>
          <a:endParaRPr lang="en-US" sz="1100"/>
        </a:p>
      </dgm:t>
    </dgm:pt>
    <dgm:pt modelId="{C9191C44-6CC5-2C43-B8C0-A289672EEF84}" type="sibTrans" cxnId="{B4668068-6689-A343-87A0-6E4F83B34B65}">
      <dgm:prSet/>
      <dgm:spPr/>
      <dgm:t>
        <a:bodyPr/>
        <a:lstStyle/>
        <a:p>
          <a:endParaRPr lang="en-US" sz="1100"/>
        </a:p>
      </dgm:t>
    </dgm:pt>
    <dgm:pt modelId="{0F8493B2-AEB6-BF45-AE37-70978CB601F7}" type="pres">
      <dgm:prSet presAssocID="{8DF07703-3F44-594E-8CB7-D346C0CB56C8}" presName="diagram" presStyleCnt="0">
        <dgm:presLayoutVars>
          <dgm:dir/>
          <dgm:resizeHandles val="exact"/>
        </dgm:presLayoutVars>
      </dgm:prSet>
      <dgm:spPr/>
    </dgm:pt>
    <dgm:pt modelId="{F9D526A1-5F0B-4841-A6D6-B268F4BDF9EC}" type="pres">
      <dgm:prSet presAssocID="{6D9EF03B-5877-AC44-9C07-4076E5C34FF2}" presName="node" presStyleLbl="node1" presStyleIdx="0" presStyleCnt="1" custScaleX="512304" custLinFactNeighborX="-1489" custLinFactNeighborY="-17">
        <dgm:presLayoutVars>
          <dgm:bulletEnabled val="1"/>
        </dgm:presLayoutVars>
      </dgm:prSet>
      <dgm:spPr>
        <a:prstGeom prst="roundRect">
          <a:avLst/>
        </a:prstGeom>
      </dgm:spPr>
    </dgm:pt>
  </dgm:ptLst>
  <dgm:cxnLst>
    <dgm:cxn modelId="{17E1E23C-4840-3244-A920-D77EEC9DF0FB}" type="presOf" srcId="{8DF07703-3F44-594E-8CB7-D346C0CB56C8}" destId="{0F8493B2-AEB6-BF45-AE37-70978CB601F7}" srcOrd="0" destOrd="0" presId="urn:microsoft.com/office/officeart/2005/8/layout/default"/>
    <dgm:cxn modelId="{B4668068-6689-A343-87A0-6E4F83B34B65}" srcId="{8DF07703-3F44-594E-8CB7-D346C0CB56C8}" destId="{6D9EF03B-5877-AC44-9C07-4076E5C34FF2}" srcOrd="0" destOrd="0" parTransId="{1412EEBD-718F-7243-B71B-AC219FE8D925}" sibTransId="{C9191C44-6CC5-2C43-B8C0-A289672EEF84}"/>
    <dgm:cxn modelId="{C3D07750-4964-744B-A873-4CAE382BD912}" type="presOf" srcId="{6D9EF03B-5877-AC44-9C07-4076E5C34FF2}" destId="{F9D526A1-5F0B-4841-A6D6-B268F4BDF9EC}" srcOrd="0" destOrd="0" presId="urn:microsoft.com/office/officeart/2005/8/layout/default"/>
    <dgm:cxn modelId="{F0DBBAB2-5400-CD4C-8378-4AA16CAD5DA1}" type="presParOf" srcId="{0F8493B2-AEB6-BF45-AE37-70978CB601F7}" destId="{F9D526A1-5F0B-4841-A6D6-B268F4BDF9EC}" srcOrd="0" destOrd="0" presId="urn:microsoft.com/office/officeart/2005/8/layout/defaul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F4C6A53-F3D5-421E-BEE5-330318898E6F}"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FB76808-57AD-4B0E-9039-7FB73EB718BF}">
      <dgm:prSet custT="1"/>
      <dgm:spPr/>
      <dgm:t>
        <a:bodyPr/>
        <a:lstStyle/>
        <a:p>
          <a:pPr>
            <a:lnSpc>
              <a:spcPct val="100000"/>
            </a:lnSpc>
          </a:pPr>
          <a:r>
            <a:rPr lang="en-US" sz="1000">
              <a:solidFill>
                <a:schemeClr val="bg1"/>
              </a:solidFill>
            </a:rPr>
            <a:t>Automatically evaluate, Build and deploy ML models </a:t>
          </a:r>
        </a:p>
      </dgm:t>
    </dgm:pt>
    <dgm:pt modelId="{49714219-28DB-4089-ADB4-04EF88F6B9EE}" type="parTrans" cxnId="{4A0225E5-29A5-4AE6-ACAD-C129C64F8156}">
      <dgm:prSet/>
      <dgm:spPr/>
      <dgm:t>
        <a:bodyPr/>
        <a:lstStyle/>
        <a:p>
          <a:endParaRPr lang="en-US"/>
        </a:p>
      </dgm:t>
    </dgm:pt>
    <dgm:pt modelId="{DCDD0978-60ED-42B4-BFF1-DFEBE544D3AF}" type="sibTrans" cxnId="{4A0225E5-29A5-4AE6-ACAD-C129C64F8156}">
      <dgm:prSet/>
      <dgm:spPr/>
      <dgm:t>
        <a:bodyPr/>
        <a:lstStyle/>
        <a:p>
          <a:pPr>
            <a:lnSpc>
              <a:spcPct val="100000"/>
            </a:lnSpc>
          </a:pPr>
          <a:endParaRPr lang="en-US"/>
        </a:p>
      </dgm:t>
    </dgm:pt>
    <dgm:pt modelId="{5E0E02B6-1956-4CE9-A3D0-016E47CB6983}">
      <dgm:prSet custT="1"/>
      <dgm:spPr/>
      <dgm:t>
        <a:bodyPr/>
        <a:lstStyle/>
        <a:p>
          <a:pPr>
            <a:lnSpc>
              <a:spcPct val="100000"/>
            </a:lnSpc>
          </a:pPr>
          <a:r>
            <a:rPr lang="en-US" sz="1000">
              <a:solidFill>
                <a:schemeClr val="bg1"/>
              </a:solidFill>
            </a:rPr>
            <a:t>Flexible data access and preparation with connectors to various data sources, cloud, and non-cloud​</a:t>
          </a:r>
        </a:p>
      </dgm:t>
    </dgm:pt>
    <dgm:pt modelId="{14A95829-E4C0-489D-AC31-2CCACCADCEEA}" type="parTrans" cxnId="{3DC1DFD4-8646-4D00-8AD7-87F92B499694}">
      <dgm:prSet/>
      <dgm:spPr/>
      <dgm:t>
        <a:bodyPr/>
        <a:lstStyle/>
        <a:p>
          <a:endParaRPr lang="en-US"/>
        </a:p>
      </dgm:t>
    </dgm:pt>
    <dgm:pt modelId="{763336EA-CA71-4DE1-9A48-192A669E6106}" type="sibTrans" cxnId="{3DC1DFD4-8646-4D00-8AD7-87F92B499694}">
      <dgm:prSet/>
      <dgm:spPr/>
      <dgm:t>
        <a:bodyPr/>
        <a:lstStyle/>
        <a:p>
          <a:pPr>
            <a:lnSpc>
              <a:spcPct val="100000"/>
            </a:lnSpc>
          </a:pPr>
          <a:endParaRPr lang="en-US"/>
        </a:p>
      </dgm:t>
    </dgm:pt>
    <dgm:pt modelId="{28D322C3-B469-4C59-B03C-683E86B612A7}">
      <dgm:prSet custT="1"/>
      <dgm:spPr/>
      <dgm:t>
        <a:bodyPr/>
        <a:lstStyle/>
        <a:p>
          <a:pPr>
            <a:lnSpc>
              <a:spcPct val="100000"/>
            </a:lnSpc>
          </a:pPr>
          <a:r>
            <a:rPr lang="en-US" sz="1000">
              <a:solidFill>
                <a:schemeClr val="bg1"/>
              </a:solidFill>
            </a:rPr>
            <a:t>Deploy latest generative AI techniques curated by NVIDIA and public domain​</a:t>
          </a:r>
        </a:p>
      </dgm:t>
    </dgm:pt>
    <dgm:pt modelId="{7766CD66-0245-484F-BA52-AB8051628A50}" type="parTrans" cxnId="{08C4F52C-D030-4B87-A67A-ED4CC8E2F63A}">
      <dgm:prSet/>
      <dgm:spPr/>
      <dgm:t>
        <a:bodyPr/>
        <a:lstStyle/>
        <a:p>
          <a:endParaRPr lang="en-US"/>
        </a:p>
      </dgm:t>
    </dgm:pt>
    <dgm:pt modelId="{DFEF879B-0920-4860-A74D-5E88FBDF3546}" type="sibTrans" cxnId="{08C4F52C-D030-4B87-A67A-ED4CC8E2F63A}">
      <dgm:prSet/>
      <dgm:spPr/>
      <dgm:t>
        <a:bodyPr/>
        <a:lstStyle/>
        <a:p>
          <a:pPr>
            <a:lnSpc>
              <a:spcPct val="100000"/>
            </a:lnSpc>
          </a:pPr>
          <a:endParaRPr lang="en-US"/>
        </a:p>
      </dgm:t>
    </dgm:pt>
    <dgm:pt modelId="{1231F93D-8021-439E-AFEF-588309B8300B}">
      <dgm:prSet custT="1"/>
      <dgm:spPr/>
      <dgm:t>
        <a:bodyPr/>
        <a:lstStyle/>
        <a:p>
          <a:pPr>
            <a:lnSpc>
              <a:spcPct val="100000"/>
            </a:lnSpc>
          </a:pPr>
          <a:r>
            <a:rPr lang="en-US" sz="1000">
              <a:solidFill>
                <a:schemeClr val="bg1"/>
              </a:solidFill>
            </a:rPr>
            <a:t>Visual tooling studios to create business specific AI applications and assistants​</a:t>
          </a:r>
        </a:p>
      </dgm:t>
    </dgm:pt>
    <dgm:pt modelId="{1E55FC08-9830-4006-8720-1BA04D6B56BA}" type="parTrans" cxnId="{70D98A2E-C71F-4157-994B-C789861ACED5}">
      <dgm:prSet/>
      <dgm:spPr/>
      <dgm:t>
        <a:bodyPr/>
        <a:lstStyle/>
        <a:p>
          <a:endParaRPr lang="en-US"/>
        </a:p>
      </dgm:t>
    </dgm:pt>
    <dgm:pt modelId="{F993AEB8-00A5-4120-B43D-728BD55D3133}" type="sibTrans" cxnId="{70D98A2E-C71F-4157-994B-C789861ACED5}">
      <dgm:prSet/>
      <dgm:spPr/>
      <dgm:t>
        <a:bodyPr/>
        <a:lstStyle/>
        <a:p>
          <a:pPr>
            <a:lnSpc>
              <a:spcPct val="100000"/>
            </a:lnSpc>
          </a:pPr>
          <a:endParaRPr lang="en-US"/>
        </a:p>
      </dgm:t>
    </dgm:pt>
    <dgm:pt modelId="{9C2C97AF-0399-4A2C-B96E-B58FF2283B23}">
      <dgm:prSet custT="1"/>
      <dgm:spPr/>
      <dgm:t>
        <a:bodyPr/>
        <a:lstStyle/>
        <a:p>
          <a:pPr>
            <a:lnSpc>
              <a:spcPct val="100000"/>
            </a:lnSpc>
          </a:pPr>
          <a:r>
            <a:rPr lang="en-US" sz="1000">
              <a:solidFill>
                <a:schemeClr val="bg1"/>
              </a:solidFill>
            </a:rPr>
            <a:t>Rapid deployment options for batch and real time use cases ​</a:t>
          </a:r>
        </a:p>
      </dgm:t>
    </dgm:pt>
    <dgm:pt modelId="{8A6D4FD2-6F8A-474C-8427-AD97AFCDF3F9}" type="parTrans" cxnId="{DE82A63D-A21F-42F0-9FE1-14EB853EE0EA}">
      <dgm:prSet/>
      <dgm:spPr/>
      <dgm:t>
        <a:bodyPr/>
        <a:lstStyle/>
        <a:p>
          <a:endParaRPr lang="en-US"/>
        </a:p>
      </dgm:t>
    </dgm:pt>
    <dgm:pt modelId="{E58D4268-B3E0-40FB-AFC7-763D945FC64B}" type="sibTrans" cxnId="{DE82A63D-A21F-42F0-9FE1-14EB853EE0EA}">
      <dgm:prSet/>
      <dgm:spPr/>
      <dgm:t>
        <a:bodyPr/>
        <a:lstStyle/>
        <a:p>
          <a:pPr>
            <a:lnSpc>
              <a:spcPct val="100000"/>
            </a:lnSpc>
          </a:pPr>
          <a:endParaRPr lang="en-US"/>
        </a:p>
      </dgm:t>
    </dgm:pt>
    <dgm:pt modelId="{0EAC9EA0-1E9E-6547-BBA8-64206816BE41}">
      <dgm:prSet custT="1"/>
      <dgm:spPr/>
      <dgm:t>
        <a:bodyPr/>
        <a:lstStyle/>
        <a:p>
          <a:pPr>
            <a:lnSpc>
              <a:spcPct val="100000"/>
            </a:lnSpc>
          </a:pPr>
          <a:r>
            <a:rPr lang="en-US" sz="1000">
              <a:solidFill>
                <a:schemeClr val="bg1"/>
              </a:solidFill>
            </a:rPr>
            <a:t>Prebuilt AI Solution Starters – sales forecast, anomaly detection</a:t>
          </a:r>
        </a:p>
      </dgm:t>
    </dgm:pt>
    <dgm:pt modelId="{83320F61-A9E1-EF48-8845-3FE3A668F1DE}" type="parTrans" cxnId="{06C46061-26F0-474D-A160-D1292632E8AA}">
      <dgm:prSet/>
      <dgm:spPr/>
      <dgm:t>
        <a:bodyPr/>
        <a:lstStyle/>
        <a:p>
          <a:endParaRPr lang="en-US"/>
        </a:p>
      </dgm:t>
    </dgm:pt>
    <dgm:pt modelId="{E1EFC33B-951B-2B4F-B616-FDFEC99DF509}" type="sibTrans" cxnId="{06C46061-26F0-474D-A160-D1292632E8AA}">
      <dgm:prSet/>
      <dgm:spPr/>
      <dgm:t>
        <a:bodyPr/>
        <a:lstStyle/>
        <a:p>
          <a:endParaRPr lang="en-US"/>
        </a:p>
      </dgm:t>
    </dgm:pt>
    <dgm:pt modelId="{937C2CCD-99C8-4907-B2FE-F198B0B3133B}" type="pres">
      <dgm:prSet presAssocID="{5F4C6A53-F3D5-421E-BEE5-330318898E6F}" presName="root" presStyleCnt="0">
        <dgm:presLayoutVars>
          <dgm:dir/>
          <dgm:resizeHandles val="exact"/>
        </dgm:presLayoutVars>
      </dgm:prSet>
      <dgm:spPr/>
    </dgm:pt>
    <dgm:pt modelId="{74C8A665-644B-4F5D-B7B7-0ABFC150424B}" type="pres">
      <dgm:prSet presAssocID="{5F4C6A53-F3D5-421E-BEE5-330318898E6F}" presName="container" presStyleCnt="0">
        <dgm:presLayoutVars>
          <dgm:dir/>
          <dgm:resizeHandles val="exact"/>
        </dgm:presLayoutVars>
      </dgm:prSet>
      <dgm:spPr/>
    </dgm:pt>
    <dgm:pt modelId="{6DF4BC62-1B09-4C51-874C-397185829F13}" type="pres">
      <dgm:prSet presAssocID="{4FB76808-57AD-4B0E-9039-7FB73EB718BF}" presName="compNode" presStyleCnt="0"/>
      <dgm:spPr/>
    </dgm:pt>
    <dgm:pt modelId="{50043526-AB97-46B9-AEBC-598383BB8DD0}" type="pres">
      <dgm:prSet presAssocID="{4FB76808-57AD-4B0E-9039-7FB73EB718BF}" presName="iconBgRect" presStyleLbl="bgShp" presStyleIdx="0" presStyleCnt="6"/>
      <dgm:spPr/>
    </dgm:pt>
    <dgm:pt modelId="{DA1A95E2-1AB2-43FB-BD2E-0BEAD168EA03}" type="pres">
      <dgm:prSet presAssocID="{4FB76808-57AD-4B0E-9039-7FB73EB718BF}"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tabase"/>
        </a:ext>
      </dgm:extLst>
    </dgm:pt>
    <dgm:pt modelId="{751A376F-3AAC-45FB-B700-C2105B2E4A74}" type="pres">
      <dgm:prSet presAssocID="{4FB76808-57AD-4B0E-9039-7FB73EB718BF}" presName="spaceRect" presStyleCnt="0"/>
      <dgm:spPr/>
    </dgm:pt>
    <dgm:pt modelId="{D6C00DF5-AAE9-4AD8-A607-1A9E7446B5D5}" type="pres">
      <dgm:prSet presAssocID="{4FB76808-57AD-4B0E-9039-7FB73EB718BF}" presName="textRect" presStyleLbl="revTx" presStyleIdx="0" presStyleCnt="6">
        <dgm:presLayoutVars>
          <dgm:chMax val="1"/>
          <dgm:chPref val="1"/>
        </dgm:presLayoutVars>
      </dgm:prSet>
      <dgm:spPr/>
    </dgm:pt>
    <dgm:pt modelId="{4B5047E1-219A-4A2D-971A-80626B1EAADF}" type="pres">
      <dgm:prSet presAssocID="{DCDD0978-60ED-42B4-BFF1-DFEBE544D3AF}" presName="sibTrans" presStyleLbl="sibTrans2D1" presStyleIdx="0" presStyleCnt="0"/>
      <dgm:spPr/>
    </dgm:pt>
    <dgm:pt modelId="{356C4059-89AB-4869-B333-EACE92355C4D}" type="pres">
      <dgm:prSet presAssocID="{5E0E02B6-1956-4CE9-A3D0-016E47CB6983}" presName="compNode" presStyleCnt="0"/>
      <dgm:spPr/>
    </dgm:pt>
    <dgm:pt modelId="{C1C85C40-B22D-4FF4-ABEA-E8F0BBDE595C}" type="pres">
      <dgm:prSet presAssocID="{5E0E02B6-1956-4CE9-A3D0-016E47CB6983}" presName="iconBgRect" presStyleLbl="bgShp" presStyleIdx="1" presStyleCnt="6"/>
      <dgm:spPr/>
    </dgm:pt>
    <dgm:pt modelId="{F34BFA04-7AE1-4C6A-8B87-8EC785BAD40A}" type="pres">
      <dgm:prSet presAssocID="{5E0E02B6-1956-4CE9-A3D0-016E47CB6983}"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yncing Cloud"/>
        </a:ext>
      </dgm:extLst>
    </dgm:pt>
    <dgm:pt modelId="{FB2A6241-C4AD-404A-A236-DD0B0877BC27}" type="pres">
      <dgm:prSet presAssocID="{5E0E02B6-1956-4CE9-A3D0-016E47CB6983}" presName="spaceRect" presStyleCnt="0"/>
      <dgm:spPr/>
    </dgm:pt>
    <dgm:pt modelId="{84BBF9B4-B88C-4097-A421-BA8586DBEAE0}" type="pres">
      <dgm:prSet presAssocID="{5E0E02B6-1956-4CE9-A3D0-016E47CB6983}" presName="textRect" presStyleLbl="revTx" presStyleIdx="1" presStyleCnt="6">
        <dgm:presLayoutVars>
          <dgm:chMax val="1"/>
          <dgm:chPref val="1"/>
        </dgm:presLayoutVars>
      </dgm:prSet>
      <dgm:spPr/>
    </dgm:pt>
    <dgm:pt modelId="{E48BDB5F-D325-49A4-8451-5718A57DCDD9}" type="pres">
      <dgm:prSet presAssocID="{763336EA-CA71-4DE1-9A48-192A669E6106}" presName="sibTrans" presStyleLbl="sibTrans2D1" presStyleIdx="0" presStyleCnt="0"/>
      <dgm:spPr/>
    </dgm:pt>
    <dgm:pt modelId="{82F81EFA-864E-45A4-B369-5505CB65C514}" type="pres">
      <dgm:prSet presAssocID="{28D322C3-B469-4C59-B03C-683E86B612A7}" presName="compNode" presStyleCnt="0"/>
      <dgm:spPr/>
    </dgm:pt>
    <dgm:pt modelId="{26AD79D7-D46F-4C26-A5FA-AF673BA8766E}" type="pres">
      <dgm:prSet presAssocID="{28D322C3-B469-4C59-B03C-683E86B612A7}" presName="iconBgRect" presStyleLbl="bgShp" presStyleIdx="2" presStyleCnt="6"/>
      <dgm:spPr/>
    </dgm:pt>
    <dgm:pt modelId="{DEFC9924-A9EF-4A05-9F82-2CB4E9CBD7B2}" type="pres">
      <dgm:prSet presAssocID="{28D322C3-B469-4C59-B03C-683E86B612A7}"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ABD0F9BC-30E0-4907-BDA4-BC95B9766A29}" type="pres">
      <dgm:prSet presAssocID="{28D322C3-B469-4C59-B03C-683E86B612A7}" presName="spaceRect" presStyleCnt="0"/>
      <dgm:spPr/>
    </dgm:pt>
    <dgm:pt modelId="{3E924E90-A2D6-4A1A-8955-911CC031D5A6}" type="pres">
      <dgm:prSet presAssocID="{28D322C3-B469-4C59-B03C-683E86B612A7}" presName="textRect" presStyleLbl="revTx" presStyleIdx="2" presStyleCnt="6">
        <dgm:presLayoutVars>
          <dgm:chMax val="1"/>
          <dgm:chPref val="1"/>
        </dgm:presLayoutVars>
      </dgm:prSet>
      <dgm:spPr/>
    </dgm:pt>
    <dgm:pt modelId="{6637840F-C56E-425E-A343-05D2C237663F}" type="pres">
      <dgm:prSet presAssocID="{DFEF879B-0920-4860-A74D-5E88FBDF3546}" presName="sibTrans" presStyleLbl="sibTrans2D1" presStyleIdx="0" presStyleCnt="0"/>
      <dgm:spPr/>
    </dgm:pt>
    <dgm:pt modelId="{6503B39B-BF92-488C-8832-26D4F1DFD4FE}" type="pres">
      <dgm:prSet presAssocID="{1231F93D-8021-439E-AFEF-588309B8300B}" presName="compNode" presStyleCnt="0"/>
      <dgm:spPr/>
    </dgm:pt>
    <dgm:pt modelId="{DCE65CA1-6FD0-4EF4-87AF-1D4129B6C0C5}" type="pres">
      <dgm:prSet presAssocID="{1231F93D-8021-439E-AFEF-588309B8300B}" presName="iconBgRect" presStyleLbl="bgShp" presStyleIdx="3" presStyleCnt="6"/>
      <dgm:spPr/>
    </dgm:pt>
    <dgm:pt modelId="{BA6BFBB3-7D17-446C-B6C4-F2C636184EAC}" type="pres">
      <dgm:prSet presAssocID="{1231F93D-8021-439E-AFEF-588309B8300B}"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ools"/>
        </a:ext>
      </dgm:extLst>
    </dgm:pt>
    <dgm:pt modelId="{F7FA6CBE-4C0C-4ABF-9C2A-920903981D22}" type="pres">
      <dgm:prSet presAssocID="{1231F93D-8021-439E-AFEF-588309B8300B}" presName="spaceRect" presStyleCnt="0"/>
      <dgm:spPr/>
    </dgm:pt>
    <dgm:pt modelId="{A1CBC8CE-05E7-4D96-9DD9-595B89853059}" type="pres">
      <dgm:prSet presAssocID="{1231F93D-8021-439E-AFEF-588309B8300B}" presName="textRect" presStyleLbl="revTx" presStyleIdx="3" presStyleCnt="6">
        <dgm:presLayoutVars>
          <dgm:chMax val="1"/>
          <dgm:chPref val="1"/>
        </dgm:presLayoutVars>
      </dgm:prSet>
      <dgm:spPr/>
    </dgm:pt>
    <dgm:pt modelId="{1A34165D-A374-42A2-ABF0-84EC706B9880}" type="pres">
      <dgm:prSet presAssocID="{F993AEB8-00A5-4120-B43D-728BD55D3133}" presName="sibTrans" presStyleLbl="sibTrans2D1" presStyleIdx="0" presStyleCnt="0"/>
      <dgm:spPr/>
    </dgm:pt>
    <dgm:pt modelId="{924256B9-71AF-4BBA-8288-B361035E433C}" type="pres">
      <dgm:prSet presAssocID="{9C2C97AF-0399-4A2C-B96E-B58FF2283B23}" presName="compNode" presStyleCnt="0"/>
      <dgm:spPr/>
    </dgm:pt>
    <dgm:pt modelId="{10B45066-9B54-45FB-BE9B-99D5CF81A5C3}" type="pres">
      <dgm:prSet presAssocID="{9C2C97AF-0399-4A2C-B96E-B58FF2283B23}" presName="iconBgRect" presStyleLbl="bgShp" presStyleIdx="4" presStyleCnt="6"/>
      <dgm:spPr/>
    </dgm:pt>
    <dgm:pt modelId="{9C2AEDE4-EBB4-4B86-8EF0-B1629127E042}" type="pres">
      <dgm:prSet presAssocID="{9C2C97AF-0399-4A2C-B96E-B58FF2283B23}"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topwatch"/>
        </a:ext>
      </dgm:extLst>
    </dgm:pt>
    <dgm:pt modelId="{F1173D99-9727-4632-AB86-D80A1CBAF9E0}" type="pres">
      <dgm:prSet presAssocID="{9C2C97AF-0399-4A2C-B96E-B58FF2283B23}" presName="spaceRect" presStyleCnt="0"/>
      <dgm:spPr/>
    </dgm:pt>
    <dgm:pt modelId="{7CFDDA3A-A009-417D-8D41-0715401F6F69}" type="pres">
      <dgm:prSet presAssocID="{9C2C97AF-0399-4A2C-B96E-B58FF2283B23}" presName="textRect" presStyleLbl="revTx" presStyleIdx="4" presStyleCnt="6">
        <dgm:presLayoutVars>
          <dgm:chMax val="1"/>
          <dgm:chPref val="1"/>
        </dgm:presLayoutVars>
      </dgm:prSet>
      <dgm:spPr/>
    </dgm:pt>
    <dgm:pt modelId="{75502873-1215-DC48-8BA1-011C9A589020}" type="pres">
      <dgm:prSet presAssocID="{E58D4268-B3E0-40FB-AFC7-763D945FC64B}" presName="sibTrans" presStyleLbl="sibTrans2D1" presStyleIdx="0" presStyleCnt="0"/>
      <dgm:spPr/>
    </dgm:pt>
    <dgm:pt modelId="{C00CF18A-EE43-A547-A5B2-F8C562F3287D}" type="pres">
      <dgm:prSet presAssocID="{0EAC9EA0-1E9E-6547-BBA8-64206816BE41}" presName="compNode" presStyleCnt="0"/>
      <dgm:spPr/>
    </dgm:pt>
    <dgm:pt modelId="{D525B012-1439-DC40-817C-88D509C89375}" type="pres">
      <dgm:prSet presAssocID="{0EAC9EA0-1E9E-6547-BBA8-64206816BE41}" presName="iconBgRect" presStyleLbl="bgShp" presStyleIdx="5" presStyleCnt="6"/>
      <dgm:spPr/>
    </dgm:pt>
    <dgm:pt modelId="{6ACFDC2E-4596-124F-AE14-963F46C869B8}" type="pres">
      <dgm:prSet presAssocID="{0EAC9EA0-1E9E-6547-BBA8-64206816BE41}" presName="iconRect" presStyleLbl="node1" presStyleIdx="5" presStyleCnt="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Illustrator with solid fill"/>
        </a:ext>
      </dgm:extLst>
    </dgm:pt>
    <dgm:pt modelId="{E0D61654-8B8D-4D4A-94EB-A18985BFF6DB}" type="pres">
      <dgm:prSet presAssocID="{0EAC9EA0-1E9E-6547-BBA8-64206816BE41}" presName="spaceRect" presStyleCnt="0"/>
      <dgm:spPr/>
    </dgm:pt>
    <dgm:pt modelId="{CF5A180C-98DA-4F4D-97C7-3A42E6116C42}" type="pres">
      <dgm:prSet presAssocID="{0EAC9EA0-1E9E-6547-BBA8-64206816BE41}" presName="textRect" presStyleLbl="revTx" presStyleIdx="5" presStyleCnt="6">
        <dgm:presLayoutVars>
          <dgm:chMax val="1"/>
          <dgm:chPref val="1"/>
        </dgm:presLayoutVars>
      </dgm:prSet>
      <dgm:spPr/>
    </dgm:pt>
  </dgm:ptLst>
  <dgm:cxnLst>
    <dgm:cxn modelId="{00ABEE03-B90B-7C48-8740-EC18A2D232D3}" type="presOf" srcId="{0EAC9EA0-1E9E-6547-BBA8-64206816BE41}" destId="{CF5A180C-98DA-4F4D-97C7-3A42E6116C42}" srcOrd="0" destOrd="0" presId="urn:microsoft.com/office/officeart/2018/2/layout/IconCircleList"/>
    <dgm:cxn modelId="{3205B909-C2ED-FE4D-B624-310BE73F3DFA}" type="presOf" srcId="{4FB76808-57AD-4B0E-9039-7FB73EB718BF}" destId="{D6C00DF5-AAE9-4AD8-A607-1A9E7446B5D5}" srcOrd="0" destOrd="0" presId="urn:microsoft.com/office/officeart/2018/2/layout/IconCircleList"/>
    <dgm:cxn modelId="{782A031D-6D00-A943-AA83-02F6585DB3C1}" type="presOf" srcId="{F993AEB8-00A5-4120-B43D-728BD55D3133}" destId="{1A34165D-A374-42A2-ABF0-84EC706B9880}" srcOrd="0" destOrd="0" presId="urn:microsoft.com/office/officeart/2018/2/layout/IconCircleList"/>
    <dgm:cxn modelId="{4EBA2121-0519-5848-97EE-3BBA5AB22C3E}" type="presOf" srcId="{28D322C3-B469-4C59-B03C-683E86B612A7}" destId="{3E924E90-A2D6-4A1A-8955-911CC031D5A6}" srcOrd="0" destOrd="0" presId="urn:microsoft.com/office/officeart/2018/2/layout/IconCircleList"/>
    <dgm:cxn modelId="{08C4F52C-D030-4B87-A67A-ED4CC8E2F63A}" srcId="{5F4C6A53-F3D5-421E-BEE5-330318898E6F}" destId="{28D322C3-B469-4C59-B03C-683E86B612A7}" srcOrd="2" destOrd="0" parTransId="{7766CD66-0245-484F-BA52-AB8051628A50}" sibTransId="{DFEF879B-0920-4860-A74D-5E88FBDF3546}"/>
    <dgm:cxn modelId="{70D98A2E-C71F-4157-994B-C789861ACED5}" srcId="{5F4C6A53-F3D5-421E-BEE5-330318898E6F}" destId="{1231F93D-8021-439E-AFEF-588309B8300B}" srcOrd="3" destOrd="0" parTransId="{1E55FC08-9830-4006-8720-1BA04D6B56BA}" sibTransId="{F993AEB8-00A5-4120-B43D-728BD55D3133}"/>
    <dgm:cxn modelId="{1B62892F-23BA-B14B-9620-7C9822C17D12}" type="presOf" srcId="{5F4C6A53-F3D5-421E-BEE5-330318898E6F}" destId="{937C2CCD-99C8-4907-B2FE-F198B0B3133B}" srcOrd="0" destOrd="0" presId="urn:microsoft.com/office/officeart/2018/2/layout/IconCircleList"/>
    <dgm:cxn modelId="{DE82A63D-A21F-42F0-9FE1-14EB853EE0EA}" srcId="{5F4C6A53-F3D5-421E-BEE5-330318898E6F}" destId="{9C2C97AF-0399-4A2C-B96E-B58FF2283B23}" srcOrd="4" destOrd="0" parTransId="{8A6D4FD2-6F8A-474C-8427-AD97AFCDF3F9}" sibTransId="{E58D4268-B3E0-40FB-AFC7-763D945FC64B}"/>
    <dgm:cxn modelId="{06C46061-26F0-474D-A160-D1292632E8AA}" srcId="{5F4C6A53-F3D5-421E-BEE5-330318898E6F}" destId="{0EAC9EA0-1E9E-6547-BBA8-64206816BE41}" srcOrd="5" destOrd="0" parTransId="{83320F61-A9E1-EF48-8845-3FE3A668F1DE}" sibTransId="{E1EFC33B-951B-2B4F-B616-FDFEC99DF509}"/>
    <dgm:cxn modelId="{A4DE0369-FE19-A942-A5E4-0E28E269554E}" type="presOf" srcId="{DCDD0978-60ED-42B4-BFF1-DFEBE544D3AF}" destId="{4B5047E1-219A-4A2D-971A-80626B1EAADF}" srcOrd="0" destOrd="0" presId="urn:microsoft.com/office/officeart/2018/2/layout/IconCircleList"/>
    <dgm:cxn modelId="{048B684A-8CEC-024A-B583-86692AED19AC}" type="presOf" srcId="{763336EA-CA71-4DE1-9A48-192A669E6106}" destId="{E48BDB5F-D325-49A4-8451-5718A57DCDD9}" srcOrd="0" destOrd="0" presId="urn:microsoft.com/office/officeart/2018/2/layout/IconCircleList"/>
    <dgm:cxn modelId="{AFD623A0-5581-7844-9C20-C13C056A4C95}" type="presOf" srcId="{5E0E02B6-1956-4CE9-A3D0-016E47CB6983}" destId="{84BBF9B4-B88C-4097-A421-BA8586DBEAE0}" srcOrd="0" destOrd="0" presId="urn:microsoft.com/office/officeart/2018/2/layout/IconCircleList"/>
    <dgm:cxn modelId="{0392F3A4-249B-D74B-B60C-0249AF83C2AA}" type="presOf" srcId="{DFEF879B-0920-4860-A74D-5E88FBDF3546}" destId="{6637840F-C56E-425E-A343-05D2C237663F}" srcOrd="0" destOrd="0" presId="urn:microsoft.com/office/officeart/2018/2/layout/IconCircleList"/>
    <dgm:cxn modelId="{B65EB8A7-E38F-CF4A-8952-F928290437D4}" type="presOf" srcId="{1231F93D-8021-439E-AFEF-588309B8300B}" destId="{A1CBC8CE-05E7-4D96-9DD9-595B89853059}" srcOrd="0" destOrd="0" presId="urn:microsoft.com/office/officeart/2018/2/layout/IconCircleList"/>
    <dgm:cxn modelId="{A18C60C0-B261-694F-BFCF-9F938717A086}" type="presOf" srcId="{9C2C97AF-0399-4A2C-B96E-B58FF2283B23}" destId="{7CFDDA3A-A009-417D-8D41-0715401F6F69}" srcOrd="0" destOrd="0" presId="urn:microsoft.com/office/officeart/2018/2/layout/IconCircleList"/>
    <dgm:cxn modelId="{3DC1DFD4-8646-4D00-8AD7-87F92B499694}" srcId="{5F4C6A53-F3D5-421E-BEE5-330318898E6F}" destId="{5E0E02B6-1956-4CE9-A3D0-016E47CB6983}" srcOrd="1" destOrd="0" parTransId="{14A95829-E4C0-489D-AC31-2CCACCADCEEA}" sibTransId="{763336EA-CA71-4DE1-9A48-192A669E6106}"/>
    <dgm:cxn modelId="{4A0225E5-29A5-4AE6-ACAD-C129C64F8156}" srcId="{5F4C6A53-F3D5-421E-BEE5-330318898E6F}" destId="{4FB76808-57AD-4B0E-9039-7FB73EB718BF}" srcOrd="0" destOrd="0" parTransId="{49714219-28DB-4089-ADB4-04EF88F6B9EE}" sibTransId="{DCDD0978-60ED-42B4-BFF1-DFEBE544D3AF}"/>
    <dgm:cxn modelId="{E99900FE-1E94-A04F-8D43-682F0818D8F2}" type="presOf" srcId="{E58D4268-B3E0-40FB-AFC7-763D945FC64B}" destId="{75502873-1215-DC48-8BA1-011C9A589020}" srcOrd="0" destOrd="0" presId="urn:microsoft.com/office/officeart/2018/2/layout/IconCircleList"/>
    <dgm:cxn modelId="{E90EB116-D8CB-A743-93FF-C1DA15986CF0}" type="presParOf" srcId="{937C2CCD-99C8-4907-B2FE-F198B0B3133B}" destId="{74C8A665-644B-4F5D-B7B7-0ABFC150424B}" srcOrd="0" destOrd="0" presId="urn:microsoft.com/office/officeart/2018/2/layout/IconCircleList"/>
    <dgm:cxn modelId="{67B607AB-C2BB-7847-ADA2-99D81947E04D}" type="presParOf" srcId="{74C8A665-644B-4F5D-B7B7-0ABFC150424B}" destId="{6DF4BC62-1B09-4C51-874C-397185829F13}" srcOrd="0" destOrd="0" presId="urn:microsoft.com/office/officeart/2018/2/layout/IconCircleList"/>
    <dgm:cxn modelId="{96D77453-740C-654A-8576-4BF50B6987B6}" type="presParOf" srcId="{6DF4BC62-1B09-4C51-874C-397185829F13}" destId="{50043526-AB97-46B9-AEBC-598383BB8DD0}" srcOrd="0" destOrd="0" presId="urn:microsoft.com/office/officeart/2018/2/layout/IconCircleList"/>
    <dgm:cxn modelId="{6821CF58-5DD2-544C-B56E-7A8B6C812525}" type="presParOf" srcId="{6DF4BC62-1B09-4C51-874C-397185829F13}" destId="{DA1A95E2-1AB2-43FB-BD2E-0BEAD168EA03}" srcOrd="1" destOrd="0" presId="urn:microsoft.com/office/officeart/2018/2/layout/IconCircleList"/>
    <dgm:cxn modelId="{C64AA0F6-E727-3D4F-811E-7454362F60F6}" type="presParOf" srcId="{6DF4BC62-1B09-4C51-874C-397185829F13}" destId="{751A376F-3AAC-45FB-B700-C2105B2E4A74}" srcOrd="2" destOrd="0" presId="urn:microsoft.com/office/officeart/2018/2/layout/IconCircleList"/>
    <dgm:cxn modelId="{25A1D0DC-8109-F44A-9E1F-1E603EE205DF}" type="presParOf" srcId="{6DF4BC62-1B09-4C51-874C-397185829F13}" destId="{D6C00DF5-AAE9-4AD8-A607-1A9E7446B5D5}" srcOrd="3" destOrd="0" presId="urn:microsoft.com/office/officeart/2018/2/layout/IconCircleList"/>
    <dgm:cxn modelId="{28EF6665-46F2-B14B-BF8A-E4C52F2443C5}" type="presParOf" srcId="{74C8A665-644B-4F5D-B7B7-0ABFC150424B}" destId="{4B5047E1-219A-4A2D-971A-80626B1EAADF}" srcOrd="1" destOrd="0" presId="urn:microsoft.com/office/officeart/2018/2/layout/IconCircleList"/>
    <dgm:cxn modelId="{C6F27238-A3B9-0843-972F-4CB642C878BB}" type="presParOf" srcId="{74C8A665-644B-4F5D-B7B7-0ABFC150424B}" destId="{356C4059-89AB-4869-B333-EACE92355C4D}" srcOrd="2" destOrd="0" presId="urn:microsoft.com/office/officeart/2018/2/layout/IconCircleList"/>
    <dgm:cxn modelId="{2CAFCE4C-29ED-1A44-A56B-604F01BECCCD}" type="presParOf" srcId="{356C4059-89AB-4869-B333-EACE92355C4D}" destId="{C1C85C40-B22D-4FF4-ABEA-E8F0BBDE595C}" srcOrd="0" destOrd="0" presId="urn:microsoft.com/office/officeart/2018/2/layout/IconCircleList"/>
    <dgm:cxn modelId="{8E45BC5B-19CA-5342-80DA-2E4E86B0F187}" type="presParOf" srcId="{356C4059-89AB-4869-B333-EACE92355C4D}" destId="{F34BFA04-7AE1-4C6A-8B87-8EC785BAD40A}" srcOrd="1" destOrd="0" presId="urn:microsoft.com/office/officeart/2018/2/layout/IconCircleList"/>
    <dgm:cxn modelId="{E8D1A805-009B-D343-80CB-E0D2B3870585}" type="presParOf" srcId="{356C4059-89AB-4869-B333-EACE92355C4D}" destId="{FB2A6241-C4AD-404A-A236-DD0B0877BC27}" srcOrd="2" destOrd="0" presId="urn:microsoft.com/office/officeart/2018/2/layout/IconCircleList"/>
    <dgm:cxn modelId="{89438111-A5AE-924C-AFD2-D566BE0EEEB1}" type="presParOf" srcId="{356C4059-89AB-4869-B333-EACE92355C4D}" destId="{84BBF9B4-B88C-4097-A421-BA8586DBEAE0}" srcOrd="3" destOrd="0" presId="urn:microsoft.com/office/officeart/2018/2/layout/IconCircleList"/>
    <dgm:cxn modelId="{70014CD1-879A-D946-9740-4F2E725DE4AD}" type="presParOf" srcId="{74C8A665-644B-4F5D-B7B7-0ABFC150424B}" destId="{E48BDB5F-D325-49A4-8451-5718A57DCDD9}" srcOrd="3" destOrd="0" presId="urn:microsoft.com/office/officeart/2018/2/layout/IconCircleList"/>
    <dgm:cxn modelId="{2B97922D-5138-7040-B4A0-188D4CA44E6D}" type="presParOf" srcId="{74C8A665-644B-4F5D-B7B7-0ABFC150424B}" destId="{82F81EFA-864E-45A4-B369-5505CB65C514}" srcOrd="4" destOrd="0" presId="urn:microsoft.com/office/officeart/2018/2/layout/IconCircleList"/>
    <dgm:cxn modelId="{732D895F-8C64-504A-87B5-EB99CBAEF031}" type="presParOf" srcId="{82F81EFA-864E-45A4-B369-5505CB65C514}" destId="{26AD79D7-D46F-4C26-A5FA-AF673BA8766E}" srcOrd="0" destOrd="0" presId="urn:microsoft.com/office/officeart/2018/2/layout/IconCircleList"/>
    <dgm:cxn modelId="{03014A2F-9FE2-7340-95FE-6E1188DFF198}" type="presParOf" srcId="{82F81EFA-864E-45A4-B369-5505CB65C514}" destId="{DEFC9924-A9EF-4A05-9F82-2CB4E9CBD7B2}" srcOrd="1" destOrd="0" presId="urn:microsoft.com/office/officeart/2018/2/layout/IconCircleList"/>
    <dgm:cxn modelId="{A8584CD0-B4B3-014A-AC28-5DEB424F41C0}" type="presParOf" srcId="{82F81EFA-864E-45A4-B369-5505CB65C514}" destId="{ABD0F9BC-30E0-4907-BDA4-BC95B9766A29}" srcOrd="2" destOrd="0" presId="urn:microsoft.com/office/officeart/2018/2/layout/IconCircleList"/>
    <dgm:cxn modelId="{8713BF5A-D8F3-2F4D-98D2-A8AD1EEB79C0}" type="presParOf" srcId="{82F81EFA-864E-45A4-B369-5505CB65C514}" destId="{3E924E90-A2D6-4A1A-8955-911CC031D5A6}" srcOrd="3" destOrd="0" presId="urn:microsoft.com/office/officeart/2018/2/layout/IconCircleList"/>
    <dgm:cxn modelId="{693789D1-41FD-8D4F-A087-926DF5F9A0FF}" type="presParOf" srcId="{74C8A665-644B-4F5D-B7B7-0ABFC150424B}" destId="{6637840F-C56E-425E-A343-05D2C237663F}" srcOrd="5" destOrd="0" presId="urn:microsoft.com/office/officeart/2018/2/layout/IconCircleList"/>
    <dgm:cxn modelId="{21D7572C-EFAB-EA4A-80F3-53CF1C1243D1}" type="presParOf" srcId="{74C8A665-644B-4F5D-B7B7-0ABFC150424B}" destId="{6503B39B-BF92-488C-8832-26D4F1DFD4FE}" srcOrd="6" destOrd="0" presId="urn:microsoft.com/office/officeart/2018/2/layout/IconCircleList"/>
    <dgm:cxn modelId="{C8605962-B040-9841-91AA-1EFBAC62B978}" type="presParOf" srcId="{6503B39B-BF92-488C-8832-26D4F1DFD4FE}" destId="{DCE65CA1-6FD0-4EF4-87AF-1D4129B6C0C5}" srcOrd="0" destOrd="0" presId="urn:microsoft.com/office/officeart/2018/2/layout/IconCircleList"/>
    <dgm:cxn modelId="{589480EC-1851-4345-80CD-F0DC29AE3F59}" type="presParOf" srcId="{6503B39B-BF92-488C-8832-26D4F1DFD4FE}" destId="{BA6BFBB3-7D17-446C-B6C4-F2C636184EAC}" srcOrd="1" destOrd="0" presId="urn:microsoft.com/office/officeart/2018/2/layout/IconCircleList"/>
    <dgm:cxn modelId="{332C2D9A-2AE6-B846-9E5D-0CDA4A732360}" type="presParOf" srcId="{6503B39B-BF92-488C-8832-26D4F1DFD4FE}" destId="{F7FA6CBE-4C0C-4ABF-9C2A-920903981D22}" srcOrd="2" destOrd="0" presId="urn:microsoft.com/office/officeart/2018/2/layout/IconCircleList"/>
    <dgm:cxn modelId="{3C22E80F-D217-D843-803A-D0DEF068E7BE}" type="presParOf" srcId="{6503B39B-BF92-488C-8832-26D4F1DFD4FE}" destId="{A1CBC8CE-05E7-4D96-9DD9-595B89853059}" srcOrd="3" destOrd="0" presId="urn:microsoft.com/office/officeart/2018/2/layout/IconCircleList"/>
    <dgm:cxn modelId="{0E91DA9A-227D-5B4B-AFAF-25AABFFCB32C}" type="presParOf" srcId="{74C8A665-644B-4F5D-B7B7-0ABFC150424B}" destId="{1A34165D-A374-42A2-ABF0-84EC706B9880}" srcOrd="7" destOrd="0" presId="urn:microsoft.com/office/officeart/2018/2/layout/IconCircleList"/>
    <dgm:cxn modelId="{C8FE6A96-FA5E-9244-9C30-13F543813F41}" type="presParOf" srcId="{74C8A665-644B-4F5D-B7B7-0ABFC150424B}" destId="{924256B9-71AF-4BBA-8288-B361035E433C}" srcOrd="8" destOrd="0" presId="urn:microsoft.com/office/officeart/2018/2/layout/IconCircleList"/>
    <dgm:cxn modelId="{081A83AB-9FF7-C544-B4EB-DEE04D853F14}" type="presParOf" srcId="{924256B9-71AF-4BBA-8288-B361035E433C}" destId="{10B45066-9B54-45FB-BE9B-99D5CF81A5C3}" srcOrd="0" destOrd="0" presId="urn:microsoft.com/office/officeart/2018/2/layout/IconCircleList"/>
    <dgm:cxn modelId="{9C9ABF82-69A9-FB46-882F-09151C3CB4F0}" type="presParOf" srcId="{924256B9-71AF-4BBA-8288-B361035E433C}" destId="{9C2AEDE4-EBB4-4B86-8EF0-B1629127E042}" srcOrd="1" destOrd="0" presId="urn:microsoft.com/office/officeart/2018/2/layout/IconCircleList"/>
    <dgm:cxn modelId="{C1442DF2-3A15-3341-BFA0-F07F949F99E7}" type="presParOf" srcId="{924256B9-71AF-4BBA-8288-B361035E433C}" destId="{F1173D99-9727-4632-AB86-D80A1CBAF9E0}" srcOrd="2" destOrd="0" presId="urn:microsoft.com/office/officeart/2018/2/layout/IconCircleList"/>
    <dgm:cxn modelId="{4BA7D7A1-9275-1742-A17B-A1AC1957394A}" type="presParOf" srcId="{924256B9-71AF-4BBA-8288-B361035E433C}" destId="{7CFDDA3A-A009-417D-8D41-0715401F6F69}" srcOrd="3" destOrd="0" presId="urn:microsoft.com/office/officeart/2018/2/layout/IconCircleList"/>
    <dgm:cxn modelId="{9153220B-03E4-0748-8C6B-8147A1643F01}" type="presParOf" srcId="{74C8A665-644B-4F5D-B7B7-0ABFC150424B}" destId="{75502873-1215-DC48-8BA1-011C9A589020}" srcOrd="9" destOrd="0" presId="urn:microsoft.com/office/officeart/2018/2/layout/IconCircleList"/>
    <dgm:cxn modelId="{48772534-6D85-EE48-828E-52FD82C5ABC2}" type="presParOf" srcId="{74C8A665-644B-4F5D-B7B7-0ABFC150424B}" destId="{C00CF18A-EE43-A547-A5B2-F8C562F3287D}" srcOrd="10" destOrd="0" presId="urn:microsoft.com/office/officeart/2018/2/layout/IconCircleList"/>
    <dgm:cxn modelId="{42B35977-B778-294E-9565-4237A32875E6}" type="presParOf" srcId="{C00CF18A-EE43-A547-A5B2-F8C562F3287D}" destId="{D525B012-1439-DC40-817C-88D509C89375}" srcOrd="0" destOrd="0" presId="urn:microsoft.com/office/officeart/2018/2/layout/IconCircleList"/>
    <dgm:cxn modelId="{B642C018-250C-D942-ADFF-816B60873ECA}" type="presParOf" srcId="{C00CF18A-EE43-A547-A5B2-F8C562F3287D}" destId="{6ACFDC2E-4596-124F-AE14-963F46C869B8}" srcOrd="1" destOrd="0" presId="urn:microsoft.com/office/officeart/2018/2/layout/IconCircleList"/>
    <dgm:cxn modelId="{618AC42D-06D0-0B4B-A56A-7B47D2BA1646}" type="presParOf" srcId="{C00CF18A-EE43-A547-A5B2-F8C562F3287D}" destId="{E0D61654-8B8D-4D4A-94EB-A18985BFF6DB}" srcOrd="2" destOrd="0" presId="urn:microsoft.com/office/officeart/2018/2/layout/IconCircleList"/>
    <dgm:cxn modelId="{3D291768-0C5B-584D-A540-7D55FB050DC4}" type="presParOf" srcId="{C00CF18A-EE43-A547-A5B2-F8C562F3287D}" destId="{CF5A180C-98DA-4F4D-97C7-3A42E6116C42}"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094F442-80CC-4D67-8FF5-D3936C843020}" type="doc">
      <dgm:prSet loTypeId="urn:microsoft.com/office/officeart/2008/layout/RadialCluster" loCatId="cycle" qsTypeId="urn:microsoft.com/office/officeart/2005/8/quickstyle/simple1" qsCatId="simple" csTypeId="urn:microsoft.com/office/officeart/2005/8/colors/accent3_2" csCatId="accent3" phldr="1"/>
      <dgm:spPr/>
      <dgm:t>
        <a:bodyPr/>
        <a:lstStyle/>
        <a:p>
          <a:endParaRPr lang="en-IN"/>
        </a:p>
      </dgm:t>
    </dgm:pt>
    <dgm:pt modelId="{9CF8BB00-05D6-4ABA-96C3-248CE25797B0}">
      <dgm:prSet phldrT="[Text]" custT="1"/>
      <dgm:spPr>
        <a:solidFill>
          <a:schemeClr val="accent6"/>
        </a:solidFill>
        <a:ln w="9525"/>
      </dgm:spPr>
      <dgm:t>
        <a:bodyPr vert="horz" wrap="square" lIns="91440" tIns="45720" rIns="91440" bIns="45720" numCol="1" anchor="ctr" anchorCtr="0" compatLnSpc="1">
          <a:prstTxWarp prst="textNoShape">
            <a:avLst/>
          </a:prstTxWarp>
        </a:bodyPr>
        <a:lstStyle/>
        <a:p>
          <a:pPr>
            <a:lnSpc>
              <a:spcPct val="100000"/>
            </a:lnSpc>
            <a:spcBef>
              <a:spcPts val="0"/>
            </a:spcBef>
            <a:spcAft>
              <a:spcPts val="0"/>
            </a:spcAft>
          </a:pPr>
          <a:r>
            <a:rPr lang="en-US" sz="800" b="1"/>
            <a:t>Production </a:t>
          </a:r>
          <a:r>
            <a:rPr lang="en-US" sz="800" b="1" i="0" u="none" strike="noStrike" cap="none">
              <a:latin typeface="Arial"/>
              <a:ea typeface="Arial"/>
              <a:cs typeface="Arial"/>
              <a:sym typeface="Arial"/>
              <a:rtl val="0"/>
            </a:rPr>
            <a:t>Support</a:t>
          </a:r>
          <a:endParaRPr lang="en-IN" sz="800" b="1"/>
        </a:p>
      </dgm:t>
    </dgm:pt>
    <dgm:pt modelId="{71A0CF18-F712-4B6F-9395-80D7B6929954}" type="parTrans" cxnId="{AD047844-CE07-48A6-8217-431E8BDD3575}">
      <dgm:prSet custT="1"/>
      <dgm:spPr/>
      <dgm:t>
        <a:bodyPr/>
        <a:lstStyle/>
        <a:p>
          <a:endParaRPr lang="en-IN" sz="800"/>
        </a:p>
      </dgm:t>
    </dgm:pt>
    <dgm:pt modelId="{E888CF48-182D-4D59-B3BB-86FFB0A611CA}" type="sibTrans" cxnId="{AD047844-CE07-48A6-8217-431E8BDD3575}">
      <dgm:prSet/>
      <dgm:spPr/>
      <dgm:t>
        <a:bodyPr/>
        <a:lstStyle/>
        <a:p>
          <a:endParaRPr lang="en-IN" sz="800"/>
        </a:p>
      </dgm:t>
    </dgm:pt>
    <dgm:pt modelId="{2EF9517F-D525-47D4-8BA2-381C9A0A10D5}">
      <dgm:prSet phldrT="[Text]" custT="1"/>
      <dgm:spPr>
        <a:solidFill>
          <a:schemeClr val="accent5"/>
        </a:solidFill>
        <a:ln w="9525"/>
      </dgm:spPr>
      <dgm:t>
        <a:bodyPr vert="horz" wrap="square" lIns="91440" tIns="45720" rIns="91440" bIns="45720" numCol="1" anchor="ctr" anchorCtr="0" compatLnSpc="1">
          <a:prstTxWarp prst="textNoShape">
            <a:avLst/>
          </a:prstTxWarp>
        </a:bodyPr>
        <a:lstStyle/>
        <a:p>
          <a:pPr marR="0" algn="ctr" rtl="0">
            <a:lnSpc>
              <a:spcPct val="100000"/>
            </a:lnSpc>
            <a:spcBef>
              <a:spcPts val="0"/>
            </a:spcBef>
            <a:spcAft>
              <a:spcPts val="0"/>
            </a:spcAft>
            <a:buNone/>
          </a:pPr>
          <a:r>
            <a:rPr lang="en-US" sz="800" b="0" i="0" u="none" strike="noStrike" cap="none">
              <a:latin typeface="Arial"/>
              <a:ea typeface="Arial"/>
              <a:cs typeface="Arial"/>
              <a:sym typeface="Arial"/>
              <a:rtl val="0"/>
            </a:rPr>
            <a:t>Configuration Support</a:t>
          </a:r>
          <a:endParaRPr lang="en-IN" sz="800" b="0" i="0" u="none" strike="noStrike" cap="none">
            <a:latin typeface="Arial"/>
            <a:ea typeface="Arial"/>
            <a:cs typeface="Arial"/>
            <a:sym typeface="Arial"/>
            <a:rtl val="0"/>
          </a:endParaRPr>
        </a:p>
      </dgm:t>
    </dgm:pt>
    <dgm:pt modelId="{C2E6E466-407D-4FF0-9D77-954DCAE33A9E}" type="parTrans" cxnId="{EE5B0A0B-7A9A-404D-8AB9-1E72543A97F3}">
      <dgm:prSet custT="1"/>
      <dgm:spPr/>
      <dgm:t>
        <a:bodyPr/>
        <a:lstStyle/>
        <a:p>
          <a:endParaRPr lang="en-IN" sz="800"/>
        </a:p>
      </dgm:t>
    </dgm:pt>
    <dgm:pt modelId="{45BBB975-96B1-4C1F-9078-21A57AF4B0A9}" type="sibTrans" cxnId="{EE5B0A0B-7A9A-404D-8AB9-1E72543A97F3}">
      <dgm:prSet/>
      <dgm:spPr/>
      <dgm:t>
        <a:bodyPr/>
        <a:lstStyle/>
        <a:p>
          <a:endParaRPr lang="en-IN" sz="800"/>
        </a:p>
      </dgm:t>
    </dgm:pt>
    <dgm:pt modelId="{EE19BED4-F9F7-45A6-ACAF-2BEEE12E2844}">
      <dgm:prSet phldrT="[Text]" custT="1"/>
      <dgm:spPr>
        <a:solidFill>
          <a:schemeClr val="accent4"/>
        </a:solidFill>
        <a:ln w="9525"/>
      </dgm:spPr>
      <dgm:t>
        <a:bodyPr spcFirstLastPara="0" vert="horz" wrap="square" lIns="91440" tIns="45720" rIns="91440" bIns="45720" numCol="1" spcCol="1270" anchor="ctr" anchorCtr="0" compatLnSpc="1">
          <a:prstTxWarp prst="textNoShape">
            <a:avLst/>
          </a:prstTxWarp>
        </a:bodyPr>
        <a:lstStyle/>
        <a:p>
          <a:pPr marR="0" algn="ctr" rtl="0">
            <a:lnSpc>
              <a:spcPct val="100000"/>
            </a:lnSpc>
            <a:spcBef>
              <a:spcPts val="0"/>
            </a:spcBef>
            <a:spcAft>
              <a:spcPts val="0"/>
            </a:spcAft>
            <a:buNone/>
          </a:pPr>
          <a:r>
            <a:rPr lang="en-US" sz="800" b="0" i="0" u="none" strike="noStrike" cap="none">
              <a:latin typeface="Arial"/>
              <a:ea typeface="Arial"/>
              <a:cs typeface="Arial"/>
              <a:sym typeface="Arial"/>
              <a:rtl val="0"/>
            </a:rPr>
            <a:t>Customization Support</a:t>
          </a:r>
          <a:endParaRPr lang="en-IN" sz="800" b="0" i="0" u="none" strike="noStrike" cap="none">
            <a:latin typeface="Arial"/>
            <a:ea typeface="Arial"/>
            <a:cs typeface="Arial"/>
            <a:sym typeface="Arial"/>
            <a:rtl val="0"/>
          </a:endParaRPr>
        </a:p>
      </dgm:t>
    </dgm:pt>
    <dgm:pt modelId="{7828031E-8315-4DCD-84B0-D5D420AED5EB}" type="parTrans" cxnId="{C44DB9C8-BC88-4499-9DB2-ABE8D790F408}">
      <dgm:prSet custT="1"/>
      <dgm:spPr/>
      <dgm:t>
        <a:bodyPr/>
        <a:lstStyle/>
        <a:p>
          <a:endParaRPr lang="en-IN" sz="800"/>
        </a:p>
      </dgm:t>
    </dgm:pt>
    <dgm:pt modelId="{9C780D2B-E75D-466A-BA7C-F35F9B3CAE28}" type="sibTrans" cxnId="{C44DB9C8-BC88-4499-9DB2-ABE8D790F408}">
      <dgm:prSet/>
      <dgm:spPr/>
      <dgm:t>
        <a:bodyPr/>
        <a:lstStyle/>
        <a:p>
          <a:endParaRPr lang="en-IN" sz="800"/>
        </a:p>
      </dgm:t>
    </dgm:pt>
    <dgm:pt modelId="{E7F7A922-2B74-4953-938B-E6B4E818188F}">
      <dgm:prSet phldrT="[Text]" custT="1"/>
      <dgm:spPr>
        <a:solidFill>
          <a:schemeClr val="accent3"/>
        </a:solidFill>
        <a:ln w="9525"/>
      </dgm:spPr>
      <dgm:t>
        <a:bodyPr spcFirstLastPara="0" vert="horz" wrap="square" lIns="91440" tIns="45720" rIns="91440" bIns="45720" numCol="1" spcCol="1270" anchor="ctr" anchorCtr="0" compatLnSpc="1">
          <a:prstTxWarp prst="textNoShape">
            <a:avLst/>
          </a:prstTxWarp>
        </a:bodyPr>
        <a:lstStyle/>
        <a:p>
          <a:pPr marL="0" marR="0" lvl="0" indent="0" algn="ctr" defTabSz="488950" rtl="0">
            <a:lnSpc>
              <a:spcPct val="100000"/>
            </a:lnSpc>
            <a:spcBef>
              <a:spcPts val="0"/>
            </a:spcBef>
            <a:spcAft>
              <a:spcPts val="0"/>
            </a:spcAft>
            <a:buNone/>
          </a:pPr>
          <a:r>
            <a:rPr lang="en-US" sz="800" b="0" i="0" u="none" strike="noStrike" kern="1200" cap="none">
              <a:latin typeface="Arial"/>
              <a:ea typeface="Arial"/>
              <a:cs typeface="Arial"/>
              <a:rtl val="0"/>
            </a:rPr>
            <a:t>Proactive Monitoring &amp; Alert</a:t>
          </a:r>
          <a:endParaRPr lang="en-IN" sz="800" b="0" i="0" u="none" strike="noStrike" kern="1200" cap="none">
            <a:latin typeface="Arial"/>
            <a:ea typeface="Arial"/>
            <a:cs typeface="Arial"/>
            <a:rtl val="0"/>
          </a:endParaRPr>
        </a:p>
      </dgm:t>
    </dgm:pt>
    <dgm:pt modelId="{A11B7BF8-0ED2-459B-B0C7-4E1B33CFFF0B}" type="parTrans" cxnId="{A035C51B-9CF3-47AD-91A2-A748A48E2D55}">
      <dgm:prSet custT="1"/>
      <dgm:spPr/>
      <dgm:t>
        <a:bodyPr/>
        <a:lstStyle/>
        <a:p>
          <a:endParaRPr lang="en-IN" sz="800"/>
        </a:p>
      </dgm:t>
    </dgm:pt>
    <dgm:pt modelId="{40966327-B9B4-4074-B294-91949EF0D2C0}" type="sibTrans" cxnId="{A035C51B-9CF3-47AD-91A2-A748A48E2D55}">
      <dgm:prSet/>
      <dgm:spPr/>
      <dgm:t>
        <a:bodyPr/>
        <a:lstStyle/>
        <a:p>
          <a:endParaRPr lang="en-IN" sz="800"/>
        </a:p>
      </dgm:t>
    </dgm:pt>
    <dgm:pt modelId="{DD500A4A-CA26-4A27-A68F-55844326C601}">
      <dgm:prSet phldrT="[Text]" custT="1"/>
      <dgm:spPr>
        <a:solidFill>
          <a:schemeClr val="accent2"/>
        </a:solidFill>
        <a:ln w="9525"/>
      </dgm:spPr>
      <dgm:t>
        <a:bodyPr spcFirstLastPara="0" vert="horz" wrap="square" lIns="91440" tIns="45720" rIns="91440" bIns="45720" numCol="1" spcCol="1270" anchor="ctr" anchorCtr="0" compatLnSpc="1">
          <a:prstTxWarp prst="textNoShape">
            <a:avLst/>
          </a:prstTxWarp>
        </a:bodyPr>
        <a:lstStyle/>
        <a:p>
          <a:pPr>
            <a:lnSpc>
              <a:spcPct val="100000"/>
            </a:lnSpc>
            <a:spcBef>
              <a:spcPts val="0"/>
            </a:spcBef>
            <a:spcAft>
              <a:spcPts val="0"/>
            </a:spcAft>
          </a:pPr>
          <a:r>
            <a:rPr lang="en-US" sz="800" b="0" i="0" u="none" strike="noStrike" kern="1200" cap="none">
              <a:latin typeface="Arial"/>
              <a:ea typeface="Arial"/>
              <a:cs typeface="Arial"/>
              <a:rtl val="0"/>
            </a:rPr>
            <a:t>SRs</a:t>
          </a:r>
          <a:r>
            <a:rPr lang="en-US" sz="800" kern="1200"/>
            <a:t> &amp; Patch Testing</a:t>
          </a:r>
          <a:endParaRPr lang="en-IN" sz="800" kern="1200"/>
        </a:p>
      </dgm:t>
    </dgm:pt>
    <dgm:pt modelId="{D7812846-1A71-478B-A41C-2D53C0F98065}" type="parTrans" cxnId="{86026EE3-A6D0-46D3-9263-5CBFBAA03284}">
      <dgm:prSet custT="1"/>
      <dgm:spPr/>
      <dgm:t>
        <a:bodyPr/>
        <a:lstStyle/>
        <a:p>
          <a:endParaRPr lang="en-IN" sz="800"/>
        </a:p>
      </dgm:t>
    </dgm:pt>
    <dgm:pt modelId="{A0001A9C-635F-4982-9E7C-9271AA954DC3}" type="sibTrans" cxnId="{86026EE3-A6D0-46D3-9263-5CBFBAA03284}">
      <dgm:prSet/>
      <dgm:spPr/>
      <dgm:t>
        <a:bodyPr/>
        <a:lstStyle/>
        <a:p>
          <a:endParaRPr lang="en-IN" sz="800"/>
        </a:p>
      </dgm:t>
    </dgm:pt>
    <dgm:pt modelId="{DAD88612-92E8-49C1-8ECA-996442E9627E}">
      <dgm:prSet phldrT="[Text]" custT="1"/>
      <dgm:spPr>
        <a:solidFill>
          <a:schemeClr val="accent1"/>
        </a:solidFill>
        <a:ln w="9525"/>
      </dgm:spPr>
      <dgm:t>
        <a:bodyPr spcFirstLastPara="0" vert="horz" wrap="square" lIns="91440" tIns="45720" rIns="91440" bIns="45720" numCol="1" spcCol="1270" anchor="ctr" anchorCtr="0" compatLnSpc="1">
          <a:prstTxWarp prst="textNoShape">
            <a:avLst/>
          </a:prstTxWarp>
        </a:bodyPr>
        <a:lstStyle/>
        <a:p>
          <a:pPr>
            <a:lnSpc>
              <a:spcPct val="100000"/>
            </a:lnSpc>
            <a:spcBef>
              <a:spcPts val="0"/>
            </a:spcBef>
            <a:spcAft>
              <a:spcPts val="0"/>
            </a:spcAft>
          </a:pPr>
          <a:r>
            <a:rPr lang="en-US" sz="800" kern="1200"/>
            <a:t>Interface &amp; </a:t>
          </a:r>
          <a:r>
            <a:rPr lang="en-US" sz="800" b="1" kern="1200">
              <a:latin typeface="Calibri" panose="020F0502020204030204"/>
              <a:ea typeface="+mn-ea"/>
              <a:cs typeface="+mn-cs"/>
            </a:rPr>
            <a:t>Integration</a:t>
          </a:r>
          <a:r>
            <a:rPr lang="en-US" sz="800" kern="1200"/>
            <a:t> Support</a:t>
          </a:r>
          <a:endParaRPr lang="en-IN" sz="800" kern="1200"/>
        </a:p>
      </dgm:t>
    </dgm:pt>
    <dgm:pt modelId="{33CCF118-528F-4B60-B092-67D652FBFB7A}" type="parTrans" cxnId="{BF58F159-FA6A-4834-A2D6-9F2A5522F870}">
      <dgm:prSet custT="1"/>
      <dgm:spPr/>
      <dgm:t>
        <a:bodyPr/>
        <a:lstStyle/>
        <a:p>
          <a:endParaRPr lang="en-IN" sz="800"/>
        </a:p>
      </dgm:t>
    </dgm:pt>
    <dgm:pt modelId="{8A06C9FC-F1D9-4B69-979B-C54E8957ECBA}" type="sibTrans" cxnId="{BF58F159-FA6A-4834-A2D6-9F2A5522F870}">
      <dgm:prSet/>
      <dgm:spPr/>
      <dgm:t>
        <a:bodyPr/>
        <a:lstStyle/>
        <a:p>
          <a:endParaRPr lang="en-IN" sz="800"/>
        </a:p>
      </dgm:t>
    </dgm:pt>
    <dgm:pt modelId="{4B6285CD-A8E1-4317-9DA3-C7BF5EE8A2BD}">
      <dgm:prSet phldrT="[Text]" custT="1"/>
      <dgm:spPr>
        <a:solidFill>
          <a:schemeClr val="tx2"/>
        </a:solidFill>
        <a:ln w="9525"/>
      </dgm:spPr>
      <dgm:t>
        <a:bodyPr spcFirstLastPara="0" vert="horz" wrap="square" lIns="91440" tIns="45720" rIns="91440" bIns="45720" numCol="1" spcCol="1270" anchor="ctr" anchorCtr="0" compatLnSpc="1">
          <a:prstTxWarp prst="textNoShape">
            <a:avLst/>
          </a:prstTxWarp>
        </a:bodyPr>
        <a:lstStyle/>
        <a:p>
          <a:pPr marL="0" marR="0" lvl="0" indent="0" algn="ctr" defTabSz="488950" rtl="0">
            <a:lnSpc>
              <a:spcPct val="100000"/>
            </a:lnSpc>
            <a:spcBef>
              <a:spcPts val="0"/>
            </a:spcBef>
            <a:spcAft>
              <a:spcPts val="0"/>
            </a:spcAft>
            <a:buNone/>
          </a:pPr>
          <a:r>
            <a:rPr lang="en-US" sz="800" b="0" i="0" u="none" strike="noStrike" kern="1200" cap="none">
              <a:latin typeface="Arial"/>
              <a:ea typeface="Arial"/>
              <a:cs typeface="Arial"/>
              <a:rtl val="0"/>
            </a:rPr>
            <a:t>End User Education</a:t>
          </a:r>
          <a:endParaRPr lang="en-IN" sz="800" b="0" i="0" u="none" strike="noStrike" kern="1200" cap="none">
            <a:latin typeface="Arial"/>
            <a:ea typeface="Arial"/>
            <a:cs typeface="Arial"/>
            <a:rtl val="0"/>
          </a:endParaRPr>
        </a:p>
      </dgm:t>
    </dgm:pt>
    <dgm:pt modelId="{B8FE109B-C69E-4DB8-A868-BD44AB8B14C3}" type="parTrans" cxnId="{6F5AD431-70A9-4544-B709-C599DBA439AB}">
      <dgm:prSet custT="1"/>
      <dgm:spPr/>
      <dgm:t>
        <a:bodyPr/>
        <a:lstStyle/>
        <a:p>
          <a:endParaRPr lang="en-IN" sz="800"/>
        </a:p>
      </dgm:t>
    </dgm:pt>
    <dgm:pt modelId="{865CD658-BF8F-40FB-9A15-CCB27D9424FB}" type="sibTrans" cxnId="{6F5AD431-70A9-4544-B709-C599DBA439AB}">
      <dgm:prSet/>
      <dgm:spPr/>
      <dgm:t>
        <a:bodyPr/>
        <a:lstStyle/>
        <a:p>
          <a:endParaRPr lang="en-IN" sz="800"/>
        </a:p>
      </dgm:t>
    </dgm:pt>
    <dgm:pt modelId="{AE1A9AA6-292B-574A-9074-072A17C0CB1A}">
      <dgm:prSet phldrT="[Text]" custT="1"/>
      <dgm:spPr>
        <a:solidFill>
          <a:srgbClr val="BED730"/>
        </a:solidFill>
      </dgm:spPr>
      <dgm:t>
        <a:bodyPr vert="horz" wrap="square" lIns="91440" tIns="45720" rIns="91440" bIns="45720" numCol="1" anchor="ctr" anchorCtr="0" compatLnSpc="1">
          <a:prstTxWarp prst="textNoShape">
            <a:avLst/>
          </a:prstTxWarp>
        </a:bodyPr>
        <a:lstStyle/>
        <a:p>
          <a:pPr>
            <a:lnSpc>
              <a:spcPct val="100000"/>
            </a:lnSpc>
            <a:spcBef>
              <a:spcPts val="0"/>
            </a:spcBef>
            <a:spcAft>
              <a:spcPts val="0"/>
            </a:spcAft>
          </a:pPr>
          <a:r>
            <a:rPr lang="en-IN" sz="1100" b="1">
              <a:solidFill>
                <a:schemeClr val="tx1"/>
              </a:solidFill>
            </a:rPr>
            <a:t>AMS Support</a:t>
          </a:r>
        </a:p>
      </dgm:t>
    </dgm:pt>
    <dgm:pt modelId="{88598479-E8EC-7A41-815D-0C8D64FA5004}" type="parTrans" cxnId="{19EE3680-C9B8-3446-93C5-8244267FEA31}">
      <dgm:prSet/>
      <dgm:spPr/>
      <dgm:t>
        <a:bodyPr/>
        <a:lstStyle/>
        <a:p>
          <a:endParaRPr lang="en-GB" sz="800"/>
        </a:p>
      </dgm:t>
    </dgm:pt>
    <dgm:pt modelId="{158536AC-81E3-8045-90B1-E69AA62A1661}" type="sibTrans" cxnId="{19EE3680-C9B8-3446-93C5-8244267FEA31}">
      <dgm:prSet/>
      <dgm:spPr/>
      <dgm:t>
        <a:bodyPr/>
        <a:lstStyle/>
        <a:p>
          <a:endParaRPr lang="en-GB" sz="800"/>
        </a:p>
      </dgm:t>
    </dgm:pt>
    <dgm:pt modelId="{DE17663D-54EA-422B-9E41-977ACA2C7884}" type="pres">
      <dgm:prSet presAssocID="{D094F442-80CC-4D67-8FF5-D3936C843020}" presName="Name0" presStyleCnt="0">
        <dgm:presLayoutVars>
          <dgm:chMax val="1"/>
          <dgm:chPref val="1"/>
          <dgm:dir/>
          <dgm:animOne val="branch"/>
          <dgm:animLvl val="lvl"/>
        </dgm:presLayoutVars>
      </dgm:prSet>
      <dgm:spPr/>
    </dgm:pt>
    <dgm:pt modelId="{F60758FF-784A-4776-BFE5-43E3FFAC69CA}" type="pres">
      <dgm:prSet presAssocID="{AE1A9AA6-292B-574A-9074-072A17C0CB1A}" presName="singleCycle" presStyleCnt="0"/>
      <dgm:spPr/>
    </dgm:pt>
    <dgm:pt modelId="{EE4D5DDB-367E-44D9-8ECB-A35A8794FFC7}" type="pres">
      <dgm:prSet presAssocID="{AE1A9AA6-292B-574A-9074-072A17C0CB1A}" presName="singleCenter" presStyleLbl="node1" presStyleIdx="0" presStyleCnt="8">
        <dgm:presLayoutVars>
          <dgm:chMax val="7"/>
          <dgm:chPref val="7"/>
        </dgm:presLayoutVars>
      </dgm:prSet>
      <dgm:spPr/>
    </dgm:pt>
    <dgm:pt modelId="{0A28D129-DD51-4E40-AA35-46824498F131}" type="pres">
      <dgm:prSet presAssocID="{71A0CF18-F712-4B6F-9395-80D7B6929954}" presName="Name56" presStyleLbl="parChTrans1D2" presStyleIdx="0" presStyleCnt="7"/>
      <dgm:spPr/>
    </dgm:pt>
    <dgm:pt modelId="{03CD55E2-FEA4-4D9E-B3A5-663AF1DFABC8}" type="pres">
      <dgm:prSet presAssocID="{9CF8BB00-05D6-4ABA-96C3-248CE25797B0}" presName="text0" presStyleLbl="node1" presStyleIdx="1" presStyleCnt="8" custScaleX="134176">
        <dgm:presLayoutVars>
          <dgm:bulletEnabled val="1"/>
        </dgm:presLayoutVars>
      </dgm:prSet>
      <dgm:spPr/>
    </dgm:pt>
    <dgm:pt modelId="{10020992-98E2-4396-BB39-5A08627FE891}" type="pres">
      <dgm:prSet presAssocID="{C2E6E466-407D-4FF0-9D77-954DCAE33A9E}" presName="Name56" presStyleLbl="parChTrans1D2" presStyleIdx="1" presStyleCnt="7"/>
      <dgm:spPr/>
    </dgm:pt>
    <dgm:pt modelId="{9BBF9337-5E9B-4074-9CE7-DF4244B9A285}" type="pres">
      <dgm:prSet presAssocID="{2EF9517F-D525-47D4-8BA2-381C9A0A10D5}" presName="text0" presStyleLbl="node1" presStyleIdx="2" presStyleCnt="8" custScaleX="144941">
        <dgm:presLayoutVars>
          <dgm:bulletEnabled val="1"/>
        </dgm:presLayoutVars>
      </dgm:prSet>
      <dgm:spPr/>
    </dgm:pt>
    <dgm:pt modelId="{EDEDBB63-A82F-47ED-BC76-84941001FCFA}" type="pres">
      <dgm:prSet presAssocID="{7828031E-8315-4DCD-84B0-D5D420AED5EB}" presName="Name56" presStyleLbl="parChTrans1D2" presStyleIdx="2" presStyleCnt="7"/>
      <dgm:spPr/>
    </dgm:pt>
    <dgm:pt modelId="{4F525A0F-E6DC-40FB-8428-62B52AD9508C}" type="pres">
      <dgm:prSet presAssocID="{EE19BED4-F9F7-45A6-ACAF-2BEEE12E2844}" presName="text0" presStyleLbl="node1" presStyleIdx="3" presStyleCnt="8" custScaleX="152903">
        <dgm:presLayoutVars>
          <dgm:bulletEnabled val="1"/>
        </dgm:presLayoutVars>
      </dgm:prSet>
      <dgm:spPr/>
    </dgm:pt>
    <dgm:pt modelId="{2E3D943F-0CE6-4902-B593-306C77E9CE26}" type="pres">
      <dgm:prSet presAssocID="{A11B7BF8-0ED2-459B-B0C7-4E1B33CFFF0B}" presName="Name56" presStyleLbl="parChTrans1D2" presStyleIdx="3" presStyleCnt="7"/>
      <dgm:spPr/>
    </dgm:pt>
    <dgm:pt modelId="{89AA8393-6E9D-49C5-9AE7-227C69091E0E}" type="pres">
      <dgm:prSet presAssocID="{E7F7A922-2B74-4953-938B-E6B4E818188F}" presName="text0" presStyleLbl="node1" presStyleIdx="4" presStyleCnt="8" custScaleX="134176">
        <dgm:presLayoutVars>
          <dgm:bulletEnabled val="1"/>
        </dgm:presLayoutVars>
      </dgm:prSet>
      <dgm:spPr/>
    </dgm:pt>
    <dgm:pt modelId="{09CEA722-711E-4E0F-BDE2-F43EDFCB7C4A}" type="pres">
      <dgm:prSet presAssocID="{D7812846-1A71-478B-A41C-2D53C0F98065}" presName="Name56" presStyleLbl="parChTrans1D2" presStyleIdx="4" presStyleCnt="7"/>
      <dgm:spPr/>
    </dgm:pt>
    <dgm:pt modelId="{EA9B9EB8-9CE2-484A-A35F-6A81367D446C}" type="pres">
      <dgm:prSet presAssocID="{DD500A4A-CA26-4A27-A68F-55844326C601}" presName="text0" presStyleLbl="node1" presStyleIdx="5" presStyleCnt="8" custScaleX="134176">
        <dgm:presLayoutVars>
          <dgm:bulletEnabled val="1"/>
        </dgm:presLayoutVars>
      </dgm:prSet>
      <dgm:spPr/>
    </dgm:pt>
    <dgm:pt modelId="{E3CFB1E3-E405-4C12-AE25-4122F1AD1FFE}" type="pres">
      <dgm:prSet presAssocID="{33CCF118-528F-4B60-B092-67D652FBFB7A}" presName="Name56" presStyleLbl="parChTrans1D2" presStyleIdx="5" presStyleCnt="7"/>
      <dgm:spPr/>
    </dgm:pt>
    <dgm:pt modelId="{9BA77A5B-02FC-4AC3-8128-D68E6EC20010}" type="pres">
      <dgm:prSet presAssocID="{DAD88612-92E8-49C1-8ECA-996442E9627E}" presName="text0" presStyleLbl="node1" presStyleIdx="6" presStyleCnt="8" custScaleX="134176">
        <dgm:presLayoutVars>
          <dgm:bulletEnabled val="1"/>
        </dgm:presLayoutVars>
      </dgm:prSet>
      <dgm:spPr/>
    </dgm:pt>
    <dgm:pt modelId="{A5C4D91C-856E-4D6F-A023-CEC5382C4F35}" type="pres">
      <dgm:prSet presAssocID="{B8FE109B-C69E-4DB8-A868-BD44AB8B14C3}" presName="Name56" presStyleLbl="parChTrans1D2" presStyleIdx="6" presStyleCnt="7"/>
      <dgm:spPr/>
    </dgm:pt>
    <dgm:pt modelId="{14E14E78-0EAC-4986-BC39-070985F95103}" type="pres">
      <dgm:prSet presAssocID="{4B6285CD-A8E1-4317-9DA3-C7BF5EE8A2BD}" presName="text0" presStyleLbl="node1" presStyleIdx="7" presStyleCnt="8" custScaleX="134176">
        <dgm:presLayoutVars>
          <dgm:bulletEnabled val="1"/>
        </dgm:presLayoutVars>
      </dgm:prSet>
      <dgm:spPr/>
    </dgm:pt>
  </dgm:ptLst>
  <dgm:cxnLst>
    <dgm:cxn modelId="{EE5B0A0B-7A9A-404D-8AB9-1E72543A97F3}" srcId="{AE1A9AA6-292B-574A-9074-072A17C0CB1A}" destId="{2EF9517F-D525-47D4-8BA2-381C9A0A10D5}" srcOrd="1" destOrd="0" parTransId="{C2E6E466-407D-4FF0-9D77-954DCAE33A9E}" sibTransId="{45BBB975-96B1-4C1F-9078-21A57AF4B0A9}"/>
    <dgm:cxn modelId="{C15CFC11-D887-4001-AE57-D27733A83188}" type="presOf" srcId="{33CCF118-528F-4B60-B092-67D652FBFB7A}" destId="{E3CFB1E3-E405-4C12-AE25-4122F1AD1FFE}" srcOrd="0" destOrd="0" presId="urn:microsoft.com/office/officeart/2008/layout/RadialCluster"/>
    <dgm:cxn modelId="{D91BEA13-2EFA-4C80-BC1E-B2549B6DF821}" type="presOf" srcId="{71A0CF18-F712-4B6F-9395-80D7B6929954}" destId="{0A28D129-DD51-4E40-AA35-46824498F131}" srcOrd="0" destOrd="0" presId="urn:microsoft.com/office/officeart/2008/layout/RadialCluster"/>
    <dgm:cxn modelId="{2B7DE218-0D47-42BB-9638-C04A02E8A99F}" type="presOf" srcId="{A11B7BF8-0ED2-459B-B0C7-4E1B33CFFF0B}" destId="{2E3D943F-0CE6-4902-B593-306C77E9CE26}" srcOrd="0" destOrd="0" presId="urn:microsoft.com/office/officeart/2008/layout/RadialCluster"/>
    <dgm:cxn modelId="{A035C51B-9CF3-47AD-91A2-A748A48E2D55}" srcId="{AE1A9AA6-292B-574A-9074-072A17C0CB1A}" destId="{E7F7A922-2B74-4953-938B-E6B4E818188F}" srcOrd="3" destOrd="0" parTransId="{A11B7BF8-0ED2-459B-B0C7-4E1B33CFFF0B}" sibTransId="{40966327-B9B4-4074-B294-91949EF0D2C0}"/>
    <dgm:cxn modelId="{01004C1E-46A1-4F7D-B057-DC5F605EC415}" type="presOf" srcId="{DAD88612-92E8-49C1-8ECA-996442E9627E}" destId="{9BA77A5B-02FC-4AC3-8128-D68E6EC20010}" srcOrd="0" destOrd="0" presId="urn:microsoft.com/office/officeart/2008/layout/RadialCluster"/>
    <dgm:cxn modelId="{6F5AD431-70A9-4544-B709-C599DBA439AB}" srcId="{AE1A9AA6-292B-574A-9074-072A17C0CB1A}" destId="{4B6285CD-A8E1-4317-9DA3-C7BF5EE8A2BD}" srcOrd="6" destOrd="0" parTransId="{B8FE109B-C69E-4DB8-A868-BD44AB8B14C3}" sibTransId="{865CD658-BF8F-40FB-9A15-CCB27D9424FB}"/>
    <dgm:cxn modelId="{B34C1E34-A235-4EED-88F9-202762233449}" type="presOf" srcId="{7828031E-8315-4DCD-84B0-D5D420AED5EB}" destId="{EDEDBB63-A82F-47ED-BC76-84941001FCFA}" srcOrd="0" destOrd="0" presId="urn:microsoft.com/office/officeart/2008/layout/RadialCluster"/>
    <dgm:cxn modelId="{35FE5D34-A581-4355-A135-6BAE4CBE65CC}" type="presOf" srcId="{D7812846-1A71-478B-A41C-2D53C0F98065}" destId="{09CEA722-711E-4E0F-BDE2-F43EDFCB7C4A}" srcOrd="0" destOrd="0" presId="urn:microsoft.com/office/officeart/2008/layout/RadialCluster"/>
    <dgm:cxn modelId="{65BAD45B-8B2D-474C-A006-1CF13430CEEF}" type="presOf" srcId="{B8FE109B-C69E-4DB8-A868-BD44AB8B14C3}" destId="{A5C4D91C-856E-4D6F-A023-CEC5382C4F35}" srcOrd="0" destOrd="0" presId="urn:microsoft.com/office/officeart/2008/layout/RadialCluster"/>
    <dgm:cxn modelId="{088E9C43-AD73-40F2-B527-23FD037A6E6B}" type="presOf" srcId="{E7F7A922-2B74-4953-938B-E6B4E818188F}" destId="{89AA8393-6E9D-49C5-9AE7-227C69091E0E}" srcOrd="0" destOrd="0" presId="urn:microsoft.com/office/officeart/2008/layout/RadialCluster"/>
    <dgm:cxn modelId="{AD047844-CE07-48A6-8217-431E8BDD3575}" srcId="{AE1A9AA6-292B-574A-9074-072A17C0CB1A}" destId="{9CF8BB00-05D6-4ABA-96C3-248CE25797B0}" srcOrd="0" destOrd="0" parTransId="{71A0CF18-F712-4B6F-9395-80D7B6929954}" sibTransId="{E888CF48-182D-4D59-B3BB-86FFB0A611CA}"/>
    <dgm:cxn modelId="{CC21B748-7985-4BFB-B50C-35F8F25FA4E3}" type="presOf" srcId="{EE19BED4-F9F7-45A6-ACAF-2BEEE12E2844}" destId="{4F525A0F-E6DC-40FB-8428-62B52AD9508C}" srcOrd="0" destOrd="0" presId="urn:microsoft.com/office/officeart/2008/layout/RadialCluster"/>
    <dgm:cxn modelId="{17BF216D-0059-457C-905C-C251FF84563E}" type="presOf" srcId="{D094F442-80CC-4D67-8FF5-D3936C843020}" destId="{DE17663D-54EA-422B-9E41-977ACA2C7884}" srcOrd="0" destOrd="0" presId="urn:microsoft.com/office/officeart/2008/layout/RadialCluster"/>
    <dgm:cxn modelId="{3AB9EB58-7543-4B81-8BF0-B6F48B641318}" type="presOf" srcId="{C2E6E466-407D-4FF0-9D77-954DCAE33A9E}" destId="{10020992-98E2-4396-BB39-5A08627FE891}" srcOrd="0" destOrd="0" presId="urn:microsoft.com/office/officeart/2008/layout/RadialCluster"/>
    <dgm:cxn modelId="{BF58F159-FA6A-4834-A2D6-9F2A5522F870}" srcId="{AE1A9AA6-292B-574A-9074-072A17C0CB1A}" destId="{DAD88612-92E8-49C1-8ECA-996442E9627E}" srcOrd="5" destOrd="0" parTransId="{33CCF118-528F-4B60-B092-67D652FBFB7A}" sibTransId="{8A06C9FC-F1D9-4B69-979B-C54E8957ECBA}"/>
    <dgm:cxn modelId="{19EE3680-C9B8-3446-93C5-8244267FEA31}" srcId="{D094F442-80CC-4D67-8FF5-D3936C843020}" destId="{AE1A9AA6-292B-574A-9074-072A17C0CB1A}" srcOrd="0" destOrd="0" parTransId="{88598479-E8EC-7A41-815D-0C8D64FA5004}" sibTransId="{158536AC-81E3-8045-90B1-E69AA62A1661}"/>
    <dgm:cxn modelId="{EAC71692-A22A-4003-BD13-1D35DE192773}" type="presOf" srcId="{DD500A4A-CA26-4A27-A68F-55844326C601}" destId="{EA9B9EB8-9CE2-484A-A35F-6A81367D446C}" srcOrd="0" destOrd="0" presId="urn:microsoft.com/office/officeart/2008/layout/RadialCluster"/>
    <dgm:cxn modelId="{03B86CC3-78FC-4EAD-B797-CB6E9CC8EB54}" type="presOf" srcId="{AE1A9AA6-292B-574A-9074-072A17C0CB1A}" destId="{EE4D5DDB-367E-44D9-8ECB-A35A8794FFC7}" srcOrd="0" destOrd="0" presId="urn:microsoft.com/office/officeart/2008/layout/RadialCluster"/>
    <dgm:cxn modelId="{C44DB9C8-BC88-4499-9DB2-ABE8D790F408}" srcId="{AE1A9AA6-292B-574A-9074-072A17C0CB1A}" destId="{EE19BED4-F9F7-45A6-ACAF-2BEEE12E2844}" srcOrd="2" destOrd="0" parTransId="{7828031E-8315-4DCD-84B0-D5D420AED5EB}" sibTransId="{9C780D2B-E75D-466A-BA7C-F35F9B3CAE28}"/>
    <dgm:cxn modelId="{22EF66DA-6BA9-44A9-B0D2-DBD7CFC0C759}" type="presOf" srcId="{2EF9517F-D525-47D4-8BA2-381C9A0A10D5}" destId="{9BBF9337-5E9B-4074-9CE7-DF4244B9A285}" srcOrd="0" destOrd="0" presId="urn:microsoft.com/office/officeart/2008/layout/RadialCluster"/>
    <dgm:cxn modelId="{86026EE3-A6D0-46D3-9263-5CBFBAA03284}" srcId="{AE1A9AA6-292B-574A-9074-072A17C0CB1A}" destId="{DD500A4A-CA26-4A27-A68F-55844326C601}" srcOrd="4" destOrd="0" parTransId="{D7812846-1A71-478B-A41C-2D53C0F98065}" sibTransId="{A0001A9C-635F-4982-9E7C-9271AA954DC3}"/>
    <dgm:cxn modelId="{33346DEC-8D18-44AB-A83F-9095FA153E97}" type="presOf" srcId="{9CF8BB00-05D6-4ABA-96C3-248CE25797B0}" destId="{03CD55E2-FEA4-4D9E-B3A5-663AF1DFABC8}" srcOrd="0" destOrd="0" presId="urn:microsoft.com/office/officeart/2008/layout/RadialCluster"/>
    <dgm:cxn modelId="{A79A21F8-8F31-47B7-AD57-BE27AB1EB21F}" type="presOf" srcId="{4B6285CD-A8E1-4317-9DA3-C7BF5EE8A2BD}" destId="{14E14E78-0EAC-4986-BC39-070985F95103}" srcOrd="0" destOrd="0" presId="urn:microsoft.com/office/officeart/2008/layout/RadialCluster"/>
    <dgm:cxn modelId="{B499D58A-8650-41FA-9936-6E34242CB59E}" type="presParOf" srcId="{DE17663D-54EA-422B-9E41-977ACA2C7884}" destId="{F60758FF-784A-4776-BFE5-43E3FFAC69CA}" srcOrd="0" destOrd="0" presId="urn:microsoft.com/office/officeart/2008/layout/RadialCluster"/>
    <dgm:cxn modelId="{BC4DAD1A-2BD5-4723-B6F4-5B0BD2290D1D}" type="presParOf" srcId="{F60758FF-784A-4776-BFE5-43E3FFAC69CA}" destId="{EE4D5DDB-367E-44D9-8ECB-A35A8794FFC7}" srcOrd="0" destOrd="0" presId="urn:microsoft.com/office/officeart/2008/layout/RadialCluster"/>
    <dgm:cxn modelId="{6AD6F690-4BD7-4A19-81AA-7F3F4517D7DC}" type="presParOf" srcId="{F60758FF-784A-4776-BFE5-43E3FFAC69CA}" destId="{0A28D129-DD51-4E40-AA35-46824498F131}" srcOrd="1" destOrd="0" presId="urn:microsoft.com/office/officeart/2008/layout/RadialCluster"/>
    <dgm:cxn modelId="{5F5DD70C-86D1-477D-863E-0091AE5B73EB}" type="presParOf" srcId="{F60758FF-784A-4776-BFE5-43E3FFAC69CA}" destId="{03CD55E2-FEA4-4D9E-B3A5-663AF1DFABC8}" srcOrd="2" destOrd="0" presId="urn:microsoft.com/office/officeart/2008/layout/RadialCluster"/>
    <dgm:cxn modelId="{26C2FCA0-D105-430F-A2B9-1656D910511A}" type="presParOf" srcId="{F60758FF-784A-4776-BFE5-43E3FFAC69CA}" destId="{10020992-98E2-4396-BB39-5A08627FE891}" srcOrd="3" destOrd="0" presId="urn:microsoft.com/office/officeart/2008/layout/RadialCluster"/>
    <dgm:cxn modelId="{75AAB02B-7CEE-4C81-BB3D-3F844185A859}" type="presParOf" srcId="{F60758FF-784A-4776-BFE5-43E3FFAC69CA}" destId="{9BBF9337-5E9B-4074-9CE7-DF4244B9A285}" srcOrd="4" destOrd="0" presId="urn:microsoft.com/office/officeart/2008/layout/RadialCluster"/>
    <dgm:cxn modelId="{FB49A4D6-5E5D-44F7-839B-664A9F6E8982}" type="presParOf" srcId="{F60758FF-784A-4776-BFE5-43E3FFAC69CA}" destId="{EDEDBB63-A82F-47ED-BC76-84941001FCFA}" srcOrd="5" destOrd="0" presId="urn:microsoft.com/office/officeart/2008/layout/RadialCluster"/>
    <dgm:cxn modelId="{3903663A-DD30-46ED-909C-62B3C2AB93D6}" type="presParOf" srcId="{F60758FF-784A-4776-BFE5-43E3FFAC69CA}" destId="{4F525A0F-E6DC-40FB-8428-62B52AD9508C}" srcOrd="6" destOrd="0" presId="urn:microsoft.com/office/officeart/2008/layout/RadialCluster"/>
    <dgm:cxn modelId="{838ECA8D-E942-4510-84AC-EB25F622EA94}" type="presParOf" srcId="{F60758FF-784A-4776-BFE5-43E3FFAC69CA}" destId="{2E3D943F-0CE6-4902-B593-306C77E9CE26}" srcOrd="7" destOrd="0" presId="urn:microsoft.com/office/officeart/2008/layout/RadialCluster"/>
    <dgm:cxn modelId="{AAB524B8-A1CD-44B1-99F5-7CC1C80BA9F4}" type="presParOf" srcId="{F60758FF-784A-4776-BFE5-43E3FFAC69CA}" destId="{89AA8393-6E9D-49C5-9AE7-227C69091E0E}" srcOrd="8" destOrd="0" presId="urn:microsoft.com/office/officeart/2008/layout/RadialCluster"/>
    <dgm:cxn modelId="{6C21A76E-E10B-44BF-817F-F24E1DE95977}" type="presParOf" srcId="{F60758FF-784A-4776-BFE5-43E3FFAC69CA}" destId="{09CEA722-711E-4E0F-BDE2-F43EDFCB7C4A}" srcOrd="9" destOrd="0" presId="urn:microsoft.com/office/officeart/2008/layout/RadialCluster"/>
    <dgm:cxn modelId="{C6C32382-4ED2-42A7-8432-A8163C57C598}" type="presParOf" srcId="{F60758FF-784A-4776-BFE5-43E3FFAC69CA}" destId="{EA9B9EB8-9CE2-484A-A35F-6A81367D446C}" srcOrd="10" destOrd="0" presId="urn:microsoft.com/office/officeart/2008/layout/RadialCluster"/>
    <dgm:cxn modelId="{11D53D24-FB67-483D-9EA9-29EDCB034930}" type="presParOf" srcId="{F60758FF-784A-4776-BFE5-43E3FFAC69CA}" destId="{E3CFB1E3-E405-4C12-AE25-4122F1AD1FFE}" srcOrd="11" destOrd="0" presId="urn:microsoft.com/office/officeart/2008/layout/RadialCluster"/>
    <dgm:cxn modelId="{9BD5DA81-31C3-43FB-8E74-40C0B6AF79B3}" type="presParOf" srcId="{F60758FF-784A-4776-BFE5-43E3FFAC69CA}" destId="{9BA77A5B-02FC-4AC3-8128-D68E6EC20010}" srcOrd="12" destOrd="0" presId="urn:microsoft.com/office/officeart/2008/layout/RadialCluster"/>
    <dgm:cxn modelId="{B414DC8B-FEF2-4AFD-866F-564EE5006319}" type="presParOf" srcId="{F60758FF-784A-4776-BFE5-43E3FFAC69CA}" destId="{A5C4D91C-856E-4D6F-A023-CEC5382C4F35}" srcOrd="13" destOrd="0" presId="urn:microsoft.com/office/officeart/2008/layout/RadialCluster"/>
    <dgm:cxn modelId="{858381F6-01C3-46D0-B368-6CAD75BDBDBE}" type="presParOf" srcId="{F60758FF-784A-4776-BFE5-43E3FFAC69CA}" destId="{14E14E78-0EAC-4986-BC39-070985F95103}" srcOrd="14"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07A8B12-20A5-B04A-9F27-AB1AEDE91273}" type="doc">
      <dgm:prSet loTypeId="urn:microsoft.com/office/officeart/2005/8/layout/default" loCatId="" qsTypeId="urn:microsoft.com/office/officeart/2005/8/quickstyle/simple1" qsCatId="simple" csTypeId="urn:microsoft.com/office/officeart/2005/8/colors/accent5_2" csCatId="accent5" phldr="1"/>
      <dgm:spPr/>
      <dgm:t>
        <a:bodyPr/>
        <a:lstStyle/>
        <a:p>
          <a:endParaRPr lang="en-GB"/>
        </a:p>
      </dgm:t>
    </dgm:pt>
    <dgm:pt modelId="{8C198D23-1C5A-AF4C-8933-3BBAD9DC0401}">
      <dgm:prSet phldrT="[Text]" custT="1"/>
      <dgm:spPr>
        <a:solidFill>
          <a:srgbClr val="10253F">
            <a:alpha val="80000"/>
          </a:srgbClr>
        </a:solidFill>
        <a:ln w="6350">
          <a:solidFill>
            <a:schemeClr val="accent1">
              <a:lumMod val="75000"/>
            </a:schemeClr>
          </a:solidFill>
        </a:ln>
      </dgm:spPr>
      <dgm:t>
        <a:bodyPr/>
        <a:lstStyle/>
        <a:p>
          <a:pPr>
            <a:lnSpc>
              <a:spcPct val="100000"/>
            </a:lnSpc>
            <a:spcAft>
              <a:spcPts val="0"/>
            </a:spcAft>
          </a:pPr>
          <a:r>
            <a:rPr lang="en-IN" sz="1050"/>
            <a:t>L2 and L3 Support</a:t>
          </a:r>
          <a:endParaRPr lang="en-GB" sz="1050"/>
        </a:p>
      </dgm:t>
    </dgm:pt>
    <dgm:pt modelId="{2F8D5C85-FCCC-1E45-B4C6-AE9937287778}" type="parTrans" cxnId="{3FB9A3FB-B9C6-3346-B147-75E06A628EE6}">
      <dgm:prSet/>
      <dgm:spPr/>
      <dgm:t>
        <a:bodyPr/>
        <a:lstStyle/>
        <a:p>
          <a:endParaRPr lang="en-GB"/>
        </a:p>
      </dgm:t>
    </dgm:pt>
    <dgm:pt modelId="{18340B5F-B2A9-DB44-B8A9-847F6E66BED0}" type="sibTrans" cxnId="{3FB9A3FB-B9C6-3346-B147-75E06A628EE6}">
      <dgm:prSet/>
      <dgm:spPr/>
      <dgm:t>
        <a:bodyPr/>
        <a:lstStyle/>
        <a:p>
          <a:endParaRPr lang="en-GB"/>
        </a:p>
      </dgm:t>
    </dgm:pt>
    <dgm:pt modelId="{54DD3FD4-3E82-E04D-8446-378AEC6F1C93}">
      <dgm:prSet custT="1"/>
      <dgm:spPr>
        <a:solidFill>
          <a:schemeClr val="tx2">
            <a:lumMod val="75000"/>
            <a:alpha val="80000"/>
          </a:schemeClr>
        </a:solidFill>
        <a:ln w="6350">
          <a:solidFill>
            <a:schemeClr val="accent1">
              <a:lumMod val="75000"/>
            </a:schemeClr>
          </a:solidFill>
        </a:ln>
      </dgm:spPr>
      <dgm:t>
        <a:bodyPr/>
        <a:lstStyle/>
        <a:p>
          <a:pPr>
            <a:lnSpc>
              <a:spcPct val="100000"/>
            </a:lnSpc>
            <a:spcAft>
              <a:spcPts val="0"/>
            </a:spcAft>
          </a:pPr>
          <a:r>
            <a:rPr lang="en-IN" sz="1050"/>
            <a:t>24x7 Support</a:t>
          </a:r>
        </a:p>
      </dgm:t>
    </dgm:pt>
    <dgm:pt modelId="{26BB4571-591D-0142-B62D-5F446A74E4FC}" type="parTrans" cxnId="{548204E2-A0A7-3D4D-B870-F28C3D18B356}">
      <dgm:prSet/>
      <dgm:spPr/>
      <dgm:t>
        <a:bodyPr/>
        <a:lstStyle/>
        <a:p>
          <a:endParaRPr lang="en-GB"/>
        </a:p>
      </dgm:t>
    </dgm:pt>
    <dgm:pt modelId="{C2C904A4-9E70-9B47-824E-01FE830429E2}" type="sibTrans" cxnId="{548204E2-A0A7-3D4D-B870-F28C3D18B356}">
      <dgm:prSet/>
      <dgm:spPr/>
      <dgm:t>
        <a:bodyPr/>
        <a:lstStyle/>
        <a:p>
          <a:endParaRPr lang="en-GB"/>
        </a:p>
      </dgm:t>
    </dgm:pt>
    <dgm:pt modelId="{E0C78980-8C6F-1446-AEE0-93D197647669}">
      <dgm:prSet custT="1"/>
      <dgm:spPr>
        <a:solidFill>
          <a:schemeClr val="tx2">
            <a:lumMod val="75000"/>
            <a:alpha val="80000"/>
          </a:schemeClr>
        </a:solidFill>
        <a:ln w="6350">
          <a:solidFill>
            <a:schemeClr val="accent1">
              <a:lumMod val="75000"/>
            </a:schemeClr>
          </a:solidFill>
        </a:ln>
      </dgm:spPr>
      <dgm:t>
        <a:bodyPr/>
        <a:lstStyle/>
        <a:p>
          <a:pPr>
            <a:lnSpc>
              <a:spcPct val="100000"/>
            </a:lnSpc>
            <a:spcAft>
              <a:spcPts val="0"/>
            </a:spcAft>
          </a:pPr>
          <a:r>
            <a:rPr lang="en-IN" sz="1050"/>
            <a:t>Problem Management</a:t>
          </a:r>
        </a:p>
      </dgm:t>
    </dgm:pt>
    <dgm:pt modelId="{63F5841D-6357-394B-9B07-5800E0FA290B}" type="parTrans" cxnId="{83666A16-D253-E243-BB6A-68FF8339CB76}">
      <dgm:prSet/>
      <dgm:spPr/>
      <dgm:t>
        <a:bodyPr/>
        <a:lstStyle/>
        <a:p>
          <a:endParaRPr lang="en-GB"/>
        </a:p>
      </dgm:t>
    </dgm:pt>
    <dgm:pt modelId="{5F365BA5-D454-C841-8B92-F1CABE6AA7A4}" type="sibTrans" cxnId="{83666A16-D253-E243-BB6A-68FF8339CB76}">
      <dgm:prSet/>
      <dgm:spPr/>
      <dgm:t>
        <a:bodyPr/>
        <a:lstStyle/>
        <a:p>
          <a:endParaRPr lang="en-GB"/>
        </a:p>
      </dgm:t>
    </dgm:pt>
    <dgm:pt modelId="{F2170ED3-020B-9B42-88E5-D5F24372BE20}">
      <dgm:prSet custT="1"/>
      <dgm:spPr>
        <a:solidFill>
          <a:srgbClr val="10253F">
            <a:alpha val="80000"/>
          </a:srgbClr>
        </a:solidFill>
        <a:ln w="6350">
          <a:solidFill>
            <a:schemeClr val="accent1">
              <a:lumMod val="75000"/>
            </a:schemeClr>
          </a:solidFill>
        </a:ln>
      </dgm:spPr>
      <dgm:t>
        <a:bodyPr/>
        <a:lstStyle/>
        <a:p>
          <a:pPr>
            <a:lnSpc>
              <a:spcPct val="100000"/>
            </a:lnSpc>
            <a:spcAft>
              <a:spcPts val="0"/>
            </a:spcAft>
          </a:pPr>
          <a:r>
            <a:rPr lang="en-IN" sz="1050"/>
            <a:t>Service Request</a:t>
          </a:r>
        </a:p>
      </dgm:t>
    </dgm:pt>
    <dgm:pt modelId="{D33C2595-E895-1043-B5FA-32724DE94627}" type="parTrans" cxnId="{494239DF-C1D8-7941-9813-B35BA74FCBC8}">
      <dgm:prSet/>
      <dgm:spPr/>
      <dgm:t>
        <a:bodyPr/>
        <a:lstStyle/>
        <a:p>
          <a:endParaRPr lang="en-GB"/>
        </a:p>
      </dgm:t>
    </dgm:pt>
    <dgm:pt modelId="{FDC2D66D-DD1F-0946-9BC4-69EED98DD964}" type="sibTrans" cxnId="{494239DF-C1D8-7941-9813-B35BA74FCBC8}">
      <dgm:prSet/>
      <dgm:spPr/>
      <dgm:t>
        <a:bodyPr/>
        <a:lstStyle/>
        <a:p>
          <a:endParaRPr lang="en-GB"/>
        </a:p>
      </dgm:t>
    </dgm:pt>
    <dgm:pt modelId="{3FC6B905-87AF-4E4A-81B1-F9104F866DCE}">
      <dgm:prSet custT="1"/>
      <dgm:spPr>
        <a:solidFill>
          <a:schemeClr val="tx2">
            <a:lumMod val="75000"/>
            <a:alpha val="80000"/>
          </a:schemeClr>
        </a:solidFill>
        <a:ln w="6350">
          <a:solidFill>
            <a:schemeClr val="accent1">
              <a:lumMod val="75000"/>
            </a:schemeClr>
          </a:solidFill>
        </a:ln>
      </dgm:spPr>
      <dgm:t>
        <a:bodyPr/>
        <a:lstStyle/>
        <a:p>
          <a:pPr>
            <a:lnSpc>
              <a:spcPct val="100000"/>
            </a:lnSpc>
            <a:spcAft>
              <a:spcPts val="0"/>
            </a:spcAft>
          </a:pPr>
          <a:r>
            <a:rPr lang="en-IN" sz="1050"/>
            <a:t>Incident Resolution</a:t>
          </a:r>
        </a:p>
      </dgm:t>
    </dgm:pt>
    <dgm:pt modelId="{59214203-CFA4-1B47-AEBA-9D9A8E48995D}" type="parTrans" cxnId="{A7B05CF2-C0D7-764E-A035-7769AE784B09}">
      <dgm:prSet/>
      <dgm:spPr/>
      <dgm:t>
        <a:bodyPr/>
        <a:lstStyle/>
        <a:p>
          <a:endParaRPr lang="en-GB"/>
        </a:p>
      </dgm:t>
    </dgm:pt>
    <dgm:pt modelId="{01B4B55B-D725-1147-AE8C-273C6C040722}" type="sibTrans" cxnId="{A7B05CF2-C0D7-764E-A035-7769AE784B09}">
      <dgm:prSet/>
      <dgm:spPr/>
      <dgm:t>
        <a:bodyPr/>
        <a:lstStyle/>
        <a:p>
          <a:endParaRPr lang="en-GB"/>
        </a:p>
      </dgm:t>
    </dgm:pt>
    <dgm:pt modelId="{63667158-D882-FA41-8D63-E92E31EA7151}">
      <dgm:prSet custT="1"/>
      <dgm:spPr>
        <a:solidFill>
          <a:srgbClr val="10253F">
            <a:alpha val="80000"/>
          </a:srgbClr>
        </a:solidFill>
        <a:ln w="6350">
          <a:solidFill>
            <a:schemeClr val="accent1">
              <a:lumMod val="75000"/>
            </a:schemeClr>
          </a:solidFill>
        </a:ln>
      </dgm:spPr>
      <dgm:t>
        <a:bodyPr/>
        <a:lstStyle/>
        <a:p>
          <a:pPr>
            <a:lnSpc>
              <a:spcPct val="100000"/>
            </a:lnSpc>
            <a:spcAft>
              <a:spcPts val="0"/>
            </a:spcAft>
          </a:pPr>
          <a:r>
            <a:rPr lang="en-IN" sz="1050"/>
            <a:t>Proactive Monitoring</a:t>
          </a:r>
        </a:p>
      </dgm:t>
    </dgm:pt>
    <dgm:pt modelId="{48CEA933-1E7E-2E40-BDA3-AD16374576EE}" type="parTrans" cxnId="{C2C3B18F-4777-1446-BE7A-742F581CE778}">
      <dgm:prSet/>
      <dgm:spPr/>
      <dgm:t>
        <a:bodyPr/>
        <a:lstStyle/>
        <a:p>
          <a:endParaRPr lang="en-GB"/>
        </a:p>
      </dgm:t>
    </dgm:pt>
    <dgm:pt modelId="{2C1D192C-28D9-6049-823A-2A90267144F0}" type="sibTrans" cxnId="{C2C3B18F-4777-1446-BE7A-742F581CE778}">
      <dgm:prSet/>
      <dgm:spPr/>
      <dgm:t>
        <a:bodyPr/>
        <a:lstStyle/>
        <a:p>
          <a:endParaRPr lang="en-GB"/>
        </a:p>
      </dgm:t>
    </dgm:pt>
    <dgm:pt modelId="{30C0179B-80B5-1243-8E0F-348F32C44A18}" type="pres">
      <dgm:prSet presAssocID="{907A8B12-20A5-B04A-9F27-AB1AEDE91273}" presName="diagram" presStyleCnt="0">
        <dgm:presLayoutVars>
          <dgm:dir/>
          <dgm:resizeHandles val="exact"/>
        </dgm:presLayoutVars>
      </dgm:prSet>
      <dgm:spPr/>
    </dgm:pt>
    <dgm:pt modelId="{F45FB2D5-47D2-F64D-B863-174479D35447}" type="pres">
      <dgm:prSet presAssocID="{8C198D23-1C5A-AF4C-8933-3BBAD9DC0401}" presName="node" presStyleLbl="node1" presStyleIdx="0" presStyleCnt="6" custScaleX="162833">
        <dgm:presLayoutVars>
          <dgm:bulletEnabled val="1"/>
        </dgm:presLayoutVars>
      </dgm:prSet>
      <dgm:spPr>
        <a:prstGeom prst="roundRect">
          <a:avLst/>
        </a:prstGeom>
      </dgm:spPr>
    </dgm:pt>
    <dgm:pt modelId="{39CE4A3D-5827-2B42-ABA3-979BC0980B1C}" type="pres">
      <dgm:prSet presAssocID="{18340B5F-B2A9-DB44-B8A9-847F6E66BED0}" presName="sibTrans" presStyleCnt="0"/>
      <dgm:spPr/>
    </dgm:pt>
    <dgm:pt modelId="{897C3858-8701-CF41-A01D-618ABB3C6DE1}" type="pres">
      <dgm:prSet presAssocID="{54DD3FD4-3E82-E04D-8446-378AEC6F1C93}" presName="node" presStyleLbl="node1" presStyleIdx="1" presStyleCnt="6" custScaleX="162833">
        <dgm:presLayoutVars>
          <dgm:bulletEnabled val="1"/>
        </dgm:presLayoutVars>
      </dgm:prSet>
      <dgm:spPr>
        <a:prstGeom prst="roundRect">
          <a:avLst/>
        </a:prstGeom>
      </dgm:spPr>
    </dgm:pt>
    <dgm:pt modelId="{3E9C152E-2F55-F142-ABD6-6F5CDEC8BFB5}" type="pres">
      <dgm:prSet presAssocID="{C2C904A4-9E70-9B47-824E-01FE830429E2}" presName="sibTrans" presStyleCnt="0"/>
      <dgm:spPr/>
    </dgm:pt>
    <dgm:pt modelId="{9DF29E7F-D19D-7745-AD18-39B2701C83E2}" type="pres">
      <dgm:prSet presAssocID="{E0C78980-8C6F-1446-AEE0-93D197647669}" presName="node" presStyleLbl="node1" presStyleIdx="2" presStyleCnt="6" custScaleX="162833">
        <dgm:presLayoutVars>
          <dgm:bulletEnabled val="1"/>
        </dgm:presLayoutVars>
      </dgm:prSet>
      <dgm:spPr>
        <a:prstGeom prst="roundRect">
          <a:avLst/>
        </a:prstGeom>
      </dgm:spPr>
    </dgm:pt>
    <dgm:pt modelId="{E05DC7CC-F5D4-0746-8DD4-839A7D9C20FA}" type="pres">
      <dgm:prSet presAssocID="{5F365BA5-D454-C841-8B92-F1CABE6AA7A4}" presName="sibTrans" presStyleCnt="0"/>
      <dgm:spPr/>
    </dgm:pt>
    <dgm:pt modelId="{576BCD0B-AA5B-E142-8508-099FAF501F60}" type="pres">
      <dgm:prSet presAssocID="{F2170ED3-020B-9B42-88E5-D5F24372BE20}" presName="node" presStyleLbl="node1" presStyleIdx="3" presStyleCnt="6" custScaleX="162833">
        <dgm:presLayoutVars>
          <dgm:bulletEnabled val="1"/>
        </dgm:presLayoutVars>
      </dgm:prSet>
      <dgm:spPr>
        <a:prstGeom prst="roundRect">
          <a:avLst/>
        </a:prstGeom>
      </dgm:spPr>
    </dgm:pt>
    <dgm:pt modelId="{8CCC2275-1E1F-5340-ACFA-F4684F7E73B0}" type="pres">
      <dgm:prSet presAssocID="{FDC2D66D-DD1F-0946-9BC4-69EED98DD964}" presName="sibTrans" presStyleCnt="0"/>
      <dgm:spPr/>
    </dgm:pt>
    <dgm:pt modelId="{23FDF0E8-34D3-F545-8DB3-9B070CB43A56}" type="pres">
      <dgm:prSet presAssocID="{3FC6B905-87AF-4E4A-81B1-F9104F866DCE}" presName="node" presStyleLbl="node1" presStyleIdx="4" presStyleCnt="6" custScaleX="162833">
        <dgm:presLayoutVars>
          <dgm:bulletEnabled val="1"/>
        </dgm:presLayoutVars>
      </dgm:prSet>
      <dgm:spPr>
        <a:prstGeom prst="roundRect">
          <a:avLst/>
        </a:prstGeom>
      </dgm:spPr>
    </dgm:pt>
    <dgm:pt modelId="{31766BE1-11DA-6B40-A54D-467DDD3F21E4}" type="pres">
      <dgm:prSet presAssocID="{01B4B55B-D725-1147-AE8C-273C6C040722}" presName="sibTrans" presStyleCnt="0"/>
      <dgm:spPr/>
    </dgm:pt>
    <dgm:pt modelId="{30BE945C-7382-CE47-9230-E6B4036D81EE}" type="pres">
      <dgm:prSet presAssocID="{63667158-D882-FA41-8D63-E92E31EA7151}" presName="node" presStyleLbl="node1" presStyleIdx="5" presStyleCnt="6" custScaleX="162833">
        <dgm:presLayoutVars>
          <dgm:bulletEnabled val="1"/>
        </dgm:presLayoutVars>
      </dgm:prSet>
      <dgm:spPr>
        <a:prstGeom prst="roundRect">
          <a:avLst/>
        </a:prstGeom>
      </dgm:spPr>
    </dgm:pt>
  </dgm:ptLst>
  <dgm:cxnLst>
    <dgm:cxn modelId="{83666A16-D253-E243-BB6A-68FF8339CB76}" srcId="{907A8B12-20A5-B04A-9F27-AB1AEDE91273}" destId="{E0C78980-8C6F-1446-AEE0-93D197647669}" srcOrd="2" destOrd="0" parTransId="{63F5841D-6357-394B-9B07-5800E0FA290B}" sibTransId="{5F365BA5-D454-C841-8B92-F1CABE6AA7A4}"/>
    <dgm:cxn modelId="{808C6629-B792-5F49-A9C7-168BFD641967}" type="presOf" srcId="{E0C78980-8C6F-1446-AEE0-93D197647669}" destId="{9DF29E7F-D19D-7745-AD18-39B2701C83E2}" srcOrd="0" destOrd="0" presId="urn:microsoft.com/office/officeart/2005/8/layout/default"/>
    <dgm:cxn modelId="{5C66B62B-20DD-5B48-82FE-C911208D02C7}" type="presOf" srcId="{907A8B12-20A5-B04A-9F27-AB1AEDE91273}" destId="{30C0179B-80B5-1243-8E0F-348F32C44A18}" srcOrd="0" destOrd="0" presId="urn:microsoft.com/office/officeart/2005/8/layout/default"/>
    <dgm:cxn modelId="{F474F264-6A20-E34E-AEBF-B5A6F74B935E}" type="presOf" srcId="{63667158-D882-FA41-8D63-E92E31EA7151}" destId="{30BE945C-7382-CE47-9230-E6B4036D81EE}" srcOrd="0" destOrd="0" presId="urn:microsoft.com/office/officeart/2005/8/layout/default"/>
    <dgm:cxn modelId="{C2C3B18F-4777-1446-BE7A-742F581CE778}" srcId="{907A8B12-20A5-B04A-9F27-AB1AEDE91273}" destId="{63667158-D882-FA41-8D63-E92E31EA7151}" srcOrd="5" destOrd="0" parTransId="{48CEA933-1E7E-2E40-BDA3-AD16374576EE}" sibTransId="{2C1D192C-28D9-6049-823A-2A90267144F0}"/>
    <dgm:cxn modelId="{0C5D58A3-2CD5-3C4E-989B-16B802816315}" type="presOf" srcId="{8C198D23-1C5A-AF4C-8933-3BBAD9DC0401}" destId="{F45FB2D5-47D2-F64D-B863-174479D35447}" srcOrd="0" destOrd="0" presId="urn:microsoft.com/office/officeart/2005/8/layout/default"/>
    <dgm:cxn modelId="{250F65B0-FFAB-CA45-A774-A9D521EF75F4}" type="presOf" srcId="{54DD3FD4-3E82-E04D-8446-378AEC6F1C93}" destId="{897C3858-8701-CF41-A01D-618ABB3C6DE1}" srcOrd="0" destOrd="0" presId="urn:microsoft.com/office/officeart/2005/8/layout/default"/>
    <dgm:cxn modelId="{EAB89FB0-24C2-654B-B834-ADD308BA428F}" type="presOf" srcId="{3FC6B905-87AF-4E4A-81B1-F9104F866DCE}" destId="{23FDF0E8-34D3-F545-8DB3-9B070CB43A56}" srcOrd="0" destOrd="0" presId="urn:microsoft.com/office/officeart/2005/8/layout/default"/>
    <dgm:cxn modelId="{903119C3-A147-0E44-B2F3-2ACB5B6D8223}" type="presOf" srcId="{F2170ED3-020B-9B42-88E5-D5F24372BE20}" destId="{576BCD0B-AA5B-E142-8508-099FAF501F60}" srcOrd="0" destOrd="0" presId="urn:microsoft.com/office/officeart/2005/8/layout/default"/>
    <dgm:cxn modelId="{494239DF-C1D8-7941-9813-B35BA74FCBC8}" srcId="{907A8B12-20A5-B04A-9F27-AB1AEDE91273}" destId="{F2170ED3-020B-9B42-88E5-D5F24372BE20}" srcOrd="3" destOrd="0" parTransId="{D33C2595-E895-1043-B5FA-32724DE94627}" sibTransId="{FDC2D66D-DD1F-0946-9BC4-69EED98DD964}"/>
    <dgm:cxn modelId="{548204E2-A0A7-3D4D-B870-F28C3D18B356}" srcId="{907A8B12-20A5-B04A-9F27-AB1AEDE91273}" destId="{54DD3FD4-3E82-E04D-8446-378AEC6F1C93}" srcOrd="1" destOrd="0" parTransId="{26BB4571-591D-0142-B62D-5F446A74E4FC}" sibTransId="{C2C904A4-9E70-9B47-824E-01FE830429E2}"/>
    <dgm:cxn modelId="{A7B05CF2-C0D7-764E-A035-7769AE784B09}" srcId="{907A8B12-20A5-B04A-9F27-AB1AEDE91273}" destId="{3FC6B905-87AF-4E4A-81B1-F9104F866DCE}" srcOrd="4" destOrd="0" parTransId="{59214203-CFA4-1B47-AEBA-9D9A8E48995D}" sibTransId="{01B4B55B-D725-1147-AE8C-273C6C040722}"/>
    <dgm:cxn modelId="{3FB9A3FB-B9C6-3346-B147-75E06A628EE6}" srcId="{907A8B12-20A5-B04A-9F27-AB1AEDE91273}" destId="{8C198D23-1C5A-AF4C-8933-3BBAD9DC0401}" srcOrd="0" destOrd="0" parTransId="{2F8D5C85-FCCC-1E45-B4C6-AE9937287778}" sibTransId="{18340B5F-B2A9-DB44-B8A9-847F6E66BED0}"/>
    <dgm:cxn modelId="{D0A60B4C-7DE0-D14D-A561-29C9A2146E12}" type="presParOf" srcId="{30C0179B-80B5-1243-8E0F-348F32C44A18}" destId="{F45FB2D5-47D2-F64D-B863-174479D35447}" srcOrd="0" destOrd="0" presId="urn:microsoft.com/office/officeart/2005/8/layout/default"/>
    <dgm:cxn modelId="{872D70F4-AC65-C840-97A8-45535447CBA9}" type="presParOf" srcId="{30C0179B-80B5-1243-8E0F-348F32C44A18}" destId="{39CE4A3D-5827-2B42-ABA3-979BC0980B1C}" srcOrd="1" destOrd="0" presId="urn:microsoft.com/office/officeart/2005/8/layout/default"/>
    <dgm:cxn modelId="{CD04ACF5-DEA2-134C-93EE-79D4D7A83EA9}" type="presParOf" srcId="{30C0179B-80B5-1243-8E0F-348F32C44A18}" destId="{897C3858-8701-CF41-A01D-618ABB3C6DE1}" srcOrd="2" destOrd="0" presId="urn:microsoft.com/office/officeart/2005/8/layout/default"/>
    <dgm:cxn modelId="{83ABFEC2-02E7-544C-9324-A211782CCCF5}" type="presParOf" srcId="{30C0179B-80B5-1243-8E0F-348F32C44A18}" destId="{3E9C152E-2F55-F142-ABD6-6F5CDEC8BFB5}" srcOrd="3" destOrd="0" presId="urn:microsoft.com/office/officeart/2005/8/layout/default"/>
    <dgm:cxn modelId="{3E7D91CC-0123-6641-AC32-738950EC90EC}" type="presParOf" srcId="{30C0179B-80B5-1243-8E0F-348F32C44A18}" destId="{9DF29E7F-D19D-7745-AD18-39B2701C83E2}" srcOrd="4" destOrd="0" presId="urn:microsoft.com/office/officeart/2005/8/layout/default"/>
    <dgm:cxn modelId="{8208BF6C-271F-384E-979A-BD540306BEA9}" type="presParOf" srcId="{30C0179B-80B5-1243-8E0F-348F32C44A18}" destId="{E05DC7CC-F5D4-0746-8DD4-839A7D9C20FA}" srcOrd="5" destOrd="0" presId="urn:microsoft.com/office/officeart/2005/8/layout/default"/>
    <dgm:cxn modelId="{218E9CF3-816C-E848-86F0-115F0FB191EE}" type="presParOf" srcId="{30C0179B-80B5-1243-8E0F-348F32C44A18}" destId="{576BCD0B-AA5B-E142-8508-099FAF501F60}" srcOrd="6" destOrd="0" presId="urn:microsoft.com/office/officeart/2005/8/layout/default"/>
    <dgm:cxn modelId="{1ACA6D3F-E6BE-854C-A984-10F472857FAE}" type="presParOf" srcId="{30C0179B-80B5-1243-8E0F-348F32C44A18}" destId="{8CCC2275-1E1F-5340-ACFA-F4684F7E73B0}" srcOrd="7" destOrd="0" presId="urn:microsoft.com/office/officeart/2005/8/layout/default"/>
    <dgm:cxn modelId="{8B023445-6C06-4C4A-9601-CB35A89300F2}" type="presParOf" srcId="{30C0179B-80B5-1243-8E0F-348F32C44A18}" destId="{23FDF0E8-34D3-F545-8DB3-9B070CB43A56}" srcOrd="8" destOrd="0" presId="urn:microsoft.com/office/officeart/2005/8/layout/default"/>
    <dgm:cxn modelId="{18BBF3F7-2903-6A4B-997E-6FDEA8097315}" type="presParOf" srcId="{30C0179B-80B5-1243-8E0F-348F32C44A18}" destId="{31766BE1-11DA-6B40-A54D-467DDD3F21E4}" srcOrd="9" destOrd="0" presId="urn:microsoft.com/office/officeart/2005/8/layout/default"/>
    <dgm:cxn modelId="{BA14578D-75E6-7C4C-B5AA-E453EBE5CBFC}" type="presParOf" srcId="{30C0179B-80B5-1243-8E0F-348F32C44A18}" destId="{30BE945C-7382-CE47-9230-E6B4036D81EE}" srcOrd="10"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928AE25-1331-5C40-A5B1-E20262969484}" type="doc">
      <dgm:prSet loTypeId="urn:microsoft.com/office/officeart/2005/8/layout/pyramid2" loCatId="" qsTypeId="urn:microsoft.com/office/officeart/2005/8/quickstyle/simple1" qsCatId="simple" csTypeId="urn:microsoft.com/office/officeart/2005/8/colors/colorful3" csCatId="colorful" phldr="1"/>
      <dgm:spPr/>
    </dgm:pt>
    <dgm:pt modelId="{27793209-B0EA-9543-ADFC-A0FC52473DF3}">
      <dgm:prSet phldrT="[Text]" custT="1"/>
      <dgm:spPr>
        <a:solidFill>
          <a:schemeClr val="accent1">
            <a:lumMod val="20000"/>
            <a:lumOff val="80000"/>
          </a:schemeClr>
        </a:solidFill>
        <a:ln w="6350">
          <a:solidFill>
            <a:schemeClr val="accent1">
              <a:lumMod val="60000"/>
              <a:lumOff val="40000"/>
            </a:schemeClr>
          </a:solidFill>
        </a:ln>
      </dgm:spPr>
      <dgm:t>
        <a:bodyPr/>
        <a:lstStyle/>
        <a:p>
          <a:r>
            <a:rPr lang="en-IN" sz="1200"/>
            <a:t>Apps Functional Support</a:t>
          </a:r>
          <a:endParaRPr lang="en-GB" sz="1200">
            <a:solidFill>
              <a:schemeClr val="tx1"/>
            </a:solidFill>
          </a:endParaRPr>
        </a:p>
      </dgm:t>
    </dgm:pt>
    <dgm:pt modelId="{712ABDDB-0D7E-5F41-87B8-37A439644668}" type="parTrans" cxnId="{3FF26958-A802-DF42-9A78-175906DD38AD}">
      <dgm:prSet/>
      <dgm:spPr/>
      <dgm:t>
        <a:bodyPr/>
        <a:lstStyle/>
        <a:p>
          <a:endParaRPr lang="en-GB"/>
        </a:p>
      </dgm:t>
    </dgm:pt>
    <dgm:pt modelId="{5637EAEF-1DC2-1645-AE54-F4154ED8BC81}" type="sibTrans" cxnId="{3FF26958-A802-DF42-9A78-175906DD38AD}">
      <dgm:prSet/>
      <dgm:spPr/>
      <dgm:t>
        <a:bodyPr/>
        <a:lstStyle/>
        <a:p>
          <a:endParaRPr lang="en-GB"/>
        </a:p>
      </dgm:t>
    </dgm:pt>
    <dgm:pt modelId="{B44C8B30-C5E2-4868-90B0-BDCA0DE0C09E}">
      <dgm:prSet custT="1"/>
      <dgm:spPr>
        <a:solidFill>
          <a:schemeClr val="accent1">
            <a:lumMod val="20000"/>
            <a:lumOff val="80000"/>
          </a:schemeClr>
        </a:solidFill>
        <a:ln w="6350" cap="flat" cmpd="sng" algn="ctr">
          <a:solidFill>
            <a:schemeClr val="accent1">
              <a:lumMod val="60000"/>
              <a:lumOff val="40000"/>
            </a:schemeClr>
          </a:solidFill>
          <a:prstDash val="solid"/>
        </a:ln>
        <a:effectLst/>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r>
            <a:rPr lang="en-IN" sz="1200" kern="1200">
              <a:solidFill>
                <a:prstClr val="black">
                  <a:hueOff val="0"/>
                  <a:satOff val="0"/>
                  <a:lumOff val="0"/>
                  <a:alphaOff val="0"/>
                </a:prstClr>
              </a:solidFill>
              <a:latin typeface="Trebuchet MS"/>
              <a:ea typeface="+mn-ea"/>
              <a:cs typeface="+mn-cs"/>
            </a:rPr>
            <a:t>Apps Technical Support</a:t>
          </a:r>
          <a:endParaRPr lang="en-GB" sz="1200" kern="1200">
            <a:solidFill>
              <a:prstClr val="black">
                <a:hueOff val="0"/>
                <a:satOff val="0"/>
                <a:lumOff val="0"/>
                <a:alphaOff val="0"/>
              </a:prstClr>
            </a:solidFill>
            <a:latin typeface="Trebuchet MS"/>
            <a:ea typeface="+mn-ea"/>
            <a:cs typeface="+mn-cs"/>
          </a:endParaRPr>
        </a:p>
      </dgm:t>
    </dgm:pt>
    <dgm:pt modelId="{725FDC1C-C421-4899-85BD-56FF11B71CF7}" type="parTrans" cxnId="{B42B6140-0482-4E62-8920-784FFB77E63A}">
      <dgm:prSet/>
      <dgm:spPr/>
      <dgm:t>
        <a:bodyPr/>
        <a:lstStyle/>
        <a:p>
          <a:endParaRPr lang="en-IN"/>
        </a:p>
      </dgm:t>
    </dgm:pt>
    <dgm:pt modelId="{C3AB5E4A-1820-4BFA-B420-582A6007B525}" type="sibTrans" cxnId="{B42B6140-0482-4E62-8920-784FFB77E63A}">
      <dgm:prSet/>
      <dgm:spPr/>
      <dgm:t>
        <a:bodyPr/>
        <a:lstStyle/>
        <a:p>
          <a:endParaRPr lang="en-IN"/>
        </a:p>
      </dgm:t>
    </dgm:pt>
    <dgm:pt modelId="{BE055AA9-B2A7-4F6C-A8DE-E6E2F4B97197}">
      <dgm:prSet custT="1"/>
      <dgm:spPr>
        <a:solidFill>
          <a:schemeClr val="accent1">
            <a:lumMod val="20000"/>
            <a:lumOff val="80000"/>
          </a:schemeClr>
        </a:solidFill>
        <a:ln w="6350" cap="flat" cmpd="sng" algn="ctr">
          <a:solidFill>
            <a:schemeClr val="accent1">
              <a:lumMod val="60000"/>
              <a:lumOff val="40000"/>
            </a:schemeClr>
          </a:solidFill>
          <a:prstDash val="solid"/>
        </a:ln>
        <a:effectLst/>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r>
            <a:rPr lang="en-GB" sz="1200" kern="1200">
              <a:solidFill>
                <a:prstClr val="black">
                  <a:hueOff val="0"/>
                  <a:satOff val="0"/>
                  <a:lumOff val="0"/>
                  <a:alphaOff val="0"/>
                </a:prstClr>
              </a:solidFill>
              <a:latin typeface="Trebuchet MS"/>
              <a:ea typeface="+mn-ea"/>
              <a:cs typeface="+mn-cs"/>
            </a:rPr>
            <a:t>Middleware Support</a:t>
          </a:r>
        </a:p>
      </dgm:t>
    </dgm:pt>
    <dgm:pt modelId="{A03439B6-EC3B-477D-98CA-F59BBE0F240A}" type="parTrans" cxnId="{D8CAEBB6-FBD4-4C0F-9CE3-8BDFCE374ACC}">
      <dgm:prSet/>
      <dgm:spPr/>
      <dgm:t>
        <a:bodyPr/>
        <a:lstStyle/>
        <a:p>
          <a:endParaRPr lang="en-IN"/>
        </a:p>
      </dgm:t>
    </dgm:pt>
    <dgm:pt modelId="{D9F136FD-1EC2-4ACA-9DA0-E2DCE1F82D47}" type="sibTrans" cxnId="{D8CAEBB6-FBD4-4C0F-9CE3-8BDFCE374ACC}">
      <dgm:prSet/>
      <dgm:spPr/>
      <dgm:t>
        <a:bodyPr/>
        <a:lstStyle/>
        <a:p>
          <a:endParaRPr lang="en-IN"/>
        </a:p>
      </dgm:t>
    </dgm:pt>
    <dgm:pt modelId="{7A3F77CB-B00D-4695-BB8B-13A7DF2A3254}">
      <dgm:prSet custT="1"/>
      <dgm:spPr>
        <a:solidFill>
          <a:schemeClr val="accent1">
            <a:lumMod val="20000"/>
            <a:lumOff val="80000"/>
          </a:schemeClr>
        </a:solidFill>
        <a:ln w="6350" cap="flat" cmpd="sng" algn="ctr">
          <a:solidFill>
            <a:schemeClr val="accent1">
              <a:lumMod val="60000"/>
              <a:lumOff val="40000"/>
            </a:schemeClr>
          </a:solidFill>
          <a:prstDash val="solid"/>
        </a:ln>
        <a:effectLst/>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r>
            <a:rPr lang="en-IN" sz="1200" kern="1200">
              <a:solidFill>
                <a:prstClr val="black">
                  <a:hueOff val="0"/>
                  <a:satOff val="0"/>
                  <a:lumOff val="0"/>
                  <a:alphaOff val="0"/>
                </a:prstClr>
              </a:solidFill>
              <a:latin typeface="Trebuchet MS"/>
              <a:ea typeface="+mn-ea"/>
              <a:cs typeface="+mn-cs"/>
            </a:rPr>
            <a:t>DBA Support</a:t>
          </a:r>
        </a:p>
      </dgm:t>
    </dgm:pt>
    <dgm:pt modelId="{B180B27C-ACCD-401A-8444-B8DEE48B2851}" type="parTrans" cxnId="{B97DBBF5-FCFC-4127-87DF-E520D2F4F777}">
      <dgm:prSet/>
      <dgm:spPr/>
      <dgm:t>
        <a:bodyPr/>
        <a:lstStyle/>
        <a:p>
          <a:endParaRPr lang="en-IN"/>
        </a:p>
      </dgm:t>
    </dgm:pt>
    <dgm:pt modelId="{41FA0102-3EF1-4903-9DC1-CC32381F48D7}" type="sibTrans" cxnId="{B97DBBF5-FCFC-4127-87DF-E520D2F4F777}">
      <dgm:prSet/>
      <dgm:spPr/>
      <dgm:t>
        <a:bodyPr/>
        <a:lstStyle/>
        <a:p>
          <a:endParaRPr lang="en-IN"/>
        </a:p>
      </dgm:t>
    </dgm:pt>
    <dgm:pt modelId="{C5DDC38A-F5D6-964F-9279-7B92F59F4E95}" type="pres">
      <dgm:prSet presAssocID="{6928AE25-1331-5C40-A5B1-E20262969484}" presName="compositeShape" presStyleCnt="0">
        <dgm:presLayoutVars>
          <dgm:dir/>
          <dgm:resizeHandles/>
        </dgm:presLayoutVars>
      </dgm:prSet>
      <dgm:spPr/>
    </dgm:pt>
    <dgm:pt modelId="{268E3E58-9D4B-5641-AAFF-7AABA29E5707}" type="pres">
      <dgm:prSet presAssocID="{6928AE25-1331-5C40-A5B1-E20262969484}" presName="pyramid" presStyleLbl="node1" presStyleIdx="0" presStyleCnt="1" custLinFactNeighborY="-365"/>
      <dgm:spPr>
        <a:solidFill>
          <a:srgbClr val="10253F">
            <a:alpha val="80000"/>
          </a:srgbClr>
        </a:solidFill>
        <a:ln w="9525">
          <a:solidFill>
            <a:schemeClr val="accent1">
              <a:lumMod val="75000"/>
            </a:schemeClr>
          </a:solidFill>
        </a:ln>
      </dgm:spPr>
    </dgm:pt>
    <dgm:pt modelId="{C4CF773E-00C0-3E4E-B98D-3888161520FE}" type="pres">
      <dgm:prSet presAssocID="{6928AE25-1331-5C40-A5B1-E20262969484}" presName="theList" presStyleCnt="0"/>
      <dgm:spPr/>
    </dgm:pt>
    <dgm:pt modelId="{453971C8-D2CC-0647-8B22-7A6777F3178D}" type="pres">
      <dgm:prSet presAssocID="{27793209-B0EA-9543-ADFC-A0FC52473DF3}" presName="aNode" presStyleLbl="fgAcc1" presStyleIdx="0" presStyleCnt="4">
        <dgm:presLayoutVars>
          <dgm:bulletEnabled val="1"/>
        </dgm:presLayoutVars>
      </dgm:prSet>
      <dgm:spPr/>
    </dgm:pt>
    <dgm:pt modelId="{5EB12B16-5B64-1D4A-B651-1480250E9B04}" type="pres">
      <dgm:prSet presAssocID="{27793209-B0EA-9543-ADFC-A0FC52473DF3}" presName="aSpace" presStyleCnt="0"/>
      <dgm:spPr/>
    </dgm:pt>
    <dgm:pt modelId="{7D435760-6DAD-4547-9B28-5065CADE482A}" type="pres">
      <dgm:prSet presAssocID="{B44C8B30-C5E2-4868-90B0-BDCA0DE0C09E}" presName="aNode" presStyleLbl="fgAcc1" presStyleIdx="1" presStyleCnt="4">
        <dgm:presLayoutVars>
          <dgm:bulletEnabled val="1"/>
        </dgm:presLayoutVars>
      </dgm:prSet>
      <dgm:spPr>
        <a:xfrm>
          <a:off x="1260781" y="914852"/>
          <a:ext cx="1639015" cy="541914"/>
        </a:xfrm>
        <a:prstGeom prst="roundRect">
          <a:avLst/>
        </a:prstGeom>
      </dgm:spPr>
    </dgm:pt>
    <dgm:pt modelId="{0426A2AA-FC12-43D4-9A40-04BF285C07CB}" type="pres">
      <dgm:prSet presAssocID="{B44C8B30-C5E2-4868-90B0-BDCA0DE0C09E}" presName="aSpace" presStyleCnt="0"/>
      <dgm:spPr/>
    </dgm:pt>
    <dgm:pt modelId="{48FB6B66-94E8-4D85-8BDC-93D5B6F945C6}" type="pres">
      <dgm:prSet presAssocID="{BE055AA9-B2A7-4F6C-A8DE-E6E2F4B97197}" presName="aNode" presStyleLbl="fgAcc1" presStyleIdx="2" presStyleCnt="4">
        <dgm:presLayoutVars>
          <dgm:bulletEnabled val="1"/>
        </dgm:presLayoutVars>
      </dgm:prSet>
      <dgm:spPr>
        <a:xfrm>
          <a:off x="1260781" y="1524506"/>
          <a:ext cx="1639015" cy="541914"/>
        </a:xfrm>
        <a:prstGeom prst="roundRect">
          <a:avLst/>
        </a:prstGeom>
      </dgm:spPr>
    </dgm:pt>
    <dgm:pt modelId="{304D0064-5B06-452F-B924-9AE2F81F136D}" type="pres">
      <dgm:prSet presAssocID="{BE055AA9-B2A7-4F6C-A8DE-E6E2F4B97197}" presName="aSpace" presStyleCnt="0"/>
      <dgm:spPr/>
    </dgm:pt>
    <dgm:pt modelId="{73926B9A-60CA-49FE-8B9E-8BB93AC7E4E1}" type="pres">
      <dgm:prSet presAssocID="{7A3F77CB-B00D-4695-BB8B-13A7DF2A3254}" presName="aNode" presStyleLbl="fgAcc1" presStyleIdx="3" presStyleCnt="4">
        <dgm:presLayoutVars>
          <dgm:bulletEnabled val="1"/>
        </dgm:presLayoutVars>
      </dgm:prSet>
      <dgm:spPr>
        <a:xfrm>
          <a:off x="1260781" y="2134159"/>
          <a:ext cx="1639015" cy="541914"/>
        </a:xfrm>
        <a:prstGeom prst="roundRect">
          <a:avLst/>
        </a:prstGeom>
      </dgm:spPr>
    </dgm:pt>
    <dgm:pt modelId="{A04F12F6-5679-4E22-8B32-B3DA7367A97B}" type="pres">
      <dgm:prSet presAssocID="{7A3F77CB-B00D-4695-BB8B-13A7DF2A3254}" presName="aSpace" presStyleCnt="0"/>
      <dgm:spPr/>
    </dgm:pt>
  </dgm:ptLst>
  <dgm:cxnLst>
    <dgm:cxn modelId="{5A28DE35-47C7-4EE8-B46A-AAE75EF683EE}" type="presOf" srcId="{B44C8B30-C5E2-4868-90B0-BDCA0DE0C09E}" destId="{7D435760-6DAD-4547-9B28-5065CADE482A}" srcOrd="0" destOrd="0" presId="urn:microsoft.com/office/officeart/2005/8/layout/pyramid2"/>
    <dgm:cxn modelId="{B42B6140-0482-4E62-8920-784FFB77E63A}" srcId="{6928AE25-1331-5C40-A5B1-E20262969484}" destId="{B44C8B30-C5E2-4868-90B0-BDCA0DE0C09E}" srcOrd="1" destOrd="0" parTransId="{725FDC1C-C421-4899-85BD-56FF11B71CF7}" sibTransId="{C3AB5E4A-1820-4BFA-B420-582A6007B525}"/>
    <dgm:cxn modelId="{1DCA7E4D-BA82-4665-BB2D-CB1E9516C39B}" type="presOf" srcId="{BE055AA9-B2A7-4F6C-A8DE-E6E2F4B97197}" destId="{48FB6B66-94E8-4D85-8BDC-93D5B6F945C6}" srcOrd="0" destOrd="0" presId="urn:microsoft.com/office/officeart/2005/8/layout/pyramid2"/>
    <dgm:cxn modelId="{4F5F1B6E-E482-48E9-8411-3D08D36CC51A}" type="presOf" srcId="{7A3F77CB-B00D-4695-BB8B-13A7DF2A3254}" destId="{73926B9A-60CA-49FE-8B9E-8BB93AC7E4E1}" srcOrd="0" destOrd="0" presId="urn:microsoft.com/office/officeart/2005/8/layout/pyramid2"/>
    <dgm:cxn modelId="{3FF26958-A802-DF42-9A78-175906DD38AD}" srcId="{6928AE25-1331-5C40-A5B1-E20262969484}" destId="{27793209-B0EA-9543-ADFC-A0FC52473DF3}" srcOrd="0" destOrd="0" parTransId="{712ABDDB-0D7E-5F41-87B8-37A439644668}" sibTransId="{5637EAEF-1DC2-1645-AE54-F4154ED8BC81}"/>
    <dgm:cxn modelId="{EA59377C-A112-214D-AB71-DD5BD3DBCACF}" type="presOf" srcId="{6928AE25-1331-5C40-A5B1-E20262969484}" destId="{C5DDC38A-F5D6-964F-9279-7B92F59F4E95}" srcOrd="0" destOrd="0" presId="urn:microsoft.com/office/officeart/2005/8/layout/pyramid2"/>
    <dgm:cxn modelId="{D8CAEBB6-FBD4-4C0F-9CE3-8BDFCE374ACC}" srcId="{6928AE25-1331-5C40-A5B1-E20262969484}" destId="{BE055AA9-B2A7-4F6C-A8DE-E6E2F4B97197}" srcOrd="2" destOrd="0" parTransId="{A03439B6-EC3B-477D-98CA-F59BBE0F240A}" sibTransId="{D9F136FD-1EC2-4ACA-9DA0-E2DCE1F82D47}"/>
    <dgm:cxn modelId="{BAEF0CD3-DAB9-8149-A551-0C8C56A3227C}" type="presOf" srcId="{27793209-B0EA-9543-ADFC-A0FC52473DF3}" destId="{453971C8-D2CC-0647-8B22-7A6777F3178D}" srcOrd="0" destOrd="0" presId="urn:microsoft.com/office/officeart/2005/8/layout/pyramid2"/>
    <dgm:cxn modelId="{B97DBBF5-FCFC-4127-87DF-E520D2F4F777}" srcId="{6928AE25-1331-5C40-A5B1-E20262969484}" destId="{7A3F77CB-B00D-4695-BB8B-13A7DF2A3254}" srcOrd="3" destOrd="0" parTransId="{B180B27C-ACCD-401A-8444-B8DEE48B2851}" sibTransId="{41FA0102-3EF1-4903-9DC1-CC32381F48D7}"/>
    <dgm:cxn modelId="{1008F8CF-7EC7-0448-9684-E998288836A2}" type="presParOf" srcId="{C5DDC38A-F5D6-964F-9279-7B92F59F4E95}" destId="{268E3E58-9D4B-5641-AAFF-7AABA29E5707}" srcOrd="0" destOrd="0" presId="urn:microsoft.com/office/officeart/2005/8/layout/pyramid2"/>
    <dgm:cxn modelId="{6CBDC56A-5ECF-CF4F-A4D0-BC586ADDD803}" type="presParOf" srcId="{C5DDC38A-F5D6-964F-9279-7B92F59F4E95}" destId="{C4CF773E-00C0-3E4E-B98D-3888161520FE}" srcOrd="1" destOrd="0" presId="urn:microsoft.com/office/officeart/2005/8/layout/pyramid2"/>
    <dgm:cxn modelId="{0C982C3D-A608-6344-9D5E-CB5BA53CC243}" type="presParOf" srcId="{C4CF773E-00C0-3E4E-B98D-3888161520FE}" destId="{453971C8-D2CC-0647-8B22-7A6777F3178D}" srcOrd="0" destOrd="0" presId="urn:microsoft.com/office/officeart/2005/8/layout/pyramid2"/>
    <dgm:cxn modelId="{159FA311-06D0-DF44-A4D0-95AC1CB4C2BC}" type="presParOf" srcId="{C4CF773E-00C0-3E4E-B98D-3888161520FE}" destId="{5EB12B16-5B64-1D4A-B651-1480250E9B04}" srcOrd="1" destOrd="0" presId="urn:microsoft.com/office/officeart/2005/8/layout/pyramid2"/>
    <dgm:cxn modelId="{25546BFA-A095-43C1-B10F-FB388988F754}" type="presParOf" srcId="{C4CF773E-00C0-3E4E-B98D-3888161520FE}" destId="{7D435760-6DAD-4547-9B28-5065CADE482A}" srcOrd="2" destOrd="0" presId="urn:microsoft.com/office/officeart/2005/8/layout/pyramid2"/>
    <dgm:cxn modelId="{25CB667F-41C9-4FAE-9762-B79366F01675}" type="presParOf" srcId="{C4CF773E-00C0-3E4E-B98D-3888161520FE}" destId="{0426A2AA-FC12-43D4-9A40-04BF285C07CB}" srcOrd="3" destOrd="0" presId="urn:microsoft.com/office/officeart/2005/8/layout/pyramid2"/>
    <dgm:cxn modelId="{7693FBF0-1CB0-4B97-9C22-E77236260B90}" type="presParOf" srcId="{C4CF773E-00C0-3E4E-B98D-3888161520FE}" destId="{48FB6B66-94E8-4D85-8BDC-93D5B6F945C6}" srcOrd="4" destOrd="0" presId="urn:microsoft.com/office/officeart/2005/8/layout/pyramid2"/>
    <dgm:cxn modelId="{333BCDCB-EEE3-4824-9378-A090CDAC2326}" type="presParOf" srcId="{C4CF773E-00C0-3E4E-B98D-3888161520FE}" destId="{304D0064-5B06-452F-B924-9AE2F81F136D}" srcOrd="5" destOrd="0" presId="urn:microsoft.com/office/officeart/2005/8/layout/pyramid2"/>
    <dgm:cxn modelId="{F0A79822-C23C-4A39-8A1F-571EBCDB93C1}" type="presParOf" srcId="{C4CF773E-00C0-3E4E-B98D-3888161520FE}" destId="{73926B9A-60CA-49FE-8B9E-8BB93AC7E4E1}" srcOrd="6" destOrd="0" presId="urn:microsoft.com/office/officeart/2005/8/layout/pyramid2"/>
    <dgm:cxn modelId="{91972E70-4B2B-4733-8C66-E3D0BFF8EE50}" type="presParOf" srcId="{C4CF773E-00C0-3E4E-B98D-3888161520FE}" destId="{A04F12F6-5679-4E22-8B32-B3DA7367A97B}" srcOrd="7" destOrd="0" presId="urn:microsoft.com/office/officeart/2005/8/layout/pyramid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520129-63E6-D342-A019-0D08375D7915}" type="doc">
      <dgm:prSet loTypeId="urn:microsoft.com/office/officeart/2005/8/layout/process1" loCatId="process" qsTypeId="urn:microsoft.com/office/officeart/2005/8/quickstyle/simple1" qsCatId="simple" csTypeId="urn:microsoft.com/office/officeart/2005/8/colors/accent0_3" csCatId="mainScheme" phldr="1"/>
      <dgm:spPr/>
    </dgm:pt>
    <dgm:pt modelId="{68BF70FE-D1DB-A146-AF3F-4BD1BE3272E2}">
      <dgm:prSet phldrT="[Text]"/>
      <dgm:spPr>
        <a:ln>
          <a:noFill/>
        </a:ln>
      </dgm:spPr>
      <dgm:t>
        <a:bodyPr/>
        <a:lstStyle/>
        <a:p>
          <a:r>
            <a:rPr lang="en-GB"/>
            <a:t>Consult / Advisory</a:t>
          </a:r>
        </a:p>
      </dgm:t>
    </dgm:pt>
    <dgm:pt modelId="{1C0F9979-82F1-CD48-90D6-B040BED7BFDE}" type="parTrans" cxnId="{ACAE0817-23B3-5D46-A1E4-3CEB2A8940FA}">
      <dgm:prSet/>
      <dgm:spPr/>
      <dgm:t>
        <a:bodyPr/>
        <a:lstStyle/>
        <a:p>
          <a:endParaRPr lang="en-GB"/>
        </a:p>
      </dgm:t>
    </dgm:pt>
    <dgm:pt modelId="{E308D831-8F93-464F-BF24-739915204E4A}" type="sibTrans" cxnId="{ACAE0817-23B3-5D46-A1E4-3CEB2A8940FA}">
      <dgm:prSet/>
      <dgm:spPr>
        <a:solidFill>
          <a:schemeClr val="accent1">
            <a:lumMod val="20000"/>
            <a:lumOff val="80000"/>
          </a:schemeClr>
        </a:solidFill>
      </dgm:spPr>
      <dgm:t>
        <a:bodyPr/>
        <a:lstStyle/>
        <a:p>
          <a:pPr rtl="0"/>
          <a:endParaRPr lang="en-GB"/>
        </a:p>
      </dgm:t>
    </dgm:pt>
    <dgm:pt modelId="{ECFD8AAA-C13C-6048-9B12-CB26D6318987}">
      <dgm:prSet phldrT="[Text]"/>
      <dgm:spPr>
        <a:ln>
          <a:noFill/>
        </a:ln>
      </dgm:spPr>
      <dgm:t>
        <a:bodyPr/>
        <a:lstStyle/>
        <a:p>
          <a:r>
            <a:rPr lang="en-GB"/>
            <a:t>Design / Implement</a:t>
          </a:r>
        </a:p>
      </dgm:t>
    </dgm:pt>
    <dgm:pt modelId="{77D843D9-5EDE-7D4F-83F6-C3B47648B586}" type="parTrans" cxnId="{62168718-CA80-354D-B7CF-55AC04C9BDD7}">
      <dgm:prSet/>
      <dgm:spPr/>
      <dgm:t>
        <a:bodyPr/>
        <a:lstStyle/>
        <a:p>
          <a:endParaRPr lang="en-GB"/>
        </a:p>
      </dgm:t>
    </dgm:pt>
    <dgm:pt modelId="{B11975F0-D6F4-1348-819F-F20033FAC835}" type="sibTrans" cxnId="{62168718-CA80-354D-B7CF-55AC04C9BDD7}">
      <dgm:prSet/>
      <dgm:spPr>
        <a:solidFill>
          <a:schemeClr val="accent1">
            <a:lumMod val="20000"/>
            <a:lumOff val="80000"/>
          </a:schemeClr>
        </a:solidFill>
      </dgm:spPr>
      <dgm:t>
        <a:bodyPr/>
        <a:lstStyle/>
        <a:p>
          <a:pPr rtl="0"/>
          <a:endParaRPr lang="en-GB"/>
        </a:p>
      </dgm:t>
    </dgm:pt>
    <dgm:pt modelId="{1E3F72E0-6888-A442-8497-15BECA2A27B2}">
      <dgm:prSet phldrT="[Text]"/>
      <dgm:spPr>
        <a:ln>
          <a:noFill/>
        </a:ln>
      </dgm:spPr>
      <dgm:t>
        <a:bodyPr/>
        <a:lstStyle/>
        <a:p>
          <a:r>
            <a:rPr lang="en-GB"/>
            <a:t>Managed Operations / NaaS</a:t>
          </a:r>
        </a:p>
      </dgm:t>
    </dgm:pt>
    <dgm:pt modelId="{4F18D779-99FA-5F40-8143-F28CEC6CE145}" type="parTrans" cxnId="{EC3B7C1D-8F2E-7543-9BC0-86D6DDA38D43}">
      <dgm:prSet/>
      <dgm:spPr/>
      <dgm:t>
        <a:bodyPr/>
        <a:lstStyle/>
        <a:p>
          <a:endParaRPr lang="en-GB"/>
        </a:p>
      </dgm:t>
    </dgm:pt>
    <dgm:pt modelId="{C4C3B497-BB4D-4C49-962D-289F07C955DF}" type="sibTrans" cxnId="{EC3B7C1D-8F2E-7543-9BC0-86D6DDA38D43}">
      <dgm:prSet/>
      <dgm:spPr/>
      <dgm:t>
        <a:bodyPr/>
        <a:lstStyle/>
        <a:p>
          <a:endParaRPr lang="en-GB"/>
        </a:p>
      </dgm:t>
    </dgm:pt>
    <dgm:pt modelId="{94C2E0C2-5229-2244-9F45-F23638826E6C}" type="pres">
      <dgm:prSet presAssocID="{4B520129-63E6-D342-A019-0D08375D7915}" presName="Name0" presStyleCnt="0">
        <dgm:presLayoutVars>
          <dgm:dir/>
          <dgm:resizeHandles val="exact"/>
        </dgm:presLayoutVars>
      </dgm:prSet>
      <dgm:spPr/>
    </dgm:pt>
    <dgm:pt modelId="{5C0B55CE-F996-7D4C-9275-F9A3B0E93E45}" type="pres">
      <dgm:prSet presAssocID="{68BF70FE-D1DB-A146-AF3F-4BD1BE3272E2}" presName="node" presStyleLbl="node1" presStyleIdx="0" presStyleCnt="3">
        <dgm:presLayoutVars>
          <dgm:bulletEnabled val="1"/>
        </dgm:presLayoutVars>
      </dgm:prSet>
      <dgm:spPr/>
    </dgm:pt>
    <dgm:pt modelId="{04842C2E-92C4-3743-866F-E705214DE67D}" type="pres">
      <dgm:prSet presAssocID="{E308D831-8F93-464F-BF24-739915204E4A}" presName="sibTrans" presStyleLbl="sibTrans2D1" presStyleIdx="0" presStyleCnt="2"/>
      <dgm:spPr/>
    </dgm:pt>
    <dgm:pt modelId="{144D0D15-7405-044D-A3B3-B385921595CB}" type="pres">
      <dgm:prSet presAssocID="{E308D831-8F93-464F-BF24-739915204E4A}" presName="connectorText" presStyleLbl="sibTrans2D1" presStyleIdx="0" presStyleCnt="2"/>
      <dgm:spPr/>
    </dgm:pt>
    <dgm:pt modelId="{B1DAE920-A5E4-0A4B-A0B8-567FEB7CDB7D}" type="pres">
      <dgm:prSet presAssocID="{ECFD8AAA-C13C-6048-9B12-CB26D6318987}" presName="node" presStyleLbl="node1" presStyleIdx="1" presStyleCnt="3">
        <dgm:presLayoutVars>
          <dgm:bulletEnabled val="1"/>
        </dgm:presLayoutVars>
      </dgm:prSet>
      <dgm:spPr/>
    </dgm:pt>
    <dgm:pt modelId="{C1578265-4661-D24A-8036-AF1AABECBE95}" type="pres">
      <dgm:prSet presAssocID="{B11975F0-D6F4-1348-819F-F20033FAC835}" presName="sibTrans" presStyleLbl="sibTrans2D1" presStyleIdx="1" presStyleCnt="2"/>
      <dgm:spPr/>
    </dgm:pt>
    <dgm:pt modelId="{8D121243-7133-7D4E-BEB7-F87AD0F1BB25}" type="pres">
      <dgm:prSet presAssocID="{B11975F0-D6F4-1348-819F-F20033FAC835}" presName="connectorText" presStyleLbl="sibTrans2D1" presStyleIdx="1" presStyleCnt="2"/>
      <dgm:spPr/>
    </dgm:pt>
    <dgm:pt modelId="{549D293D-2774-534D-A0F9-AC64D88D88BB}" type="pres">
      <dgm:prSet presAssocID="{1E3F72E0-6888-A442-8497-15BECA2A27B2}" presName="node" presStyleLbl="node1" presStyleIdx="2" presStyleCnt="3">
        <dgm:presLayoutVars>
          <dgm:bulletEnabled val="1"/>
        </dgm:presLayoutVars>
      </dgm:prSet>
      <dgm:spPr/>
    </dgm:pt>
  </dgm:ptLst>
  <dgm:cxnLst>
    <dgm:cxn modelId="{ACAE0817-23B3-5D46-A1E4-3CEB2A8940FA}" srcId="{4B520129-63E6-D342-A019-0D08375D7915}" destId="{68BF70FE-D1DB-A146-AF3F-4BD1BE3272E2}" srcOrd="0" destOrd="0" parTransId="{1C0F9979-82F1-CD48-90D6-B040BED7BFDE}" sibTransId="{E308D831-8F93-464F-BF24-739915204E4A}"/>
    <dgm:cxn modelId="{62168718-CA80-354D-B7CF-55AC04C9BDD7}" srcId="{4B520129-63E6-D342-A019-0D08375D7915}" destId="{ECFD8AAA-C13C-6048-9B12-CB26D6318987}" srcOrd="1" destOrd="0" parTransId="{77D843D9-5EDE-7D4F-83F6-C3B47648B586}" sibTransId="{B11975F0-D6F4-1348-819F-F20033FAC835}"/>
    <dgm:cxn modelId="{EC3B7C1D-8F2E-7543-9BC0-86D6DDA38D43}" srcId="{4B520129-63E6-D342-A019-0D08375D7915}" destId="{1E3F72E0-6888-A442-8497-15BECA2A27B2}" srcOrd="2" destOrd="0" parTransId="{4F18D779-99FA-5F40-8143-F28CEC6CE145}" sibTransId="{C4C3B497-BB4D-4C49-962D-289F07C955DF}"/>
    <dgm:cxn modelId="{63C2921E-3CBA-B945-ADFD-69B3A5846C91}" type="presOf" srcId="{ECFD8AAA-C13C-6048-9B12-CB26D6318987}" destId="{B1DAE920-A5E4-0A4B-A0B8-567FEB7CDB7D}" srcOrd="0" destOrd="0" presId="urn:microsoft.com/office/officeart/2005/8/layout/process1"/>
    <dgm:cxn modelId="{1C518B2F-408A-5848-9A07-2C449EDFF133}" type="presOf" srcId="{E308D831-8F93-464F-BF24-739915204E4A}" destId="{04842C2E-92C4-3743-866F-E705214DE67D}" srcOrd="0" destOrd="0" presId="urn:microsoft.com/office/officeart/2005/8/layout/process1"/>
    <dgm:cxn modelId="{A43BC764-50EC-8641-904D-ED2E3701CA5E}" type="presOf" srcId="{B11975F0-D6F4-1348-819F-F20033FAC835}" destId="{8D121243-7133-7D4E-BEB7-F87AD0F1BB25}" srcOrd="1" destOrd="0" presId="urn:microsoft.com/office/officeart/2005/8/layout/process1"/>
    <dgm:cxn modelId="{1B3BD68D-D997-494C-8927-0D15B28CFE4C}" type="presOf" srcId="{4B520129-63E6-D342-A019-0D08375D7915}" destId="{94C2E0C2-5229-2244-9F45-F23638826E6C}" srcOrd="0" destOrd="0" presId="urn:microsoft.com/office/officeart/2005/8/layout/process1"/>
    <dgm:cxn modelId="{1F72BAB5-A1F7-9E49-866D-C49E6AD2C7C2}" type="presOf" srcId="{E308D831-8F93-464F-BF24-739915204E4A}" destId="{144D0D15-7405-044D-A3B3-B385921595CB}" srcOrd="1" destOrd="0" presId="urn:microsoft.com/office/officeart/2005/8/layout/process1"/>
    <dgm:cxn modelId="{B7185EC9-ED11-6B4D-9D73-5F44F1C4674C}" type="presOf" srcId="{68BF70FE-D1DB-A146-AF3F-4BD1BE3272E2}" destId="{5C0B55CE-F996-7D4C-9275-F9A3B0E93E45}" srcOrd="0" destOrd="0" presId="urn:microsoft.com/office/officeart/2005/8/layout/process1"/>
    <dgm:cxn modelId="{36FA33D9-F175-E94F-8B58-39E468E8E359}" type="presOf" srcId="{B11975F0-D6F4-1348-819F-F20033FAC835}" destId="{C1578265-4661-D24A-8036-AF1AABECBE95}" srcOrd="0" destOrd="0" presId="urn:microsoft.com/office/officeart/2005/8/layout/process1"/>
    <dgm:cxn modelId="{C88388DD-8376-9F4B-A6EE-908F4F5A0851}" type="presOf" srcId="{1E3F72E0-6888-A442-8497-15BECA2A27B2}" destId="{549D293D-2774-534D-A0F9-AC64D88D88BB}" srcOrd="0" destOrd="0" presId="urn:microsoft.com/office/officeart/2005/8/layout/process1"/>
    <dgm:cxn modelId="{9814A97A-CA75-6349-8063-7D197892C9B9}" type="presParOf" srcId="{94C2E0C2-5229-2244-9F45-F23638826E6C}" destId="{5C0B55CE-F996-7D4C-9275-F9A3B0E93E45}" srcOrd="0" destOrd="0" presId="urn:microsoft.com/office/officeart/2005/8/layout/process1"/>
    <dgm:cxn modelId="{C02BB19F-BBF0-2544-86D7-1F3D113C0BA1}" type="presParOf" srcId="{94C2E0C2-5229-2244-9F45-F23638826E6C}" destId="{04842C2E-92C4-3743-866F-E705214DE67D}" srcOrd="1" destOrd="0" presId="urn:microsoft.com/office/officeart/2005/8/layout/process1"/>
    <dgm:cxn modelId="{64062AF0-18BA-034A-A6AC-E6FC74323206}" type="presParOf" srcId="{04842C2E-92C4-3743-866F-E705214DE67D}" destId="{144D0D15-7405-044D-A3B3-B385921595CB}" srcOrd="0" destOrd="0" presId="urn:microsoft.com/office/officeart/2005/8/layout/process1"/>
    <dgm:cxn modelId="{3A2B971A-ED25-4747-AFEF-57D62346C97A}" type="presParOf" srcId="{94C2E0C2-5229-2244-9F45-F23638826E6C}" destId="{B1DAE920-A5E4-0A4B-A0B8-567FEB7CDB7D}" srcOrd="2" destOrd="0" presId="urn:microsoft.com/office/officeart/2005/8/layout/process1"/>
    <dgm:cxn modelId="{DB346F0F-692A-B54F-B15D-3ADA01A191A8}" type="presParOf" srcId="{94C2E0C2-5229-2244-9F45-F23638826E6C}" destId="{C1578265-4661-D24A-8036-AF1AABECBE95}" srcOrd="3" destOrd="0" presId="urn:microsoft.com/office/officeart/2005/8/layout/process1"/>
    <dgm:cxn modelId="{11C5CDE2-E041-0646-AD43-E849B34A141C}" type="presParOf" srcId="{C1578265-4661-D24A-8036-AF1AABECBE95}" destId="{8D121243-7133-7D4E-BEB7-F87AD0F1BB25}" srcOrd="0" destOrd="0" presId="urn:microsoft.com/office/officeart/2005/8/layout/process1"/>
    <dgm:cxn modelId="{12191100-F4C7-CC40-BBFE-5FE0B4B20B27}" type="presParOf" srcId="{94C2E0C2-5229-2244-9F45-F23638826E6C}" destId="{549D293D-2774-534D-A0F9-AC64D88D88BB}"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910D83-5FF1-AC4F-8E6F-701B8AECFC2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C243FAA-6C70-D148-BBD3-2AD5B90B903C}">
      <dgm:prSet custT="1"/>
      <dgm:spPr>
        <a:solidFill>
          <a:srgbClr val="10253F">
            <a:alpha val="80000"/>
          </a:srgbClr>
        </a:solidFill>
        <a:ln w="6350">
          <a:solidFill>
            <a:schemeClr val="accent1">
              <a:lumMod val="75000"/>
            </a:schemeClr>
          </a:solidFill>
        </a:ln>
      </dgm:spPr>
      <dgm:t>
        <a:bodyPr/>
        <a:lstStyle/>
        <a:p>
          <a:pPr>
            <a:lnSpc>
              <a:spcPct val="100000"/>
            </a:lnSpc>
            <a:spcAft>
              <a:spcPts val="0"/>
            </a:spcAft>
          </a:pPr>
          <a:r>
            <a:rPr lang="en-US" sz="1200"/>
            <a:t>Actionable Insights &amp; Analytics</a:t>
          </a:r>
          <a:endParaRPr lang="en-IN" sz="1200"/>
        </a:p>
      </dgm:t>
    </dgm:pt>
    <dgm:pt modelId="{B9C0304B-D363-A544-A5FA-F2B76A3C9F4C}" type="parTrans" cxnId="{66AA32BA-8C04-CF4A-8541-C959C1C0A81C}">
      <dgm:prSet/>
      <dgm:spPr/>
      <dgm:t>
        <a:bodyPr/>
        <a:lstStyle/>
        <a:p>
          <a:endParaRPr lang="en-US"/>
        </a:p>
      </dgm:t>
    </dgm:pt>
    <dgm:pt modelId="{CD4D6734-CA28-A645-8EE5-B6650D9AA132}" type="sibTrans" cxnId="{66AA32BA-8C04-CF4A-8541-C959C1C0A81C}">
      <dgm:prSet/>
      <dgm:spPr/>
      <dgm:t>
        <a:bodyPr/>
        <a:lstStyle/>
        <a:p>
          <a:endParaRPr lang="en-US"/>
        </a:p>
      </dgm:t>
    </dgm:pt>
    <dgm:pt modelId="{4359C123-30FA-D64A-93DD-9A50AAD22302}">
      <dgm:prSet custT="1"/>
      <dgm:spPr>
        <a:solidFill>
          <a:srgbClr val="10253F">
            <a:alpha val="80000"/>
          </a:srgbClr>
        </a:solidFill>
        <a:ln w="6350">
          <a:solidFill>
            <a:schemeClr val="accent1">
              <a:lumMod val="75000"/>
            </a:schemeClr>
          </a:solidFill>
        </a:ln>
      </dgm:spPr>
      <dgm:t>
        <a:bodyPr/>
        <a:lstStyle/>
        <a:p>
          <a:pPr>
            <a:lnSpc>
              <a:spcPct val="100000"/>
            </a:lnSpc>
            <a:spcAft>
              <a:spcPts val="0"/>
            </a:spcAft>
          </a:pPr>
          <a:r>
            <a:rPr lang="en-US" sz="1200"/>
            <a:t>Delivery Process Automation &amp; AIOps</a:t>
          </a:r>
          <a:endParaRPr lang="en-IN" sz="1200"/>
        </a:p>
      </dgm:t>
    </dgm:pt>
    <dgm:pt modelId="{F0C545ED-00B2-B143-9F38-081E98030D42}" type="parTrans" cxnId="{E3340B60-CC52-9E4B-9593-FC11AAECBC5C}">
      <dgm:prSet/>
      <dgm:spPr/>
      <dgm:t>
        <a:bodyPr/>
        <a:lstStyle/>
        <a:p>
          <a:endParaRPr lang="en-US"/>
        </a:p>
      </dgm:t>
    </dgm:pt>
    <dgm:pt modelId="{C65BBC43-A616-5245-9C91-E417F4588AD0}" type="sibTrans" cxnId="{E3340B60-CC52-9E4B-9593-FC11AAECBC5C}">
      <dgm:prSet/>
      <dgm:spPr/>
      <dgm:t>
        <a:bodyPr/>
        <a:lstStyle/>
        <a:p>
          <a:endParaRPr lang="en-US"/>
        </a:p>
      </dgm:t>
    </dgm:pt>
    <dgm:pt modelId="{E1CFF482-C5EA-5049-BAC3-D01E178483AC}" type="pres">
      <dgm:prSet presAssocID="{20910D83-5FF1-AC4F-8E6F-701B8AECFC2A}" presName="diagram" presStyleCnt="0">
        <dgm:presLayoutVars>
          <dgm:dir/>
          <dgm:resizeHandles val="exact"/>
        </dgm:presLayoutVars>
      </dgm:prSet>
      <dgm:spPr/>
    </dgm:pt>
    <dgm:pt modelId="{FDE1F614-2803-4044-8A66-60772D7FEFED}" type="pres">
      <dgm:prSet presAssocID="{FC243FAA-6C70-D148-BBD3-2AD5B90B903C}" presName="node" presStyleLbl="node1" presStyleIdx="0" presStyleCnt="2" custScaleX="97784" custScaleY="16664">
        <dgm:presLayoutVars>
          <dgm:bulletEnabled val="1"/>
        </dgm:presLayoutVars>
      </dgm:prSet>
      <dgm:spPr>
        <a:prstGeom prst="roundRect">
          <a:avLst/>
        </a:prstGeom>
      </dgm:spPr>
    </dgm:pt>
    <dgm:pt modelId="{38BA2D5D-FAF3-7048-858A-090A1F001396}" type="pres">
      <dgm:prSet presAssocID="{CD4D6734-CA28-A645-8EE5-B6650D9AA132}" presName="sibTrans" presStyleCnt="0"/>
      <dgm:spPr/>
    </dgm:pt>
    <dgm:pt modelId="{BA883654-EC56-B943-9663-461D01C01299}" type="pres">
      <dgm:prSet presAssocID="{4359C123-30FA-D64A-93DD-9A50AAD22302}" presName="node" presStyleLbl="node1" presStyleIdx="1" presStyleCnt="2" custScaleX="97784" custScaleY="16664">
        <dgm:presLayoutVars>
          <dgm:bulletEnabled val="1"/>
        </dgm:presLayoutVars>
      </dgm:prSet>
      <dgm:spPr>
        <a:prstGeom prst="roundRect">
          <a:avLst/>
        </a:prstGeom>
      </dgm:spPr>
    </dgm:pt>
  </dgm:ptLst>
  <dgm:cxnLst>
    <dgm:cxn modelId="{E3340B60-CC52-9E4B-9593-FC11AAECBC5C}" srcId="{20910D83-5FF1-AC4F-8E6F-701B8AECFC2A}" destId="{4359C123-30FA-D64A-93DD-9A50AAD22302}" srcOrd="1" destOrd="0" parTransId="{F0C545ED-00B2-B143-9F38-081E98030D42}" sibTransId="{C65BBC43-A616-5245-9C91-E417F4588AD0}"/>
    <dgm:cxn modelId="{3FFF6068-3350-724F-82AE-E772DD745BA5}" type="presOf" srcId="{FC243FAA-6C70-D148-BBD3-2AD5B90B903C}" destId="{FDE1F614-2803-4044-8A66-60772D7FEFED}" srcOrd="0" destOrd="0" presId="urn:microsoft.com/office/officeart/2005/8/layout/default"/>
    <dgm:cxn modelId="{7D1C9F50-931B-CF4C-9287-5B19C397B24D}" type="presOf" srcId="{20910D83-5FF1-AC4F-8E6F-701B8AECFC2A}" destId="{E1CFF482-C5EA-5049-BAC3-D01E178483AC}" srcOrd="0" destOrd="0" presId="urn:microsoft.com/office/officeart/2005/8/layout/default"/>
    <dgm:cxn modelId="{66AA32BA-8C04-CF4A-8541-C959C1C0A81C}" srcId="{20910D83-5FF1-AC4F-8E6F-701B8AECFC2A}" destId="{FC243FAA-6C70-D148-BBD3-2AD5B90B903C}" srcOrd="0" destOrd="0" parTransId="{B9C0304B-D363-A544-A5FA-F2B76A3C9F4C}" sibTransId="{CD4D6734-CA28-A645-8EE5-B6650D9AA132}"/>
    <dgm:cxn modelId="{15C060C3-2789-0046-887D-6C000FC83789}" type="presOf" srcId="{4359C123-30FA-D64A-93DD-9A50AAD22302}" destId="{BA883654-EC56-B943-9663-461D01C01299}" srcOrd="0" destOrd="0" presId="urn:microsoft.com/office/officeart/2005/8/layout/default"/>
    <dgm:cxn modelId="{88B7E339-EF03-B649-BCD9-4B2D006E217D}" type="presParOf" srcId="{E1CFF482-C5EA-5049-BAC3-D01E178483AC}" destId="{FDE1F614-2803-4044-8A66-60772D7FEFED}" srcOrd="0" destOrd="0" presId="urn:microsoft.com/office/officeart/2005/8/layout/default"/>
    <dgm:cxn modelId="{2A09282A-AB8B-FC46-92D9-5C42D4937BD9}" type="presParOf" srcId="{E1CFF482-C5EA-5049-BAC3-D01E178483AC}" destId="{38BA2D5D-FAF3-7048-858A-090A1F001396}" srcOrd="1" destOrd="0" presId="urn:microsoft.com/office/officeart/2005/8/layout/default"/>
    <dgm:cxn modelId="{03E18135-7A43-264E-B243-1C36F6672C8C}" type="presParOf" srcId="{E1CFF482-C5EA-5049-BAC3-D01E178483AC}" destId="{BA883654-EC56-B943-9663-461D01C01299}" srcOrd="2"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BD0E533-07CC-3848-8A1D-2B26C7E6BB3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81AF4CC-64CF-F441-8462-5546B3C63134}">
      <dgm:prSet custT="1"/>
      <dgm:spPr>
        <a:solidFill>
          <a:srgbClr val="10253F">
            <a:alpha val="50196"/>
          </a:srgbClr>
        </a:solidFill>
        <a:ln w="6350">
          <a:solidFill>
            <a:schemeClr val="accent1">
              <a:lumMod val="75000"/>
            </a:schemeClr>
          </a:solidFill>
        </a:ln>
      </dgm:spPr>
      <dgm:t>
        <a:bodyPr/>
        <a:lstStyle/>
        <a:p>
          <a:pPr>
            <a:lnSpc>
              <a:spcPct val="100000"/>
            </a:lnSpc>
            <a:spcAft>
              <a:spcPts val="0"/>
            </a:spcAft>
          </a:pPr>
          <a:r>
            <a:rPr lang="en-IN" sz="1200">
              <a:solidFill>
                <a:srgbClr val="BED730"/>
              </a:solidFill>
            </a:rPr>
            <a:t>Infrastructure as a Service (IaaS)</a:t>
          </a:r>
        </a:p>
      </dgm:t>
    </dgm:pt>
    <dgm:pt modelId="{D4A63F36-FE1C-F945-953D-C1D26E78C2FA}" type="parTrans" cxnId="{BB6EF53B-274D-C042-A878-91E6F63E458E}">
      <dgm:prSet/>
      <dgm:spPr/>
      <dgm:t>
        <a:bodyPr/>
        <a:lstStyle/>
        <a:p>
          <a:endParaRPr lang="en-US"/>
        </a:p>
      </dgm:t>
    </dgm:pt>
    <dgm:pt modelId="{3B114D1F-0373-4F4D-8E5F-FB96B6ABF693}" type="sibTrans" cxnId="{BB6EF53B-274D-C042-A878-91E6F63E458E}">
      <dgm:prSet/>
      <dgm:spPr/>
      <dgm:t>
        <a:bodyPr/>
        <a:lstStyle/>
        <a:p>
          <a:endParaRPr lang="en-US"/>
        </a:p>
      </dgm:t>
    </dgm:pt>
    <dgm:pt modelId="{C81A8BE7-F681-A147-B323-1C01AE3AE96E}">
      <dgm:prSet custT="1"/>
      <dgm:spPr>
        <a:solidFill>
          <a:srgbClr val="10253F">
            <a:alpha val="50196"/>
          </a:srgbClr>
        </a:solidFill>
        <a:ln w="6350">
          <a:solidFill>
            <a:schemeClr val="accent1">
              <a:lumMod val="75000"/>
            </a:schemeClr>
          </a:solidFill>
        </a:ln>
      </dgm:spPr>
      <dgm:t>
        <a:bodyPr/>
        <a:lstStyle/>
        <a:p>
          <a:pPr>
            <a:lnSpc>
              <a:spcPct val="100000"/>
            </a:lnSpc>
            <a:spcAft>
              <a:spcPts val="0"/>
            </a:spcAft>
          </a:pPr>
          <a:r>
            <a:rPr lang="en-IN" sz="1200">
              <a:solidFill>
                <a:srgbClr val="BED730"/>
              </a:solidFill>
            </a:rPr>
            <a:t>Platform as a Service (PaaS)</a:t>
          </a:r>
        </a:p>
      </dgm:t>
    </dgm:pt>
    <dgm:pt modelId="{DD26DB1F-83DD-3749-BB5F-F5FAC0B39120}" type="parTrans" cxnId="{D5E6916C-F168-F34F-B671-3D99D085500F}">
      <dgm:prSet/>
      <dgm:spPr/>
      <dgm:t>
        <a:bodyPr/>
        <a:lstStyle/>
        <a:p>
          <a:endParaRPr lang="en-US"/>
        </a:p>
      </dgm:t>
    </dgm:pt>
    <dgm:pt modelId="{30764B60-6605-CE40-9F43-6FA8A1859608}" type="sibTrans" cxnId="{D5E6916C-F168-F34F-B671-3D99D085500F}">
      <dgm:prSet/>
      <dgm:spPr/>
      <dgm:t>
        <a:bodyPr/>
        <a:lstStyle/>
        <a:p>
          <a:endParaRPr lang="en-US"/>
        </a:p>
      </dgm:t>
    </dgm:pt>
    <dgm:pt modelId="{C67D6BF4-9A9C-4D4F-9E37-AE151CFFDC01}">
      <dgm:prSet custT="1"/>
      <dgm:spPr>
        <a:solidFill>
          <a:srgbClr val="10253F">
            <a:alpha val="50196"/>
          </a:srgbClr>
        </a:solidFill>
        <a:ln w="6350">
          <a:solidFill>
            <a:schemeClr val="accent1">
              <a:lumMod val="75000"/>
            </a:schemeClr>
          </a:solidFill>
        </a:ln>
      </dgm:spPr>
      <dgm:t>
        <a:bodyPr/>
        <a:lstStyle/>
        <a:p>
          <a:pPr>
            <a:lnSpc>
              <a:spcPct val="100000"/>
            </a:lnSpc>
            <a:spcAft>
              <a:spcPts val="0"/>
            </a:spcAft>
          </a:pPr>
          <a:r>
            <a:rPr lang="en-IN" sz="1200">
              <a:solidFill>
                <a:srgbClr val="BED730"/>
              </a:solidFill>
            </a:rPr>
            <a:t>Software as a Service (SaaS)</a:t>
          </a:r>
        </a:p>
      </dgm:t>
    </dgm:pt>
    <dgm:pt modelId="{5A36EA1B-0D10-3442-8624-F332F1C67631}" type="parTrans" cxnId="{EA2A3310-5872-D640-83F3-9C4797D44A72}">
      <dgm:prSet/>
      <dgm:spPr/>
      <dgm:t>
        <a:bodyPr/>
        <a:lstStyle/>
        <a:p>
          <a:endParaRPr lang="en-US"/>
        </a:p>
      </dgm:t>
    </dgm:pt>
    <dgm:pt modelId="{8AC62906-461F-F646-A7FF-457B37029720}" type="sibTrans" cxnId="{EA2A3310-5872-D640-83F3-9C4797D44A72}">
      <dgm:prSet/>
      <dgm:spPr/>
      <dgm:t>
        <a:bodyPr/>
        <a:lstStyle/>
        <a:p>
          <a:endParaRPr lang="en-US"/>
        </a:p>
      </dgm:t>
    </dgm:pt>
    <dgm:pt modelId="{7A5F794B-1CD1-8C4C-A5E4-7143EC2D951D}">
      <dgm:prSet custT="1"/>
      <dgm:spPr>
        <a:solidFill>
          <a:srgbClr val="10253F">
            <a:alpha val="50196"/>
          </a:srgbClr>
        </a:solidFill>
        <a:ln w="6350">
          <a:solidFill>
            <a:schemeClr val="accent1">
              <a:lumMod val="75000"/>
            </a:schemeClr>
          </a:solidFill>
        </a:ln>
      </dgm:spPr>
      <dgm:t>
        <a:bodyPr/>
        <a:lstStyle/>
        <a:p>
          <a:pPr>
            <a:lnSpc>
              <a:spcPct val="100000"/>
            </a:lnSpc>
            <a:spcAft>
              <a:spcPts val="0"/>
            </a:spcAft>
          </a:pPr>
          <a:r>
            <a:rPr lang="en-IN" sz="1200">
              <a:solidFill>
                <a:srgbClr val="BED730"/>
              </a:solidFill>
            </a:rPr>
            <a:t>Managed </a:t>
          </a:r>
        </a:p>
        <a:p>
          <a:pPr>
            <a:lnSpc>
              <a:spcPct val="100000"/>
            </a:lnSpc>
            <a:spcAft>
              <a:spcPts val="0"/>
            </a:spcAft>
          </a:pPr>
          <a:r>
            <a:rPr lang="en-IN" sz="1200">
              <a:solidFill>
                <a:srgbClr val="BED730"/>
              </a:solidFill>
            </a:rPr>
            <a:t>Services</a:t>
          </a:r>
        </a:p>
      </dgm:t>
    </dgm:pt>
    <dgm:pt modelId="{93C7120F-8D99-5740-99C0-210049B0F6FD}" type="parTrans" cxnId="{6FEA3DB8-3E60-F246-87FE-10C4A8A461D1}">
      <dgm:prSet/>
      <dgm:spPr/>
      <dgm:t>
        <a:bodyPr/>
        <a:lstStyle/>
        <a:p>
          <a:endParaRPr lang="en-US"/>
        </a:p>
      </dgm:t>
    </dgm:pt>
    <dgm:pt modelId="{9435DFDE-1342-7044-B98E-4B2E13C08CFA}" type="sibTrans" cxnId="{6FEA3DB8-3E60-F246-87FE-10C4A8A461D1}">
      <dgm:prSet/>
      <dgm:spPr/>
      <dgm:t>
        <a:bodyPr/>
        <a:lstStyle/>
        <a:p>
          <a:endParaRPr lang="en-US"/>
        </a:p>
      </dgm:t>
    </dgm:pt>
    <dgm:pt modelId="{088C7D0A-C65C-4747-85E8-E8B7CD35ACAA}" type="pres">
      <dgm:prSet presAssocID="{BBD0E533-07CC-3848-8A1D-2B26C7E6BB34}" presName="diagram" presStyleCnt="0">
        <dgm:presLayoutVars>
          <dgm:dir/>
          <dgm:resizeHandles val="exact"/>
        </dgm:presLayoutVars>
      </dgm:prSet>
      <dgm:spPr/>
    </dgm:pt>
    <dgm:pt modelId="{F20665F4-B817-5548-9990-D6964273C8A2}" type="pres">
      <dgm:prSet presAssocID="{C81AF4CC-64CF-F441-8462-5546B3C63134}" presName="node" presStyleLbl="node1" presStyleIdx="0" presStyleCnt="4" custScaleX="186434" custScaleY="79032">
        <dgm:presLayoutVars>
          <dgm:bulletEnabled val="1"/>
        </dgm:presLayoutVars>
      </dgm:prSet>
      <dgm:spPr>
        <a:prstGeom prst="roundRect">
          <a:avLst/>
        </a:prstGeom>
      </dgm:spPr>
    </dgm:pt>
    <dgm:pt modelId="{D0D1184D-9DBF-B446-B599-BA13ED05319A}" type="pres">
      <dgm:prSet presAssocID="{3B114D1F-0373-4F4D-8E5F-FB96B6ABF693}" presName="sibTrans" presStyleCnt="0"/>
      <dgm:spPr/>
    </dgm:pt>
    <dgm:pt modelId="{C3D19862-317A-C84B-B98D-3C04DBCE4C4F}" type="pres">
      <dgm:prSet presAssocID="{C81A8BE7-F681-A147-B323-1C01AE3AE96E}" presName="node" presStyleLbl="node1" presStyleIdx="1" presStyleCnt="4" custScaleX="176265" custScaleY="79032">
        <dgm:presLayoutVars>
          <dgm:bulletEnabled val="1"/>
        </dgm:presLayoutVars>
      </dgm:prSet>
      <dgm:spPr>
        <a:prstGeom prst="roundRect">
          <a:avLst/>
        </a:prstGeom>
      </dgm:spPr>
    </dgm:pt>
    <dgm:pt modelId="{BF130141-0FCF-E440-884C-7DA28CDA7148}" type="pres">
      <dgm:prSet presAssocID="{30764B60-6605-CE40-9F43-6FA8A1859608}" presName="sibTrans" presStyleCnt="0"/>
      <dgm:spPr/>
    </dgm:pt>
    <dgm:pt modelId="{3C14EC81-578D-0D49-B1F6-E7491439CD35}" type="pres">
      <dgm:prSet presAssocID="{C67D6BF4-9A9C-4D4F-9E37-AE151CFFDC01}" presName="node" presStyleLbl="node1" presStyleIdx="2" presStyleCnt="4" custScaleX="176265" custScaleY="79032">
        <dgm:presLayoutVars>
          <dgm:bulletEnabled val="1"/>
        </dgm:presLayoutVars>
      </dgm:prSet>
      <dgm:spPr>
        <a:prstGeom prst="roundRect">
          <a:avLst/>
        </a:prstGeom>
      </dgm:spPr>
    </dgm:pt>
    <dgm:pt modelId="{80488C32-BC82-3046-86C4-E1C43E7607F2}" type="pres">
      <dgm:prSet presAssocID="{8AC62906-461F-F646-A7FF-457B37029720}" presName="sibTrans" presStyleCnt="0"/>
      <dgm:spPr/>
    </dgm:pt>
    <dgm:pt modelId="{03803694-27A6-6344-BE57-80582C5EC073}" type="pres">
      <dgm:prSet presAssocID="{7A5F794B-1CD1-8C4C-A5E4-7143EC2D951D}" presName="node" presStyleLbl="node1" presStyleIdx="3" presStyleCnt="4" custScaleX="176265" custScaleY="79032">
        <dgm:presLayoutVars>
          <dgm:bulletEnabled val="1"/>
        </dgm:presLayoutVars>
      </dgm:prSet>
      <dgm:spPr>
        <a:prstGeom prst="roundRect">
          <a:avLst/>
        </a:prstGeom>
      </dgm:spPr>
    </dgm:pt>
  </dgm:ptLst>
  <dgm:cxnLst>
    <dgm:cxn modelId="{EA2A3310-5872-D640-83F3-9C4797D44A72}" srcId="{BBD0E533-07CC-3848-8A1D-2B26C7E6BB34}" destId="{C67D6BF4-9A9C-4D4F-9E37-AE151CFFDC01}" srcOrd="2" destOrd="0" parTransId="{5A36EA1B-0D10-3442-8624-F332F1C67631}" sibTransId="{8AC62906-461F-F646-A7FF-457B37029720}"/>
    <dgm:cxn modelId="{74E09A35-D2D7-D64A-9FF8-B2694816DFF1}" type="presOf" srcId="{BBD0E533-07CC-3848-8A1D-2B26C7E6BB34}" destId="{088C7D0A-C65C-4747-85E8-E8B7CD35ACAA}" srcOrd="0" destOrd="0" presId="urn:microsoft.com/office/officeart/2005/8/layout/default"/>
    <dgm:cxn modelId="{4D51AB36-0FE9-FE48-803C-4929F2775813}" type="presOf" srcId="{C81AF4CC-64CF-F441-8462-5546B3C63134}" destId="{F20665F4-B817-5548-9990-D6964273C8A2}" srcOrd="0" destOrd="0" presId="urn:microsoft.com/office/officeart/2005/8/layout/default"/>
    <dgm:cxn modelId="{BB6EF53B-274D-C042-A878-91E6F63E458E}" srcId="{BBD0E533-07CC-3848-8A1D-2B26C7E6BB34}" destId="{C81AF4CC-64CF-F441-8462-5546B3C63134}" srcOrd="0" destOrd="0" parTransId="{D4A63F36-FE1C-F945-953D-C1D26E78C2FA}" sibTransId="{3B114D1F-0373-4F4D-8E5F-FB96B6ABF693}"/>
    <dgm:cxn modelId="{6A02F041-5A75-304B-89F3-DFF41298BAC8}" type="presOf" srcId="{C81A8BE7-F681-A147-B323-1C01AE3AE96E}" destId="{C3D19862-317A-C84B-B98D-3C04DBCE4C4F}" srcOrd="0" destOrd="0" presId="urn:microsoft.com/office/officeart/2005/8/layout/default"/>
    <dgm:cxn modelId="{D5E6916C-F168-F34F-B671-3D99D085500F}" srcId="{BBD0E533-07CC-3848-8A1D-2B26C7E6BB34}" destId="{C81A8BE7-F681-A147-B323-1C01AE3AE96E}" srcOrd="1" destOrd="0" parTransId="{DD26DB1F-83DD-3749-BB5F-F5FAC0B39120}" sibTransId="{30764B60-6605-CE40-9F43-6FA8A1859608}"/>
    <dgm:cxn modelId="{05D47C75-7BA6-6245-9C60-E76DE858672A}" type="presOf" srcId="{C67D6BF4-9A9C-4D4F-9E37-AE151CFFDC01}" destId="{3C14EC81-578D-0D49-B1F6-E7491439CD35}" srcOrd="0" destOrd="0" presId="urn:microsoft.com/office/officeart/2005/8/layout/default"/>
    <dgm:cxn modelId="{D32B1788-15A2-A24C-9439-F9F625AC7A16}" type="presOf" srcId="{7A5F794B-1CD1-8C4C-A5E4-7143EC2D951D}" destId="{03803694-27A6-6344-BE57-80582C5EC073}" srcOrd="0" destOrd="0" presId="urn:microsoft.com/office/officeart/2005/8/layout/default"/>
    <dgm:cxn modelId="{6FEA3DB8-3E60-F246-87FE-10C4A8A461D1}" srcId="{BBD0E533-07CC-3848-8A1D-2B26C7E6BB34}" destId="{7A5F794B-1CD1-8C4C-A5E4-7143EC2D951D}" srcOrd="3" destOrd="0" parTransId="{93C7120F-8D99-5740-99C0-210049B0F6FD}" sibTransId="{9435DFDE-1342-7044-B98E-4B2E13C08CFA}"/>
    <dgm:cxn modelId="{CD9D253E-7787-1244-AE22-A515165844F0}" type="presParOf" srcId="{088C7D0A-C65C-4747-85E8-E8B7CD35ACAA}" destId="{F20665F4-B817-5548-9990-D6964273C8A2}" srcOrd="0" destOrd="0" presId="urn:microsoft.com/office/officeart/2005/8/layout/default"/>
    <dgm:cxn modelId="{450823AB-6CF9-AE42-8A5D-94BEED201AA4}" type="presParOf" srcId="{088C7D0A-C65C-4747-85E8-E8B7CD35ACAA}" destId="{D0D1184D-9DBF-B446-B599-BA13ED05319A}" srcOrd="1" destOrd="0" presId="urn:microsoft.com/office/officeart/2005/8/layout/default"/>
    <dgm:cxn modelId="{788E0E22-2143-8441-8ED5-C2A96A91A779}" type="presParOf" srcId="{088C7D0A-C65C-4747-85E8-E8B7CD35ACAA}" destId="{C3D19862-317A-C84B-B98D-3C04DBCE4C4F}" srcOrd="2" destOrd="0" presId="urn:microsoft.com/office/officeart/2005/8/layout/default"/>
    <dgm:cxn modelId="{A7FF8AFF-6454-214F-8401-5F268DAE7AC2}" type="presParOf" srcId="{088C7D0A-C65C-4747-85E8-E8B7CD35ACAA}" destId="{BF130141-0FCF-E440-884C-7DA28CDA7148}" srcOrd="3" destOrd="0" presId="urn:microsoft.com/office/officeart/2005/8/layout/default"/>
    <dgm:cxn modelId="{27F784FB-CCA4-B145-B536-74336C249773}" type="presParOf" srcId="{088C7D0A-C65C-4747-85E8-E8B7CD35ACAA}" destId="{3C14EC81-578D-0D49-B1F6-E7491439CD35}" srcOrd="4" destOrd="0" presId="urn:microsoft.com/office/officeart/2005/8/layout/default"/>
    <dgm:cxn modelId="{0B89D046-A195-054C-9108-EDC02E93C594}" type="presParOf" srcId="{088C7D0A-C65C-4747-85E8-E8B7CD35ACAA}" destId="{80488C32-BC82-3046-86C4-E1C43E7607F2}" srcOrd="5" destOrd="0" presId="urn:microsoft.com/office/officeart/2005/8/layout/default"/>
    <dgm:cxn modelId="{6E830076-1B38-814A-83A2-4BE702F6D990}" type="presParOf" srcId="{088C7D0A-C65C-4747-85E8-E8B7CD35ACAA}" destId="{03803694-27A6-6344-BE57-80582C5EC073}"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257145E-9794-43B3-9C34-894D440C948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N"/>
        </a:p>
      </dgm:t>
    </dgm:pt>
    <dgm:pt modelId="{50797F6F-544B-499B-BD8E-D12506E71DC1}">
      <dgm:prSet custT="1"/>
      <dgm:spPr>
        <a:noFill/>
        <a:ln w="9525">
          <a:noFill/>
          <a:prstDash val="sysDot"/>
        </a:ln>
      </dgm:spPr>
      <dgm:t>
        <a:bodyPr/>
        <a:lstStyle/>
        <a:p>
          <a:pPr>
            <a:lnSpc>
              <a:spcPct val="100000"/>
            </a:lnSpc>
            <a:spcAft>
              <a:spcPts val="0"/>
            </a:spcAft>
          </a:pPr>
          <a:r>
            <a:rPr lang="en-US" sz="1050">
              <a:solidFill>
                <a:schemeClr val="bg1">
                  <a:lumMod val="85000"/>
                </a:schemeClr>
              </a:solidFill>
            </a:rPr>
            <a:t>Best of breed performance with Hybrid Cloud configuration</a:t>
          </a:r>
          <a:endParaRPr lang="en-IN" sz="1050">
            <a:solidFill>
              <a:schemeClr val="bg1">
                <a:lumMod val="85000"/>
              </a:schemeClr>
            </a:solidFill>
          </a:endParaRPr>
        </a:p>
      </dgm:t>
    </dgm:pt>
    <dgm:pt modelId="{57C468DD-BF44-41CB-BA3C-E7377F1FE42A}" type="sibTrans" cxnId="{66DD4133-B9FD-4445-8B96-124A227C8905}">
      <dgm:prSet/>
      <dgm:spPr/>
      <dgm:t>
        <a:bodyPr/>
        <a:lstStyle/>
        <a:p>
          <a:endParaRPr lang="en-IN" sz="2800">
            <a:solidFill>
              <a:schemeClr val="bg1">
                <a:lumMod val="85000"/>
              </a:schemeClr>
            </a:solidFill>
          </a:endParaRPr>
        </a:p>
      </dgm:t>
    </dgm:pt>
    <dgm:pt modelId="{27DCA0A2-E41A-4DE7-863A-F516A84F93F7}" type="parTrans" cxnId="{66DD4133-B9FD-4445-8B96-124A227C8905}">
      <dgm:prSet/>
      <dgm:spPr/>
      <dgm:t>
        <a:bodyPr/>
        <a:lstStyle/>
        <a:p>
          <a:endParaRPr lang="en-IN" sz="2800">
            <a:solidFill>
              <a:schemeClr val="bg1">
                <a:lumMod val="85000"/>
              </a:schemeClr>
            </a:solidFill>
          </a:endParaRPr>
        </a:p>
      </dgm:t>
    </dgm:pt>
    <dgm:pt modelId="{70849A57-F287-4DA0-A19B-1DE979C89B5C}">
      <dgm:prSet custT="1"/>
      <dgm:spPr>
        <a:noFill/>
        <a:ln w="9525">
          <a:noFill/>
          <a:prstDash val="sysDot"/>
        </a:ln>
      </dgm:spPr>
      <dgm:t>
        <a:bodyPr/>
        <a:lstStyle/>
        <a:p>
          <a:pPr>
            <a:lnSpc>
              <a:spcPct val="100000"/>
            </a:lnSpc>
            <a:spcAft>
              <a:spcPts val="0"/>
            </a:spcAft>
          </a:pPr>
          <a:r>
            <a:rPr lang="en-US" sz="1050">
              <a:solidFill>
                <a:schemeClr val="bg1">
                  <a:lumMod val="85000"/>
                </a:schemeClr>
              </a:solidFill>
            </a:rPr>
            <a:t>Efficient integrations with extended ecosystems</a:t>
          </a:r>
          <a:endParaRPr lang="en-IN" sz="1050">
            <a:solidFill>
              <a:schemeClr val="bg1">
                <a:lumMod val="85000"/>
              </a:schemeClr>
            </a:solidFill>
          </a:endParaRPr>
        </a:p>
      </dgm:t>
    </dgm:pt>
    <dgm:pt modelId="{741F3A88-0815-47AF-AA72-4DB0818845AE}" type="sibTrans" cxnId="{EECF2ABD-1891-42C7-91A7-BCDF3B28F713}">
      <dgm:prSet/>
      <dgm:spPr/>
      <dgm:t>
        <a:bodyPr/>
        <a:lstStyle/>
        <a:p>
          <a:endParaRPr lang="en-IN" sz="2800">
            <a:solidFill>
              <a:schemeClr val="bg1">
                <a:lumMod val="85000"/>
              </a:schemeClr>
            </a:solidFill>
          </a:endParaRPr>
        </a:p>
      </dgm:t>
    </dgm:pt>
    <dgm:pt modelId="{302F430B-2CE0-4EEC-BDD1-669DA8140897}" type="parTrans" cxnId="{EECF2ABD-1891-42C7-91A7-BCDF3B28F713}">
      <dgm:prSet/>
      <dgm:spPr/>
      <dgm:t>
        <a:bodyPr/>
        <a:lstStyle/>
        <a:p>
          <a:endParaRPr lang="en-IN" sz="2800">
            <a:solidFill>
              <a:schemeClr val="bg1">
                <a:lumMod val="85000"/>
              </a:schemeClr>
            </a:solidFill>
          </a:endParaRPr>
        </a:p>
      </dgm:t>
    </dgm:pt>
    <dgm:pt modelId="{8E835575-8C93-4993-803F-3D5C82E30822}">
      <dgm:prSet custT="1"/>
      <dgm:spPr>
        <a:noFill/>
        <a:ln w="9525">
          <a:noFill/>
          <a:prstDash val="sysDot"/>
        </a:ln>
      </dgm:spPr>
      <dgm:t>
        <a:bodyPr/>
        <a:lstStyle/>
        <a:p>
          <a:pPr>
            <a:lnSpc>
              <a:spcPct val="100000"/>
            </a:lnSpc>
            <a:spcAft>
              <a:spcPts val="0"/>
            </a:spcAft>
          </a:pPr>
          <a:r>
            <a:rPr lang="en-US" sz="1050">
              <a:solidFill>
                <a:schemeClr val="bg1">
                  <a:lumMod val="85000"/>
                </a:schemeClr>
              </a:solidFill>
            </a:rPr>
            <a:t>Compliance with data sovereignty</a:t>
          </a:r>
          <a:endParaRPr lang="en-IN" sz="1050">
            <a:solidFill>
              <a:schemeClr val="bg1">
                <a:lumMod val="85000"/>
              </a:schemeClr>
            </a:solidFill>
          </a:endParaRPr>
        </a:p>
      </dgm:t>
    </dgm:pt>
    <dgm:pt modelId="{E18131DB-9E1E-4617-9746-2985648DC386}" type="sibTrans" cxnId="{AD860256-90C6-4F84-AB46-70C50ABDF2B7}">
      <dgm:prSet/>
      <dgm:spPr/>
      <dgm:t>
        <a:bodyPr/>
        <a:lstStyle/>
        <a:p>
          <a:endParaRPr lang="en-IN" sz="2800">
            <a:solidFill>
              <a:schemeClr val="bg1">
                <a:lumMod val="85000"/>
              </a:schemeClr>
            </a:solidFill>
          </a:endParaRPr>
        </a:p>
      </dgm:t>
    </dgm:pt>
    <dgm:pt modelId="{1877F50A-B0A9-4072-85A3-A123BE4D60ED}" type="parTrans" cxnId="{AD860256-90C6-4F84-AB46-70C50ABDF2B7}">
      <dgm:prSet/>
      <dgm:spPr/>
      <dgm:t>
        <a:bodyPr/>
        <a:lstStyle/>
        <a:p>
          <a:endParaRPr lang="en-IN" sz="2800">
            <a:solidFill>
              <a:schemeClr val="bg1">
                <a:lumMod val="85000"/>
              </a:schemeClr>
            </a:solidFill>
          </a:endParaRPr>
        </a:p>
      </dgm:t>
    </dgm:pt>
    <dgm:pt modelId="{5DAD822D-4930-4623-8AF2-535A6ECCF5AD}">
      <dgm:prSet custT="1"/>
      <dgm:spPr>
        <a:noFill/>
        <a:ln w="9525">
          <a:noFill/>
          <a:prstDash val="sysDot"/>
        </a:ln>
      </dgm:spPr>
      <dgm:t>
        <a:bodyPr/>
        <a:lstStyle/>
        <a:p>
          <a:pPr>
            <a:lnSpc>
              <a:spcPct val="100000"/>
            </a:lnSpc>
            <a:spcAft>
              <a:spcPts val="0"/>
            </a:spcAft>
          </a:pPr>
          <a:r>
            <a:rPr lang="en-US" sz="1050">
              <a:solidFill>
                <a:schemeClr val="bg1">
                  <a:lumMod val="85000"/>
                </a:schemeClr>
              </a:solidFill>
            </a:rPr>
            <a:t>Business continuity with resilience</a:t>
          </a:r>
          <a:endParaRPr lang="en-IN" sz="1050">
            <a:solidFill>
              <a:schemeClr val="bg1">
                <a:lumMod val="85000"/>
              </a:schemeClr>
            </a:solidFill>
          </a:endParaRPr>
        </a:p>
      </dgm:t>
    </dgm:pt>
    <dgm:pt modelId="{9EA5F82C-DC93-4A1F-845B-DCC9B49F91A1}" type="sibTrans" cxnId="{08E30DE4-CDFD-420E-927F-3EA12D5CC1FA}">
      <dgm:prSet/>
      <dgm:spPr/>
      <dgm:t>
        <a:bodyPr/>
        <a:lstStyle/>
        <a:p>
          <a:endParaRPr lang="en-IN" sz="2800">
            <a:solidFill>
              <a:schemeClr val="bg1">
                <a:lumMod val="85000"/>
              </a:schemeClr>
            </a:solidFill>
          </a:endParaRPr>
        </a:p>
      </dgm:t>
    </dgm:pt>
    <dgm:pt modelId="{94097734-AE6B-41FD-A9E2-283232314D22}" type="parTrans" cxnId="{08E30DE4-CDFD-420E-927F-3EA12D5CC1FA}">
      <dgm:prSet/>
      <dgm:spPr/>
      <dgm:t>
        <a:bodyPr/>
        <a:lstStyle/>
        <a:p>
          <a:endParaRPr lang="en-IN" sz="2800">
            <a:solidFill>
              <a:schemeClr val="bg1">
                <a:lumMod val="85000"/>
              </a:schemeClr>
            </a:solidFill>
          </a:endParaRPr>
        </a:p>
      </dgm:t>
    </dgm:pt>
    <dgm:pt modelId="{8FF4A500-320B-44C3-8962-9F22823C6F4B}">
      <dgm:prSet custT="1"/>
      <dgm:spPr>
        <a:noFill/>
        <a:ln w="9525">
          <a:noFill/>
          <a:prstDash val="sysDot"/>
        </a:ln>
      </dgm:spPr>
      <dgm:t>
        <a:bodyPr/>
        <a:lstStyle/>
        <a:p>
          <a:pPr>
            <a:lnSpc>
              <a:spcPct val="100000"/>
            </a:lnSpc>
            <a:spcAft>
              <a:spcPts val="0"/>
            </a:spcAft>
          </a:pPr>
          <a:r>
            <a:rPr lang="en-US" sz="1050">
              <a:solidFill>
                <a:schemeClr val="bg1">
                  <a:lumMod val="85000"/>
                </a:schemeClr>
              </a:solidFill>
            </a:rPr>
            <a:t>Simplicity with self service</a:t>
          </a:r>
          <a:endParaRPr lang="en-IN" sz="1050">
            <a:solidFill>
              <a:schemeClr val="bg1">
                <a:lumMod val="85000"/>
              </a:schemeClr>
            </a:solidFill>
          </a:endParaRPr>
        </a:p>
      </dgm:t>
    </dgm:pt>
    <dgm:pt modelId="{7BC30C88-FCAF-4B17-87CB-0AEF7FAEF509}" type="sibTrans" cxnId="{94FEA095-959E-468E-AD63-A388B4B537F5}">
      <dgm:prSet/>
      <dgm:spPr/>
      <dgm:t>
        <a:bodyPr/>
        <a:lstStyle/>
        <a:p>
          <a:endParaRPr lang="en-IN" sz="2800">
            <a:solidFill>
              <a:schemeClr val="bg1">
                <a:lumMod val="85000"/>
              </a:schemeClr>
            </a:solidFill>
          </a:endParaRPr>
        </a:p>
      </dgm:t>
    </dgm:pt>
    <dgm:pt modelId="{8E59E2A0-BB5B-45FC-AE26-2B7A80C3BE94}" type="parTrans" cxnId="{94FEA095-959E-468E-AD63-A388B4B537F5}">
      <dgm:prSet/>
      <dgm:spPr/>
      <dgm:t>
        <a:bodyPr/>
        <a:lstStyle/>
        <a:p>
          <a:endParaRPr lang="en-IN" sz="2800">
            <a:solidFill>
              <a:schemeClr val="bg1">
                <a:lumMod val="85000"/>
              </a:schemeClr>
            </a:solidFill>
          </a:endParaRPr>
        </a:p>
      </dgm:t>
    </dgm:pt>
    <dgm:pt modelId="{1C5F89A3-9FAA-4CF2-A658-97AF1BE208AA}">
      <dgm:prSet custT="1"/>
      <dgm:spPr>
        <a:noFill/>
        <a:ln w="9525">
          <a:noFill/>
          <a:prstDash val="sysDot"/>
        </a:ln>
      </dgm:spPr>
      <dgm:t>
        <a:bodyPr/>
        <a:lstStyle/>
        <a:p>
          <a:pPr>
            <a:lnSpc>
              <a:spcPct val="100000"/>
            </a:lnSpc>
            <a:spcAft>
              <a:spcPts val="0"/>
            </a:spcAft>
          </a:pPr>
          <a:r>
            <a:rPr lang="en-US" sz="1050">
              <a:solidFill>
                <a:schemeClr val="bg1">
                  <a:lumMod val="85000"/>
                </a:schemeClr>
              </a:solidFill>
            </a:rPr>
            <a:t>Operational efficiency with reduced IT administration</a:t>
          </a:r>
          <a:endParaRPr lang="en-IN" sz="1050">
            <a:solidFill>
              <a:schemeClr val="bg1">
                <a:lumMod val="85000"/>
              </a:schemeClr>
            </a:solidFill>
          </a:endParaRPr>
        </a:p>
      </dgm:t>
    </dgm:pt>
    <dgm:pt modelId="{FE2B11D9-CA9F-4E9A-972A-78A78D8E1CB8}" type="sibTrans" cxnId="{30CD3A33-B168-44FC-8D89-862302415727}">
      <dgm:prSet/>
      <dgm:spPr/>
      <dgm:t>
        <a:bodyPr/>
        <a:lstStyle/>
        <a:p>
          <a:endParaRPr lang="en-IN" sz="2800">
            <a:solidFill>
              <a:schemeClr val="bg1">
                <a:lumMod val="85000"/>
              </a:schemeClr>
            </a:solidFill>
          </a:endParaRPr>
        </a:p>
      </dgm:t>
    </dgm:pt>
    <dgm:pt modelId="{9367BC9F-B25D-4CB2-8092-8EDE68980B49}" type="parTrans" cxnId="{30CD3A33-B168-44FC-8D89-862302415727}">
      <dgm:prSet/>
      <dgm:spPr/>
      <dgm:t>
        <a:bodyPr/>
        <a:lstStyle/>
        <a:p>
          <a:endParaRPr lang="en-IN" sz="2800">
            <a:solidFill>
              <a:schemeClr val="bg1">
                <a:lumMod val="85000"/>
              </a:schemeClr>
            </a:solidFill>
          </a:endParaRPr>
        </a:p>
      </dgm:t>
    </dgm:pt>
    <dgm:pt modelId="{4DA1CCE2-6A2D-47D5-BE11-52E9AE0F24E6}">
      <dgm:prSet custT="1"/>
      <dgm:spPr>
        <a:noFill/>
        <a:ln w="9525">
          <a:noFill/>
          <a:prstDash val="sysDot"/>
        </a:ln>
      </dgm:spPr>
      <dgm:t>
        <a:bodyPr/>
        <a:lstStyle/>
        <a:p>
          <a:pPr>
            <a:lnSpc>
              <a:spcPct val="100000"/>
            </a:lnSpc>
            <a:spcAft>
              <a:spcPts val="0"/>
            </a:spcAft>
          </a:pPr>
          <a:r>
            <a:rPr lang="en-US" sz="1050">
              <a:solidFill>
                <a:schemeClr val="bg1">
                  <a:lumMod val="85000"/>
                </a:schemeClr>
              </a:solidFill>
            </a:rPr>
            <a:t>Cost reduction with </a:t>
          </a:r>
        </a:p>
        <a:p>
          <a:pPr>
            <a:lnSpc>
              <a:spcPct val="100000"/>
            </a:lnSpc>
            <a:spcAft>
              <a:spcPts val="0"/>
            </a:spcAft>
          </a:pPr>
          <a:r>
            <a:rPr lang="en-US" sz="1050">
              <a:solidFill>
                <a:schemeClr val="bg1">
                  <a:lumMod val="85000"/>
                </a:schemeClr>
              </a:solidFill>
            </a:rPr>
            <a:t>on-demand bursting to public clouds</a:t>
          </a:r>
          <a:endParaRPr lang="en-IN" sz="1050">
            <a:solidFill>
              <a:schemeClr val="bg1">
                <a:lumMod val="85000"/>
              </a:schemeClr>
            </a:solidFill>
          </a:endParaRPr>
        </a:p>
      </dgm:t>
    </dgm:pt>
    <dgm:pt modelId="{383EA124-CF20-4FC1-9F31-0918D9AF1801}" type="sibTrans" cxnId="{CFE8854E-0C35-4114-AD7C-229A8429BD78}">
      <dgm:prSet/>
      <dgm:spPr/>
      <dgm:t>
        <a:bodyPr/>
        <a:lstStyle/>
        <a:p>
          <a:endParaRPr lang="en-IN" sz="2800">
            <a:solidFill>
              <a:schemeClr val="bg1">
                <a:lumMod val="85000"/>
              </a:schemeClr>
            </a:solidFill>
          </a:endParaRPr>
        </a:p>
      </dgm:t>
    </dgm:pt>
    <dgm:pt modelId="{DA63AB39-82B8-4892-8AFA-8BF3EC50B47F}" type="parTrans" cxnId="{CFE8854E-0C35-4114-AD7C-229A8429BD78}">
      <dgm:prSet/>
      <dgm:spPr/>
      <dgm:t>
        <a:bodyPr/>
        <a:lstStyle/>
        <a:p>
          <a:endParaRPr lang="en-IN" sz="2800">
            <a:solidFill>
              <a:schemeClr val="bg1">
                <a:lumMod val="85000"/>
              </a:schemeClr>
            </a:solidFill>
          </a:endParaRPr>
        </a:p>
      </dgm:t>
    </dgm:pt>
    <dgm:pt modelId="{7970181C-5C6E-4E2A-A8FE-57B4FE3F4F46}" type="pres">
      <dgm:prSet presAssocID="{8257145E-9794-43B3-9C34-894D440C9482}" presName="diagram" presStyleCnt="0">
        <dgm:presLayoutVars>
          <dgm:dir/>
          <dgm:resizeHandles val="exact"/>
        </dgm:presLayoutVars>
      </dgm:prSet>
      <dgm:spPr/>
    </dgm:pt>
    <dgm:pt modelId="{EB3864D7-73D1-449C-98EE-4111E94789E0}" type="pres">
      <dgm:prSet presAssocID="{50797F6F-544B-499B-BD8E-D12506E71DC1}" presName="node" presStyleLbl="node1" presStyleIdx="0" presStyleCnt="7" custScaleX="242367" custLinFactY="-37815" custLinFactNeighborX="4968" custLinFactNeighborY="-100000">
        <dgm:presLayoutVars>
          <dgm:bulletEnabled val="1"/>
        </dgm:presLayoutVars>
      </dgm:prSet>
      <dgm:spPr>
        <a:prstGeom prst="roundRect">
          <a:avLst/>
        </a:prstGeom>
      </dgm:spPr>
    </dgm:pt>
    <dgm:pt modelId="{5C104E17-A0BA-411D-8DC6-92C8CEEC1868}" type="pres">
      <dgm:prSet presAssocID="{57C468DD-BF44-41CB-BA3C-E7377F1FE42A}" presName="sibTrans" presStyleCnt="0"/>
      <dgm:spPr/>
    </dgm:pt>
    <dgm:pt modelId="{BA3EC8A3-A567-46A3-B0A9-CF4F41973C8D}" type="pres">
      <dgm:prSet presAssocID="{70849A57-F287-4DA0-A19B-1DE979C89B5C}" presName="node" presStyleLbl="node1" presStyleIdx="1" presStyleCnt="7" custScaleX="131338" custLinFactNeighborX="-658" custLinFactNeighborY="-861">
        <dgm:presLayoutVars>
          <dgm:bulletEnabled val="1"/>
        </dgm:presLayoutVars>
      </dgm:prSet>
      <dgm:spPr>
        <a:prstGeom prst="roundRect">
          <a:avLst/>
        </a:prstGeom>
      </dgm:spPr>
    </dgm:pt>
    <dgm:pt modelId="{8D0A0A4C-9ED3-4DD1-8130-395F96D861A4}" type="pres">
      <dgm:prSet presAssocID="{741F3A88-0815-47AF-AA72-4DB0818845AE}" presName="sibTrans" presStyleCnt="0"/>
      <dgm:spPr/>
    </dgm:pt>
    <dgm:pt modelId="{E77359BD-292E-4B95-AA12-3F7F9A86C940}" type="pres">
      <dgm:prSet presAssocID="{8E835575-8C93-4993-803F-3D5C82E30822}" presName="node" presStyleLbl="node1" presStyleIdx="2" presStyleCnt="7">
        <dgm:presLayoutVars>
          <dgm:bulletEnabled val="1"/>
        </dgm:presLayoutVars>
      </dgm:prSet>
      <dgm:spPr>
        <a:prstGeom prst="roundRect">
          <a:avLst/>
        </a:prstGeom>
      </dgm:spPr>
    </dgm:pt>
    <dgm:pt modelId="{D0237215-3931-4790-A928-9E7B54CED00A}" type="pres">
      <dgm:prSet presAssocID="{E18131DB-9E1E-4617-9746-2985648DC386}" presName="sibTrans" presStyleCnt="0"/>
      <dgm:spPr/>
    </dgm:pt>
    <dgm:pt modelId="{AF7E4E0B-58BA-40A3-AADA-24248AF89DFC}" type="pres">
      <dgm:prSet presAssocID="{5DAD822D-4930-4623-8AF2-535A6ECCF5AD}" presName="node" presStyleLbl="node1" presStyleIdx="3" presStyleCnt="7">
        <dgm:presLayoutVars>
          <dgm:bulletEnabled val="1"/>
        </dgm:presLayoutVars>
      </dgm:prSet>
      <dgm:spPr>
        <a:prstGeom prst="roundRect">
          <a:avLst/>
        </a:prstGeom>
      </dgm:spPr>
    </dgm:pt>
    <dgm:pt modelId="{F9A5F852-CC5E-4A42-9CB3-7B5729824E7E}" type="pres">
      <dgm:prSet presAssocID="{9EA5F82C-DC93-4A1F-845B-DCC9B49F91A1}" presName="sibTrans" presStyleCnt="0"/>
      <dgm:spPr/>
    </dgm:pt>
    <dgm:pt modelId="{304C7704-5341-4FA0-A8E7-201788C85980}" type="pres">
      <dgm:prSet presAssocID="{8FF4A500-320B-44C3-8962-9F22823C6F4B}" presName="node" presStyleLbl="node1" presStyleIdx="4" presStyleCnt="7">
        <dgm:presLayoutVars>
          <dgm:bulletEnabled val="1"/>
        </dgm:presLayoutVars>
      </dgm:prSet>
      <dgm:spPr>
        <a:prstGeom prst="roundRect">
          <a:avLst/>
        </a:prstGeom>
      </dgm:spPr>
    </dgm:pt>
    <dgm:pt modelId="{D2CD0DAA-D2A4-4C25-887D-A313F3CF0F7A}" type="pres">
      <dgm:prSet presAssocID="{7BC30C88-FCAF-4B17-87CB-0AEF7FAEF509}" presName="sibTrans" presStyleCnt="0"/>
      <dgm:spPr/>
    </dgm:pt>
    <dgm:pt modelId="{5F472201-79CB-4506-9A15-0218972D22A1}" type="pres">
      <dgm:prSet presAssocID="{1C5F89A3-9FAA-4CF2-A658-97AF1BE208AA}" presName="node" presStyleLbl="node1" presStyleIdx="5" presStyleCnt="7" custScaleX="131338">
        <dgm:presLayoutVars>
          <dgm:bulletEnabled val="1"/>
        </dgm:presLayoutVars>
      </dgm:prSet>
      <dgm:spPr>
        <a:prstGeom prst="roundRect">
          <a:avLst/>
        </a:prstGeom>
      </dgm:spPr>
    </dgm:pt>
    <dgm:pt modelId="{4630B802-E1A6-49D1-B9CC-5807CB51173F}" type="pres">
      <dgm:prSet presAssocID="{FE2B11D9-CA9F-4E9A-972A-78A78D8E1CB8}" presName="sibTrans" presStyleCnt="0"/>
      <dgm:spPr/>
    </dgm:pt>
    <dgm:pt modelId="{812A7802-8FC4-434B-A98A-70FE6BD9FE2E}" type="pres">
      <dgm:prSet presAssocID="{4DA1CCE2-6A2D-47D5-BE11-52E9AE0F24E6}" presName="node" presStyleLbl="node1" presStyleIdx="6" presStyleCnt="7" custScaleX="131338">
        <dgm:presLayoutVars>
          <dgm:bulletEnabled val="1"/>
        </dgm:presLayoutVars>
      </dgm:prSet>
      <dgm:spPr>
        <a:prstGeom prst="roundRect">
          <a:avLst/>
        </a:prstGeom>
      </dgm:spPr>
    </dgm:pt>
  </dgm:ptLst>
  <dgm:cxnLst>
    <dgm:cxn modelId="{30CD3A33-B168-44FC-8D89-862302415727}" srcId="{8257145E-9794-43B3-9C34-894D440C9482}" destId="{1C5F89A3-9FAA-4CF2-A658-97AF1BE208AA}" srcOrd="5" destOrd="0" parTransId="{9367BC9F-B25D-4CB2-8092-8EDE68980B49}" sibTransId="{FE2B11D9-CA9F-4E9A-972A-78A78D8E1CB8}"/>
    <dgm:cxn modelId="{66DD4133-B9FD-4445-8B96-124A227C8905}" srcId="{8257145E-9794-43B3-9C34-894D440C9482}" destId="{50797F6F-544B-499B-BD8E-D12506E71DC1}" srcOrd="0" destOrd="0" parTransId="{27DCA0A2-E41A-4DE7-863A-F516A84F93F7}" sibTransId="{57C468DD-BF44-41CB-BA3C-E7377F1FE42A}"/>
    <dgm:cxn modelId="{D8C98D61-1905-446D-ADF4-B8A7487893FD}" type="presOf" srcId="{4DA1CCE2-6A2D-47D5-BE11-52E9AE0F24E6}" destId="{812A7802-8FC4-434B-A98A-70FE6BD9FE2E}" srcOrd="0" destOrd="0" presId="urn:microsoft.com/office/officeart/2005/8/layout/default"/>
    <dgm:cxn modelId="{3DD67249-5640-4EFD-A123-5DF169942AB2}" type="presOf" srcId="{5DAD822D-4930-4623-8AF2-535A6ECCF5AD}" destId="{AF7E4E0B-58BA-40A3-AADA-24248AF89DFC}" srcOrd="0" destOrd="0" presId="urn:microsoft.com/office/officeart/2005/8/layout/default"/>
    <dgm:cxn modelId="{3CC80B4C-8F0B-4683-A11B-8C849887E473}" type="presOf" srcId="{8E835575-8C93-4993-803F-3D5C82E30822}" destId="{E77359BD-292E-4B95-AA12-3F7F9A86C940}" srcOrd="0" destOrd="0" presId="urn:microsoft.com/office/officeart/2005/8/layout/default"/>
    <dgm:cxn modelId="{CFE8854E-0C35-4114-AD7C-229A8429BD78}" srcId="{8257145E-9794-43B3-9C34-894D440C9482}" destId="{4DA1CCE2-6A2D-47D5-BE11-52E9AE0F24E6}" srcOrd="6" destOrd="0" parTransId="{DA63AB39-82B8-4892-8AFA-8BF3EC50B47F}" sibTransId="{383EA124-CF20-4FC1-9F31-0918D9AF1801}"/>
    <dgm:cxn modelId="{3A0F0853-B14C-439B-A4BF-09470D98E118}" type="presOf" srcId="{1C5F89A3-9FAA-4CF2-A658-97AF1BE208AA}" destId="{5F472201-79CB-4506-9A15-0218972D22A1}" srcOrd="0" destOrd="0" presId="urn:microsoft.com/office/officeart/2005/8/layout/default"/>
    <dgm:cxn modelId="{AD860256-90C6-4F84-AB46-70C50ABDF2B7}" srcId="{8257145E-9794-43B3-9C34-894D440C9482}" destId="{8E835575-8C93-4993-803F-3D5C82E30822}" srcOrd="2" destOrd="0" parTransId="{1877F50A-B0A9-4072-85A3-A123BE4D60ED}" sibTransId="{E18131DB-9E1E-4617-9746-2985648DC386}"/>
    <dgm:cxn modelId="{94FEA095-959E-468E-AD63-A388B4B537F5}" srcId="{8257145E-9794-43B3-9C34-894D440C9482}" destId="{8FF4A500-320B-44C3-8962-9F22823C6F4B}" srcOrd="4" destOrd="0" parTransId="{8E59E2A0-BB5B-45FC-AE26-2B7A80C3BE94}" sibTransId="{7BC30C88-FCAF-4B17-87CB-0AEF7FAEF509}"/>
    <dgm:cxn modelId="{454F1AB4-874C-4DAB-A8EC-64ED7F04E259}" type="presOf" srcId="{8257145E-9794-43B3-9C34-894D440C9482}" destId="{7970181C-5C6E-4E2A-A8FE-57B4FE3F4F46}" srcOrd="0" destOrd="0" presId="urn:microsoft.com/office/officeart/2005/8/layout/default"/>
    <dgm:cxn modelId="{EECF2ABD-1891-42C7-91A7-BCDF3B28F713}" srcId="{8257145E-9794-43B3-9C34-894D440C9482}" destId="{70849A57-F287-4DA0-A19B-1DE979C89B5C}" srcOrd="1" destOrd="0" parTransId="{302F430B-2CE0-4EEC-BDD1-669DA8140897}" sibTransId="{741F3A88-0815-47AF-AA72-4DB0818845AE}"/>
    <dgm:cxn modelId="{AA804ED3-3C3E-45AE-848A-D44D06DF4D49}" type="presOf" srcId="{70849A57-F287-4DA0-A19B-1DE979C89B5C}" destId="{BA3EC8A3-A567-46A3-B0A9-CF4F41973C8D}" srcOrd="0" destOrd="0" presId="urn:microsoft.com/office/officeart/2005/8/layout/default"/>
    <dgm:cxn modelId="{08E30DE4-CDFD-420E-927F-3EA12D5CC1FA}" srcId="{8257145E-9794-43B3-9C34-894D440C9482}" destId="{5DAD822D-4930-4623-8AF2-535A6ECCF5AD}" srcOrd="3" destOrd="0" parTransId="{94097734-AE6B-41FD-A9E2-283232314D22}" sibTransId="{9EA5F82C-DC93-4A1F-845B-DCC9B49F91A1}"/>
    <dgm:cxn modelId="{484FAFE5-8C5A-4301-8742-F06C661936DC}" type="presOf" srcId="{50797F6F-544B-499B-BD8E-D12506E71DC1}" destId="{EB3864D7-73D1-449C-98EE-4111E94789E0}" srcOrd="0" destOrd="0" presId="urn:microsoft.com/office/officeart/2005/8/layout/default"/>
    <dgm:cxn modelId="{634CEBFD-D1CA-4750-B493-4F3AB4E8232C}" type="presOf" srcId="{8FF4A500-320B-44C3-8962-9F22823C6F4B}" destId="{304C7704-5341-4FA0-A8E7-201788C85980}" srcOrd="0" destOrd="0" presId="urn:microsoft.com/office/officeart/2005/8/layout/default"/>
    <dgm:cxn modelId="{4FD51BDF-C6F4-4874-930C-D3610C2B7FA6}" type="presParOf" srcId="{7970181C-5C6E-4E2A-A8FE-57B4FE3F4F46}" destId="{EB3864D7-73D1-449C-98EE-4111E94789E0}" srcOrd="0" destOrd="0" presId="urn:microsoft.com/office/officeart/2005/8/layout/default"/>
    <dgm:cxn modelId="{65E09280-6CA0-4261-A851-BED1AD3B7F18}" type="presParOf" srcId="{7970181C-5C6E-4E2A-A8FE-57B4FE3F4F46}" destId="{5C104E17-A0BA-411D-8DC6-92C8CEEC1868}" srcOrd="1" destOrd="0" presId="urn:microsoft.com/office/officeart/2005/8/layout/default"/>
    <dgm:cxn modelId="{CC154AE0-13D1-4B49-9543-138B0C8EE8DC}" type="presParOf" srcId="{7970181C-5C6E-4E2A-A8FE-57B4FE3F4F46}" destId="{BA3EC8A3-A567-46A3-B0A9-CF4F41973C8D}" srcOrd="2" destOrd="0" presId="urn:microsoft.com/office/officeart/2005/8/layout/default"/>
    <dgm:cxn modelId="{B5EF0032-4758-433F-B8FE-BB9A0EBACE73}" type="presParOf" srcId="{7970181C-5C6E-4E2A-A8FE-57B4FE3F4F46}" destId="{8D0A0A4C-9ED3-4DD1-8130-395F96D861A4}" srcOrd="3" destOrd="0" presId="urn:microsoft.com/office/officeart/2005/8/layout/default"/>
    <dgm:cxn modelId="{F1F16DDA-CD78-473A-A773-4DF88D8FD487}" type="presParOf" srcId="{7970181C-5C6E-4E2A-A8FE-57B4FE3F4F46}" destId="{E77359BD-292E-4B95-AA12-3F7F9A86C940}" srcOrd="4" destOrd="0" presId="urn:microsoft.com/office/officeart/2005/8/layout/default"/>
    <dgm:cxn modelId="{ED8D30F0-3198-4AD6-B4A0-1217CE94B027}" type="presParOf" srcId="{7970181C-5C6E-4E2A-A8FE-57B4FE3F4F46}" destId="{D0237215-3931-4790-A928-9E7B54CED00A}" srcOrd="5" destOrd="0" presId="urn:microsoft.com/office/officeart/2005/8/layout/default"/>
    <dgm:cxn modelId="{62A7C8E6-62E0-4A2A-B1FA-898D0C3BD95A}" type="presParOf" srcId="{7970181C-5C6E-4E2A-A8FE-57B4FE3F4F46}" destId="{AF7E4E0B-58BA-40A3-AADA-24248AF89DFC}" srcOrd="6" destOrd="0" presId="urn:microsoft.com/office/officeart/2005/8/layout/default"/>
    <dgm:cxn modelId="{E40A60B1-173F-47F9-91AF-8C2DB81BA4EA}" type="presParOf" srcId="{7970181C-5C6E-4E2A-A8FE-57B4FE3F4F46}" destId="{F9A5F852-CC5E-4A42-9CB3-7B5729824E7E}" srcOrd="7" destOrd="0" presId="urn:microsoft.com/office/officeart/2005/8/layout/default"/>
    <dgm:cxn modelId="{BFF000C9-F158-4CC3-970E-3253EE936A97}" type="presParOf" srcId="{7970181C-5C6E-4E2A-A8FE-57B4FE3F4F46}" destId="{304C7704-5341-4FA0-A8E7-201788C85980}" srcOrd="8" destOrd="0" presId="urn:microsoft.com/office/officeart/2005/8/layout/default"/>
    <dgm:cxn modelId="{5D13B71A-E502-4C17-9D2E-C22B9D423737}" type="presParOf" srcId="{7970181C-5C6E-4E2A-A8FE-57B4FE3F4F46}" destId="{D2CD0DAA-D2A4-4C25-887D-A313F3CF0F7A}" srcOrd="9" destOrd="0" presId="urn:microsoft.com/office/officeart/2005/8/layout/default"/>
    <dgm:cxn modelId="{C5AC31E1-BB48-4656-827B-B80BBA7CE668}" type="presParOf" srcId="{7970181C-5C6E-4E2A-A8FE-57B4FE3F4F46}" destId="{5F472201-79CB-4506-9A15-0218972D22A1}" srcOrd="10" destOrd="0" presId="urn:microsoft.com/office/officeart/2005/8/layout/default"/>
    <dgm:cxn modelId="{C1024CC7-B80C-4FFB-BD50-3E006E5C7193}" type="presParOf" srcId="{7970181C-5C6E-4E2A-A8FE-57B4FE3F4F46}" destId="{4630B802-E1A6-49D1-B9CC-5807CB51173F}" srcOrd="11" destOrd="0" presId="urn:microsoft.com/office/officeart/2005/8/layout/default"/>
    <dgm:cxn modelId="{45CB900D-E8A9-4EA0-B225-148557D09034}" type="presParOf" srcId="{7970181C-5C6E-4E2A-A8FE-57B4FE3F4F46}" destId="{812A7802-8FC4-434B-A98A-70FE6BD9FE2E}" srcOrd="12" destOrd="0" presId="urn:microsoft.com/office/officeart/2005/8/layout/default"/>
  </dgm:cxnLst>
  <dgm:bg/>
  <dgm:whole>
    <a:ln>
      <a:noFill/>
    </a:ln>
  </dgm:whole>
  <dgm:extLst>
    <a:ext uri="http://schemas.microsoft.com/office/drawing/2008/diagram">
      <dsp:dataModelExt xmlns:dsp="http://schemas.microsoft.com/office/drawing/2008/diagram" relId="rId2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C02D2D9-85DA-6C44-BFE2-726338043FB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11CA3DF-46E2-5A40-9CA5-F0F880CDE53B}">
      <dgm:prSet custT="1"/>
      <dgm:spPr>
        <a:solidFill>
          <a:schemeClr val="accent1">
            <a:lumMod val="50000"/>
          </a:schemeClr>
        </a:solidFill>
        <a:ln w="6350">
          <a:solidFill>
            <a:schemeClr val="accent1">
              <a:lumMod val="75000"/>
            </a:schemeClr>
          </a:solidFill>
        </a:ln>
      </dgm:spPr>
      <dgm:t>
        <a:bodyPr/>
        <a:lstStyle/>
        <a:p>
          <a:pPr>
            <a:lnSpc>
              <a:spcPct val="100000"/>
            </a:lnSpc>
            <a:spcAft>
              <a:spcPts val="0"/>
            </a:spcAft>
          </a:pPr>
          <a:r>
            <a:rPr lang="en-US" sz="1100">
              <a:solidFill>
                <a:schemeClr val="bg1"/>
              </a:solidFill>
              <a:latin typeface="Trebuchet MS"/>
            </a:rPr>
            <a:t>Single partner for Managed Services across Digital IT</a:t>
          </a:r>
          <a:endParaRPr lang="en-IN" sz="1100">
            <a:solidFill>
              <a:schemeClr val="bg1"/>
            </a:solidFill>
          </a:endParaRPr>
        </a:p>
      </dgm:t>
    </dgm:pt>
    <dgm:pt modelId="{3EEC1721-898E-4B42-A9E2-52E1A8855F8B}" type="parTrans" cxnId="{BAEE81D0-D447-154F-AB91-D6CA61C729E9}">
      <dgm:prSet/>
      <dgm:spPr/>
      <dgm:t>
        <a:bodyPr/>
        <a:lstStyle/>
        <a:p>
          <a:endParaRPr lang="en-US"/>
        </a:p>
      </dgm:t>
    </dgm:pt>
    <dgm:pt modelId="{B34E5FC5-819B-CD4F-AA5E-F9536D7448A7}" type="sibTrans" cxnId="{BAEE81D0-D447-154F-AB91-D6CA61C729E9}">
      <dgm:prSet/>
      <dgm:spPr/>
      <dgm:t>
        <a:bodyPr/>
        <a:lstStyle/>
        <a:p>
          <a:endParaRPr lang="en-US"/>
        </a:p>
      </dgm:t>
    </dgm:pt>
    <dgm:pt modelId="{DD4988A3-5BCC-C84D-944C-8FD5240C4210}">
      <dgm:prSet custT="1"/>
      <dgm:spPr>
        <a:solidFill>
          <a:schemeClr val="accent1">
            <a:lumMod val="50000"/>
          </a:schemeClr>
        </a:solidFill>
        <a:ln w="6350">
          <a:solidFill>
            <a:schemeClr val="accent1">
              <a:lumMod val="75000"/>
            </a:schemeClr>
          </a:solidFill>
        </a:ln>
      </dgm:spPr>
      <dgm:t>
        <a:bodyPr/>
        <a:lstStyle/>
        <a:p>
          <a:pPr>
            <a:lnSpc>
              <a:spcPct val="100000"/>
            </a:lnSpc>
            <a:spcAft>
              <a:spcPts val="0"/>
            </a:spcAft>
          </a:pPr>
          <a:r>
            <a:rPr lang="en-US" sz="1100">
              <a:solidFill>
                <a:schemeClr val="bg1"/>
              </a:solidFill>
              <a:latin typeface="Trebuchet MS"/>
            </a:rPr>
            <a:t>Operational Excellence driven by Automation  </a:t>
          </a:r>
          <a:endParaRPr lang="en-IN" sz="1100">
            <a:solidFill>
              <a:schemeClr val="bg1"/>
            </a:solidFill>
          </a:endParaRPr>
        </a:p>
      </dgm:t>
    </dgm:pt>
    <dgm:pt modelId="{1D41B51C-612F-FD4D-B6A0-F355BCD00109}" type="parTrans" cxnId="{B6A2330A-9A63-BC45-880F-17F8EC121AE4}">
      <dgm:prSet/>
      <dgm:spPr/>
      <dgm:t>
        <a:bodyPr/>
        <a:lstStyle/>
        <a:p>
          <a:endParaRPr lang="en-US"/>
        </a:p>
      </dgm:t>
    </dgm:pt>
    <dgm:pt modelId="{91E1DE22-1898-9149-B3DC-BE843422264C}" type="sibTrans" cxnId="{B6A2330A-9A63-BC45-880F-17F8EC121AE4}">
      <dgm:prSet/>
      <dgm:spPr/>
      <dgm:t>
        <a:bodyPr/>
        <a:lstStyle/>
        <a:p>
          <a:endParaRPr lang="en-US"/>
        </a:p>
      </dgm:t>
    </dgm:pt>
    <dgm:pt modelId="{F28DECF2-D511-B74F-B2C7-D60E3623B8B6}">
      <dgm:prSet custT="1"/>
      <dgm:spPr>
        <a:solidFill>
          <a:schemeClr val="accent1">
            <a:lumMod val="50000"/>
          </a:schemeClr>
        </a:solidFill>
        <a:ln w="6350">
          <a:solidFill>
            <a:schemeClr val="accent1">
              <a:lumMod val="75000"/>
            </a:schemeClr>
          </a:solidFill>
        </a:ln>
      </dgm:spPr>
      <dgm:t>
        <a:bodyPr/>
        <a:lstStyle/>
        <a:p>
          <a:pPr>
            <a:lnSpc>
              <a:spcPct val="100000"/>
            </a:lnSpc>
            <a:spcAft>
              <a:spcPts val="0"/>
            </a:spcAft>
          </a:pPr>
          <a:r>
            <a:rPr lang="en-US" sz="1100">
              <a:solidFill>
                <a:schemeClr val="bg1"/>
              </a:solidFill>
              <a:latin typeface="Trebuchet MS"/>
            </a:rPr>
            <a:t>Proactive Assurance, Predictive Analytics &amp; AIOps  </a:t>
          </a:r>
          <a:endParaRPr lang="en-IN" sz="1100">
            <a:solidFill>
              <a:schemeClr val="bg1"/>
            </a:solidFill>
          </a:endParaRPr>
        </a:p>
      </dgm:t>
    </dgm:pt>
    <dgm:pt modelId="{6D2D49C8-9419-EF4D-B991-EEB69A89F25D}" type="parTrans" cxnId="{F5167838-0FB0-0244-8FF4-28B76D00F2A2}">
      <dgm:prSet/>
      <dgm:spPr/>
      <dgm:t>
        <a:bodyPr/>
        <a:lstStyle/>
        <a:p>
          <a:endParaRPr lang="en-US"/>
        </a:p>
      </dgm:t>
    </dgm:pt>
    <dgm:pt modelId="{BA6CD298-972B-034D-B2C5-EC04E0A01ADC}" type="sibTrans" cxnId="{F5167838-0FB0-0244-8FF4-28B76D00F2A2}">
      <dgm:prSet/>
      <dgm:spPr/>
      <dgm:t>
        <a:bodyPr/>
        <a:lstStyle/>
        <a:p>
          <a:endParaRPr lang="en-US"/>
        </a:p>
      </dgm:t>
    </dgm:pt>
    <dgm:pt modelId="{1803F8C2-2805-E846-816C-2B72896DDE49}">
      <dgm:prSet custT="1"/>
      <dgm:spPr>
        <a:solidFill>
          <a:schemeClr val="accent1">
            <a:lumMod val="50000"/>
          </a:schemeClr>
        </a:solidFill>
        <a:ln w="6350">
          <a:solidFill>
            <a:schemeClr val="accent1">
              <a:lumMod val="75000"/>
            </a:schemeClr>
          </a:solidFill>
        </a:ln>
      </dgm:spPr>
      <dgm:t>
        <a:bodyPr/>
        <a:lstStyle/>
        <a:p>
          <a:pPr>
            <a:lnSpc>
              <a:spcPct val="100000"/>
            </a:lnSpc>
            <a:spcAft>
              <a:spcPts val="0"/>
            </a:spcAft>
          </a:pPr>
          <a:r>
            <a:rPr lang="en-US" sz="1100">
              <a:solidFill>
                <a:schemeClr val="bg1"/>
              </a:solidFill>
              <a:latin typeface="Trebuchet MS"/>
            </a:rPr>
            <a:t>Customer-centric</a:t>
          </a:r>
          <a:r>
            <a:rPr kumimoji="0" lang="en-US" sz="1100" b="0" i="0" u="none" strike="noStrike" cap="none" spc="0" normalizeH="0" baseline="0" noProof="0">
              <a:ln>
                <a:noFill/>
              </a:ln>
              <a:solidFill>
                <a:schemeClr val="bg1"/>
              </a:solidFill>
              <a:effectLst/>
              <a:uLnTx/>
              <a:uFillTx/>
              <a:latin typeface="Trebuchet MS"/>
              <a:ea typeface="+mn-ea"/>
              <a:cs typeface="+mn-cs"/>
            </a:rPr>
            <a:t> Service Delivery </a:t>
          </a:r>
          <a:r>
            <a:rPr lang="en-US" sz="1100">
              <a:solidFill>
                <a:schemeClr val="bg1"/>
              </a:solidFill>
              <a:latin typeface="Trebuchet MS"/>
            </a:rPr>
            <a:t>model</a:t>
          </a:r>
          <a:endParaRPr lang="en-IN" sz="1100">
            <a:solidFill>
              <a:schemeClr val="bg1"/>
            </a:solidFill>
          </a:endParaRPr>
        </a:p>
      </dgm:t>
    </dgm:pt>
    <dgm:pt modelId="{FB23B894-BF58-C54F-AA98-FE50870DFD6D}" type="parTrans" cxnId="{B4ED2D16-D058-A448-9466-D37FB59B03AA}">
      <dgm:prSet/>
      <dgm:spPr/>
      <dgm:t>
        <a:bodyPr/>
        <a:lstStyle/>
        <a:p>
          <a:endParaRPr lang="en-US"/>
        </a:p>
      </dgm:t>
    </dgm:pt>
    <dgm:pt modelId="{249A547E-5618-0A45-9842-CDDF0F78353C}" type="sibTrans" cxnId="{B4ED2D16-D058-A448-9466-D37FB59B03AA}">
      <dgm:prSet/>
      <dgm:spPr/>
      <dgm:t>
        <a:bodyPr/>
        <a:lstStyle/>
        <a:p>
          <a:endParaRPr lang="en-US"/>
        </a:p>
      </dgm:t>
    </dgm:pt>
    <dgm:pt modelId="{6C3C3DD2-9A11-8547-AE15-DE076639B030}" type="pres">
      <dgm:prSet presAssocID="{3C02D2D9-85DA-6C44-BFE2-726338043FBD}" presName="diagram" presStyleCnt="0">
        <dgm:presLayoutVars>
          <dgm:dir/>
          <dgm:resizeHandles val="exact"/>
        </dgm:presLayoutVars>
      </dgm:prSet>
      <dgm:spPr/>
    </dgm:pt>
    <dgm:pt modelId="{348DD78F-B648-5547-824F-973EB5E59B31}" type="pres">
      <dgm:prSet presAssocID="{D11CA3DF-46E2-5A40-9CA5-F0F880CDE53B}" presName="node" presStyleLbl="node1" presStyleIdx="0" presStyleCnt="4" custScaleX="290310" custScaleY="257298">
        <dgm:presLayoutVars>
          <dgm:bulletEnabled val="1"/>
        </dgm:presLayoutVars>
      </dgm:prSet>
      <dgm:spPr>
        <a:prstGeom prst="roundRect">
          <a:avLst/>
        </a:prstGeom>
      </dgm:spPr>
    </dgm:pt>
    <dgm:pt modelId="{4702B016-6A82-5148-8083-C192660A7E28}" type="pres">
      <dgm:prSet presAssocID="{B34E5FC5-819B-CD4F-AA5E-F9536D7448A7}" presName="sibTrans" presStyleCnt="0"/>
      <dgm:spPr/>
    </dgm:pt>
    <dgm:pt modelId="{E9DB823B-4BE7-A04F-9451-F3566111F884}" type="pres">
      <dgm:prSet presAssocID="{DD4988A3-5BCC-C84D-944C-8FD5240C4210}" presName="node" presStyleLbl="node1" presStyleIdx="1" presStyleCnt="4" custScaleX="290310" custScaleY="257298">
        <dgm:presLayoutVars>
          <dgm:bulletEnabled val="1"/>
        </dgm:presLayoutVars>
      </dgm:prSet>
      <dgm:spPr>
        <a:prstGeom prst="roundRect">
          <a:avLst/>
        </a:prstGeom>
      </dgm:spPr>
    </dgm:pt>
    <dgm:pt modelId="{575DDE73-6878-E74C-84CB-BD1525427717}" type="pres">
      <dgm:prSet presAssocID="{91E1DE22-1898-9149-B3DC-BE843422264C}" presName="sibTrans" presStyleCnt="0"/>
      <dgm:spPr/>
    </dgm:pt>
    <dgm:pt modelId="{B3764AD2-4C15-B540-A931-362D2C1320C7}" type="pres">
      <dgm:prSet presAssocID="{F28DECF2-D511-B74F-B2C7-D60E3623B8B6}" presName="node" presStyleLbl="node1" presStyleIdx="2" presStyleCnt="4" custScaleX="290310" custScaleY="257298">
        <dgm:presLayoutVars>
          <dgm:bulletEnabled val="1"/>
        </dgm:presLayoutVars>
      </dgm:prSet>
      <dgm:spPr>
        <a:prstGeom prst="roundRect">
          <a:avLst/>
        </a:prstGeom>
      </dgm:spPr>
    </dgm:pt>
    <dgm:pt modelId="{63EA75A0-1AD4-5F47-9B4F-86D05ECCBB16}" type="pres">
      <dgm:prSet presAssocID="{BA6CD298-972B-034D-B2C5-EC04E0A01ADC}" presName="sibTrans" presStyleCnt="0"/>
      <dgm:spPr/>
    </dgm:pt>
    <dgm:pt modelId="{3A54151C-43A9-3D45-B054-8FF18C6724AA}" type="pres">
      <dgm:prSet presAssocID="{1803F8C2-2805-E846-816C-2B72896DDE49}" presName="node" presStyleLbl="node1" presStyleIdx="3" presStyleCnt="4" custScaleX="290310" custScaleY="257298">
        <dgm:presLayoutVars>
          <dgm:bulletEnabled val="1"/>
        </dgm:presLayoutVars>
      </dgm:prSet>
      <dgm:spPr>
        <a:prstGeom prst="roundRect">
          <a:avLst/>
        </a:prstGeom>
      </dgm:spPr>
    </dgm:pt>
  </dgm:ptLst>
  <dgm:cxnLst>
    <dgm:cxn modelId="{399F3A02-A7F7-774C-8E19-EB17CECFBD1F}" type="presOf" srcId="{1803F8C2-2805-E846-816C-2B72896DDE49}" destId="{3A54151C-43A9-3D45-B054-8FF18C6724AA}" srcOrd="0" destOrd="0" presId="urn:microsoft.com/office/officeart/2005/8/layout/default"/>
    <dgm:cxn modelId="{B6A2330A-9A63-BC45-880F-17F8EC121AE4}" srcId="{3C02D2D9-85DA-6C44-BFE2-726338043FBD}" destId="{DD4988A3-5BCC-C84D-944C-8FD5240C4210}" srcOrd="1" destOrd="0" parTransId="{1D41B51C-612F-FD4D-B6A0-F355BCD00109}" sibTransId="{91E1DE22-1898-9149-B3DC-BE843422264C}"/>
    <dgm:cxn modelId="{B4ED2D16-D058-A448-9466-D37FB59B03AA}" srcId="{3C02D2D9-85DA-6C44-BFE2-726338043FBD}" destId="{1803F8C2-2805-E846-816C-2B72896DDE49}" srcOrd="3" destOrd="0" parTransId="{FB23B894-BF58-C54F-AA98-FE50870DFD6D}" sibTransId="{249A547E-5618-0A45-9842-CDDF0F78353C}"/>
    <dgm:cxn modelId="{F5167838-0FB0-0244-8FF4-28B76D00F2A2}" srcId="{3C02D2D9-85DA-6C44-BFE2-726338043FBD}" destId="{F28DECF2-D511-B74F-B2C7-D60E3623B8B6}" srcOrd="2" destOrd="0" parTransId="{6D2D49C8-9419-EF4D-B991-EEB69A89F25D}" sibTransId="{BA6CD298-972B-034D-B2C5-EC04E0A01ADC}"/>
    <dgm:cxn modelId="{43D86D3E-7339-094B-91D2-2F9017092783}" type="presOf" srcId="{F28DECF2-D511-B74F-B2C7-D60E3623B8B6}" destId="{B3764AD2-4C15-B540-A931-362D2C1320C7}" srcOrd="0" destOrd="0" presId="urn:microsoft.com/office/officeart/2005/8/layout/default"/>
    <dgm:cxn modelId="{EAA9FB93-34BD-624D-8409-AD8C61DD872C}" type="presOf" srcId="{3C02D2D9-85DA-6C44-BFE2-726338043FBD}" destId="{6C3C3DD2-9A11-8547-AE15-DE076639B030}" srcOrd="0" destOrd="0" presId="urn:microsoft.com/office/officeart/2005/8/layout/default"/>
    <dgm:cxn modelId="{B28042C7-BBCB-C849-9598-729ECBCED22B}" type="presOf" srcId="{D11CA3DF-46E2-5A40-9CA5-F0F880CDE53B}" destId="{348DD78F-B648-5547-824F-973EB5E59B31}" srcOrd="0" destOrd="0" presId="urn:microsoft.com/office/officeart/2005/8/layout/default"/>
    <dgm:cxn modelId="{BAEE81D0-D447-154F-AB91-D6CA61C729E9}" srcId="{3C02D2D9-85DA-6C44-BFE2-726338043FBD}" destId="{D11CA3DF-46E2-5A40-9CA5-F0F880CDE53B}" srcOrd="0" destOrd="0" parTransId="{3EEC1721-898E-4B42-A9E2-52E1A8855F8B}" sibTransId="{B34E5FC5-819B-CD4F-AA5E-F9536D7448A7}"/>
    <dgm:cxn modelId="{26023EE5-2B04-A348-93C2-38B0DEC68537}" type="presOf" srcId="{DD4988A3-5BCC-C84D-944C-8FD5240C4210}" destId="{E9DB823B-4BE7-A04F-9451-F3566111F884}" srcOrd="0" destOrd="0" presId="urn:microsoft.com/office/officeart/2005/8/layout/default"/>
    <dgm:cxn modelId="{E8581534-6A23-D741-8028-C8ADD8288F26}" type="presParOf" srcId="{6C3C3DD2-9A11-8547-AE15-DE076639B030}" destId="{348DD78F-B648-5547-824F-973EB5E59B31}" srcOrd="0" destOrd="0" presId="urn:microsoft.com/office/officeart/2005/8/layout/default"/>
    <dgm:cxn modelId="{7DD0B290-DCC7-3040-9D64-A5FD0B87CCD6}" type="presParOf" srcId="{6C3C3DD2-9A11-8547-AE15-DE076639B030}" destId="{4702B016-6A82-5148-8083-C192660A7E28}" srcOrd="1" destOrd="0" presId="urn:microsoft.com/office/officeart/2005/8/layout/default"/>
    <dgm:cxn modelId="{1ADC5F4B-49CE-B24F-AD5E-B7F5C04F40CE}" type="presParOf" srcId="{6C3C3DD2-9A11-8547-AE15-DE076639B030}" destId="{E9DB823B-4BE7-A04F-9451-F3566111F884}" srcOrd="2" destOrd="0" presId="urn:microsoft.com/office/officeart/2005/8/layout/default"/>
    <dgm:cxn modelId="{9BBF7871-2ACA-724D-97F2-E886B6C09C8A}" type="presParOf" srcId="{6C3C3DD2-9A11-8547-AE15-DE076639B030}" destId="{575DDE73-6878-E74C-84CB-BD1525427717}" srcOrd="3" destOrd="0" presId="urn:microsoft.com/office/officeart/2005/8/layout/default"/>
    <dgm:cxn modelId="{8ACB8C0F-B155-8945-B1F2-3D5176CB64E2}" type="presParOf" srcId="{6C3C3DD2-9A11-8547-AE15-DE076639B030}" destId="{B3764AD2-4C15-B540-A931-362D2C1320C7}" srcOrd="4" destOrd="0" presId="urn:microsoft.com/office/officeart/2005/8/layout/default"/>
    <dgm:cxn modelId="{1111AE60-FC4D-4C4B-9350-8E9C5A09E616}" type="presParOf" srcId="{6C3C3DD2-9A11-8547-AE15-DE076639B030}" destId="{63EA75A0-1AD4-5F47-9B4F-86D05ECCBB16}" srcOrd="5" destOrd="0" presId="urn:microsoft.com/office/officeart/2005/8/layout/default"/>
    <dgm:cxn modelId="{48D18276-4CD2-7B4E-8E01-0B0BFFCC870D}" type="presParOf" srcId="{6C3C3DD2-9A11-8547-AE15-DE076639B030}" destId="{3A54151C-43A9-3D45-B054-8FF18C6724AA}" srcOrd="6" destOrd="0" presId="urn:microsoft.com/office/officeart/2005/8/layout/defaul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ECE6C8C-0C85-614B-AA9B-AAD4CEFC7FD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5AC2DC2-242A-614E-BC98-F087411FE8E8}">
      <dgm:prSet custT="1"/>
      <dgm:spPr>
        <a:solidFill>
          <a:schemeClr val="tx2">
            <a:lumMod val="50000"/>
          </a:schemeClr>
        </a:solidFill>
        <a:ln w="6350">
          <a:solidFill>
            <a:schemeClr val="accent1">
              <a:lumMod val="75000"/>
            </a:schemeClr>
          </a:solidFill>
        </a:ln>
      </dgm:spPr>
      <dgm:t>
        <a:bodyPr/>
        <a:lstStyle/>
        <a:p>
          <a:pPr>
            <a:lnSpc>
              <a:spcPct val="100000"/>
            </a:lnSpc>
          </a:pPr>
          <a:r>
            <a:rPr lang="en-US" sz="800" b="1">
              <a:solidFill>
                <a:srgbClr val="BFD72F"/>
              </a:solidFill>
            </a:rPr>
            <a:t>Comprehensive Managed Security Services from Edge to Cloud Deployments</a:t>
          </a:r>
          <a:endParaRPr lang="en-IN" sz="800" b="1">
            <a:solidFill>
              <a:srgbClr val="BFD72F"/>
            </a:solidFill>
          </a:endParaRPr>
        </a:p>
      </dgm:t>
    </dgm:pt>
    <dgm:pt modelId="{89C7DC9B-5381-6042-9EF8-747A0CE6CBDC}" type="parTrans" cxnId="{EF96737C-76A7-AA42-827A-428B9C8114A3}">
      <dgm:prSet/>
      <dgm:spPr/>
      <dgm:t>
        <a:bodyPr/>
        <a:lstStyle/>
        <a:p>
          <a:endParaRPr lang="en-US"/>
        </a:p>
      </dgm:t>
    </dgm:pt>
    <dgm:pt modelId="{4B9C80D1-4912-BA43-8382-20444C6C1803}" type="sibTrans" cxnId="{EF96737C-76A7-AA42-827A-428B9C8114A3}">
      <dgm:prSet/>
      <dgm:spPr/>
      <dgm:t>
        <a:bodyPr/>
        <a:lstStyle/>
        <a:p>
          <a:endParaRPr lang="en-US"/>
        </a:p>
      </dgm:t>
    </dgm:pt>
    <dgm:pt modelId="{F8DC1CB7-A4E7-5C40-93BC-24D3ADC865AD}">
      <dgm:prSet custT="1"/>
      <dgm:spPr>
        <a:noFill/>
        <a:ln w="3175">
          <a:solidFill>
            <a:schemeClr val="accent1">
              <a:lumMod val="60000"/>
              <a:lumOff val="40000"/>
            </a:schemeClr>
          </a:solidFill>
          <a:prstDash val="sysDot"/>
        </a:ln>
      </dgm:spPr>
      <dgm:t>
        <a:bodyPr/>
        <a:lstStyle/>
        <a:p>
          <a:pPr marL="95250" indent="-87313">
            <a:lnSpc>
              <a:spcPct val="100000"/>
            </a:lnSpc>
            <a:tabLst/>
          </a:pPr>
          <a:r>
            <a:rPr lang="en-US" sz="700">
              <a:solidFill>
                <a:schemeClr val="bg1">
                  <a:lumMod val="85000"/>
                </a:schemeClr>
              </a:solidFill>
            </a:rPr>
            <a:t>Single solution provider covering DC, Network, Cloud, App, Hosts and Data </a:t>
          </a:r>
          <a:endParaRPr lang="en-IN" sz="700">
            <a:solidFill>
              <a:schemeClr val="bg1">
                <a:lumMod val="85000"/>
              </a:schemeClr>
            </a:solidFill>
          </a:endParaRPr>
        </a:p>
      </dgm:t>
    </dgm:pt>
    <dgm:pt modelId="{616261C9-5F7A-804A-A3F7-8D55B30F5640}" type="parTrans" cxnId="{AF4C0808-2066-1E48-99C1-9283FBCB9935}">
      <dgm:prSet/>
      <dgm:spPr/>
      <dgm:t>
        <a:bodyPr/>
        <a:lstStyle/>
        <a:p>
          <a:endParaRPr lang="en-US"/>
        </a:p>
      </dgm:t>
    </dgm:pt>
    <dgm:pt modelId="{2C605E2C-CA94-084B-89B9-4B9190E7FBB1}" type="sibTrans" cxnId="{AF4C0808-2066-1E48-99C1-9283FBCB9935}">
      <dgm:prSet/>
      <dgm:spPr/>
      <dgm:t>
        <a:bodyPr/>
        <a:lstStyle/>
        <a:p>
          <a:endParaRPr lang="en-US"/>
        </a:p>
      </dgm:t>
    </dgm:pt>
    <dgm:pt modelId="{697710D3-303A-E84F-836C-F06A7AB11901}">
      <dgm:prSet custT="1"/>
      <dgm:spPr>
        <a:noFill/>
        <a:ln w="3175">
          <a:solidFill>
            <a:schemeClr val="accent1">
              <a:lumMod val="60000"/>
              <a:lumOff val="40000"/>
            </a:schemeClr>
          </a:solidFill>
          <a:prstDash val="sysDot"/>
        </a:ln>
      </dgm:spPr>
      <dgm:t>
        <a:bodyPr/>
        <a:lstStyle/>
        <a:p>
          <a:pPr marL="95250" indent="-87313">
            <a:lnSpc>
              <a:spcPct val="100000"/>
            </a:lnSpc>
            <a:tabLst/>
          </a:pPr>
          <a:r>
            <a:rPr lang="en-US" sz="700">
              <a:solidFill>
                <a:schemeClr val="bg1">
                  <a:lumMod val="85000"/>
                </a:schemeClr>
              </a:solidFill>
            </a:rPr>
            <a:t>Offering Shared/On site/Hybrid Services to manage diverse solution portfolio with customized support models  </a:t>
          </a:r>
          <a:endParaRPr lang="en-IN" sz="700">
            <a:solidFill>
              <a:schemeClr val="bg1">
                <a:lumMod val="85000"/>
              </a:schemeClr>
            </a:solidFill>
          </a:endParaRPr>
        </a:p>
      </dgm:t>
    </dgm:pt>
    <dgm:pt modelId="{C87C1E1D-6D2A-2340-A533-CA794BA5333D}" type="parTrans" cxnId="{D1397039-7C25-E441-80A8-A9DC5F8EDD9E}">
      <dgm:prSet/>
      <dgm:spPr/>
      <dgm:t>
        <a:bodyPr/>
        <a:lstStyle/>
        <a:p>
          <a:endParaRPr lang="en-US"/>
        </a:p>
      </dgm:t>
    </dgm:pt>
    <dgm:pt modelId="{F08CDD02-112E-8148-9A26-FE4CF3468C0F}" type="sibTrans" cxnId="{D1397039-7C25-E441-80A8-A9DC5F8EDD9E}">
      <dgm:prSet/>
      <dgm:spPr/>
      <dgm:t>
        <a:bodyPr/>
        <a:lstStyle/>
        <a:p>
          <a:endParaRPr lang="en-US"/>
        </a:p>
      </dgm:t>
    </dgm:pt>
    <dgm:pt modelId="{A892ECA6-3B5C-1F4D-8F56-EF6041E0D60B}">
      <dgm:prSet custT="1"/>
      <dgm:spPr>
        <a:noFill/>
        <a:ln w="3175">
          <a:solidFill>
            <a:schemeClr val="accent1">
              <a:lumMod val="60000"/>
              <a:lumOff val="40000"/>
            </a:schemeClr>
          </a:solidFill>
          <a:prstDash val="sysDot"/>
        </a:ln>
      </dgm:spPr>
      <dgm:t>
        <a:bodyPr/>
        <a:lstStyle/>
        <a:p>
          <a:pPr marL="95250" indent="-87313">
            <a:lnSpc>
              <a:spcPct val="100000"/>
            </a:lnSpc>
            <a:tabLst/>
          </a:pPr>
          <a:r>
            <a:rPr lang="en-US" sz="700">
              <a:solidFill>
                <a:schemeClr val="bg1">
                  <a:lumMod val="85000"/>
                </a:schemeClr>
              </a:solidFill>
            </a:rPr>
            <a:t>Integrated seamlessly with other managed services in the ITSM platform to provide a unified view with  faster ticket resolution</a:t>
          </a:r>
          <a:endParaRPr lang="en-IN" sz="700">
            <a:solidFill>
              <a:schemeClr val="bg1">
                <a:lumMod val="85000"/>
              </a:schemeClr>
            </a:solidFill>
          </a:endParaRPr>
        </a:p>
      </dgm:t>
    </dgm:pt>
    <dgm:pt modelId="{ABB996FE-4CAC-7F4D-821E-C1415C9F7FB2}" type="parTrans" cxnId="{9736AE8D-9E9A-4643-A8A6-C46C394136C0}">
      <dgm:prSet/>
      <dgm:spPr/>
      <dgm:t>
        <a:bodyPr/>
        <a:lstStyle/>
        <a:p>
          <a:endParaRPr lang="en-US"/>
        </a:p>
      </dgm:t>
    </dgm:pt>
    <dgm:pt modelId="{D2D90AD9-B382-F344-8885-EAC547F8AE92}" type="sibTrans" cxnId="{9736AE8D-9E9A-4643-A8A6-C46C394136C0}">
      <dgm:prSet/>
      <dgm:spPr/>
      <dgm:t>
        <a:bodyPr/>
        <a:lstStyle/>
        <a:p>
          <a:endParaRPr lang="en-US"/>
        </a:p>
      </dgm:t>
    </dgm:pt>
    <dgm:pt modelId="{A3F72ACE-C428-2349-93E1-671448DCE901}">
      <dgm:prSet custT="1"/>
      <dgm:spPr>
        <a:noFill/>
        <a:ln w="3175">
          <a:solidFill>
            <a:schemeClr val="accent1">
              <a:lumMod val="60000"/>
              <a:lumOff val="40000"/>
            </a:schemeClr>
          </a:solidFill>
          <a:prstDash val="sysDot"/>
        </a:ln>
      </dgm:spPr>
      <dgm:t>
        <a:bodyPr/>
        <a:lstStyle/>
        <a:p>
          <a:pPr marL="95250" indent="-87313">
            <a:lnSpc>
              <a:spcPct val="100000"/>
            </a:lnSpc>
            <a:tabLst/>
          </a:pPr>
          <a:r>
            <a:rPr lang="en-US" sz="700">
              <a:solidFill>
                <a:schemeClr val="bg1">
                  <a:lumMod val="85000"/>
                </a:schemeClr>
              </a:solidFill>
            </a:rPr>
            <a:t>SLA driven Security Services by virtue of SASE &amp; Security providers hosted in </a:t>
          </a:r>
          <a:r>
            <a:rPr lang="en-US" sz="700" err="1">
              <a:solidFill>
                <a:schemeClr val="bg1">
                  <a:lumMod val="85000"/>
                </a:schemeClr>
              </a:solidFill>
            </a:rPr>
            <a:t>Sify</a:t>
          </a:r>
          <a:r>
            <a:rPr lang="en-US" sz="700">
              <a:solidFill>
                <a:schemeClr val="bg1">
                  <a:lumMod val="85000"/>
                </a:schemeClr>
              </a:solidFill>
            </a:rPr>
            <a:t> DCs </a:t>
          </a:r>
          <a:endParaRPr lang="en-IN" sz="700">
            <a:solidFill>
              <a:schemeClr val="bg1">
                <a:lumMod val="85000"/>
              </a:schemeClr>
            </a:solidFill>
          </a:endParaRPr>
        </a:p>
      </dgm:t>
    </dgm:pt>
    <dgm:pt modelId="{84AF15A1-36C8-CF4E-9905-732B9F3A13B3}" type="parTrans" cxnId="{4C4FA00D-5883-5148-BC30-FC1A4B13ABEA}">
      <dgm:prSet/>
      <dgm:spPr/>
      <dgm:t>
        <a:bodyPr/>
        <a:lstStyle/>
        <a:p>
          <a:endParaRPr lang="en-US"/>
        </a:p>
      </dgm:t>
    </dgm:pt>
    <dgm:pt modelId="{03426F6E-FE0B-9E43-A861-36F03B5D3C82}" type="sibTrans" cxnId="{4C4FA00D-5883-5148-BC30-FC1A4B13ABEA}">
      <dgm:prSet/>
      <dgm:spPr/>
      <dgm:t>
        <a:bodyPr/>
        <a:lstStyle/>
        <a:p>
          <a:endParaRPr lang="en-US"/>
        </a:p>
      </dgm:t>
    </dgm:pt>
    <dgm:pt modelId="{E2E47053-15BC-4B46-9A9A-B3F5329DE4F5}">
      <dgm:prSet custT="1"/>
      <dgm:spPr>
        <a:solidFill>
          <a:schemeClr val="tx2">
            <a:lumMod val="50000"/>
          </a:schemeClr>
        </a:solidFill>
        <a:ln w="6350">
          <a:solidFill>
            <a:schemeClr val="accent1">
              <a:lumMod val="75000"/>
            </a:schemeClr>
          </a:solidFill>
        </a:ln>
      </dgm:spPr>
      <dgm:t>
        <a:bodyPr/>
        <a:lstStyle/>
        <a:p>
          <a:pPr>
            <a:lnSpc>
              <a:spcPct val="100000"/>
            </a:lnSpc>
          </a:pPr>
          <a:r>
            <a:rPr lang="en-US" sz="800" b="1">
              <a:solidFill>
                <a:srgbClr val="BFD72F"/>
              </a:solidFill>
            </a:rPr>
            <a:t>AI/ML driven continuous Security Assurance Monitoring, &amp; Automated Incident Management</a:t>
          </a:r>
          <a:endParaRPr lang="en-IN" sz="800" b="1">
            <a:solidFill>
              <a:srgbClr val="BFD72F"/>
            </a:solidFill>
          </a:endParaRPr>
        </a:p>
      </dgm:t>
    </dgm:pt>
    <dgm:pt modelId="{2F4FC964-A24D-BE4C-B531-B16E1F37D1A9}" type="parTrans" cxnId="{FA4D89E7-2BC1-544B-B794-9EB52E89928D}">
      <dgm:prSet/>
      <dgm:spPr/>
      <dgm:t>
        <a:bodyPr/>
        <a:lstStyle/>
        <a:p>
          <a:endParaRPr lang="en-US"/>
        </a:p>
      </dgm:t>
    </dgm:pt>
    <dgm:pt modelId="{749397FF-AD92-7E40-9807-467991B04229}" type="sibTrans" cxnId="{FA4D89E7-2BC1-544B-B794-9EB52E89928D}">
      <dgm:prSet/>
      <dgm:spPr/>
      <dgm:t>
        <a:bodyPr/>
        <a:lstStyle/>
        <a:p>
          <a:endParaRPr lang="en-US"/>
        </a:p>
      </dgm:t>
    </dgm:pt>
    <dgm:pt modelId="{3819C97E-1263-A047-8215-4BEF7B97827F}">
      <dgm:prSet custT="1"/>
      <dgm:spPr>
        <a:noFill/>
        <a:ln w="3175">
          <a:solidFill>
            <a:schemeClr val="accent1">
              <a:lumMod val="60000"/>
              <a:lumOff val="40000"/>
            </a:schemeClr>
          </a:solidFill>
          <a:prstDash val="sysDot"/>
        </a:ln>
      </dgm:spPr>
      <dgm:t>
        <a:bodyPr/>
        <a:lstStyle/>
        <a:p>
          <a:pPr marL="95250" indent="-87313">
            <a:lnSpc>
              <a:spcPct val="100000"/>
            </a:lnSpc>
            <a:tabLst/>
          </a:pPr>
          <a:r>
            <a:rPr lang="en-US" sz="700">
              <a:solidFill>
                <a:schemeClr val="bg1">
                  <a:lumMod val="85000"/>
                </a:schemeClr>
              </a:solidFill>
            </a:rPr>
            <a:t>Real-time monitoring through multiple feeds, to safeguard all the systems and sensitive information</a:t>
          </a:r>
          <a:endParaRPr lang="en-IN" sz="700">
            <a:solidFill>
              <a:schemeClr val="bg1">
                <a:lumMod val="85000"/>
              </a:schemeClr>
            </a:solidFill>
          </a:endParaRPr>
        </a:p>
      </dgm:t>
    </dgm:pt>
    <dgm:pt modelId="{98E57DC2-05A1-0D41-8974-EB39A1727E03}" type="parTrans" cxnId="{47C3ACF5-A1B7-4543-B9F3-6A4315E17E6E}">
      <dgm:prSet/>
      <dgm:spPr/>
      <dgm:t>
        <a:bodyPr/>
        <a:lstStyle/>
        <a:p>
          <a:endParaRPr lang="en-US"/>
        </a:p>
      </dgm:t>
    </dgm:pt>
    <dgm:pt modelId="{B17761C0-3B2F-464F-8EB9-902C45EC20DB}" type="sibTrans" cxnId="{47C3ACF5-A1B7-4543-B9F3-6A4315E17E6E}">
      <dgm:prSet/>
      <dgm:spPr/>
      <dgm:t>
        <a:bodyPr/>
        <a:lstStyle/>
        <a:p>
          <a:endParaRPr lang="en-US"/>
        </a:p>
      </dgm:t>
    </dgm:pt>
    <dgm:pt modelId="{6AB6B397-9531-CE4E-AEFB-790FA4D548FD}">
      <dgm:prSet custT="1"/>
      <dgm:spPr>
        <a:noFill/>
        <a:ln w="3175">
          <a:solidFill>
            <a:schemeClr val="accent1">
              <a:lumMod val="60000"/>
              <a:lumOff val="40000"/>
            </a:schemeClr>
          </a:solidFill>
          <a:prstDash val="sysDot"/>
        </a:ln>
      </dgm:spPr>
      <dgm:t>
        <a:bodyPr/>
        <a:lstStyle/>
        <a:p>
          <a:pPr marL="95250" indent="-87313">
            <a:lnSpc>
              <a:spcPct val="100000"/>
            </a:lnSpc>
            <a:tabLst/>
          </a:pPr>
          <a:r>
            <a:rPr lang="en-US" sz="700">
              <a:solidFill>
                <a:schemeClr val="bg1">
                  <a:lumMod val="85000"/>
                </a:schemeClr>
              </a:solidFill>
            </a:rPr>
            <a:t>Correlate security inputs to business context and current threat insights for Auto remediation </a:t>
          </a:r>
          <a:endParaRPr lang="en-IN" sz="700">
            <a:solidFill>
              <a:schemeClr val="bg1">
                <a:lumMod val="85000"/>
              </a:schemeClr>
            </a:solidFill>
          </a:endParaRPr>
        </a:p>
      </dgm:t>
    </dgm:pt>
    <dgm:pt modelId="{B7D2347F-ECC5-FE42-BFDA-5964666C6C98}" type="parTrans" cxnId="{AF435F4B-EA0C-8E49-A69A-2E2A4A7B37B8}">
      <dgm:prSet/>
      <dgm:spPr/>
      <dgm:t>
        <a:bodyPr/>
        <a:lstStyle/>
        <a:p>
          <a:endParaRPr lang="en-US"/>
        </a:p>
      </dgm:t>
    </dgm:pt>
    <dgm:pt modelId="{E27110C1-FCF1-AE42-9702-D46235F14C02}" type="sibTrans" cxnId="{AF435F4B-EA0C-8E49-A69A-2E2A4A7B37B8}">
      <dgm:prSet/>
      <dgm:spPr/>
      <dgm:t>
        <a:bodyPr/>
        <a:lstStyle/>
        <a:p>
          <a:endParaRPr lang="en-US"/>
        </a:p>
      </dgm:t>
    </dgm:pt>
    <dgm:pt modelId="{A1D564B1-DE87-6447-9C8F-1E7081BF7137}">
      <dgm:prSet custT="1"/>
      <dgm:spPr>
        <a:solidFill>
          <a:schemeClr val="tx2">
            <a:lumMod val="50000"/>
          </a:schemeClr>
        </a:solidFill>
        <a:ln w="6350">
          <a:solidFill>
            <a:schemeClr val="accent1">
              <a:lumMod val="75000"/>
            </a:schemeClr>
          </a:solidFill>
        </a:ln>
      </dgm:spPr>
      <dgm:t>
        <a:bodyPr/>
        <a:lstStyle/>
        <a:p>
          <a:pPr>
            <a:lnSpc>
              <a:spcPct val="100000"/>
            </a:lnSpc>
          </a:pPr>
          <a:r>
            <a:rPr lang="en-US" sz="800" b="1">
              <a:solidFill>
                <a:srgbClr val="BFD72F"/>
              </a:solidFill>
            </a:rPr>
            <a:t>Governance, Risk &amp; Compliance Assurance </a:t>
          </a:r>
          <a:endParaRPr lang="en-IN" sz="800" b="1">
            <a:solidFill>
              <a:srgbClr val="BFD72F"/>
            </a:solidFill>
          </a:endParaRPr>
        </a:p>
      </dgm:t>
    </dgm:pt>
    <dgm:pt modelId="{8F4AA91B-D0B4-E340-8F95-4FF9FAC5382A}" type="parTrans" cxnId="{3B4A173C-574B-DD45-8503-8B394CE01B80}">
      <dgm:prSet/>
      <dgm:spPr/>
      <dgm:t>
        <a:bodyPr/>
        <a:lstStyle/>
        <a:p>
          <a:endParaRPr lang="en-US"/>
        </a:p>
      </dgm:t>
    </dgm:pt>
    <dgm:pt modelId="{182CF2DE-B89D-5F40-9CCC-6013ED1742C9}" type="sibTrans" cxnId="{3B4A173C-574B-DD45-8503-8B394CE01B80}">
      <dgm:prSet/>
      <dgm:spPr/>
      <dgm:t>
        <a:bodyPr/>
        <a:lstStyle/>
        <a:p>
          <a:endParaRPr lang="en-US"/>
        </a:p>
      </dgm:t>
    </dgm:pt>
    <dgm:pt modelId="{2AF613FC-172C-3A4C-9F05-DB7F0E8FBFBF}">
      <dgm:prSet custT="1"/>
      <dgm:spPr>
        <a:noFill/>
        <a:ln w="3175">
          <a:solidFill>
            <a:schemeClr val="accent1">
              <a:lumMod val="60000"/>
              <a:lumOff val="40000"/>
            </a:schemeClr>
          </a:solidFill>
          <a:prstDash val="sysDot"/>
        </a:ln>
      </dgm:spPr>
      <dgm:t>
        <a:bodyPr/>
        <a:lstStyle/>
        <a:p>
          <a:pPr marL="95250" indent="-95250">
            <a:lnSpc>
              <a:spcPct val="100000"/>
            </a:lnSpc>
            <a:tabLst/>
          </a:pPr>
          <a:r>
            <a:rPr lang="en-US" sz="700">
              <a:solidFill>
                <a:schemeClr val="bg1">
                  <a:lumMod val="85000"/>
                </a:schemeClr>
              </a:solidFill>
            </a:rPr>
            <a:t>Identify security vulnerabilities across your digital IT infrastructure and remediate with </a:t>
          </a:r>
          <a:r>
            <a:rPr lang="en-US" sz="700" err="1">
              <a:solidFill>
                <a:schemeClr val="bg1">
                  <a:lumMod val="85000"/>
                </a:schemeClr>
              </a:solidFill>
            </a:rPr>
            <a:t>Sify’s</a:t>
          </a:r>
          <a:r>
            <a:rPr lang="en-US" sz="700">
              <a:solidFill>
                <a:schemeClr val="bg1">
                  <a:lumMod val="85000"/>
                </a:schemeClr>
              </a:solidFill>
            </a:rPr>
            <a:t> advanced managed services  </a:t>
          </a:r>
          <a:endParaRPr lang="en-IN" sz="700">
            <a:solidFill>
              <a:schemeClr val="bg1">
                <a:lumMod val="85000"/>
              </a:schemeClr>
            </a:solidFill>
          </a:endParaRPr>
        </a:p>
      </dgm:t>
    </dgm:pt>
    <dgm:pt modelId="{E1DB2FF0-F1E8-944A-869E-6DF2B4E4EA66}" type="parTrans" cxnId="{C28E5CDF-3E5F-6340-8AFF-17646A006BB9}">
      <dgm:prSet/>
      <dgm:spPr/>
      <dgm:t>
        <a:bodyPr/>
        <a:lstStyle/>
        <a:p>
          <a:endParaRPr lang="en-US"/>
        </a:p>
      </dgm:t>
    </dgm:pt>
    <dgm:pt modelId="{A15A06BA-1C89-3943-B703-29B268E70991}" type="sibTrans" cxnId="{C28E5CDF-3E5F-6340-8AFF-17646A006BB9}">
      <dgm:prSet/>
      <dgm:spPr/>
      <dgm:t>
        <a:bodyPr/>
        <a:lstStyle/>
        <a:p>
          <a:endParaRPr lang="en-US"/>
        </a:p>
      </dgm:t>
    </dgm:pt>
    <dgm:pt modelId="{664EAC29-7822-D44A-894C-BA6A8D67D7DE}">
      <dgm:prSet custT="1"/>
      <dgm:spPr>
        <a:noFill/>
        <a:ln w="3175">
          <a:solidFill>
            <a:schemeClr val="accent1">
              <a:lumMod val="60000"/>
              <a:lumOff val="40000"/>
            </a:schemeClr>
          </a:solidFill>
          <a:prstDash val="sysDot"/>
        </a:ln>
      </dgm:spPr>
      <dgm:t>
        <a:bodyPr/>
        <a:lstStyle/>
        <a:p>
          <a:pPr marL="95250" indent="-95250">
            <a:lnSpc>
              <a:spcPct val="100000"/>
            </a:lnSpc>
            <a:tabLst/>
          </a:pPr>
          <a:r>
            <a:rPr lang="en-US" sz="700">
              <a:solidFill>
                <a:schemeClr val="bg1">
                  <a:lumMod val="85000"/>
                </a:schemeClr>
              </a:solidFill>
            </a:rPr>
            <a:t>Enable organizations to meet regulatory and compliance requirements: SEBI, RBI, IRDA, ISO27001…</a:t>
          </a:r>
          <a:endParaRPr lang="en-IN" sz="700">
            <a:solidFill>
              <a:schemeClr val="bg1">
                <a:lumMod val="85000"/>
              </a:schemeClr>
            </a:solidFill>
          </a:endParaRPr>
        </a:p>
      </dgm:t>
    </dgm:pt>
    <dgm:pt modelId="{9056EB14-13D2-4146-A3F7-A4D0CCB2D8F0}" type="parTrans" cxnId="{42F9CB8B-4192-734C-B01D-CDF2441BC5E5}">
      <dgm:prSet/>
      <dgm:spPr/>
      <dgm:t>
        <a:bodyPr/>
        <a:lstStyle/>
        <a:p>
          <a:endParaRPr lang="en-US"/>
        </a:p>
      </dgm:t>
    </dgm:pt>
    <dgm:pt modelId="{EAD3C4CB-C9E4-034C-BF8A-920DEBDF515B}" type="sibTrans" cxnId="{42F9CB8B-4192-734C-B01D-CDF2441BC5E5}">
      <dgm:prSet/>
      <dgm:spPr/>
      <dgm:t>
        <a:bodyPr/>
        <a:lstStyle/>
        <a:p>
          <a:endParaRPr lang="en-US"/>
        </a:p>
      </dgm:t>
    </dgm:pt>
    <dgm:pt modelId="{84D4E503-B515-D84D-806B-03B3818B7AD6}" type="pres">
      <dgm:prSet presAssocID="{EECE6C8C-0C85-614B-AA9B-AAD4CEFC7FD3}" presName="linear" presStyleCnt="0">
        <dgm:presLayoutVars>
          <dgm:dir/>
          <dgm:animLvl val="lvl"/>
          <dgm:resizeHandles val="exact"/>
        </dgm:presLayoutVars>
      </dgm:prSet>
      <dgm:spPr/>
    </dgm:pt>
    <dgm:pt modelId="{0ECEDAF0-17F0-9E45-AD48-E3D700A45B4C}" type="pres">
      <dgm:prSet presAssocID="{15AC2DC2-242A-614E-BC98-F087411FE8E8}" presName="parentLin" presStyleCnt="0"/>
      <dgm:spPr/>
    </dgm:pt>
    <dgm:pt modelId="{0DD82E10-5D7F-5049-B371-8758C3145F90}" type="pres">
      <dgm:prSet presAssocID="{15AC2DC2-242A-614E-BC98-F087411FE8E8}" presName="parentLeftMargin" presStyleLbl="node1" presStyleIdx="0" presStyleCnt="3"/>
      <dgm:spPr/>
    </dgm:pt>
    <dgm:pt modelId="{6D9E3C04-0B58-AA48-A389-A633F08563AF}" type="pres">
      <dgm:prSet presAssocID="{15AC2DC2-242A-614E-BC98-F087411FE8E8}" presName="parentText" presStyleLbl="node1" presStyleIdx="0" presStyleCnt="3" custScaleX="117006" custScaleY="146342">
        <dgm:presLayoutVars>
          <dgm:chMax val="0"/>
          <dgm:bulletEnabled val="1"/>
        </dgm:presLayoutVars>
      </dgm:prSet>
      <dgm:spPr/>
    </dgm:pt>
    <dgm:pt modelId="{81997A32-D01D-FA4B-BF3C-C0B7970A18D5}" type="pres">
      <dgm:prSet presAssocID="{15AC2DC2-242A-614E-BC98-F087411FE8E8}" presName="negativeSpace" presStyleCnt="0"/>
      <dgm:spPr/>
    </dgm:pt>
    <dgm:pt modelId="{720ED978-48F1-1F43-A10F-A258F3D5185F}" type="pres">
      <dgm:prSet presAssocID="{15AC2DC2-242A-614E-BC98-F087411FE8E8}" presName="childText" presStyleLbl="conFgAcc1" presStyleIdx="0" presStyleCnt="3">
        <dgm:presLayoutVars>
          <dgm:bulletEnabled val="1"/>
        </dgm:presLayoutVars>
      </dgm:prSet>
      <dgm:spPr/>
    </dgm:pt>
    <dgm:pt modelId="{577B8C8E-B147-DD46-A665-404B3246092F}" type="pres">
      <dgm:prSet presAssocID="{4B9C80D1-4912-BA43-8382-20444C6C1803}" presName="spaceBetweenRectangles" presStyleCnt="0"/>
      <dgm:spPr/>
    </dgm:pt>
    <dgm:pt modelId="{EF125533-EA78-2A4B-A3C1-156E81339437}" type="pres">
      <dgm:prSet presAssocID="{E2E47053-15BC-4B46-9A9A-B3F5329DE4F5}" presName="parentLin" presStyleCnt="0"/>
      <dgm:spPr/>
    </dgm:pt>
    <dgm:pt modelId="{6EA67FB0-A386-204C-9D0F-EECBF1926D9F}" type="pres">
      <dgm:prSet presAssocID="{E2E47053-15BC-4B46-9A9A-B3F5329DE4F5}" presName="parentLeftMargin" presStyleLbl="node1" presStyleIdx="0" presStyleCnt="3"/>
      <dgm:spPr/>
    </dgm:pt>
    <dgm:pt modelId="{1A6A4D70-C82E-AD40-AA01-BBFF09F5811A}" type="pres">
      <dgm:prSet presAssocID="{E2E47053-15BC-4B46-9A9A-B3F5329DE4F5}" presName="parentText" presStyleLbl="node1" presStyleIdx="1" presStyleCnt="3" custScaleX="128985" custScaleY="146341">
        <dgm:presLayoutVars>
          <dgm:chMax val="0"/>
          <dgm:bulletEnabled val="1"/>
        </dgm:presLayoutVars>
      </dgm:prSet>
      <dgm:spPr/>
    </dgm:pt>
    <dgm:pt modelId="{08CA7B74-9C75-3647-B9CB-A4FF3E93EB48}" type="pres">
      <dgm:prSet presAssocID="{E2E47053-15BC-4B46-9A9A-B3F5329DE4F5}" presName="negativeSpace" presStyleCnt="0"/>
      <dgm:spPr/>
    </dgm:pt>
    <dgm:pt modelId="{AF1BC528-E894-1640-AC16-046501CE6E48}" type="pres">
      <dgm:prSet presAssocID="{E2E47053-15BC-4B46-9A9A-B3F5329DE4F5}" presName="childText" presStyleLbl="conFgAcc1" presStyleIdx="1" presStyleCnt="3">
        <dgm:presLayoutVars>
          <dgm:bulletEnabled val="1"/>
        </dgm:presLayoutVars>
      </dgm:prSet>
      <dgm:spPr/>
    </dgm:pt>
    <dgm:pt modelId="{FA43F762-DD07-ED40-B30F-EF23CBF6B372}" type="pres">
      <dgm:prSet presAssocID="{749397FF-AD92-7E40-9807-467991B04229}" presName="spaceBetweenRectangles" presStyleCnt="0"/>
      <dgm:spPr/>
    </dgm:pt>
    <dgm:pt modelId="{48A0858C-69B2-F54B-A8EE-7BB571F922E2}" type="pres">
      <dgm:prSet presAssocID="{A1D564B1-DE87-6447-9C8F-1E7081BF7137}" presName="parentLin" presStyleCnt="0"/>
      <dgm:spPr/>
    </dgm:pt>
    <dgm:pt modelId="{7F716E29-752E-1649-882D-0CB97DDC965A}" type="pres">
      <dgm:prSet presAssocID="{A1D564B1-DE87-6447-9C8F-1E7081BF7137}" presName="parentLeftMargin" presStyleLbl="node1" presStyleIdx="1" presStyleCnt="3"/>
      <dgm:spPr/>
    </dgm:pt>
    <dgm:pt modelId="{15D59C0A-F7ED-3544-A758-567606456B23}" type="pres">
      <dgm:prSet presAssocID="{A1D564B1-DE87-6447-9C8F-1E7081BF7137}" presName="parentText" presStyleLbl="node1" presStyleIdx="2" presStyleCnt="3" custScaleX="117006">
        <dgm:presLayoutVars>
          <dgm:chMax val="0"/>
          <dgm:bulletEnabled val="1"/>
        </dgm:presLayoutVars>
      </dgm:prSet>
      <dgm:spPr/>
    </dgm:pt>
    <dgm:pt modelId="{080015B5-9FBA-C547-B055-BC22D4AB87BE}" type="pres">
      <dgm:prSet presAssocID="{A1D564B1-DE87-6447-9C8F-1E7081BF7137}" presName="negativeSpace" presStyleCnt="0"/>
      <dgm:spPr/>
    </dgm:pt>
    <dgm:pt modelId="{5B021FD4-4E43-6243-A56D-B741DF71D9D5}" type="pres">
      <dgm:prSet presAssocID="{A1D564B1-DE87-6447-9C8F-1E7081BF7137}" presName="childText" presStyleLbl="conFgAcc1" presStyleIdx="2" presStyleCnt="3">
        <dgm:presLayoutVars>
          <dgm:bulletEnabled val="1"/>
        </dgm:presLayoutVars>
      </dgm:prSet>
      <dgm:spPr/>
    </dgm:pt>
  </dgm:ptLst>
  <dgm:cxnLst>
    <dgm:cxn modelId="{653F0905-651A-5448-85A5-F6A01FA65263}" type="presOf" srcId="{664EAC29-7822-D44A-894C-BA6A8D67D7DE}" destId="{5B021FD4-4E43-6243-A56D-B741DF71D9D5}" srcOrd="0" destOrd="1" presId="urn:microsoft.com/office/officeart/2005/8/layout/list1"/>
    <dgm:cxn modelId="{AF4C0808-2066-1E48-99C1-9283FBCB9935}" srcId="{15AC2DC2-242A-614E-BC98-F087411FE8E8}" destId="{F8DC1CB7-A4E7-5C40-93BC-24D3ADC865AD}" srcOrd="0" destOrd="0" parTransId="{616261C9-5F7A-804A-A3F7-8D55B30F5640}" sibTransId="{2C605E2C-CA94-084B-89B9-4B9190E7FBB1}"/>
    <dgm:cxn modelId="{2E3AA10B-71F9-524D-A683-0598D467F83F}" type="presOf" srcId="{A1D564B1-DE87-6447-9C8F-1E7081BF7137}" destId="{7F716E29-752E-1649-882D-0CB97DDC965A}" srcOrd="0" destOrd="0" presId="urn:microsoft.com/office/officeart/2005/8/layout/list1"/>
    <dgm:cxn modelId="{4C4FA00D-5883-5148-BC30-FC1A4B13ABEA}" srcId="{15AC2DC2-242A-614E-BC98-F087411FE8E8}" destId="{A3F72ACE-C428-2349-93E1-671448DCE901}" srcOrd="3" destOrd="0" parTransId="{84AF15A1-36C8-CF4E-9905-732B9F3A13B3}" sibTransId="{03426F6E-FE0B-9E43-A861-36F03B5D3C82}"/>
    <dgm:cxn modelId="{4A3FFC14-10CF-074E-BA56-9C5DCB3E3ADA}" type="presOf" srcId="{2AF613FC-172C-3A4C-9F05-DB7F0E8FBFBF}" destId="{5B021FD4-4E43-6243-A56D-B741DF71D9D5}" srcOrd="0" destOrd="0" presId="urn:microsoft.com/office/officeart/2005/8/layout/list1"/>
    <dgm:cxn modelId="{F24DCB38-966B-EE49-98A8-259649562675}" type="presOf" srcId="{A3F72ACE-C428-2349-93E1-671448DCE901}" destId="{720ED978-48F1-1F43-A10F-A258F3D5185F}" srcOrd="0" destOrd="3" presId="urn:microsoft.com/office/officeart/2005/8/layout/list1"/>
    <dgm:cxn modelId="{D1397039-7C25-E441-80A8-A9DC5F8EDD9E}" srcId="{15AC2DC2-242A-614E-BC98-F087411FE8E8}" destId="{697710D3-303A-E84F-836C-F06A7AB11901}" srcOrd="1" destOrd="0" parTransId="{C87C1E1D-6D2A-2340-A533-CA794BA5333D}" sibTransId="{F08CDD02-112E-8148-9A26-FE4CF3468C0F}"/>
    <dgm:cxn modelId="{3B4A173C-574B-DD45-8503-8B394CE01B80}" srcId="{EECE6C8C-0C85-614B-AA9B-AAD4CEFC7FD3}" destId="{A1D564B1-DE87-6447-9C8F-1E7081BF7137}" srcOrd="2" destOrd="0" parTransId="{8F4AA91B-D0B4-E340-8F95-4FF9FAC5382A}" sibTransId="{182CF2DE-B89D-5F40-9CCC-6013ED1742C9}"/>
    <dgm:cxn modelId="{D7A9D34A-2F8D-BF4F-AB57-73C42DC37EB3}" type="presOf" srcId="{E2E47053-15BC-4B46-9A9A-B3F5329DE4F5}" destId="{6EA67FB0-A386-204C-9D0F-EECBF1926D9F}" srcOrd="0" destOrd="0" presId="urn:microsoft.com/office/officeart/2005/8/layout/list1"/>
    <dgm:cxn modelId="{AF435F4B-EA0C-8E49-A69A-2E2A4A7B37B8}" srcId="{E2E47053-15BC-4B46-9A9A-B3F5329DE4F5}" destId="{6AB6B397-9531-CE4E-AEFB-790FA4D548FD}" srcOrd="1" destOrd="0" parTransId="{B7D2347F-ECC5-FE42-BFDA-5964666C6C98}" sibTransId="{E27110C1-FCF1-AE42-9702-D46235F14C02}"/>
    <dgm:cxn modelId="{BA68946E-4634-B141-B77B-E92F163B70F2}" type="presOf" srcId="{15AC2DC2-242A-614E-BC98-F087411FE8E8}" destId="{6D9E3C04-0B58-AA48-A389-A633F08563AF}" srcOrd="1" destOrd="0" presId="urn:microsoft.com/office/officeart/2005/8/layout/list1"/>
    <dgm:cxn modelId="{EF96737C-76A7-AA42-827A-428B9C8114A3}" srcId="{EECE6C8C-0C85-614B-AA9B-AAD4CEFC7FD3}" destId="{15AC2DC2-242A-614E-BC98-F087411FE8E8}" srcOrd="0" destOrd="0" parTransId="{89C7DC9B-5381-6042-9EF8-747A0CE6CBDC}" sibTransId="{4B9C80D1-4912-BA43-8382-20444C6C1803}"/>
    <dgm:cxn modelId="{17B8DD84-D092-7542-AF19-727013C0E6B8}" type="presOf" srcId="{EECE6C8C-0C85-614B-AA9B-AAD4CEFC7FD3}" destId="{84D4E503-B515-D84D-806B-03B3818B7AD6}" srcOrd="0" destOrd="0" presId="urn:microsoft.com/office/officeart/2005/8/layout/list1"/>
    <dgm:cxn modelId="{42F9CB8B-4192-734C-B01D-CDF2441BC5E5}" srcId="{A1D564B1-DE87-6447-9C8F-1E7081BF7137}" destId="{664EAC29-7822-D44A-894C-BA6A8D67D7DE}" srcOrd="1" destOrd="0" parTransId="{9056EB14-13D2-4146-A3F7-A4D0CCB2D8F0}" sibTransId="{EAD3C4CB-C9E4-034C-BF8A-920DEBDF515B}"/>
    <dgm:cxn modelId="{F575538D-CB50-234E-9FDB-D0C27F1457A4}" type="presOf" srcId="{3819C97E-1263-A047-8215-4BEF7B97827F}" destId="{AF1BC528-E894-1640-AC16-046501CE6E48}" srcOrd="0" destOrd="0" presId="urn:microsoft.com/office/officeart/2005/8/layout/list1"/>
    <dgm:cxn modelId="{9736AE8D-9E9A-4643-A8A6-C46C394136C0}" srcId="{15AC2DC2-242A-614E-BC98-F087411FE8E8}" destId="{A892ECA6-3B5C-1F4D-8F56-EF6041E0D60B}" srcOrd="2" destOrd="0" parTransId="{ABB996FE-4CAC-7F4D-821E-C1415C9F7FB2}" sibTransId="{D2D90AD9-B382-F344-8885-EAC547F8AE92}"/>
    <dgm:cxn modelId="{DA7DCBA0-0EED-CE4D-9C7E-68A456B429D2}" type="presOf" srcId="{F8DC1CB7-A4E7-5C40-93BC-24D3ADC865AD}" destId="{720ED978-48F1-1F43-A10F-A258F3D5185F}" srcOrd="0" destOrd="0" presId="urn:microsoft.com/office/officeart/2005/8/layout/list1"/>
    <dgm:cxn modelId="{908A69AD-39AF-C34D-9893-19DD2514C7CF}" type="presOf" srcId="{E2E47053-15BC-4B46-9A9A-B3F5329DE4F5}" destId="{1A6A4D70-C82E-AD40-AA01-BBFF09F5811A}" srcOrd="1" destOrd="0" presId="urn:microsoft.com/office/officeart/2005/8/layout/list1"/>
    <dgm:cxn modelId="{E11F3FAE-E0F0-A047-84B1-CD7146ADF75C}" type="presOf" srcId="{6AB6B397-9531-CE4E-AEFB-790FA4D548FD}" destId="{AF1BC528-E894-1640-AC16-046501CE6E48}" srcOrd="0" destOrd="1" presId="urn:microsoft.com/office/officeart/2005/8/layout/list1"/>
    <dgm:cxn modelId="{2DA58AC5-2088-CC4B-AF78-552310213077}" type="presOf" srcId="{697710D3-303A-E84F-836C-F06A7AB11901}" destId="{720ED978-48F1-1F43-A10F-A258F3D5185F}" srcOrd="0" destOrd="1" presId="urn:microsoft.com/office/officeart/2005/8/layout/list1"/>
    <dgm:cxn modelId="{F4F1A1C6-6B67-634C-B9A7-B014F280567E}" type="presOf" srcId="{15AC2DC2-242A-614E-BC98-F087411FE8E8}" destId="{0DD82E10-5D7F-5049-B371-8758C3145F90}" srcOrd="0" destOrd="0" presId="urn:microsoft.com/office/officeart/2005/8/layout/list1"/>
    <dgm:cxn modelId="{C28E5CDF-3E5F-6340-8AFF-17646A006BB9}" srcId="{A1D564B1-DE87-6447-9C8F-1E7081BF7137}" destId="{2AF613FC-172C-3A4C-9F05-DB7F0E8FBFBF}" srcOrd="0" destOrd="0" parTransId="{E1DB2FF0-F1E8-944A-869E-6DF2B4E4EA66}" sibTransId="{A15A06BA-1C89-3943-B703-29B268E70991}"/>
    <dgm:cxn modelId="{FA4D89E7-2BC1-544B-B794-9EB52E89928D}" srcId="{EECE6C8C-0C85-614B-AA9B-AAD4CEFC7FD3}" destId="{E2E47053-15BC-4B46-9A9A-B3F5329DE4F5}" srcOrd="1" destOrd="0" parTransId="{2F4FC964-A24D-BE4C-B531-B16E1F37D1A9}" sibTransId="{749397FF-AD92-7E40-9807-467991B04229}"/>
    <dgm:cxn modelId="{5EAB0DEF-A3F5-8445-B2C2-0A094DDD2173}" type="presOf" srcId="{A892ECA6-3B5C-1F4D-8F56-EF6041E0D60B}" destId="{720ED978-48F1-1F43-A10F-A258F3D5185F}" srcOrd="0" destOrd="2" presId="urn:microsoft.com/office/officeart/2005/8/layout/list1"/>
    <dgm:cxn modelId="{A30611F4-C206-7644-9330-075E5827435E}" type="presOf" srcId="{A1D564B1-DE87-6447-9C8F-1E7081BF7137}" destId="{15D59C0A-F7ED-3544-A758-567606456B23}" srcOrd="1" destOrd="0" presId="urn:microsoft.com/office/officeart/2005/8/layout/list1"/>
    <dgm:cxn modelId="{47C3ACF5-A1B7-4543-B9F3-6A4315E17E6E}" srcId="{E2E47053-15BC-4B46-9A9A-B3F5329DE4F5}" destId="{3819C97E-1263-A047-8215-4BEF7B97827F}" srcOrd="0" destOrd="0" parTransId="{98E57DC2-05A1-0D41-8974-EB39A1727E03}" sibTransId="{B17761C0-3B2F-464F-8EB9-902C45EC20DB}"/>
    <dgm:cxn modelId="{D698F353-6653-3F43-A399-4E800F990D11}" type="presParOf" srcId="{84D4E503-B515-D84D-806B-03B3818B7AD6}" destId="{0ECEDAF0-17F0-9E45-AD48-E3D700A45B4C}" srcOrd="0" destOrd="0" presId="urn:microsoft.com/office/officeart/2005/8/layout/list1"/>
    <dgm:cxn modelId="{5AFA26D5-4D91-964C-89C7-8728BD4A0385}" type="presParOf" srcId="{0ECEDAF0-17F0-9E45-AD48-E3D700A45B4C}" destId="{0DD82E10-5D7F-5049-B371-8758C3145F90}" srcOrd="0" destOrd="0" presId="urn:microsoft.com/office/officeart/2005/8/layout/list1"/>
    <dgm:cxn modelId="{7DF48754-7F12-9B49-9CF0-ED534A4971EB}" type="presParOf" srcId="{0ECEDAF0-17F0-9E45-AD48-E3D700A45B4C}" destId="{6D9E3C04-0B58-AA48-A389-A633F08563AF}" srcOrd="1" destOrd="0" presId="urn:microsoft.com/office/officeart/2005/8/layout/list1"/>
    <dgm:cxn modelId="{9F940A58-6947-D240-A99B-D73B3B7F2A6A}" type="presParOf" srcId="{84D4E503-B515-D84D-806B-03B3818B7AD6}" destId="{81997A32-D01D-FA4B-BF3C-C0B7970A18D5}" srcOrd="1" destOrd="0" presId="urn:microsoft.com/office/officeart/2005/8/layout/list1"/>
    <dgm:cxn modelId="{6E1C7E6A-CC02-B54D-8A01-A4EA37C0956C}" type="presParOf" srcId="{84D4E503-B515-D84D-806B-03B3818B7AD6}" destId="{720ED978-48F1-1F43-A10F-A258F3D5185F}" srcOrd="2" destOrd="0" presId="urn:microsoft.com/office/officeart/2005/8/layout/list1"/>
    <dgm:cxn modelId="{F14B7F0C-FDB8-6A47-B050-A974F926A2EC}" type="presParOf" srcId="{84D4E503-B515-D84D-806B-03B3818B7AD6}" destId="{577B8C8E-B147-DD46-A665-404B3246092F}" srcOrd="3" destOrd="0" presId="urn:microsoft.com/office/officeart/2005/8/layout/list1"/>
    <dgm:cxn modelId="{64A023BC-D40A-2549-B9BF-4D7A976CF40E}" type="presParOf" srcId="{84D4E503-B515-D84D-806B-03B3818B7AD6}" destId="{EF125533-EA78-2A4B-A3C1-156E81339437}" srcOrd="4" destOrd="0" presId="urn:microsoft.com/office/officeart/2005/8/layout/list1"/>
    <dgm:cxn modelId="{BD541E72-30E4-0945-BE02-5C930394C075}" type="presParOf" srcId="{EF125533-EA78-2A4B-A3C1-156E81339437}" destId="{6EA67FB0-A386-204C-9D0F-EECBF1926D9F}" srcOrd="0" destOrd="0" presId="urn:microsoft.com/office/officeart/2005/8/layout/list1"/>
    <dgm:cxn modelId="{17A58BA2-2A95-4B40-A7F6-A69E3521EFFE}" type="presParOf" srcId="{EF125533-EA78-2A4B-A3C1-156E81339437}" destId="{1A6A4D70-C82E-AD40-AA01-BBFF09F5811A}" srcOrd="1" destOrd="0" presId="urn:microsoft.com/office/officeart/2005/8/layout/list1"/>
    <dgm:cxn modelId="{07FBD26C-30CE-B449-9FFA-B358A5BE752E}" type="presParOf" srcId="{84D4E503-B515-D84D-806B-03B3818B7AD6}" destId="{08CA7B74-9C75-3647-B9CB-A4FF3E93EB48}" srcOrd="5" destOrd="0" presId="urn:microsoft.com/office/officeart/2005/8/layout/list1"/>
    <dgm:cxn modelId="{1086897E-7CBF-BC4D-9658-7CEA6B096558}" type="presParOf" srcId="{84D4E503-B515-D84D-806B-03B3818B7AD6}" destId="{AF1BC528-E894-1640-AC16-046501CE6E48}" srcOrd="6" destOrd="0" presId="urn:microsoft.com/office/officeart/2005/8/layout/list1"/>
    <dgm:cxn modelId="{D8CBB4F4-CD2D-1F43-96F8-43BD352C2316}" type="presParOf" srcId="{84D4E503-B515-D84D-806B-03B3818B7AD6}" destId="{FA43F762-DD07-ED40-B30F-EF23CBF6B372}" srcOrd="7" destOrd="0" presId="urn:microsoft.com/office/officeart/2005/8/layout/list1"/>
    <dgm:cxn modelId="{63D25F2C-845F-F041-9A8E-9217F86153C7}" type="presParOf" srcId="{84D4E503-B515-D84D-806B-03B3818B7AD6}" destId="{48A0858C-69B2-F54B-A8EE-7BB571F922E2}" srcOrd="8" destOrd="0" presId="urn:microsoft.com/office/officeart/2005/8/layout/list1"/>
    <dgm:cxn modelId="{672A5E53-385B-BD4E-B84C-451B42345A9F}" type="presParOf" srcId="{48A0858C-69B2-F54B-A8EE-7BB571F922E2}" destId="{7F716E29-752E-1649-882D-0CB97DDC965A}" srcOrd="0" destOrd="0" presId="urn:microsoft.com/office/officeart/2005/8/layout/list1"/>
    <dgm:cxn modelId="{B8E3D6F6-F075-2B42-8B76-FF19D5A41ED4}" type="presParOf" srcId="{48A0858C-69B2-F54B-A8EE-7BB571F922E2}" destId="{15D59C0A-F7ED-3544-A758-567606456B23}" srcOrd="1" destOrd="0" presId="urn:microsoft.com/office/officeart/2005/8/layout/list1"/>
    <dgm:cxn modelId="{C12E643E-5DB2-9D48-983F-FB9457DC8E9B}" type="presParOf" srcId="{84D4E503-B515-D84D-806B-03B3818B7AD6}" destId="{080015B5-9FBA-C547-B055-BC22D4AB87BE}" srcOrd="9" destOrd="0" presId="urn:microsoft.com/office/officeart/2005/8/layout/list1"/>
    <dgm:cxn modelId="{B1186B3C-9FD8-454A-972A-4569506A100F}" type="presParOf" srcId="{84D4E503-B515-D84D-806B-03B3818B7AD6}" destId="{5B021FD4-4E43-6243-A56D-B741DF71D9D5}" srcOrd="10" destOrd="0" presId="urn:microsoft.com/office/officeart/2005/8/layout/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D7CCBF2-51F2-B249-A6F6-EDD738ECAB2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1A0874F3-320F-4941-AC5A-14636EF031C4}">
      <dgm:prSet custT="1"/>
      <dgm:spPr>
        <a:solidFill>
          <a:srgbClr val="10253F">
            <a:alpha val="50196"/>
          </a:srgbClr>
        </a:solidFill>
        <a:ln w="6350">
          <a:solidFill>
            <a:schemeClr val="accent1">
              <a:lumMod val="75000"/>
            </a:schemeClr>
          </a:solidFill>
        </a:ln>
        <a:effectLst/>
      </dgm:spPr>
      <dgm:t>
        <a:bodyPr/>
        <a:lstStyle/>
        <a:p>
          <a:pPr>
            <a:lnSpc>
              <a:spcPct val="100000"/>
            </a:lnSpc>
            <a:spcAft>
              <a:spcPts val="0"/>
            </a:spcAft>
          </a:pPr>
          <a:r>
            <a:rPr lang="en-US" sz="1200" b="1">
              <a:solidFill>
                <a:srgbClr val="BED730"/>
              </a:solidFill>
              <a:latin typeface="Trebuchet MS" panose="020B0703020202090204" pitchFamily="34" charset="0"/>
            </a:rPr>
            <a:t>Infinit FSO</a:t>
          </a:r>
        </a:p>
        <a:p>
          <a:pPr>
            <a:lnSpc>
              <a:spcPct val="100000"/>
            </a:lnSpc>
            <a:spcAft>
              <a:spcPts val="0"/>
            </a:spcAft>
          </a:pPr>
          <a:r>
            <a:rPr lang="en-US" sz="1200">
              <a:latin typeface="Trebuchet MS" panose="020B0703020202090204" pitchFamily="34" charset="0"/>
            </a:rPr>
            <a:t>AIOps driven excellence with observability across your digital stack</a:t>
          </a:r>
          <a:endParaRPr lang="en-IN" sz="1200">
            <a:latin typeface="Trebuchet MS" panose="020B0703020202090204" pitchFamily="34" charset="0"/>
          </a:endParaRPr>
        </a:p>
      </dgm:t>
    </dgm:pt>
    <dgm:pt modelId="{65B4E2DE-720F-4040-95A1-587CAF7B0C2E}" type="parTrans" cxnId="{740AC0BF-D53D-B142-A851-5C972D58B987}">
      <dgm:prSet/>
      <dgm:spPr/>
      <dgm:t>
        <a:bodyPr/>
        <a:lstStyle/>
        <a:p>
          <a:endParaRPr lang="en-US" sz="1600"/>
        </a:p>
      </dgm:t>
    </dgm:pt>
    <dgm:pt modelId="{AAFFB5FF-545E-8749-A30B-BF8E76740F4F}" type="sibTrans" cxnId="{740AC0BF-D53D-B142-A851-5C972D58B987}">
      <dgm:prSet/>
      <dgm:spPr/>
      <dgm:t>
        <a:bodyPr/>
        <a:lstStyle/>
        <a:p>
          <a:endParaRPr lang="en-US" sz="1600"/>
        </a:p>
      </dgm:t>
    </dgm:pt>
    <dgm:pt modelId="{A228E90B-D350-5548-A390-EE94459E50FB}">
      <dgm:prSet custT="1"/>
      <dgm:spPr>
        <a:solidFill>
          <a:srgbClr val="10253F">
            <a:alpha val="50196"/>
          </a:srgbClr>
        </a:solidFill>
        <a:ln w="6350">
          <a:solidFill>
            <a:schemeClr val="accent1">
              <a:lumMod val="75000"/>
            </a:schemeClr>
          </a:solidFill>
        </a:ln>
        <a:effectLst/>
      </dgm:spPr>
      <dgm:t>
        <a:bodyPr/>
        <a:lstStyle/>
        <a:p>
          <a:pPr marL="0" lvl="0" indent="0" algn="ctr" defTabSz="622300">
            <a:lnSpc>
              <a:spcPct val="100000"/>
            </a:lnSpc>
            <a:spcBef>
              <a:spcPct val="0"/>
            </a:spcBef>
            <a:spcAft>
              <a:spcPts val="0"/>
            </a:spcAft>
            <a:buNone/>
          </a:pPr>
          <a:r>
            <a:rPr lang="en-US" sz="1200" b="1" kern="1200">
              <a:solidFill>
                <a:srgbClr val="BED730"/>
              </a:solidFill>
              <a:latin typeface="Trebuchet MS" panose="020B0703020202090204" pitchFamily="34" charset="0"/>
              <a:ea typeface="+mn-ea"/>
              <a:cs typeface="+mn-cs"/>
            </a:rPr>
            <a:t>Infinit AI/ML </a:t>
          </a:r>
        </a:p>
        <a:p>
          <a:pPr marL="0" lvl="0" algn="ctr" defTabSz="622300">
            <a:lnSpc>
              <a:spcPct val="100000"/>
            </a:lnSpc>
            <a:spcBef>
              <a:spcPct val="0"/>
            </a:spcBef>
            <a:spcAft>
              <a:spcPts val="0"/>
            </a:spcAft>
            <a:buNone/>
          </a:pPr>
          <a:r>
            <a:rPr lang="en-US" sz="1200" kern="1200">
              <a:latin typeface="Trebuchet MS" panose="020B0703020202090204" pitchFamily="34" charset="0"/>
            </a:rPr>
            <a:t>Supervise &amp; simplify your entire AI/ML lifecycle</a:t>
          </a:r>
          <a:endParaRPr lang="en-IN" sz="1200" kern="1200">
            <a:latin typeface="Trebuchet MS" panose="020B0703020202090204" pitchFamily="34" charset="0"/>
          </a:endParaRPr>
        </a:p>
      </dgm:t>
    </dgm:pt>
    <dgm:pt modelId="{AE7BE8C8-563D-AE41-A9B1-80DFA898A4B3}" type="parTrans" cxnId="{B5A94571-2C66-EC4A-851D-3EE6EFD27475}">
      <dgm:prSet/>
      <dgm:spPr/>
      <dgm:t>
        <a:bodyPr/>
        <a:lstStyle/>
        <a:p>
          <a:endParaRPr lang="en-US" sz="1600"/>
        </a:p>
      </dgm:t>
    </dgm:pt>
    <dgm:pt modelId="{A1FC357A-EC37-DB40-894B-D8FEBC09F06E}" type="sibTrans" cxnId="{B5A94571-2C66-EC4A-851D-3EE6EFD27475}">
      <dgm:prSet/>
      <dgm:spPr/>
      <dgm:t>
        <a:bodyPr/>
        <a:lstStyle/>
        <a:p>
          <a:endParaRPr lang="en-US" sz="1600"/>
        </a:p>
      </dgm:t>
    </dgm:pt>
    <dgm:pt modelId="{B49427F3-A782-BD4C-B23C-ACBC4F964849}">
      <dgm:prSet custT="1"/>
      <dgm:spPr>
        <a:solidFill>
          <a:srgbClr val="10253F">
            <a:alpha val="50196"/>
          </a:srgbClr>
        </a:solidFill>
        <a:ln w="6350">
          <a:solidFill>
            <a:schemeClr val="accent1">
              <a:lumMod val="75000"/>
            </a:schemeClr>
          </a:solidFill>
        </a:ln>
        <a:effectLst/>
      </dgm:spPr>
      <dgm:t>
        <a:bodyPr/>
        <a:lstStyle/>
        <a:p>
          <a:pPr marL="0" lvl="0" indent="0" algn="ctr" defTabSz="622300">
            <a:lnSpc>
              <a:spcPct val="100000"/>
            </a:lnSpc>
            <a:spcBef>
              <a:spcPct val="0"/>
            </a:spcBef>
            <a:spcAft>
              <a:spcPts val="0"/>
            </a:spcAft>
            <a:buNone/>
          </a:pPr>
          <a:r>
            <a:rPr lang="en-US" sz="1200" b="1" kern="1200">
              <a:solidFill>
                <a:srgbClr val="BED730"/>
              </a:solidFill>
              <a:latin typeface="Trebuchet MS" panose="020B0703020202090204" pitchFamily="34" charset="0"/>
              <a:ea typeface="+mn-ea"/>
              <a:cs typeface="+mn-cs"/>
            </a:rPr>
            <a:t>Infinit DAM </a:t>
          </a:r>
        </a:p>
        <a:p>
          <a:pPr marL="0" lvl="0" algn="ctr" defTabSz="622300">
            <a:lnSpc>
              <a:spcPct val="100000"/>
            </a:lnSpc>
            <a:spcBef>
              <a:spcPct val="0"/>
            </a:spcBef>
            <a:spcAft>
              <a:spcPts val="0"/>
            </a:spcAft>
            <a:buNone/>
          </a:pPr>
          <a:r>
            <a:rPr lang="en-US" sz="1200" kern="1200">
              <a:latin typeface="Trebuchet MS" panose="020B0703020202090204" pitchFamily="34" charset="0"/>
            </a:rPr>
            <a:t>Increase brand visibility &amp; enhance your digital </a:t>
          </a:r>
        </a:p>
        <a:p>
          <a:pPr marL="0" lvl="0" algn="ctr" defTabSz="622300">
            <a:lnSpc>
              <a:spcPct val="100000"/>
            </a:lnSpc>
            <a:spcBef>
              <a:spcPct val="0"/>
            </a:spcBef>
            <a:spcAft>
              <a:spcPts val="0"/>
            </a:spcAft>
            <a:buNone/>
          </a:pPr>
          <a:r>
            <a:rPr lang="en-US" sz="1200" kern="1200">
              <a:latin typeface="Trebuchet MS" panose="020B0703020202090204" pitchFamily="34" charset="0"/>
            </a:rPr>
            <a:t>content strategy</a:t>
          </a:r>
          <a:endParaRPr lang="en-IN" sz="1200" kern="1200">
            <a:latin typeface="Trebuchet MS" panose="020B0703020202090204" pitchFamily="34" charset="0"/>
          </a:endParaRPr>
        </a:p>
      </dgm:t>
    </dgm:pt>
    <dgm:pt modelId="{6D457B51-BEC5-6049-A137-5AF50E2A1D46}" type="parTrans" cxnId="{2090C266-CDE8-7D4A-9CB3-376CE0267593}">
      <dgm:prSet/>
      <dgm:spPr/>
      <dgm:t>
        <a:bodyPr/>
        <a:lstStyle/>
        <a:p>
          <a:endParaRPr lang="en-US" sz="1600"/>
        </a:p>
      </dgm:t>
    </dgm:pt>
    <dgm:pt modelId="{07CB82AE-FA4E-374B-99C9-CBB48E476BE3}" type="sibTrans" cxnId="{2090C266-CDE8-7D4A-9CB3-376CE0267593}">
      <dgm:prSet/>
      <dgm:spPr/>
      <dgm:t>
        <a:bodyPr/>
        <a:lstStyle/>
        <a:p>
          <a:endParaRPr lang="en-US" sz="1600"/>
        </a:p>
      </dgm:t>
    </dgm:pt>
    <dgm:pt modelId="{A6854B13-2C1A-694F-91EC-DADEAAEDBEB1}">
      <dgm:prSet custT="1"/>
      <dgm:spPr>
        <a:solidFill>
          <a:srgbClr val="10253F">
            <a:alpha val="50196"/>
          </a:srgbClr>
        </a:solidFill>
        <a:ln w="6350">
          <a:solidFill>
            <a:schemeClr val="accent1">
              <a:lumMod val="75000"/>
            </a:schemeClr>
          </a:solidFill>
        </a:ln>
        <a:effectLst/>
      </dgm:spPr>
      <dgm:t>
        <a:bodyPr/>
        <a:lstStyle/>
        <a:p>
          <a:pPr marL="0" lvl="0" indent="0" algn="ctr" defTabSz="622300">
            <a:lnSpc>
              <a:spcPct val="100000"/>
            </a:lnSpc>
            <a:spcBef>
              <a:spcPct val="0"/>
            </a:spcBef>
            <a:spcAft>
              <a:spcPts val="0"/>
            </a:spcAft>
            <a:buNone/>
          </a:pPr>
          <a:r>
            <a:rPr lang="en-US" sz="1200" b="1" kern="1200">
              <a:solidFill>
                <a:srgbClr val="BED730"/>
              </a:solidFill>
              <a:latin typeface="Trebuchet MS" panose="020B0703020202090204" pitchFamily="34" charset="0"/>
              <a:ea typeface="+mn-ea"/>
              <a:cs typeface="+mn-cs"/>
            </a:rPr>
            <a:t>Infinit Retail Intelligence</a:t>
          </a:r>
        </a:p>
        <a:p>
          <a:pPr marL="0" lvl="0" algn="ctr" defTabSz="622300">
            <a:lnSpc>
              <a:spcPct val="100000"/>
            </a:lnSpc>
            <a:spcBef>
              <a:spcPct val="0"/>
            </a:spcBef>
            <a:spcAft>
              <a:spcPts val="0"/>
            </a:spcAft>
            <a:buNone/>
          </a:pPr>
          <a:r>
            <a:rPr lang="en-US" sz="1200" kern="1200">
              <a:latin typeface="Trebuchet MS" panose="020B0703020202090204" pitchFamily="34" charset="0"/>
            </a:rPr>
            <a:t>Digitalize your forward supply chain management</a:t>
          </a:r>
          <a:endParaRPr lang="en-IN" sz="1200" kern="1200">
            <a:latin typeface="Trebuchet MS" panose="020B0703020202090204" pitchFamily="34" charset="0"/>
          </a:endParaRPr>
        </a:p>
      </dgm:t>
    </dgm:pt>
    <dgm:pt modelId="{6C6655DE-67D8-9446-85D9-B2C190F1EE2D}" type="parTrans" cxnId="{332371D8-FD1D-AD4C-BC32-31E3B746E743}">
      <dgm:prSet/>
      <dgm:spPr/>
      <dgm:t>
        <a:bodyPr/>
        <a:lstStyle/>
        <a:p>
          <a:endParaRPr lang="en-US" sz="1600"/>
        </a:p>
      </dgm:t>
    </dgm:pt>
    <dgm:pt modelId="{39853C6D-0ACD-B741-A18C-0CDB3B6B0EAC}" type="sibTrans" cxnId="{332371D8-FD1D-AD4C-BC32-31E3B746E743}">
      <dgm:prSet/>
      <dgm:spPr/>
      <dgm:t>
        <a:bodyPr/>
        <a:lstStyle/>
        <a:p>
          <a:endParaRPr lang="en-US" sz="1600"/>
        </a:p>
      </dgm:t>
    </dgm:pt>
    <dgm:pt modelId="{DA9C53F3-946B-F94D-AD5B-F5E6A5D7652A}">
      <dgm:prSet custT="1"/>
      <dgm:spPr>
        <a:solidFill>
          <a:srgbClr val="10253F">
            <a:alpha val="50196"/>
          </a:srgbClr>
        </a:solidFill>
        <a:ln w="6350">
          <a:solidFill>
            <a:schemeClr val="accent1">
              <a:lumMod val="75000"/>
            </a:schemeClr>
          </a:solidFill>
        </a:ln>
        <a:effectLst/>
      </dgm:spPr>
      <dgm:t>
        <a:bodyPr/>
        <a:lstStyle/>
        <a:p>
          <a:pPr>
            <a:lnSpc>
              <a:spcPct val="100000"/>
            </a:lnSpc>
            <a:spcAft>
              <a:spcPts val="0"/>
            </a:spcAft>
          </a:pPr>
          <a:r>
            <a:rPr lang="en-US" sz="1200" kern="1200">
              <a:latin typeface="Trebuchet MS" panose="020B0703020202090204" pitchFamily="34" charset="0"/>
            </a:rPr>
            <a:t>Build a Digital culture within the organization with </a:t>
          </a:r>
          <a:r>
            <a:rPr lang="en-US" sz="1200" b="1" kern="1200">
              <a:solidFill>
                <a:srgbClr val="BED730"/>
              </a:solidFill>
              <a:latin typeface="Trebuchet MS" panose="020B0703020202090204" pitchFamily="34" charset="0"/>
              <a:ea typeface="+mn-ea"/>
              <a:cs typeface="+mn-cs"/>
            </a:rPr>
            <a:t>Digital Assessment, XR &amp; AI Learning</a:t>
          </a:r>
          <a:endParaRPr lang="en-IN" sz="1200" kern="1200">
            <a:latin typeface="Trebuchet MS" panose="020B0703020202090204" pitchFamily="34" charset="0"/>
          </a:endParaRPr>
        </a:p>
      </dgm:t>
    </dgm:pt>
    <dgm:pt modelId="{B76DF6B0-BBC6-414E-8B2C-95F2905FE9DE}" type="parTrans" cxnId="{5A3B4DE5-7AA3-6948-B1C8-AA0C98C2A1E6}">
      <dgm:prSet/>
      <dgm:spPr/>
      <dgm:t>
        <a:bodyPr/>
        <a:lstStyle/>
        <a:p>
          <a:endParaRPr lang="en-US" sz="1600"/>
        </a:p>
      </dgm:t>
    </dgm:pt>
    <dgm:pt modelId="{BA07859D-ACFE-994C-9079-F9E0443DF047}" type="sibTrans" cxnId="{5A3B4DE5-7AA3-6948-B1C8-AA0C98C2A1E6}">
      <dgm:prSet/>
      <dgm:spPr/>
      <dgm:t>
        <a:bodyPr/>
        <a:lstStyle/>
        <a:p>
          <a:endParaRPr lang="en-US" sz="1600"/>
        </a:p>
      </dgm:t>
    </dgm:pt>
    <dgm:pt modelId="{7FD47F51-F5B3-774E-B03E-A11128C2F48A}">
      <dgm:prSet custT="1"/>
      <dgm:spPr>
        <a:solidFill>
          <a:srgbClr val="10253F">
            <a:alpha val="50196"/>
          </a:srgbClr>
        </a:solidFill>
        <a:ln w="6350">
          <a:solidFill>
            <a:schemeClr val="accent1">
              <a:lumMod val="75000"/>
            </a:schemeClr>
          </a:solidFill>
        </a:ln>
        <a:effectLst/>
      </dgm:spPr>
      <dgm:t>
        <a:bodyPr/>
        <a:lstStyle/>
        <a:p>
          <a:pPr marL="0" lvl="0" indent="0" algn="ctr" defTabSz="622300">
            <a:lnSpc>
              <a:spcPct val="100000"/>
            </a:lnSpc>
            <a:spcBef>
              <a:spcPct val="0"/>
            </a:spcBef>
            <a:spcAft>
              <a:spcPts val="0"/>
            </a:spcAft>
            <a:buNone/>
          </a:pPr>
          <a:r>
            <a:rPr lang="en-US" sz="1200" b="1" kern="1200">
              <a:solidFill>
                <a:srgbClr val="BED730"/>
              </a:solidFill>
              <a:latin typeface="Trebuchet MS" panose="020B0703020202090204" pitchFamily="34" charset="0"/>
              <a:ea typeface="+mn-ea"/>
              <a:cs typeface="+mn-cs"/>
            </a:rPr>
            <a:t>App Modernization </a:t>
          </a:r>
        </a:p>
        <a:p>
          <a:pPr marL="0" lvl="0" algn="ctr" defTabSz="622300">
            <a:lnSpc>
              <a:spcPct val="100000"/>
            </a:lnSpc>
            <a:spcBef>
              <a:spcPct val="0"/>
            </a:spcBef>
            <a:spcAft>
              <a:spcPts val="0"/>
            </a:spcAft>
            <a:buNone/>
          </a:pPr>
          <a:r>
            <a:rPr lang="en-US" sz="1200" kern="1200">
              <a:latin typeface="Trebuchet MS" panose="020B0703020202090204" pitchFamily="34" charset="0"/>
            </a:rPr>
            <a:t>and </a:t>
          </a:r>
          <a:r>
            <a:rPr lang="en-US" sz="1200" b="1" kern="1200">
              <a:solidFill>
                <a:srgbClr val="BED730"/>
              </a:solidFill>
              <a:latin typeface="Trebuchet MS" panose="020B0703020202090204" pitchFamily="34" charset="0"/>
              <a:ea typeface="+mn-ea"/>
              <a:cs typeface="+mn-cs"/>
            </a:rPr>
            <a:t>DevSecOps</a:t>
          </a:r>
          <a:r>
            <a:rPr lang="en-US" sz="1200" kern="1200">
              <a:latin typeface="Trebuchet MS" panose="020B0703020202090204" pitchFamily="34" charset="0"/>
            </a:rPr>
            <a:t> for faster time to market</a:t>
          </a:r>
          <a:endParaRPr lang="en-IN" sz="1200" kern="1200">
            <a:latin typeface="Trebuchet MS" panose="020B0703020202090204" pitchFamily="34" charset="0"/>
          </a:endParaRPr>
        </a:p>
      </dgm:t>
    </dgm:pt>
    <dgm:pt modelId="{975CB853-D8EB-7748-BD71-FBD699737837}" type="parTrans" cxnId="{42837A55-551D-F846-8B43-8BE4108BFA46}">
      <dgm:prSet/>
      <dgm:spPr/>
      <dgm:t>
        <a:bodyPr/>
        <a:lstStyle/>
        <a:p>
          <a:endParaRPr lang="en-US" sz="1600"/>
        </a:p>
      </dgm:t>
    </dgm:pt>
    <dgm:pt modelId="{01222203-7F71-CF41-B161-22AAAE64AA8D}" type="sibTrans" cxnId="{42837A55-551D-F846-8B43-8BE4108BFA46}">
      <dgm:prSet/>
      <dgm:spPr/>
      <dgm:t>
        <a:bodyPr/>
        <a:lstStyle/>
        <a:p>
          <a:endParaRPr lang="en-US" sz="1600"/>
        </a:p>
      </dgm:t>
    </dgm:pt>
    <dgm:pt modelId="{A7DF86BD-33E9-4798-984D-98B0E27DC43D}">
      <dgm:prSet custT="1"/>
      <dgm:spPr>
        <a:solidFill>
          <a:srgbClr val="10253F">
            <a:alpha val="50196"/>
          </a:srgbClr>
        </a:solidFill>
        <a:ln w="6350" cap="flat" cmpd="sng" algn="ctr">
          <a:solidFill>
            <a:schemeClr val="accent1">
              <a:lumMod val="75000"/>
            </a:schemeClr>
          </a:solidFill>
          <a:prstDash val="solid"/>
        </a:ln>
        <a:effectLst/>
      </dgm:spPr>
      <dgm:t>
        <a:bodyPr spcFirstLastPara="0" vert="horz" wrap="square" lIns="53340" tIns="53340" rIns="53340" bIns="53340" numCol="1" spcCol="1270" anchor="ctr" anchorCtr="0"/>
        <a:lstStyle/>
        <a:p>
          <a:pPr marL="0" lvl="0" indent="0" algn="ctr" defTabSz="622300">
            <a:lnSpc>
              <a:spcPct val="100000"/>
            </a:lnSpc>
            <a:spcBef>
              <a:spcPct val="0"/>
            </a:spcBef>
            <a:spcAft>
              <a:spcPts val="0"/>
            </a:spcAft>
            <a:buNone/>
          </a:pPr>
          <a:r>
            <a:rPr lang="en-IN" sz="1200" b="1" kern="1200">
              <a:solidFill>
                <a:srgbClr val="BED730"/>
              </a:solidFill>
              <a:latin typeface="Trebuchet MS" panose="020B0703020202090204" pitchFamily="34" charset="0"/>
              <a:ea typeface="+mn-ea"/>
              <a:cs typeface="+mn-cs"/>
            </a:rPr>
            <a:t>Industry Application </a:t>
          </a:r>
          <a:r>
            <a:rPr lang="en-IN" sz="1200" b="1" kern="1200">
              <a:solidFill>
                <a:schemeClr val="bg1"/>
              </a:solidFill>
              <a:latin typeface="Trebuchet MS" panose="020B0703020202090204" pitchFamily="34" charset="0"/>
              <a:ea typeface="+mn-ea"/>
              <a:cs typeface="+mn-cs"/>
            </a:rPr>
            <a:t>Services to unlock business agility </a:t>
          </a:r>
        </a:p>
        <a:p>
          <a:pPr marL="0" lvl="0" indent="0" algn="ctr" defTabSz="622300">
            <a:lnSpc>
              <a:spcPct val="100000"/>
            </a:lnSpc>
            <a:spcBef>
              <a:spcPct val="0"/>
            </a:spcBef>
            <a:spcAft>
              <a:spcPts val="0"/>
            </a:spcAft>
            <a:buNone/>
          </a:pPr>
          <a:r>
            <a:rPr lang="en-IN" sz="1200" b="1" kern="1200">
              <a:solidFill>
                <a:schemeClr val="bg1"/>
              </a:solidFill>
              <a:latin typeface="Trebuchet MS" panose="020B0703020202090204" pitchFamily="34" charset="0"/>
              <a:ea typeface="+mn-ea"/>
              <a:cs typeface="+mn-cs"/>
            </a:rPr>
            <a:t>SAP, Oracle, Microsoft </a:t>
          </a:r>
        </a:p>
      </dgm:t>
    </dgm:pt>
    <dgm:pt modelId="{6E645D93-35F8-4C97-8C92-9DD8CA738E6B}" type="parTrans" cxnId="{13C3028C-3079-4D5E-9E11-794B61DD51DE}">
      <dgm:prSet/>
      <dgm:spPr/>
      <dgm:t>
        <a:bodyPr/>
        <a:lstStyle/>
        <a:p>
          <a:endParaRPr lang="en-US" sz="1600"/>
        </a:p>
      </dgm:t>
    </dgm:pt>
    <dgm:pt modelId="{7AF97DCF-52A6-43DD-8CC7-968861B86A6E}" type="sibTrans" cxnId="{13C3028C-3079-4D5E-9E11-794B61DD51DE}">
      <dgm:prSet/>
      <dgm:spPr/>
      <dgm:t>
        <a:bodyPr/>
        <a:lstStyle/>
        <a:p>
          <a:endParaRPr lang="en-US" sz="1600"/>
        </a:p>
      </dgm:t>
    </dgm:pt>
    <dgm:pt modelId="{E4E6C8FB-2800-FE4D-93BA-37073DEAB558}" type="pres">
      <dgm:prSet presAssocID="{2D7CCBF2-51F2-B249-A6F6-EDD738ECAB25}" presName="diagram" presStyleCnt="0">
        <dgm:presLayoutVars>
          <dgm:dir/>
          <dgm:resizeHandles val="exact"/>
        </dgm:presLayoutVars>
      </dgm:prSet>
      <dgm:spPr/>
    </dgm:pt>
    <dgm:pt modelId="{A91CCEC1-9C80-6A4C-ABE0-E3372ED59A97}" type="pres">
      <dgm:prSet presAssocID="{1A0874F3-320F-4941-AC5A-14636EF031C4}" presName="node" presStyleLbl="node1" presStyleIdx="0" presStyleCnt="7" custScaleX="61875" custScaleY="72570" custLinFactNeighborX="75630" custLinFactNeighborY="1888">
        <dgm:presLayoutVars>
          <dgm:bulletEnabled val="1"/>
        </dgm:presLayoutVars>
      </dgm:prSet>
      <dgm:spPr>
        <a:prstGeom prst="roundRect">
          <a:avLst/>
        </a:prstGeom>
      </dgm:spPr>
    </dgm:pt>
    <dgm:pt modelId="{91FFCAD9-70EC-5546-ACCE-F6588B1A359D}" type="pres">
      <dgm:prSet presAssocID="{AAFFB5FF-545E-8749-A30B-BF8E76740F4F}" presName="sibTrans" presStyleCnt="0"/>
      <dgm:spPr/>
    </dgm:pt>
    <dgm:pt modelId="{9CA32A64-8650-1145-8EB8-0635DF77AD2A}" type="pres">
      <dgm:prSet presAssocID="{A228E90B-D350-5548-A390-EE94459E50FB}" presName="node" presStyleLbl="node1" presStyleIdx="1" presStyleCnt="7" custScaleX="61875" custScaleY="72570" custLinFactNeighborX="-66072" custLinFactNeighborY="1888">
        <dgm:presLayoutVars>
          <dgm:bulletEnabled val="1"/>
        </dgm:presLayoutVars>
      </dgm:prSet>
      <dgm:spPr>
        <a:prstGeom prst="roundRect">
          <a:avLst/>
        </a:prstGeom>
      </dgm:spPr>
    </dgm:pt>
    <dgm:pt modelId="{BD423976-178C-B84B-A4FC-552A1C1F75C6}" type="pres">
      <dgm:prSet presAssocID="{A1FC357A-EC37-DB40-894B-D8FEBC09F06E}" presName="sibTrans" presStyleCnt="0"/>
      <dgm:spPr/>
    </dgm:pt>
    <dgm:pt modelId="{E4F7AB0A-500B-1D4C-9647-859B9D751230}" type="pres">
      <dgm:prSet presAssocID="{B49427F3-A782-BD4C-B23C-ACBC4F964849}" presName="node" presStyleLbl="node1" presStyleIdx="2" presStyleCnt="7" custScaleX="61875" custScaleY="72570">
        <dgm:presLayoutVars>
          <dgm:bulletEnabled val="1"/>
        </dgm:presLayoutVars>
      </dgm:prSet>
      <dgm:spPr>
        <a:prstGeom prst="roundRect">
          <a:avLst/>
        </a:prstGeom>
      </dgm:spPr>
    </dgm:pt>
    <dgm:pt modelId="{E87858D1-6493-CD40-910E-3C8FFCF96B7B}" type="pres">
      <dgm:prSet presAssocID="{07CB82AE-FA4E-374B-99C9-CBB48E476BE3}" presName="sibTrans" presStyleCnt="0"/>
      <dgm:spPr/>
    </dgm:pt>
    <dgm:pt modelId="{D959ECF3-F8C5-5046-9082-D92491C7878B}" type="pres">
      <dgm:prSet presAssocID="{A6854B13-2C1A-694F-91EC-DADEAAEDBEB1}" presName="node" presStyleLbl="node1" presStyleIdx="3" presStyleCnt="7" custScaleX="61875" custScaleY="72570">
        <dgm:presLayoutVars>
          <dgm:bulletEnabled val="1"/>
        </dgm:presLayoutVars>
      </dgm:prSet>
      <dgm:spPr>
        <a:prstGeom prst="roundRect">
          <a:avLst/>
        </a:prstGeom>
      </dgm:spPr>
    </dgm:pt>
    <dgm:pt modelId="{4038498F-8AF8-0647-BF9E-9B2B0D09C56F}" type="pres">
      <dgm:prSet presAssocID="{39853C6D-0ACD-B741-A18C-0CDB3B6B0EAC}" presName="sibTrans" presStyleCnt="0"/>
      <dgm:spPr/>
    </dgm:pt>
    <dgm:pt modelId="{AC813625-657F-B74C-A3A7-84B6E9C2F50B}" type="pres">
      <dgm:prSet presAssocID="{DA9C53F3-946B-F94D-AD5B-F5E6A5D7652A}" presName="node" presStyleLbl="node1" presStyleIdx="4" presStyleCnt="7" custScaleX="61875" custScaleY="72570">
        <dgm:presLayoutVars>
          <dgm:bulletEnabled val="1"/>
        </dgm:presLayoutVars>
      </dgm:prSet>
      <dgm:spPr>
        <a:prstGeom prst="roundRect">
          <a:avLst/>
        </a:prstGeom>
      </dgm:spPr>
    </dgm:pt>
    <dgm:pt modelId="{427352BE-D364-C840-988A-1AD2E4738F42}" type="pres">
      <dgm:prSet presAssocID="{BA07859D-ACFE-994C-9079-F9E0443DF047}" presName="sibTrans" presStyleCnt="0"/>
      <dgm:spPr/>
    </dgm:pt>
    <dgm:pt modelId="{90306AB7-3020-9745-9265-9FB10A7F9C07}" type="pres">
      <dgm:prSet presAssocID="{7FD47F51-F5B3-774E-B03E-A11128C2F48A}" presName="node" presStyleLbl="node1" presStyleIdx="5" presStyleCnt="7" custScaleX="61875" custScaleY="72570">
        <dgm:presLayoutVars>
          <dgm:bulletEnabled val="1"/>
        </dgm:presLayoutVars>
      </dgm:prSet>
      <dgm:spPr>
        <a:prstGeom prst="roundRect">
          <a:avLst/>
        </a:prstGeom>
      </dgm:spPr>
    </dgm:pt>
    <dgm:pt modelId="{83E781E9-7F89-4DE2-87BD-180D5E24C2D0}" type="pres">
      <dgm:prSet presAssocID="{01222203-7F71-CF41-B161-22AAAE64AA8D}" presName="sibTrans" presStyleCnt="0"/>
      <dgm:spPr/>
    </dgm:pt>
    <dgm:pt modelId="{50FDBD12-C0F8-4D3E-BC95-1AC7CD6E6DEA}" type="pres">
      <dgm:prSet presAssocID="{A7DF86BD-33E9-4798-984D-98B0E27DC43D}" presName="node" presStyleLbl="node1" presStyleIdx="6" presStyleCnt="7" custScaleX="61875" custScaleY="72570">
        <dgm:presLayoutVars>
          <dgm:bulletEnabled val="1"/>
        </dgm:presLayoutVars>
      </dgm:prSet>
      <dgm:spPr>
        <a:xfrm>
          <a:off x="8903205" y="2176368"/>
          <a:ext cx="2422773" cy="1453663"/>
        </a:xfrm>
        <a:prstGeom prst="roundRect">
          <a:avLst/>
        </a:prstGeom>
      </dgm:spPr>
    </dgm:pt>
  </dgm:ptLst>
  <dgm:cxnLst>
    <dgm:cxn modelId="{A6B3D90F-853E-42A9-8B3E-43985B391ABF}" type="presOf" srcId="{A6854B13-2C1A-694F-91EC-DADEAAEDBEB1}" destId="{D959ECF3-F8C5-5046-9082-D92491C7878B}" srcOrd="0" destOrd="0" presId="urn:microsoft.com/office/officeart/2005/8/layout/default"/>
    <dgm:cxn modelId="{E7A2EA63-E882-4AD9-A422-7726B0485453}" type="presOf" srcId="{A7DF86BD-33E9-4798-984D-98B0E27DC43D}" destId="{50FDBD12-C0F8-4D3E-BC95-1AC7CD6E6DEA}" srcOrd="0" destOrd="0" presId="urn:microsoft.com/office/officeart/2005/8/layout/default"/>
    <dgm:cxn modelId="{2090C266-CDE8-7D4A-9CB3-376CE0267593}" srcId="{2D7CCBF2-51F2-B249-A6F6-EDD738ECAB25}" destId="{B49427F3-A782-BD4C-B23C-ACBC4F964849}" srcOrd="2" destOrd="0" parTransId="{6D457B51-BEC5-6049-A137-5AF50E2A1D46}" sibTransId="{07CB82AE-FA4E-374B-99C9-CBB48E476BE3}"/>
    <dgm:cxn modelId="{B5A94571-2C66-EC4A-851D-3EE6EFD27475}" srcId="{2D7CCBF2-51F2-B249-A6F6-EDD738ECAB25}" destId="{A228E90B-D350-5548-A390-EE94459E50FB}" srcOrd="1" destOrd="0" parTransId="{AE7BE8C8-563D-AE41-A9B1-80DFA898A4B3}" sibTransId="{A1FC357A-EC37-DB40-894B-D8FEBC09F06E}"/>
    <dgm:cxn modelId="{42837A55-551D-F846-8B43-8BE4108BFA46}" srcId="{2D7CCBF2-51F2-B249-A6F6-EDD738ECAB25}" destId="{7FD47F51-F5B3-774E-B03E-A11128C2F48A}" srcOrd="5" destOrd="0" parTransId="{975CB853-D8EB-7748-BD71-FBD699737837}" sibTransId="{01222203-7F71-CF41-B161-22AAAE64AA8D}"/>
    <dgm:cxn modelId="{13C3028C-3079-4D5E-9E11-794B61DD51DE}" srcId="{2D7CCBF2-51F2-B249-A6F6-EDD738ECAB25}" destId="{A7DF86BD-33E9-4798-984D-98B0E27DC43D}" srcOrd="6" destOrd="0" parTransId="{6E645D93-35F8-4C97-8C92-9DD8CA738E6B}" sibTransId="{7AF97DCF-52A6-43DD-8CC7-968861B86A6E}"/>
    <dgm:cxn modelId="{1ED738A4-D91E-4BA9-8869-F9193F27252E}" type="presOf" srcId="{B49427F3-A782-BD4C-B23C-ACBC4F964849}" destId="{E4F7AB0A-500B-1D4C-9647-859B9D751230}" srcOrd="0" destOrd="0" presId="urn:microsoft.com/office/officeart/2005/8/layout/default"/>
    <dgm:cxn modelId="{398A0DBA-32CD-4230-BB8C-143543D99E6E}" type="presOf" srcId="{1A0874F3-320F-4941-AC5A-14636EF031C4}" destId="{A91CCEC1-9C80-6A4C-ABE0-E3372ED59A97}" srcOrd="0" destOrd="0" presId="urn:microsoft.com/office/officeart/2005/8/layout/default"/>
    <dgm:cxn modelId="{CFB4B7BE-FD63-4804-83EE-C27A66A71EE9}" type="presOf" srcId="{DA9C53F3-946B-F94D-AD5B-F5E6A5D7652A}" destId="{AC813625-657F-B74C-A3A7-84B6E9C2F50B}" srcOrd="0" destOrd="0" presId="urn:microsoft.com/office/officeart/2005/8/layout/default"/>
    <dgm:cxn modelId="{740AC0BF-D53D-B142-A851-5C972D58B987}" srcId="{2D7CCBF2-51F2-B249-A6F6-EDD738ECAB25}" destId="{1A0874F3-320F-4941-AC5A-14636EF031C4}" srcOrd="0" destOrd="0" parTransId="{65B4E2DE-720F-4040-95A1-587CAF7B0C2E}" sibTransId="{AAFFB5FF-545E-8749-A30B-BF8E76740F4F}"/>
    <dgm:cxn modelId="{819A8CC8-9489-468F-A7F9-A7C818783B6A}" type="presOf" srcId="{7FD47F51-F5B3-774E-B03E-A11128C2F48A}" destId="{90306AB7-3020-9745-9265-9FB10A7F9C07}" srcOrd="0" destOrd="0" presId="urn:microsoft.com/office/officeart/2005/8/layout/default"/>
    <dgm:cxn modelId="{332371D8-FD1D-AD4C-BC32-31E3B746E743}" srcId="{2D7CCBF2-51F2-B249-A6F6-EDD738ECAB25}" destId="{A6854B13-2C1A-694F-91EC-DADEAAEDBEB1}" srcOrd="3" destOrd="0" parTransId="{6C6655DE-67D8-9446-85D9-B2C190F1EE2D}" sibTransId="{39853C6D-0ACD-B741-A18C-0CDB3B6B0EAC}"/>
    <dgm:cxn modelId="{17DFDDDA-A849-4075-ACB0-68DEBAF20103}" type="presOf" srcId="{A228E90B-D350-5548-A390-EE94459E50FB}" destId="{9CA32A64-8650-1145-8EB8-0635DF77AD2A}" srcOrd="0" destOrd="0" presId="urn:microsoft.com/office/officeart/2005/8/layout/default"/>
    <dgm:cxn modelId="{5A3B4DE5-7AA3-6948-B1C8-AA0C98C2A1E6}" srcId="{2D7CCBF2-51F2-B249-A6F6-EDD738ECAB25}" destId="{DA9C53F3-946B-F94D-AD5B-F5E6A5D7652A}" srcOrd="4" destOrd="0" parTransId="{B76DF6B0-BBC6-414E-8B2C-95F2905FE9DE}" sibTransId="{BA07859D-ACFE-994C-9079-F9E0443DF047}"/>
    <dgm:cxn modelId="{FCF4C3EF-B728-45DC-82E9-029F934A7200}" type="presOf" srcId="{2D7CCBF2-51F2-B249-A6F6-EDD738ECAB25}" destId="{E4E6C8FB-2800-FE4D-93BA-37073DEAB558}" srcOrd="0" destOrd="0" presId="urn:microsoft.com/office/officeart/2005/8/layout/default"/>
    <dgm:cxn modelId="{622AA091-361C-4ACC-9543-68E75EF247E9}" type="presParOf" srcId="{E4E6C8FB-2800-FE4D-93BA-37073DEAB558}" destId="{A91CCEC1-9C80-6A4C-ABE0-E3372ED59A97}" srcOrd="0" destOrd="0" presId="urn:microsoft.com/office/officeart/2005/8/layout/default"/>
    <dgm:cxn modelId="{76C4B35D-EDC8-4B2F-BF19-753A5E067A7B}" type="presParOf" srcId="{E4E6C8FB-2800-FE4D-93BA-37073DEAB558}" destId="{91FFCAD9-70EC-5546-ACCE-F6588B1A359D}" srcOrd="1" destOrd="0" presId="urn:microsoft.com/office/officeart/2005/8/layout/default"/>
    <dgm:cxn modelId="{42D5FD6C-3ADE-4649-8E4C-9F719EA86C0D}" type="presParOf" srcId="{E4E6C8FB-2800-FE4D-93BA-37073DEAB558}" destId="{9CA32A64-8650-1145-8EB8-0635DF77AD2A}" srcOrd="2" destOrd="0" presId="urn:microsoft.com/office/officeart/2005/8/layout/default"/>
    <dgm:cxn modelId="{5DD83C6F-3430-4D0B-AF36-1490F04838A8}" type="presParOf" srcId="{E4E6C8FB-2800-FE4D-93BA-37073DEAB558}" destId="{BD423976-178C-B84B-A4FC-552A1C1F75C6}" srcOrd="3" destOrd="0" presId="urn:microsoft.com/office/officeart/2005/8/layout/default"/>
    <dgm:cxn modelId="{89B97A15-E983-429A-B3AC-DA9E9030631E}" type="presParOf" srcId="{E4E6C8FB-2800-FE4D-93BA-37073DEAB558}" destId="{E4F7AB0A-500B-1D4C-9647-859B9D751230}" srcOrd="4" destOrd="0" presId="urn:microsoft.com/office/officeart/2005/8/layout/default"/>
    <dgm:cxn modelId="{D1DCB4A2-324E-4DA4-80A9-F3239F158121}" type="presParOf" srcId="{E4E6C8FB-2800-FE4D-93BA-37073DEAB558}" destId="{E87858D1-6493-CD40-910E-3C8FFCF96B7B}" srcOrd="5" destOrd="0" presId="urn:microsoft.com/office/officeart/2005/8/layout/default"/>
    <dgm:cxn modelId="{C55E14C2-25F1-4657-870D-44FAC0298183}" type="presParOf" srcId="{E4E6C8FB-2800-FE4D-93BA-37073DEAB558}" destId="{D959ECF3-F8C5-5046-9082-D92491C7878B}" srcOrd="6" destOrd="0" presId="urn:microsoft.com/office/officeart/2005/8/layout/default"/>
    <dgm:cxn modelId="{F65810A2-115B-468B-AB30-5EDB1EB49C9F}" type="presParOf" srcId="{E4E6C8FB-2800-FE4D-93BA-37073DEAB558}" destId="{4038498F-8AF8-0647-BF9E-9B2B0D09C56F}" srcOrd="7" destOrd="0" presId="urn:microsoft.com/office/officeart/2005/8/layout/default"/>
    <dgm:cxn modelId="{C0A24746-3072-4E99-8A59-179B8CCF6E61}" type="presParOf" srcId="{E4E6C8FB-2800-FE4D-93BA-37073DEAB558}" destId="{AC813625-657F-B74C-A3A7-84B6E9C2F50B}" srcOrd="8" destOrd="0" presId="urn:microsoft.com/office/officeart/2005/8/layout/default"/>
    <dgm:cxn modelId="{5A4B5435-42B2-4D8F-BAC1-AF079BE5F006}" type="presParOf" srcId="{E4E6C8FB-2800-FE4D-93BA-37073DEAB558}" destId="{427352BE-D364-C840-988A-1AD2E4738F42}" srcOrd="9" destOrd="0" presId="urn:microsoft.com/office/officeart/2005/8/layout/default"/>
    <dgm:cxn modelId="{A01C9C8A-16FF-45A3-9D02-D50F2D63C6FF}" type="presParOf" srcId="{E4E6C8FB-2800-FE4D-93BA-37073DEAB558}" destId="{90306AB7-3020-9745-9265-9FB10A7F9C07}" srcOrd="10" destOrd="0" presId="urn:microsoft.com/office/officeart/2005/8/layout/default"/>
    <dgm:cxn modelId="{1CDC1F5D-593C-489F-966C-40780846F742}" type="presParOf" srcId="{E4E6C8FB-2800-FE4D-93BA-37073DEAB558}" destId="{83E781E9-7F89-4DE2-87BD-180D5E24C2D0}" srcOrd="11" destOrd="0" presId="urn:microsoft.com/office/officeart/2005/8/layout/default"/>
    <dgm:cxn modelId="{2F02291F-3C68-47ED-A05A-7F887D784237}" type="presParOf" srcId="{E4E6C8FB-2800-FE4D-93BA-37073DEAB558}" destId="{50FDBD12-C0F8-4D3E-BC95-1AC7CD6E6DEA}"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DF07703-3F44-594E-8CB7-D346C0CB56C8}" type="doc">
      <dgm:prSet loTypeId="urn:microsoft.com/office/officeart/2005/8/layout/default" loCatId="" qsTypeId="urn:microsoft.com/office/officeart/2005/8/quickstyle/simple1" qsCatId="simple" csTypeId="urn:microsoft.com/office/officeart/2005/8/colors/accent1_1" csCatId="accent1" phldr="1"/>
      <dgm:spPr/>
      <dgm:t>
        <a:bodyPr/>
        <a:lstStyle/>
        <a:p>
          <a:endParaRPr lang="en-US"/>
        </a:p>
      </dgm:t>
    </dgm:pt>
    <dgm:pt modelId="{6D9EF03B-5877-AC44-9C07-4076E5C34FF2}">
      <dgm:prSet phldrT="[Text]" custT="1"/>
      <dgm:spPr>
        <a:solidFill>
          <a:schemeClr val="tx2">
            <a:lumMod val="20000"/>
            <a:lumOff val="80000"/>
          </a:schemeClr>
        </a:solidFill>
        <a:ln w="6350"/>
      </dgm:spPr>
      <dgm:t>
        <a:bodyPr/>
        <a:lstStyle/>
        <a:p>
          <a:r>
            <a:rPr lang="en-US" sz="1000">
              <a:latin typeface="TheSansOffice" panose="020B0503040302060204" pitchFamily="34" charset="77"/>
            </a:rPr>
            <a:t>Network Performance</a:t>
          </a:r>
        </a:p>
      </dgm:t>
    </dgm:pt>
    <dgm:pt modelId="{1412EEBD-718F-7243-B71B-AC219FE8D925}" type="parTrans" cxnId="{B4668068-6689-A343-87A0-6E4F83B34B65}">
      <dgm:prSet/>
      <dgm:spPr/>
      <dgm:t>
        <a:bodyPr/>
        <a:lstStyle/>
        <a:p>
          <a:endParaRPr lang="en-US" sz="1100">
            <a:latin typeface="TheSansOffice" panose="020B0503040302060204" pitchFamily="34" charset="77"/>
          </a:endParaRPr>
        </a:p>
      </dgm:t>
    </dgm:pt>
    <dgm:pt modelId="{C9191C44-6CC5-2C43-B8C0-A289672EEF84}" type="sibTrans" cxnId="{B4668068-6689-A343-87A0-6E4F83B34B65}">
      <dgm:prSet/>
      <dgm:spPr/>
      <dgm:t>
        <a:bodyPr/>
        <a:lstStyle/>
        <a:p>
          <a:endParaRPr lang="en-US" sz="1100">
            <a:latin typeface="TheSansOffice" panose="020B0503040302060204" pitchFamily="34" charset="77"/>
          </a:endParaRPr>
        </a:p>
      </dgm:t>
    </dgm:pt>
    <dgm:pt modelId="{A1E2F98B-6EC0-8241-B817-E71DF44B55CC}">
      <dgm:prSet phldrT="[Text]" custT="1"/>
      <dgm:spPr>
        <a:solidFill>
          <a:schemeClr val="accent3">
            <a:lumMod val="40000"/>
            <a:lumOff val="60000"/>
          </a:schemeClr>
        </a:solidFill>
        <a:ln w="6350"/>
      </dgm:spPr>
      <dgm:t>
        <a:bodyPr/>
        <a:lstStyle/>
        <a:p>
          <a:r>
            <a:rPr lang="en-US" sz="1000">
              <a:latin typeface="TheSansOffice" panose="020B0503040302060204" pitchFamily="34" charset="77"/>
            </a:rPr>
            <a:t>Multi Cloud FinOps </a:t>
          </a:r>
        </a:p>
      </dgm:t>
    </dgm:pt>
    <dgm:pt modelId="{AB24ADF6-8DF3-FD44-A4EC-279A760F857E}" type="parTrans" cxnId="{CC8B1368-B9D1-0C41-B1DB-592475A178E4}">
      <dgm:prSet/>
      <dgm:spPr/>
      <dgm:t>
        <a:bodyPr/>
        <a:lstStyle/>
        <a:p>
          <a:endParaRPr lang="en-US" sz="1100">
            <a:latin typeface="TheSansOffice" panose="020B0503040302060204" pitchFamily="34" charset="77"/>
          </a:endParaRPr>
        </a:p>
      </dgm:t>
    </dgm:pt>
    <dgm:pt modelId="{D0971E30-BC02-134A-8818-0BEBDBDE3B78}" type="sibTrans" cxnId="{CC8B1368-B9D1-0C41-B1DB-592475A178E4}">
      <dgm:prSet/>
      <dgm:spPr/>
      <dgm:t>
        <a:bodyPr/>
        <a:lstStyle/>
        <a:p>
          <a:endParaRPr lang="en-US" sz="1100">
            <a:latin typeface="TheSansOffice" panose="020B0503040302060204" pitchFamily="34" charset="77"/>
          </a:endParaRPr>
        </a:p>
      </dgm:t>
    </dgm:pt>
    <dgm:pt modelId="{5CB94D2C-2E61-8042-99B5-1DDB8842A239}">
      <dgm:prSet phldrT="[Text]" custT="1"/>
      <dgm:spPr>
        <a:solidFill>
          <a:schemeClr val="accent6">
            <a:lumMod val="60000"/>
            <a:lumOff val="40000"/>
          </a:schemeClr>
        </a:solidFill>
        <a:ln w="6350"/>
      </dgm:spPr>
      <dgm:t>
        <a:bodyPr/>
        <a:lstStyle/>
        <a:p>
          <a:r>
            <a:rPr lang="en-US" sz="1000">
              <a:latin typeface="TheSansOffice" panose="020B0503040302060204" pitchFamily="34" charset="77"/>
            </a:rPr>
            <a:t>App Security Services</a:t>
          </a:r>
        </a:p>
      </dgm:t>
    </dgm:pt>
    <dgm:pt modelId="{A80148FE-83EE-5D41-9F1C-1C90B260CD22}" type="parTrans" cxnId="{68D09B64-559B-DE40-8AFD-B63136804397}">
      <dgm:prSet/>
      <dgm:spPr/>
      <dgm:t>
        <a:bodyPr/>
        <a:lstStyle/>
        <a:p>
          <a:endParaRPr lang="en-US" sz="1100">
            <a:latin typeface="TheSansOffice" panose="020B0503040302060204" pitchFamily="34" charset="77"/>
          </a:endParaRPr>
        </a:p>
      </dgm:t>
    </dgm:pt>
    <dgm:pt modelId="{32AEDBAF-3370-D842-9E3D-A8BB7A59BE0E}" type="sibTrans" cxnId="{68D09B64-559B-DE40-8AFD-B63136804397}">
      <dgm:prSet/>
      <dgm:spPr/>
      <dgm:t>
        <a:bodyPr/>
        <a:lstStyle/>
        <a:p>
          <a:endParaRPr lang="en-US" sz="1100">
            <a:latin typeface="TheSansOffice" panose="020B0503040302060204" pitchFamily="34" charset="77"/>
          </a:endParaRPr>
        </a:p>
      </dgm:t>
    </dgm:pt>
    <dgm:pt modelId="{2B9B5930-13A6-114A-B3B9-F823034C8C57}">
      <dgm:prSet phldrT="[Text]" custT="1"/>
      <dgm:spPr>
        <a:solidFill>
          <a:schemeClr val="accent4">
            <a:lumMod val="40000"/>
            <a:lumOff val="60000"/>
          </a:schemeClr>
        </a:solidFill>
        <a:ln w="6350"/>
      </dgm:spPr>
      <dgm:t>
        <a:bodyPr/>
        <a:lstStyle/>
        <a:p>
          <a:r>
            <a:rPr lang="en-US" sz="1000">
              <a:latin typeface="TheSansOffice" panose="020B0503040302060204" pitchFamily="34" charset="77"/>
            </a:rPr>
            <a:t>App Performance </a:t>
          </a:r>
        </a:p>
      </dgm:t>
    </dgm:pt>
    <dgm:pt modelId="{161E9521-DCF1-5E4C-904F-97924236EB32}" type="parTrans" cxnId="{A7DF8010-5504-C749-93FF-B6FAF0E1B43D}">
      <dgm:prSet/>
      <dgm:spPr/>
      <dgm:t>
        <a:bodyPr/>
        <a:lstStyle/>
        <a:p>
          <a:endParaRPr lang="en-US" sz="1100">
            <a:latin typeface="TheSansOffice" panose="020B0503040302060204" pitchFamily="34" charset="77"/>
          </a:endParaRPr>
        </a:p>
      </dgm:t>
    </dgm:pt>
    <dgm:pt modelId="{C39CF68D-2825-A246-AEFE-9DB02A52F12D}" type="sibTrans" cxnId="{A7DF8010-5504-C749-93FF-B6FAF0E1B43D}">
      <dgm:prSet/>
      <dgm:spPr/>
      <dgm:t>
        <a:bodyPr/>
        <a:lstStyle/>
        <a:p>
          <a:endParaRPr lang="en-US" sz="1100">
            <a:latin typeface="TheSansOffice" panose="020B0503040302060204" pitchFamily="34" charset="77"/>
          </a:endParaRPr>
        </a:p>
      </dgm:t>
    </dgm:pt>
    <dgm:pt modelId="{FDD93635-05A0-F749-A0BC-1202A8B82B80}">
      <dgm:prSet phldrT="[Text]" custT="1"/>
      <dgm:spPr>
        <a:solidFill>
          <a:schemeClr val="accent4">
            <a:lumMod val="40000"/>
            <a:lumOff val="60000"/>
          </a:schemeClr>
        </a:solidFill>
        <a:ln w="6350"/>
      </dgm:spPr>
      <dgm:t>
        <a:bodyPr/>
        <a:lstStyle/>
        <a:p>
          <a:r>
            <a:rPr lang="en-US" sz="1000">
              <a:latin typeface="TheSansOffice" panose="020B0503040302060204" pitchFamily="34" charset="77"/>
            </a:rPr>
            <a:t>App Resource Optimization</a:t>
          </a:r>
        </a:p>
      </dgm:t>
    </dgm:pt>
    <dgm:pt modelId="{F0238EC2-7E85-D743-A547-D6F98267A280}" type="parTrans" cxnId="{958FD6CB-1BFA-9E45-BD8A-48D20EE2F666}">
      <dgm:prSet/>
      <dgm:spPr/>
      <dgm:t>
        <a:bodyPr/>
        <a:lstStyle/>
        <a:p>
          <a:endParaRPr lang="en-US" sz="1100">
            <a:latin typeface="TheSansOffice" panose="020B0503040302060204" pitchFamily="34" charset="77"/>
          </a:endParaRPr>
        </a:p>
      </dgm:t>
    </dgm:pt>
    <dgm:pt modelId="{9C1C31BA-2D58-8D4B-A4EB-48322AA940F3}" type="sibTrans" cxnId="{958FD6CB-1BFA-9E45-BD8A-48D20EE2F666}">
      <dgm:prSet/>
      <dgm:spPr/>
      <dgm:t>
        <a:bodyPr/>
        <a:lstStyle/>
        <a:p>
          <a:endParaRPr lang="en-US" sz="1100">
            <a:latin typeface="TheSansOffice" panose="020B0503040302060204" pitchFamily="34" charset="77"/>
          </a:endParaRPr>
        </a:p>
      </dgm:t>
    </dgm:pt>
    <dgm:pt modelId="{F94B6E91-EDF4-1F4C-A0D3-CAAC895A91D9}">
      <dgm:prSet/>
      <dgm:spPr>
        <a:solidFill>
          <a:schemeClr val="accent6">
            <a:lumMod val="20000"/>
            <a:lumOff val="80000"/>
          </a:schemeClr>
        </a:solidFill>
        <a:ln w="6350"/>
      </dgm:spPr>
      <dgm:t>
        <a:bodyPr/>
        <a:lstStyle/>
        <a:p>
          <a:r>
            <a:rPr lang="en-US">
              <a:latin typeface="TheSansOffice" panose="020B0503040302060204" pitchFamily="34" charset="77"/>
            </a:rPr>
            <a:t>...</a:t>
          </a:r>
        </a:p>
      </dgm:t>
    </dgm:pt>
    <dgm:pt modelId="{F24E1224-D659-F047-B4E0-DAB47418672B}" type="parTrans" cxnId="{490294CB-EADB-0149-A6E2-4A9D992E806C}">
      <dgm:prSet/>
      <dgm:spPr/>
      <dgm:t>
        <a:bodyPr/>
        <a:lstStyle/>
        <a:p>
          <a:endParaRPr lang="en-US">
            <a:latin typeface="TheSansOffice" panose="020B0503040302060204" pitchFamily="34" charset="77"/>
          </a:endParaRPr>
        </a:p>
      </dgm:t>
    </dgm:pt>
    <dgm:pt modelId="{44BA702C-2B4F-AA4F-9B84-ADAC0D2F09F0}" type="sibTrans" cxnId="{490294CB-EADB-0149-A6E2-4A9D992E806C}">
      <dgm:prSet/>
      <dgm:spPr/>
      <dgm:t>
        <a:bodyPr/>
        <a:lstStyle/>
        <a:p>
          <a:endParaRPr lang="en-US">
            <a:latin typeface="TheSansOffice" panose="020B0503040302060204" pitchFamily="34" charset="77"/>
          </a:endParaRPr>
        </a:p>
      </dgm:t>
    </dgm:pt>
    <dgm:pt modelId="{0F8493B2-AEB6-BF45-AE37-70978CB601F7}" type="pres">
      <dgm:prSet presAssocID="{8DF07703-3F44-594E-8CB7-D346C0CB56C8}" presName="diagram" presStyleCnt="0">
        <dgm:presLayoutVars>
          <dgm:dir/>
          <dgm:resizeHandles val="exact"/>
        </dgm:presLayoutVars>
      </dgm:prSet>
      <dgm:spPr/>
    </dgm:pt>
    <dgm:pt modelId="{F9D526A1-5F0B-4841-A6D6-B268F4BDF9EC}" type="pres">
      <dgm:prSet presAssocID="{6D9EF03B-5877-AC44-9C07-4076E5C34FF2}" presName="node" presStyleLbl="node1" presStyleIdx="0" presStyleCnt="6" custScaleX="148433" custLinFactNeighborX="-1489" custLinFactNeighborY="-17">
        <dgm:presLayoutVars>
          <dgm:bulletEnabled val="1"/>
        </dgm:presLayoutVars>
      </dgm:prSet>
      <dgm:spPr>
        <a:prstGeom prst="roundRect">
          <a:avLst/>
        </a:prstGeom>
      </dgm:spPr>
    </dgm:pt>
    <dgm:pt modelId="{2CD9F979-91EA-2047-94A7-824C881DD732}" type="pres">
      <dgm:prSet presAssocID="{C9191C44-6CC5-2C43-B8C0-A289672EEF84}" presName="sibTrans" presStyleCnt="0"/>
      <dgm:spPr/>
    </dgm:pt>
    <dgm:pt modelId="{70A29701-8958-434A-862C-1F4DE9AA55D8}" type="pres">
      <dgm:prSet presAssocID="{5CB94D2C-2E61-8042-99B5-1DDB8842A239}" presName="node" presStyleLbl="node1" presStyleIdx="1" presStyleCnt="6" custScaleX="148433" custLinFactNeighborX="-2156">
        <dgm:presLayoutVars>
          <dgm:bulletEnabled val="1"/>
        </dgm:presLayoutVars>
      </dgm:prSet>
      <dgm:spPr>
        <a:prstGeom prst="roundRect">
          <a:avLst/>
        </a:prstGeom>
      </dgm:spPr>
    </dgm:pt>
    <dgm:pt modelId="{B4AEA6BD-AEFC-424D-8B32-B32C348907AB}" type="pres">
      <dgm:prSet presAssocID="{32AEDBAF-3370-D842-9E3D-A8BB7A59BE0E}" presName="sibTrans" presStyleCnt="0"/>
      <dgm:spPr/>
    </dgm:pt>
    <dgm:pt modelId="{416E7BA2-D2E8-A14A-BCFD-5F875657A629}" type="pres">
      <dgm:prSet presAssocID="{2B9B5930-13A6-114A-B3B9-F823034C8C57}" presName="node" presStyleLbl="node1" presStyleIdx="2" presStyleCnt="6" custScaleX="148433" custLinFactNeighborX="-2824">
        <dgm:presLayoutVars>
          <dgm:bulletEnabled val="1"/>
        </dgm:presLayoutVars>
      </dgm:prSet>
      <dgm:spPr>
        <a:prstGeom prst="roundRect">
          <a:avLst/>
        </a:prstGeom>
      </dgm:spPr>
    </dgm:pt>
    <dgm:pt modelId="{3962DE13-6314-7E41-BDC1-6BE2B438B8FD}" type="pres">
      <dgm:prSet presAssocID="{C39CF68D-2825-A246-AEFE-9DB02A52F12D}" presName="sibTrans" presStyleCnt="0"/>
      <dgm:spPr/>
    </dgm:pt>
    <dgm:pt modelId="{3DB0122C-7AC9-644B-92B8-DC47721BDF25}" type="pres">
      <dgm:prSet presAssocID="{FDD93635-05A0-F749-A0BC-1202A8B82B80}" presName="node" presStyleLbl="node1" presStyleIdx="3" presStyleCnt="6" custScaleX="148433" custLinFactNeighborX="-3491">
        <dgm:presLayoutVars>
          <dgm:bulletEnabled val="1"/>
        </dgm:presLayoutVars>
      </dgm:prSet>
      <dgm:spPr>
        <a:prstGeom prst="roundRect">
          <a:avLst/>
        </a:prstGeom>
      </dgm:spPr>
    </dgm:pt>
    <dgm:pt modelId="{37BC9D62-AEAA-234C-BB22-BB1D100C3A0E}" type="pres">
      <dgm:prSet presAssocID="{9C1C31BA-2D58-8D4B-A4EB-48322AA940F3}" presName="sibTrans" presStyleCnt="0"/>
      <dgm:spPr/>
    </dgm:pt>
    <dgm:pt modelId="{29CF0CFC-6087-CB4F-BFF1-9D048ED787C0}" type="pres">
      <dgm:prSet presAssocID="{A1E2F98B-6EC0-8241-B817-E71DF44B55CC}" presName="node" presStyleLbl="node1" presStyleIdx="4" presStyleCnt="6" custScaleX="148433" custLinFactNeighborX="-5178">
        <dgm:presLayoutVars>
          <dgm:bulletEnabled val="1"/>
        </dgm:presLayoutVars>
      </dgm:prSet>
      <dgm:spPr>
        <a:prstGeom prst="roundRect">
          <a:avLst/>
        </a:prstGeom>
      </dgm:spPr>
    </dgm:pt>
    <dgm:pt modelId="{169FB838-1AB6-9E4A-BFB0-68F8E23E9319}" type="pres">
      <dgm:prSet presAssocID="{D0971E30-BC02-134A-8818-0BEBDBDE3B78}" presName="sibTrans" presStyleCnt="0"/>
      <dgm:spPr/>
    </dgm:pt>
    <dgm:pt modelId="{A365FFF6-D70A-B947-A016-BA973E69157D}" type="pres">
      <dgm:prSet presAssocID="{F94B6E91-EDF4-1F4C-A0D3-CAAC895A91D9}" presName="node" presStyleLbl="node1" presStyleIdx="5" presStyleCnt="6" custScaleX="51453">
        <dgm:presLayoutVars>
          <dgm:bulletEnabled val="1"/>
        </dgm:presLayoutVars>
      </dgm:prSet>
      <dgm:spPr/>
    </dgm:pt>
  </dgm:ptLst>
  <dgm:cxnLst>
    <dgm:cxn modelId="{A7DF8010-5504-C749-93FF-B6FAF0E1B43D}" srcId="{8DF07703-3F44-594E-8CB7-D346C0CB56C8}" destId="{2B9B5930-13A6-114A-B3B9-F823034C8C57}" srcOrd="2" destOrd="0" parTransId="{161E9521-DCF1-5E4C-904F-97924236EB32}" sibTransId="{C39CF68D-2825-A246-AEFE-9DB02A52F12D}"/>
    <dgm:cxn modelId="{17E1E23C-4840-3244-A920-D77EEC9DF0FB}" type="presOf" srcId="{8DF07703-3F44-594E-8CB7-D346C0CB56C8}" destId="{0F8493B2-AEB6-BF45-AE37-70978CB601F7}" srcOrd="0" destOrd="0" presId="urn:microsoft.com/office/officeart/2005/8/layout/default"/>
    <dgm:cxn modelId="{68D09B64-559B-DE40-8AFD-B63136804397}" srcId="{8DF07703-3F44-594E-8CB7-D346C0CB56C8}" destId="{5CB94D2C-2E61-8042-99B5-1DDB8842A239}" srcOrd="1" destOrd="0" parTransId="{A80148FE-83EE-5D41-9F1C-1C90B260CD22}" sibTransId="{32AEDBAF-3370-D842-9E3D-A8BB7A59BE0E}"/>
    <dgm:cxn modelId="{CC8B1368-B9D1-0C41-B1DB-592475A178E4}" srcId="{8DF07703-3F44-594E-8CB7-D346C0CB56C8}" destId="{A1E2F98B-6EC0-8241-B817-E71DF44B55CC}" srcOrd="4" destOrd="0" parTransId="{AB24ADF6-8DF3-FD44-A4EC-279A760F857E}" sibTransId="{D0971E30-BC02-134A-8818-0BEBDBDE3B78}"/>
    <dgm:cxn modelId="{B4668068-6689-A343-87A0-6E4F83B34B65}" srcId="{8DF07703-3F44-594E-8CB7-D346C0CB56C8}" destId="{6D9EF03B-5877-AC44-9C07-4076E5C34FF2}" srcOrd="0" destOrd="0" parTransId="{1412EEBD-718F-7243-B71B-AC219FE8D925}" sibTransId="{C9191C44-6CC5-2C43-B8C0-A289672EEF84}"/>
    <dgm:cxn modelId="{C3D07750-4964-744B-A873-4CAE382BD912}" type="presOf" srcId="{6D9EF03B-5877-AC44-9C07-4076E5C34FF2}" destId="{F9D526A1-5F0B-4841-A6D6-B268F4BDF9EC}" srcOrd="0" destOrd="0" presId="urn:microsoft.com/office/officeart/2005/8/layout/default"/>
    <dgm:cxn modelId="{2B5F0C58-D518-094B-AAFB-4571043ED3C5}" type="presOf" srcId="{F94B6E91-EDF4-1F4C-A0D3-CAAC895A91D9}" destId="{A365FFF6-D70A-B947-A016-BA973E69157D}" srcOrd="0" destOrd="0" presId="urn:microsoft.com/office/officeart/2005/8/layout/default"/>
    <dgm:cxn modelId="{83B3519E-F9EA-814E-AEDC-4D532DD6A619}" type="presOf" srcId="{A1E2F98B-6EC0-8241-B817-E71DF44B55CC}" destId="{29CF0CFC-6087-CB4F-BFF1-9D048ED787C0}" srcOrd="0" destOrd="0" presId="urn:microsoft.com/office/officeart/2005/8/layout/default"/>
    <dgm:cxn modelId="{DEF932C0-1639-F047-9788-0DAA44F78CF9}" type="presOf" srcId="{FDD93635-05A0-F749-A0BC-1202A8B82B80}" destId="{3DB0122C-7AC9-644B-92B8-DC47721BDF25}" srcOrd="0" destOrd="0" presId="urn:microsoft.com/office/officeart/2005/8/layout/default"/>
    <dgm:cxn modelId="{490294CB-EADB-0149-A6E2-4A9D992E806C}" srcId="{8DF07703-3F44-594E-8CB7-D346C0CB56C8}" destId="{F94B6E91-EDF4-1F4C-A0D3-CAAC895A91D9}" srcOrd="5" destOrd="0" parTransId="{F24E1224-D659-F047-B4E0-DAB47418672B}" sibTransId="{44BA702C-2B4F-AA4F-9B84-ADAC0D2F09F0}"/>
    <dgm:cxn modelId="{958FD6CB-1BFA-9E45-BD8A-48D20EE2F666}" srcId="{8DF07703-3F44-594E-8CB7-D346C0CB56C8}" destId="{FDD93635-05A0-F749-A0BC-1202A8B82B80}" srcOrd="3" destOrd="0" parTransId="{F0238EC2-7E85-D743-A547-D6F98267A280}" sibTransId="{9C1C31BA-2D58-8D4B-A4EB-48322AA940F3}"/>
    <dgm:cxn modelId="{4F3ABCDA-35C8-6F49-8D2B-2BA149D0A1F0}" type="presOf" srcId="{2B9B5930-13A6-114A-B3B9-F823034C8C57}" destId="{416E7BA2-D2E8-A14A-BCFD-5F875657A629}" srcOrd="0" destOrd="0" presId="urn:microsoft.com/office/officeart/2005/8/layout/default"/>
    <dgm:cxn modelId="{D99C8AE3-1C0D-F34D-9F27-2A56CA592EA2}" type="presOf" srcId="{5CB94D2C-2E61-8042-99B5-1DDB8842A239}" destId="{70A29701-8958-434A-862C-1F4DE9AA55D8}" srcOrd="0" destOrd="0" presId="urn:microsoft.com/office/officeart/2005/8/layout/default"/>
    <dgm:cxn modelId="{F0DBBAB2-5400-CD4C-8378-4AA16CAD5DA1}" type="presParOf" srcId="{0F8493B2-AEB6-BF45-AE37-70978CB601F7}" destId="{F9D526A1-5F0B-4841-A6D6-B268F4BDF9EC}" srcOrd="0" destOrd="0" presId="urn:microsoft.com/office/officeart/2005/8/layout/default"/>
    <dgm:cxn modelId="{0129205B-9685-9D43-844E-E075FACFB669}" type="presParOf" srcId="{0F8493B2-AEB6-BF45-AE37-70978CB601F7}" destId="{2CD9F979-91EA-2047-94A7-824C881DD732}" srcOrd="1" destOrd="0" presId="urn:microsoft.com/office/officeart/2005/8/layout/default"/>
    <dgm:cxn modelId="{EBF28753-4C33-FA44-9055-6DBED609367F}" type="presParOf" srcId="{0F8493B2-AEB6-BF45-AE37-70978CB601F7}" destId="{70A29701-8958-434A-862C-1F4DE9AA55D8}" srcOrd="2" destOrd="0" presId="urn:microsoft.com/office/officeart/2005/8/layout/default"/>
    <dgm:cxn modelId="{0328457D-13C2-9444-ADFF-436E35D37641}" type="presParOf" srcId="{0F8493B2-AEB6-BF45-AE37-70978CB601F7}" destId="{B4AEA6BD-AEFC-424D-8B32-B32C348907AB}" srcOrd="3" destOrd="0" presId="urn:microsoft.com/office/officeart/2005/8/layout/default"/>
    <dgm:cxn modelId="{9BEE310C-A645-3E42-83A5-665CB878033B}" type="presParOf" srcId="{0F8493B2-AEB6-BF45-AE37-70978CB601F7}" destId="{416E7BA2-D2E8-A14A-BCFD-5F875657A629}" srcOrd="4" destOrd="0" presId="urn:microsoft.com/office/officeart/2005/8/layout/default"/>
    <dgm:cxn modelId="{D7CB0B2C-971E-FA41-89CC-4E7DD59021AA}" type="presParOf" srcId="{0F8493B2-AEB6-BF45-AE37-70978CB601F7}" destId="{3962DE13-6314-7E41-BDC1-6BE2B438B8FD}" srcOrd="5" destOrd="0" presId="urn:microsoft.com/office/officeart/2005/8/layout/default"/>
    <dgm:cxn modelId="{BCB691F5-F9E9-2044-8FCF-C7487A957EE0}" type="presParOf" srcId="{0F8493B2-AEB6-BF45-AE37-70978CB601F7}" destId="{3DB0122C-7AC9-644B-92B8-DC47721BDF25}" srcOrd="6" destOrd="0" presId="urn:microsoft.com/office/officeart/2005/8/layout/default"/>
    <dgm:cxn modelId="{CA6102E9-1CC4-D442-81DC-D9470A130890}" type="presParOf" srcId="{0F8493B2-AEB6-BF45-AE37-70978CB601F7}" destId="{37BC9D62-AEAA-234C-BB22-BB1D100C3A0E}" srcOrd="7" destOrd="0" presId="urn:microsoft.com/office/officeart/2005/8/layout/default"/>
    <dgm:cxn modelId="{8A19D900-27BF-E446-9A51-80F0A9D4EB0F}" type="presParOf" srcId="{0F8493B2-AEB6-BF45-AE37-70978CB601F7}" destId="{29CF0CFC-6087-CB4F-BFF1-9D048ED787C0}" srcOrd="8" destOrd="0" presId="urn:microsoft.com/office/officeart/2005/8/layout/default"/>
    <dgm:cxn modelId="{B0D1EBF2-354C-BC48-9F31-1BA08785168C}" type="presParOf" srcId="{0F8493B2-AEB6-BF45-AE37-70978CB601F7}" destId="{169FB838-1AB6-9E4A-BFB0-68F8E23E9319}" srcOrd="9" destOrd="0" presId="urn:microsoft.com/office/officeart/2005/8/layout/default"/>
    <dgm:cxn modelId="{6E3364E1-CF2C-1743-AEFF-74157ACDDF8C}" type="presParOf" srcId="{0F8493B2-AEB6-BF45-AE37-70978CB601F7}" destId="{A365FFF6-D70A-B947-A016-BA973E69157D}"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A45068-9283-4C6E-BD6F-8C4E1B4A0405}">
      <dsp:nvSpPr>
        <dsp:cNvPr id="0" name=""/>
        <dsp:cNvSpPr/>
      </dsp:nvSpPr>
      <dsp:spPr>
        <a:xfrm>
          <a:off x="4837" y="27154"/>
          <a:ext cx="1216177" cy="678544"/>
        </a:xfrm>
        <a:prstGeom prst="roundRect">
          <a:avLst/>
        </a:prstGeom>
        <a:noFill/>
        <a:ln w="9525" cap="flat" cmpd="sng" algn="ctr">
          <a:solidFill>
            <a:srgbClr val="BED730"/>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b="0" i="0" kern="1200"/>
            <a:t>Presence in </a:t>
          </a:r>
        </a:p>
        <a:p>
          <a:pPr marL="0" lvl="0" indent="0" algn="ctr" defTabSz="466725">
            <a:lnSpc>
              <a:spcPct val="100000"/>
            </a:lnSpc>
            <a:spcBef>
              <a:spcPct val="0"/>
            </a:spcBef>
            <a:spcAft>
              <a:spcPts val="0"/>
            </a:spcAft>
            <a:buNone/>
          </a:pPr>
          <a:r>
            <a:rPr lang="en-US" sz="1050" b="0" i="0" kern="1200"/>
            <a:t>6 countries</a:t>
          </a:r>
          <a:endParaRPr lang="en-IN" sz="1050" kern="1200"/>
        </a:p>
      </dsp:txBody>
      <dsp:txXfrm>
        <a:off x="37961" y="60278"/>
        <a:ext cx="1149929" cy="612296"/>
      </dsp:txXfrm>
    </dsp:sp>
    <dsp:sp modelId="{16FE8DD3-23F9-4973-A7ED-F7E1758CC0D1}">
      <dsp:nvSpPr>
        <dsp:cNvPr id="0" name=""/>
        <dsp:cNvSpPr/>
      </dsp:nvSpPr>
      <dsp:spPr>
        <a:xfrm>
          <a:off x="1350035" y="27154"/>
          <a:ext cx="1675595" cy="678544"/>
        </a:xfrm>
        <a:prstGeom prst="roundRect">
          <a:avLst/>
        </a:prstGeom>
        <a:noFill/>
        <a:ln w="9525" cap="flat" cmpd="sng" algn="ctr">
          <a:solidFill>
            <a:srgbClr val="BED730"/>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b="0" i="0" kern="1200"/>
            <a:t>Partnering with enterprises for Digital Transformation</a:t>
          </a:r>
          <a:endParaRPr lang="en-IN" sz="1050" kern="1200"/>
        </a:p>
      </dsp:txBody>
      <dsp:txXfrm>
        <a:off x="1383159" y="60278"/>
        <a:ext cx="1609347" cy="612296"/>
      </dsp:txXfrm>
    </dsp:sp>
    <dsp:sp modelId="{7B5B58DB-5086-4699-A033-A88E82331B30}">
      <dsp:nvSpPr>
        <dsp:cNvPr id="0" name=""/>
        <dsp:cNvSpPr/>
      </dsp:nvSpPr>
      <dsp:spPr>
        <a:xfrm>
          <a:off x="3154651" y="27154"/>
          <a:ext cx="1675595" cy="678544"/>
        </a:xfrm>
        <a:prstGeom prst="roundRect">
          <a:avLst/>
        </a:prstGeom>
        <a:noFill/>
        <a:ln w="9525" cap="flat" cmpd="sng" algn="ctr">
          <a:solidFill>
            <a:srgbClr val="BED730"/>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b="0" i="0" kern="1200"/>
            <a:t>Proven track record of executing complex programs</a:t>
          </a:r>
          <a:endParaRPr lang="en-IN" sz="1050" kern="1200"/>
        </a:p>
      </dsp:txBody>
      <dsp:txXfrm>
        <a:off x="3187775" y="60278"/>
        <a:ext cx="1609347" cy="612296"/>
      </dsp:txXfrm>
    </dsp:sp>
    <dsp:sp modelId="{4290B0A8-0D3C-4FF2-A08D-3331516E3A2A}">
      <dsp:nvSpPr>
        <dsp:cNvPr id="0" name=""/>
        <dsp:cNvSpPr/>
      </dsp:nvSpPr>
      <dsp:spPr>
        <a:xfrm>
          <a:off x="4959267" y="27154"/>
          <a:ext cx="1495172" cy="678544"/>
        </a:xfrm>
        <a:prstGeom prst="roundRect">
          <a:avLst/>
        </a:prstGeom>
        <a:noFill/>
        <a:ln w="9525" cap="flat" cmpd="sng" algn="ctr">
          <a:solidFill>
            <a:srgbClr val="BED730"/>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b="0" i="0" kern="1200"/>
            <a:t>Over 3000+ skilled associates</a:t>
          </a:r>
          <a:endParaRPr lang="en-IN" sz="1050" kern="1200"/>
        </a:p>
      </dsp:txBody>
      <dsp:txXfrm>
        <a:off x="4992391" y="60278"/>
        <a:ext cx="1428924" cy="612296"/>
      </dsp:txXfrm>
    </dsp:sp>
    <dsp:sp modelId="{84FEEEF3-DF10-4A22-980F-BB539A43527F}">
      <dsp:nvSpPr>
        <dsp:cNvPr id="0" name=""/>
        <dsp:cNvSpPr/>
      </dsp:nvSpPr>
      <dsp:spPr>
        <a:xfrm>
          <a:off x="6583460" y="27154"/>
          <a:ext cx="1908000" cy="678544"/>
        </a:xfrm>
        <a:prstGeom prst="roundRect">
          <a:avLst/>
        </a:prstGeom>
        <a:noFill/>
        <a:ln w="9525" cap="flat" cmpd="sng" algn="ctr">
          <a:solidFill>
            <a:srgbClr val="BED730"/>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b="0" i="0" kern="1200"/>
            <a:t>Quality benchmarks – </a:t>
          </a:r>
        </a:p>
        <a:p>
          <a:pPr marL="0" lvl="0" indent="0" algn="ctr" defTabSz="466725">
            <a:lnSpc>
              <a:spcPct val="100000"/>
            </a:lnSpc>
            <a:spcBef>
              <a:spcPct val="0"/>
            </a:spcBef>
            <a:spcAft>
              <a:spcPts val="0"/>
            </a:spcAft>
            <a:buNone/>
          </a:pPr>
          <a:r>
            <a:rPr lang="en-US" sz="1050" b="0" i="0" kern="1200" err="1"/>
            <a:t>CMMi</a:t>
          </a:r>
          <a:r>
            <a:rPr lang="en-US" sz="1050" b="0" i="0" kern="1200"/>
            <a:t> 5, ISO 9001, ISO 27001, SSAE 16 certifications</a:t>
          </a:r>
          <a:endParaRPr lang="en-IN" sz="1050" kern="1200"/>
        </a:p>
      </dsp:txBody>
      <dsp:txXfrm>
        <a:off x="6616584" y="60278"/>
        <a:ext cx="1841752" cy="61229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D526A1-5F0B-4841-A6D6-B268F4BDF9EC}">
      <dsp:nvSpPr>
        <dsp:cNvPr id="0" name=""/>
        <dsp:cNvSpPr/>
      </dsp:nvSpPr>
      <dsp:spPr>
        <a:xfrm>
          <a:off x="1026471" y="167"/>
          <a:ext cx="4106837" cy="480984"/>
        </a:xfrm>
        <a:prstGeom prst="roundRect">
          <a:avLst/>
        </a:prstGeom>
        <a:solidFill>
          <a:srgbClr val="BFD72F"/>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solidFill>
                <a:srgbClr val="002060"/>
              </a:solidFill>
            </a:rPr>
            <a:t>Prediction, Prevention, and Remediation of </a:t>
          </a:r>
          <a:br>
            <a:rPr lang="en-US" sz="1000" kern="1200">
              <a:solidFill>
                <a:srgbClr val="002060"/>
              </a:solidFill>
            </a:rPr>
          </a:br>
          <a:r>
            <a:rPr lang="en-US" sz="1000" kern="1200">
              <a:solidFill>
                <a:srgbClr val="C00000"/>
              </a:solidFill>
            </a:rPr>
            <a:t>Business Service </a:t>
          </a:r>
          <a:r>
            <a:rPr lang="en-US" sz="1000" kern="1200">
              <a:solidFill>
                <a:srgbClr val="002060"/>
              </a:solidFill>
            </a:rPr>
            <a:t>Availability and Performance Issues</a:t>
          </a:r>
        </a:p>
      </dsp:txBody>
      <dsp:txXfrm>
        <a:off x="1049951" y="23647"/>
        <a:ext cx="4059877" cy="43402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043526-AB97-46B9-AEBC-598383BB8DD0}">
      <dsp:nvSpPr>
        <dsp:cNvPr id="0" name=""/>
        <dsp:cNvSpPr/>
      </dsp:nvSpPr>
      <dsp:spPr>
        <a:xfrm>
          <a:off x="58948" y="53903"/>
          <a:ext cx="655744" cy="65574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1A95E2-1AB2-43FB-BD2E-0BEAD168EA03}">
      <dsp:nvSpPr>
        <dsp:cNvPr id="0" name=""/>
        <dsp:cNvSpPr/>
      </dsp:nvSpPr>
      <dsp:spPr>
        <a:xfrm>
          <a:off x="196655" y="191609"/>
          <a:ext cx="380331" cy="3803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6C00DF5-AAE9-4AD8-A607-1A9E7446B5D5}">
      <dsp:nvSpPr>
        <dsp:cNvPr id="0" name=""/>
        <dsp:cNvSpPr/>
      </dsp:nvSpPr>
      <dsp:spPr>
        <a:xfrm>
          <a:off x="855209" y="53903"/>
          <a:ext cx="1545683" cy="655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44500">
            <a:lnSpc>
              <a:spcPct val="100000"/>
            </a:lnSpc>
            <a:spcBef>
              <a:spcPct val="0"/>
            </a:spcBef>
            <a:spcAft>
              <a:spcPct val="35000"/>
            </a:spcAft>
            <a:buNone/>
          </a:pPr>
          <a:r>
            <a:rPr lang="en-US" sz="1000" kern="1200">
              <a:solidFill>
                <a:schemeClr val="bg1"/>
              </a:solidFill>
            </a:rPr>
            <a:t>Automatically evaluate, Build and deploy ML models </a:t>
          </a:r>
        </a:p>
      </dsp:txBody>
      <dsp:txXfrm>
        <a:off x="855209" y="53903"/>
        <a:ext cx="1545683" cy="655744"/>
      </dsp:txXfrm>
    </dsp:sp>
    <dsp:sp modelId="{C1C85C40-B22D-4FF4-ABEA-E8F0BBDE595C}">
      <dsp:nvSpPr>
        <dsp:cNvPr id="0" name=""/>
        <dsp:cNvSpPr/>
      </dsp:nvSpPr>
      <dsp:spPr>
        <a:xfrm>
          <a:off x="2670216" y="53903"/>
          <a:ext cx="655744" cy="65574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4BFA04-7AE1-4C6A-8B87-8EC785BAD40A}">
      <dsp:nvSpPr>
        <dsp:cNvPr id="0" name=""/>
        <dsp:cNvSpPr/>
      </dsp:nvSpPr>
      <dsp:spPr>
        <a:xfrm>
          <a:off x="2807923" y="191609"/>
          <a:ext cx="380331" cy="3803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4BBF9B4-B88C-4097-A421-BA8586DBEAE0}">
      <dsp:nvSpPr>
        <dsp:cNvPr id="0" name=""/>
        <dsp:cNvSpPr/>
      </dsp:nvSpPr>
      <dsp:spPr>
        <a:xfrm>
          <a:off x="3466477" y="53903"/>
          <a:ext cx="1545683" cy="655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44500">
            <a:lnSpc>
              <a:spcPct val="100000"/>
            </a:lnSpc>
            <a:spcBef>
              <a:spcPct val="0"/>
            </a:spcBef>
            <a:spcAft>
              <a:spcPct val="35000"/>
            </a:spcAft>
            <a:buNone/>
          </a:pPr>
          <a:r>
            <a:rPr lang="en-US" sz="1000" kern="1200">
              <a:solidFill>
                <a:schemeClr val="bg1"/>
              </a:solidFill>
            </a:rPr>
            <a:t>Flexible data access and preparation with connectors to various data sources, cloud, and non-cloud​</a:t>
          </a:r>
        </a:p>
      </dsp:txBody>
      <dsp:txXfrm>
        <a:off x="3466477" y="53903"/>
        <a:ext cx="1545683" cy="655744"/>
      </dsp:txXfrm>
    </dsp:sp>
    <dsp:sp modelId="{26AD79D7-D46F-4C26-A5FA-AF673BA8766E}">
      <dsp:nvSpPr>
        <dsp:cNvPr id="0" name=""/>
        <dsp:cNvSpPr/>
      </dsp:nvSpPr>
      <dsp:spPr>
        <a:xfrm>
          <a:off x="58948" y="1244127"/>
          <a:ext cx="655744" cy="65574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FC9924-A9EF-4A05-9F82-2CB4E9CBD7B2}">
      <dsp:nvSpPr>
        <dsp:cNvPr id="0" name=""/>
        <dsp:cNvSpPr/>
      </dsp:nvSpPr>
      <dsp:spPr>
        <a:xfrm>
          <a:off x="196655" y="1381834"/>
          <a:ext cx="380331" cy="38033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E924E90-A2D6-4A1A-8955-911CC031D5A6}">
      <dsp:nvSpPr>
        <dsp:cNvPr id="0" name=""/>
        <dsp:cNvSpPr/>
      </dsp:nvSpPr>
      <dsp:spPr>
        <a:xfrm>
          <a:off x="855209" y="1244127"/>
          <a:ext cx="1545683" cy="655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44500">
            <a:lnSpc>
              <a:spcPct val="100000"/>
            </a:lnSpc>
            <a:spcBef>
              <a:spcPct val="0"/>
            </a:spcBef>
            <a:spcAft>
              <a:spcPct val="35000"/>
            </a:spcAft>
            <a:buNone/>
          </a:pPr>
          <a:r>
            <a:rPr lang="en-US" sz="1000" kern="1200">
              <a:solidFill>
                <a:schemeClr val="bg1"/>
              </a:solidFill>
            </a:rPr>
            <a:t>Deploy latest generative AI techniques curated by NVIDIA and public domain​</a:t>
          </a:r>
        </a:p>
      </dsp:txBody>
      <dsp:txXfrm>
        <a:off x="855209" y="1244127"/>
        <a:ext cx="1545683" cy="655744"/>
      </dsp:txXfrm>
    </dsp:sp>
    <dsp:sp modelId="{DCE65CA1-6FD0-4EF4-87AF-1D4129B6C0C5}">
      <dsp:nvSpPr>
        <dsp:cNvPr id="0" name=""/>
        <dsp:cNvSpPr/>
      </dsp:nvSpPr>
      <dsp:spPr>
        <a:xfrm>
          <a:off x="2670216" y="1244127"/>
          <a:ext cx="655744" cy="65574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6BFBB3-7D17-446C-B6C4-F2C636184EAC}">
      <dsp:nvSpPr>
        <dsp:cNvPr id="0" name=""/>
        <dsp:cNvSpPr/>
      </dsp:nvSpPr>
      <dsp:spPr>
        <a:xfrm>
          <a:off x="2807923" y="1381834"/>
          <a:ext cx="380331" cy="38033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1CBC8CE-05E7-4D96-9DD9-595B89853059}">
      <dsp:nvSpPr>
        <dsp:cNvPr id="0" name=""/>
        <dsp:cNvSpPr/>
      </dsp:nvSpPr>
      <dsp:spPr>
        <a:xfrm>
          <a:off x="3466477" y="1244127"/>
          <a:ext cx="1545683" cy="655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44500">
            <a:lnSpc>
              <a:spcPct val="100000"/>
            </a:lnSpc>
            <a:spcBef>
              <a:spcPct val="0"/>
            </a:spcBef>
            <a:spcAft>
              <a:spcPct val="35000"/>
            </a:spcAft>
            <a:buNone/>
          </a:pPr>
          <a:r>
            <a:rPr lang="en-US" sz="1000" kern="1200">
              <a:solidFill>
                <a:schemeClr val="bg1"/>
              </a:solidFill>
            </a:rPr>
            <a:t>Visual tooling studios to create business specific AI applications and assistants​</a:t>
          </a:r>
        </a:p>
      </dsp:txBody>
      <dsp:txXfrm>
        <a:off x="3466477" y="1244127"/>
        <a:ext cx="1545683" cy="655744"/>
      </dsp:txXfrm>
    </dsp:sp>
    <dsp:sp modelId="{10B45066-9B54-45FB-BE9B-99D5CF81A5C3}">
      <dsp:nvSpPr>
        <dsp:cNvPr id="0" name=""/>
        <dsp:cNvSpPr/>
      </dsp:nvSpPr>
      <dsp:spPr>
        <a:xfrm>
          <a:off x="58948" y="2434352"/>
          <a:ext cx="655744" cy="655744"/>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2AEDE4-EBB4-4B86-8EF0-B1629127E042}">
      <dsp:nvSpPr>
        <dsp:cNvPr id="0" name=""/>
        <dsp:cNvSpPr/>
      </dsp:nvSpPr>
      <dsp:spPr>
        <a:xfrm>
          <a:off x="196655" y="2572058"/>
          <a:ext cx="380331" cy="38033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CFDDA3A-A009-417D-8D41-0715401F6F69}">
      <dsp:nvSpPr>
        <dsp:cNvPr id="0" name=""/>
        <dsp:cNvSpPr/>
      </dsp:nvSpPr>
      <dsp:spPr>
        <a:xfrm>
          <a:off x="855209" y="2434352"/>
          <a:ext cx="1545683" cy="655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44500">
            <a:lnSpc>
              <a:spcPct val="100000"/>
            </a:lnSpc>
            <a:spcBef>
              <a:spcPct val="0"/>
            </a:spcBef>
            <a:spcAft>
              <a:spcPct val="35000"/>
            </a:spcAft>
            <a:buNone/>
          </a:pPr>
          <a:r>
            <a:rPr lang="en-US" sz="1000" kern="1200">
              <a:solidFill>
                <a:schemeClr val="bg1"/>
              </a:solidFill>
            </a:rPr>
            <a:t>Rapid deployment options for batch and real time use cases ​</a:t>
          </a:r>
        </a:p>
      </dsp:txBody>
      <dsp:txXfrm>
        <a:off x="855209" y="2434352"/>
        <a:ext cx="1545683" cy="655744"/>
      </dsp:txXfrm>
    </dsp:sp>
    <dsp:sp modelId="{D525B012-1439-DC40-817C-88D509C89375}">
      <dsp:nvSpPr>
        <dsp:cNvPr id="0" name=""/>
        <dsp:cNvSpPr/>
      </dsp:nvSpPr>
      <dsp:spPr>
        <a:xfrm>
          <a:off x="2670216" y="2434352"/>
          <a:ext cx="655744" cy="65574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CFDC2E-4596-124F-AE14-963F46C869B8}">
      <dsp:nvSpPr>
        <dsp:cNvPr id="0" name=""/>
        <dsp:cNvSpPr/>
      </dsp:nvSpPr>
      <dsp:spPr>
        <a:xfrm>
          <a:off x="2807923" y="2572058"/>
          <a:ext cx="380331" cy="380331"/>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5A180C-98DA-4F4D-97C7-3A42E6116C42}">
      <dsp:nvSpPr>
        <dsp:cNvPr id="0" name=""/>
        <dsp:cNvSpPr/>
      </dsp:nvSpPr>
      <dsp:spPr>
        <a:xfrm>
          <a:off x="3466477" y="2434352"/>
          <a:ext cx="1545683" cy="655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44500">
            <a:lnSpc>
              <a:spcPct val="100000"/>
            </a:lnSpc>
            <a:spcBef>
              <a:spcPct val="0"/>
            </a:spcBef>
            <a:spcAft>
              <a:spcPct val="35000"/>
            </a:spcAft>
            <a:buNone/>
          </a:pPr>
          <a:r>
            <a:rPr lang="en-US" sz="1000" kern="1200">
              <a:solidFill>
                <a:schemeClr val="bg1"/>
              </a:solidFill>
            </a:rPr>
            <a:t>Prebuilt AI Solution Starters – sales forecast, anomaly detection</a:t>
          </a:r>
        </a:p>
      </dsp:txBody>
      <dsp:txXfrm>
        <a:off x="3466477" y="2434352"/>
        <a:ext cx="1545683" cy="65574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4D5DDB-367E-44D9-8ECB-A35A8794FFC7}">
      <dsp:nvSpPr>
        <dsp:cNvPr id="0" name=""/>
        <dsp:cNvSpPr/>
      </dsp:nvSpPr>
      <dsp:spPr>
        <a:xfrm>
          <a:off x="1082663" y="1050866"/>
          <a:ext cx="851398" cy="851398"/>
        </a:xfrm>
        <a:prstGeom prst="roundRect">
          <a:avLst/>
        </a:prstGeom>
        <a:solidFill>
          <a:srgbClr val="BED73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compatLnSpc="1">
          <a:prstTxWarp prst="textNoShape">
            <a:avLst/>
          </a:prstTxWarp>
          <a:noAutofit/>
        </a:bodyPr>
        <a:lstStyle/>
        <a:p>
          <a:pPr marL="0" lvl="0" indent="0" algn="ctr" defTabSz="488950">
            <a:lnSpc>
              <a:spcPct val="100000"/>
            </a:lnSpc>
            <a:spcBef>
              <a:spcPts val="0"/>
            </a:spcBef>
            <a:spcAft>
              <a:spcPts val="0"/>
            </a:spcAft>
            <a:buNone/>
          </a:pPr>
          <a:r>
            <a:rPr lang="en-IN" sz="1100" b="1" kern="1200">
              <a:solidFill>
                <a:schemeClr val="tx1"/>
              </a:solidFill>
            </a:rPr>
            <a:t>AMS Support</a:t>
          </a:r>
        </a:p>
      </dsp:txBody>
      <dsp:txXfrm>
        <a:off x="1124225" y="1092428"/>
        <a:ext cx="768274" cy="768274"/>
      </dsp:txXfrm>
    </dsp:sp>
    <dsp:sp modelId="{0A28D129-DD51-4E40-AA35-46824498F131}">
      <dsp:nvSpPr>
        <dsp:cNvPr id="0" name=""/>
        <dsp:cNvSpPr/>
      </dsp:nvSpPr>
      <dsp:spPr>
        <a:xfrm rot="16200000">
          <a:off x="1282503" y="825007"/>
          <a:ext cx="451717" cy="0"/>
        </a:xfrm>
        <a:custGeom>
          <a:avLst/>
          <a:gdLst/>
          <a:ahLst/>
          <a:cxnLst/>
          <a:rect l="0" t="0" r="0" b="0"/>
          <a:pathLst>
            <a:path>
              <a:moveTo>
                <a:pt x="0" y="0"/>
              </a:moveTo>
              <a:lnTo>
                <a:pt x="451717" y="0"/>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CD55E2-FEA4-4D9E-B3A5-663AF1DFABC8}">
      <dsp:nvSpPr>
        <dsp:cNvPr id="0" name=""/>
        <dsp:cNvSpPr/>
      </dsp:nvSpPr>
      <dsp:spPr>
        <a:xfrm>
          <a:off x="1125667" y="28711"/>
          <a:ext cx="765389" cy="570436"/>
        </a:xfrm>
        <a:prstGeom prst="roundRect">
          <a:avLst/>
        </a:prstGeom>
        <a:solidFill>
          <a:schemeClr val="accent6"/>
        </a:solidFill>
        <a:ln w="952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compatLnSpc="1">
          <a:prstTxWarp prst="textNoShape">
            <a:avLst/>
          </a:prstTxWarp>
          <a:noAutofit/>
        </a:bodyPr>
        <a:lstStyle/>
        <a:p>
          <a:pPr marL="0" lvl="0" indent="0" algn="ctr" defTabSz="355600">
            <a:lnSpc>
              <a:spcPct val="100000"/>
            </a:lnSpc>
            <a:spcBef>
              <a:spcPts val="0"/>
            </a:spcBef>
            <a:spcAft>
              <a:spcPts val="0"/>
            </a:spcAft>
            <a:buNone/>
          </a:pPr>
          <a:r>
            <a:rPr lang="en-US" sz="800" b="1" kern="1200"/>
            <a:t>Production </a:t>
          </a:r>
          <a:r>
            <a:rPr lang="en-US" sz="800" b="1" i="0" u="none" strike="noStrike" kern="1200" cap="none">
              <a:latin typeface="Arial"/>
              <a:ea typeface="Arial"/>
              <a:cs typeface="Arial"/>
              <a:sym typeface="Arial"/>
              <a:rtl val="0"/>
            </a:rPr>
            <a:t>Support</a:t>
          </a:r>
          <a:endParaRPr lang="en-IN" sz="800" b="1" kern="1200"/>
        </a:p>
      </dsp:txBody>
      <dsp:txXfrm>
        <a:off x="1153513" y="56557"/>
        <a:ext cx="709697" cy="514744"/>
      </dsp:txXfrm>
    </dsp:sp>
    <dsp:sp modelId="{10020992-98E2-4396-BB39-5A08627FE891}">
      <dsp:nvSpPr>
        <dsp:cNvPr id="0" name=""/>
        <dsp:cNvSpPr/>
      </dsp:nvSpPr>
      <dsp:spPr>
        <a:xfrm rot="19285714">
          <a:off x="1916532" y="1086987"/>
          <a:ext cx="160690" cy="0"/>
        </a:xfrm>
        <a:custGeom>
          <a:avLst/>
          <a:gdLst/>
          <a:ahLst/>
          <a:cxnLst/>
          <a:rect l="0" t="0" r="0" b="0"/>
          <a:pathLst>
            <a:path>
              <a:moveTo>
                <a:pt x="0" y="0"/>
              </a:moveTo>
              <a:lnTo>
                <a:pt x="160690" y="0"/>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BF9337-5E9B-4074-9CE7-DF4244B9A285}">
      <dsp:nvSpPr>
        <dsp:cNvPr id="0" name=""/>
        <dsp:cNvSpPr/>
      </dsp:nvSpPr>
      <dsp:spPr>
        <a:xfrm>
          <a:off x="2003949" y="466456"/>
          <a:ext cx="826797" cy="570436"/>
        </a:xfrm>
        <a:prstGeom prst="roundRect">
          <a:avLst/>
        </a:prstGeom>
        <a:solidFill>
          <a:schemeClr val="accent5"/>
        </a:solidFill>
        <a:ln w="952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compatLnSpc="1">
          <a:prstTxWarp prst="textNoShape">
            <a:avLst/>
          </a:prstTxWarp>
          <a:noAutofit/>
        </a:bodyPr>
        <a:lstStyle/>
        <a:p>
          <a:pPr marL="0" marR="0" lvl="0" indent="0" algn="ctr" defTabSz="355600" rtl="0">
            <a:lnSpc>
              <a:spcPct val="100000"/>
            </a:lnSpc>
            <a:spcBef>
              <a:spcPts val="0"/>
            </a:spcBef>
            <a:spcAft>
              <a:spcPts val="0"/>
            </a:spcAft>
            <a:buNone/>
          </a:pPr>
          <a:r>
            <a:rPr lang="en-US" sz="800" b="0" i="0" u="none" strike="noStrike" kern="1200" cap="none">
              <a:latin typeface="Arial"/>
              <a:ea typeface="Arial"/>
              <a:cs typeface="Arial"/>
              <a:sym typeface="Arial"/>
              <a:rtl val="0"/>
            </a:rPr>
            <a:t>Configuration Support</a:t>
          </a:r>
          <a:endParaRPr lang="en-IN" sz="800" b="0" i="0" u="none" strike="noStrike" kern="1200" cap="none">
            <a:latin typeface="Arial"/>
            <a:ea typeface="Arial"/>
            <a:cs typeface="Arial"/>
            <a:sym typeface="Arial"/>
            <a:rtl val="0"/>
          </a:endParaRPr>
        </a:p>
      </dsp:txBody>
      <dsp:txXfrm>
        <a:off x="2031795" y="494302"/>
        <a:ext cx="771105" cy="514744"/>
      </dsp:txXfrm>
    </dsp:sp>
    <dsp:sp modelId="{EDEDBB63-A82F-47ED-BC76-84941001FCFA}">
      <dsp:nvSpPr>
        <dsp:cNvPr id="0" name=""/>
        <dsp:cNvSpPr/>
      </dsp:nvSpPr>
      <dsp:spPr>
        <a:xfrm rot="771429">
          <a:off x="1930568" y="1604733"/>
          <a:ext cx="278665" cy="0"/>
        </a:xfrm>
        <a:custGeom>
          <a:avLst/>
          <a:gdLst/>
          <a:ahLst/>
          <a:cxnLst/>
          <a:rect l="0" t="0" r="0" b="0"/>
          <a:pathLst>
            <a:path>
              <a:moveTo>
                <a:pt x="0" y="0"/>
              </a:moveTo>
              <a:lnTo>
                <a:pt x="278665" y="0"/>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525A0F-E6DC-40FB-8428-62B52AD9508C}">
      <dsp:nvSpPr>
        <dsp:cNvPr id="0" name=""/>
        <dsp:cNvSpPr/>
      </dsp:nvSpPr>
      <dsp:spPr>
        <a:xfrm>
          <a:off x="2205740" y="1450058"/>
          <a:ext cx="872215" cy="570436"/>
        </a:xfrm>
        <a:prstGeom prst="roundRect">
          <a:avLst/>
        </a:prstGeom>
        <a:solidFill>
          <a:schemeClr val="accent4"/>
        </a:solidFill>
        <a:ln w="952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compatLnSpc="1">
          <a:prstTxWarp prst="textNoShape">
            <a:avLst/>
          </a:prstTxWarp>
          <a:noAutofit/>
        </a:bodyPr>
        <a:lstStyle/>
        <a:p>
          <a:pPr marL="0" marR="0" lvl="0" indent="0" algn="ctr" defTabSz="355600" rtl="0">
            <a:lnSpc>
              <a:spcPct val="100000"/>
            </a:lnSpc>
            <a:spcBef>
              <a:spcPts val="0"/>
            </a:spcBef>
            <a:spcAft>
              <a:spcPts val="0"/>
            </a:spcAft>
            <a:buNone/>
          </a:pPr>
          <a:r>
            <a:rPr lang="en-US" sz="800" b="0" i="0" u="none" strike="noStrike" kern="1200" cap="none">
              <a:latin typeface="Arial"/>
              <a:ea typeface="Arial"/>
              <a:cs typeface="Arial"/>
              <a:sym typeface="Arial"/>
              <a:rtl val="0"/>
            </a:rPr>
            <a:t>Customization Support</a:t>
          </a:r>
          <a:endParaRPr lang="en-IN" sz="800" b="0" i="0" u="none" strike="noStrike" kern="1200" cap="none">
            <a:latin typeface="Arial"/>
            <a:ea typeface="Arial"/>
            <a:cs typeface="Arial"/>
            <a:sym typeface="Arial"/>
            <a:rtl val="0"/>
          </a:endParaRPr>
        </a:p>
      </dsp:txBody>
      <dsp:txXfrm>
        <a:off x="2233586" y="1477904"/>
        <a:ext cx="816523" cy="514744"/>
      </dsp:txXfrm>
    </dsp:sp>
    <dsp:sp modelId="{2E3D943F-0CE6-4902-B593-306C77E9CE26}">
      <dsp:nvSpPr>
        <dsp:cNvPr id="0" name=""/>
        <dsp:cNvSpPr/>
      </dsp:nvSpPr>
      <dsp:spPr>
        <a:xfrm rot="3857143">
          <a:off x="1607624" y="2070555"/>
          <a:ext cx="373576" cy="0"/>
        </a:xfrm>
        <a:custGeom>
          <a:avLst/>
          <a:gdLst/>
          <a:ahLst/>
          <a:cxnLst/>
          <a:rect l="0" t="0" r="0" b="0"/>
          <a:pathLst>
            <a:path>
              <a:moveTo>
                <a:pt x="0" y="0"/>
              </a:moveTo>
              <a:lnTo>
                <a:pt x="373576" y="0"/>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AA8393-6E9D-49C5-9AE7-227C69091E0E}">
      <dsp:nvSpPr>
        <dsp:cNvPr id="0" name=""/>
        <dsp:cNvSpPr/>
      </dsp:nvSpPr>
      <dsp:spPr>
        <a:xfrm>
          <a:off x="1630116" y="2238846"/>
          <a:ext cx="765389" cy="570436"/>
        </a:xfrm>
        <a:prstGeom prst="roundRect">
          <a:avLst/>
        </a:prstGeom>
        <a:solidFill>
          <a:schemeClr val="accent3"/>
        </a:solidFill>
        <a:ln w="952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compatLnSpc="1">
          <a:prstTxWarp prst="textNoShape">
            <a:avLst/>
          </a:prstTxWarp>
          <a:noAutofit/>
        </a:bodyPr>
        <a:lstStyle/>
        <a:p>
          <a:pPr marL="0" marR="0" lvl="0" indent="0" algn="ctr" defTabSz="488950" rtl="0">
            <a:lnSpc>
              <a:spcPct val="100000"/>
            </a:lnSpc>
            <a:spcBef>
              <a:spcPts val="0"/>
            </a:spcBef>
            <a:spcAft>
              <a:spcPts val="0"/>
            </a:spcAft>
            <a:buNone/>
          </a:pPr>
          <a:r>
            <a:rPr lang="en-US" sz="800" b="0" i="0" u="none" strike="noStrike" kern="1200" cap="none">
              <a:latin typeface="Arial"/>
              <a:ea typeface="Arial"/>
              <a:cs typeface="Arial"/>
              <a:rtl val="0"/>
            </a:rPr>
            <a:t>Proactive Monitoring &amp; Alert</a:t>
          </a:r>
          <a:endParaRPr lang="en-IN" sz="800" b="0" i="0" u="none" strike="noStrike" kern="1200" cap="none">
            <a:latin typeface="Arial"/>
            <a:ea typeface="Arial"/>
            <a:cs typeface="Arial"/>
            <a:rtl val="0"/>
          </a:endParaRPr>
        </a:p>
      </dsp:txBody>
      <dsp:txXfrm>
        <a:off x="1657962" y="2266692"/>
        <a:ext cx="709697" cy="514744"/>
      </dsp:txXfrm>
    </dsp:sp>
    <dsp:sp modelId="{09CEA722-711E-4E0F-BDE2-F43EDFCB7C4A}">
      <dsp:nvSpPr>
        <dsp:cNvPr id="0" name=""/>
        <dsp:cNvSpPr/>
      </dsp:nvSpPr>
      <dsp:spPr>
        <a:xfrm rot="6942857">
          <a:off x="1035523" y="2070555"/>
          <a:ext cx="373576" cy="0"/>
        </a:xfrm>
        <a:custGeom>
          <a:avLst/>
          <a:gdLst/>
          <a:ahLst/>
          <a:cxnLst/>
          <a:rect l="0" t="0" r="0" b="0"/>
          <a:pathLst>
            <a:path>
              <a:moveTo>
                <a:pt x="0" y="0"/>
              </a:moveTo>
              <a:lnTo>
                <a:pt x="373576" y="0"/>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9B9EB8-9CE2-484A-A35F-6A81367D446C}">
      <dsp:nvSpPr>
        <dsp:cNvPr id="0" name=""/>
        <dsp:cNvSpPr/>
      </dsp:nvSpPr>
      <dsp:spPr>
        <a:xfrm>
          <a:off x="621219" y="2238846"/>
          <a:ext cx="765389" cy="570436"/>
        </a:xfrm>
        <a:prstGeom prst="roundRect">
          <a:avLst/>
        </a:prstGeom>
        <a:solidFill>
          <a:schemeClr val="accent2"/>
        </a:solidFill>
        <a:ln w="952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compatLnSpc="1">
          <a:prstTxWarp prst="textNoShape">
            <a:avLst/>
          </a:prstTxWarp>
          <a:noAutofit/>
        </a:bodyPr>
        <a:lstStyle/>
        <a:p>
          <a:pPr marL="0" lvl="0" indent="0" algn="ctr" defTabSz="355600">
            <a:lnSpc>
              <a:spcPct val="100000"/>
            </a:lnSpc>
            <a:spcBef>
              <a:spcPts val="0"/>
            </a:spcBef>
            <a:spcAft>
              <a:spcPts val="0"/>
            </a:spcAft>
            <a:buNone/>
          </a:pPr>
          <a:r>
            <a:rPr lang="en-US" sz="800" b="0" i="0" u="none" strike="noStrike" kern="1200" cap="none">
              <a:latin typeface="Arial"/>
              <a:ea typeface="Arial"/>
              <a:cs typeface="Arial"/>
              <a:rtl val="0"/>
            </a:rPr>
            <a:t>SRs</a:t>
          </a:r>
          <a:r>
            <a:rPr lang="en-US" sz="800" kern="1200"/>
            <a:t> &amp; Patch Testing</a:t>
          </a:r>
          <a:endParaRPr lang="en-IN" sz="800" kern="1200"/>
        </a:p>
      </dsp:txBody>
      <dsp:txXfrm>
        <a:off x="649065" y="2266692"/>
        <a:ext cx="709697" cy="514744"/>
      </dsp:txXfrm>
    </dsp:sp>
    <dsp:sp modelId="{E3CFB1E3-E405-4C12-AE25-4122F1AD1FFE}">
      <dsp:nvSpPr>
        <dsp:cNvPr id="0" name=""/>
        <dsp:cNvSpPr/>
      </dsp:nvSpPr>
      <dsp:spPr>
        <a:xfrm rot="10028571">
          <a:off x="753391" y="1610829"/>
          <a:ext cx="333452" cy="0"/>
        </a:xfrm>
        <a:custGeom>
          <a:avLst/>
          <a:gdLst/>
          <a:ahLst/>
          <a:cxnLst/>
          <a:rect l="0" t="0" r="0" b="0"/>
          <a:pathLst>
            <a:path>
              <a:moveTo>
                <a:pt x="0" y="0"/>
              </a:moveTo>
              <a:lnTo>
                <a:pt x="333452" y="0"/>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A77A5B-02FC-4AC3-8128-D68E6EC20010}">
      <dsp:nvSpPr>
        <dsp:cNvPr id="0" name=""/>
        <dsp:cNvSpPr/>
      </dsp:nvSpPr>
      <dsp:spPr>
        <a:xfrm>
          <a:off x="-7818" y="1450058"/>
          <a:ext cx="765389" cy="570436"/>
        </a:xfrm>
        <a:prstGeom prst="roundRect">
          <a:avLst/>
        </a:prstGeom>
        <a:solidFill>
          <a:schemeClr val="accent1"/>
        </a:solidFill>
        <a:ln w="952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compatLnSpc="1">
          <a:prstTxWarp prst="textNoShape">
            <a:avLst/>
          </a:prstTxWarp>
          <a:noAutofit/>
        </a:bodyPr>
        <a:lstStyle/>
        <a:p>
          <a:pPr marL="0" lvl="0" indent="0" algn="ctr" defTabSz="355600">
            <a:lnSpc>
              <a:spcPct val="100000"/>
            </a:lnSpc>
            <a:spcBef>
              <a:spcPts val="0"/>
            </a:spcBef>
            <a:spcAft>
              <a:spcPts val="0"/>
            </a:spcAft>
            <a:buNone/>
          </a:pPr>
          <a:r>
            <a:rPr lang="en-US" sz="800" kern="1200"/>
            <a:t>Interface &amp; </a:t>
          </a:r>
          <a:r>
            <a:rPr lang="en-US" sz="800" b="1" kern="1200">
              <a:latin typeface="Calibri" panose="020F0502020204030204"/>
              <a:ea typeface="+mn-ea"/>
              <a:cs typeface="+mn-cs"/>
            </a:rPr>
            <a:t>Integration</a:t>
          </a:r>
          <a:r>
            <a:rPr lang="en-US" sz="800" kern="1200"/>
            <a:t> Support</a:t>
          </a:r>
          <a:endParaRPr lang="en-IN" sz="800" kern="1200"/>
        </a:p>
      </dsp:txBody>
      <dsp:txXfrm>
        <a:off x="20028" y="1477904"/>
        <a:ext cx="709697" cy="514744"/>
      </dsp:txXfrm>
    </dsp:sp>
    <dsp:sp modelId="{A5C4D91C-856E-4D6F-A023-CEC5382C4F35}">
      <dsp:nvSpPr>
        <dsp:cNvPr id="0" name=""/>
        <dsp:cNvSpPr/>
      </dsp:nvSpPr>
      <dsp:spPr>
        <a:xfrm rot="13114286">
          <a:off x="939501" y="1086987"/>
          <a:ext cx="160690" cy="0"/>
        </a:xfrm>
        <a:custGeom>
          <a:avLst/>
          <a:gdLst/>
          <a:ahLst/>
          <a:cxnLst/>
          <a:rect l="0" t="0" r="0" b="0"/>
          <a:pathLst>
            <a:path>
              <a:moveTo>
                <a:pt x="0" y="0"/>
              </a:moveTo>
              <a:lnTo>
                <a:pt x="160690" y="0"/>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E14E78-0EAC-4986-BC39-070985F95103}">
      <dsp:nvSpPr>
        <dsp:cNvPr id="0" name=""/>
        <dsp:cNvSpPr/>
      </dsp:nvSpPr>
      <dsp:spPr>
        <a:xfrm>
          <a:off x="216682" y="466456"/>
          <a:ext cx="765389" cy="570436"/>
        </a:xfrm>
        <a:prstGeom prst="roundRect">
          <a:avLst/>
        </a:prstGeom>
        <a:solidFill>
          <a:schemeClr val="tx2"/>
        </a:solidFill>
        <a:ln w="952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compatLnSpc="1">
          <a:prstTxWarp prst="textNoShape">
            <a:avLst/>
          </a:prstTxWarp>
          <a:noAutofit/>
        </a:bodyPr>
        <a:lstStyle/>
        <a:p>
          <a:pPr marL="0" marR="0" lvl="0" indent="0" algn="ctr" defTabSz="488950" rtl="0">
            <a:lnSpc>
              <a:spcPct val="100000"/>
            </a:lnSpc>
            <a:spcBef>
              <a:spcPts val="0"/>
            </a:spcBef>
            <a:spcAft>
              <a:spcPts val="0"/>
            </a:spcAft>
            <a:buNone/>
          </a:pPr>
          <a:r>
            <a:rPr lang="en-US" sz="800" b="0" i="0" u="none" strike="noStrike" kern="1200" cap="none">
              <a:latin typeface="Arial"/>
              <a:ea typeface="Arial"/>
              <a:cs typeface="Arial"/>
              <a:rtl val="0"/>
            </a:rPr>
            <a:t>End User Education</a:t>
          </a:r>
          <a:endParaRPr lang="en-IN" sz="800" b="0" i="0" u="none" strike="noStrike" kern="1200" cap="none">
            <a:latin typeface="Arial"/>
            <a:ea typeface="Arial"/>
            <a:cs typeface="Arial"/>
            <a:rtl val="0"/>
          </a:endParaRPr>
        </a:p>
      </dsp:txBody>
      <dsp:txXfrm>
        <a:off x="244528" y="494302"/>
        <a:ext cx="709697" cy="51474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5FB2D5-47D2-F64D-B863-174479D35447}">
      <dsp:nvSpPr>
        <dsp:cNvPr id="0" name=""/>
        <dsp:cNvSpPr/>
      </dsp:nvSpPr>
      <dsp:spPr>
        <a:xfrm>
          <a:off x="140777" y="391"/>
          <a:ext cx="1130799" cy="416672"/>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IN" sz="1050" kern="1200"/>
            <a:t>L2 and L3 Support</a:t>
          </a:r>
          <a:endParaRPr lang="en-GB" sz="1050" kern="1200"/>
        </a:p>
      </dsp:txBody>
      <dsp:txXfrm>
        <a:off x="161117" y="20731"/>
        <a:ext cx="1090119" cy="375992"/>
      </dsp:txXfrm>
    </dsp:sp>
    <dsp:sp modelId="{897C3858-8701-CF41-A01D-618ABB3C6DE1}">
      <dsp:nvSpPr>
        <dsp:cNvPr id="0" name=""/>
        <dsp:cNvSpPr/>
      </dsp:nvSpPr>
      <dsp:spPr>
        <a:xfrm>
          <a:off x="140777" y="486508"/>
          <a:ext cx="1130799" cy="416672"/>
        </a:xfrm>
        <a:prstGeom prst="roundRect">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IN" sz="1050" kern="1200"/>
            <a:t>24x7 Support</a:t>
          </a:r>
        </a:p>
      </dsp:txBody>
      <dsp:txXfrm>
        <a:off x="161117" y="506848"/>
        <a:ext cx="1090119" cy="375992"/>
      </dsp:txXfrm>
    </dsp:sp>
    <dsp:sp modelId="{9DF29E7F-D19D-7745-AD18-39B2701C83E2}">
      <dsp:nvSpPr>
        <dsp:cNvPr id="0" name=""/>
        <dsp:cNvSpPr/>
      </dsp:nvSpPr>
      <dsp:spPr>
        <a:xfrm>
          <a:off x="140777" y="972626"/>
          <a:ext cx="1130799" cy="416672"/>
        </a:xfrm>
        <a:prstGeom prst="roundRect">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IN" sz="1050" kern="1200"/>
            <a:t>Problem Management</a:t>
          </a:r>
        </a:p>
      </dsp:txBody>
      <dsp:txXfrm>
        <a:off x="161117" y="992966"/>
        <a:ext cx="1090119" cy="375992"/>
      </dsp:txXfrm>
    </dsp:sp>
    <dsp:sp modelId="{576BCD0B-AA5B-E142-8508-099FAF501F60}">
      <dsp:nvSpPr>
        <dsp:cNvPr id="0" name=""/>
        <dsp:cNvSpPr/>
      </dsp:nvSpPr>
      <dsp:spPr>
        <a:xfrm>
          <a:off x="140777" y="1458743"/>
          <a:ext cx="1130799" cy="416672"/>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IN" sz="1050" kern="1200"/>
            <a:t>Service Request</a:t>
          </a:r>
        </a:p>
      </dsp:txBody>
      <dsp:txXfrm>
        <a:off x="161117" y="1479083"/>
        <a:ext cx="1090119" cy="375992"/>
      </dsp:txXfrm>
    </dsp:sp>
    <dsp:sp modelId="{23FDF0E8-34D3-F545-8DB3-9B070CB43A56}">
      <dsp:nvSpPr>
        <dsp:cNvPr id="0" name=""/>
        <dsp:cNvSpPr/>
      </dsp:nvSpPr>
      <dsp:spPr>
        <a:xfrm>
          <a:off x="140777" y="1944861"/>
          <a:ext cx="1130799" cy="416672"/>
        </a:xfrm>
        <a:prstGeom prst="roundRect">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IN" sz="1050" kern="1200"/>
            <a:t>Incident Resolution</a:t>
          </a:r>
        </a:p>
      </dsp:txBody>
      <dsp:txXfrm>
        <a:off x="161117" y="1965201"/>
        <a:ext cx="1090119" cy="375992"/>
      </dsp:txXfrm>
    </dsp:sp>
    <dsp:sp modelId="{30BE945C-7382-CE47-9230-E6B4036D81EE}">
      <dsp:nvSpPr>
        <dsp:cNvPr id="0" name=""/>
        <dsp:cNvSpPr/>
      </dsp:nvSpPr>
      <dsp:spPr>
        <a:xfrm>
          <a:off x="140777" y="2430978"/>
          <a:ext cx="1130799" cy="416672"/>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IN" sz="1050" kern="1200"/>
            <a:t>Proactive Monitoring</a:t>
          </a:r>
        </a:p>
      </dsp:txBody>
      <dsp:txXfrm>
        <a:off x="161117" y="2451318"/>
        <a:ext cx="1090119" cy="37599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8E3E58-9D4B-5641-AAFF-7AABA29E5707}">
      <dsp:nvSpPr>
        <dsp:cNvPr id="0" name=""/>
        <dsp:cNvSpPr/>
      </dsp:nvSpPr>
      <dsp:spPr>
        <a:xfrm>
          <a:off x="0" y="0"/>
          <a:ext cx="2521562" cy="2837994"/>
        </a:xfrm>
        <a:prstGeom prst="triangle">
          <a:avLst/>
        </a:prstGeom>
        <a:solidFill>
          <a:srgbClr val="10253F">
            <a:alpha val="80000"/>
          </a:srgbClr>
        </a:solidFill>
        <a:ln w="9525"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sp>
    <dsp:sp modelId="{453971C8-D2CC-0647-8B22-7A6777F3178D}">
      <dsp:nvSpPr>
        <dsp:cNvPr id="0" name=""/>
        <dsp:cNvSpPr/>
      </dsp:nvSpPr>
      <dsp:spPr>
        <a:xfrm>
          <a:off x="1260781" y="284076"/>
          <a:ext cx="1639015" cy="504409"/>
        </a:xfrm>
        <a:prstGeom prst="roundRect">
          <a:avLst/>
        </a:prstGeom>
        <a:solidFill>
          <a:schemeClr val="accent1">
            <a:lumMod val="20000"/>
            <a:lumOff val="80000"/>
          </a:schemeClr>
        </a:solidFill>
        <a:ln w="63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N" sz="1200" kern="1200"/>
            <a:t>Apps Functional Support</a:t>
          </a:r>
          <a:endParaRPr lang="en-GB" sz="1200" kern="1200">
            <a:solidFill>
              <a:schemeClr val="tx1"/>
            </a:solidFill>
          </a:endParaRPr>
        </a:p>
      </dsp:txBody>
      <dsp:txXfrm>
        <a:off x="1285404" y="308699"/>
        <a:ext cx="1589769" cy="455163"/>
      </dsp:txXfrm>
    </dsp:sp>
    <dsp:sp modelId="{7D435760-6DAD-4547-9B28-5065CADE482A}">
      <dsp:nvSpPr>
        <dsp:cNvPr id="0" name=""/>
        <dsp:cNvSpPr/>
      </dsp:nvSpPr>
      <dsp:spPr>
        <a:xfrm>
          <a:off x="1260781" y="851536"/>
          <a:ext cx="1639015" cy="504409"/>
        </a:xfrm>
        <a:prstGeom prst="roundRect">
          <a:avLst/>
        </a:prstGeom>
        <a:solidFill>
          <a:schemeClr val="accent1">
            <a:lumMod val="20000"/>
            <a:lumOff val="80000"/>
          </a:schemeClr>
        </a:solidFill>
        <a:ln w="63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N" sz="1200" kern="1200">
              <a:solidFill>
                <a:prstClr val="black">
                  <a:hueOff val="0"/>
                  <a:satOff val="0"/>
                  <a:lumOff val="0"/>
                  <a:alphaOff val="0"/>
                </a:prstClr>
              </a:solidFill>
              <a:latin typeface="Trebuchet MS"/>
              <a:ea typeface="+mn-ea"/>
              <a:cs typeface="+mn-cs"/>
            </a:rPr>
            <a:t>Apps Technical Support</a:t>
          </a:r>
          <a:endParaRPr lang="en-GB" sz="1200" kern="1200">
            <a:solidFill>
              <a:prstClr val="black">
                <a:hueOff val="0"/>
                <a:satOff val="0"/>
                <a:lumOff val="0"/>
                <a:alphaOff val="0"/>
              </a:prstClr>
            </a:solidFill>
            <a:latin typeface="Trebuchet MS"/>
            <a:ea typeface="+mn-ea"/>
            <a:cs typeface="+mn-cs"/>
          </a:endParaRPr>
        </a:p>
      </dsp:txBody>
      <dsp:txXfrm>
        <a:off x="1285404" y="876159"/>
        <a:ext cx="1589769" cy="455163"/>
      </dsp:txXfrm>
    </dsp:sp>
    <dsp:sp modelId="{48FB6B66-94E8-4D85-8BDC-93D5B6F945C6}">
      <dsp:nvSpPr>
        <dsp:cNvPr id="0" name=""/>
        <dsp:cNvSpPr/>
      </dsp:nvSpPr>
      <dsp:spPr>
        <a:xfrm>
          <a:off x="1260781" y="1418997"/>
          <a:ext cx="1639015" cy="504409"/>
        </a:xfrm>
        <a:prstGeom prst="roundRect">
          <a:avLst/>
        </a:prstGeom>
        <a:solidFill>
          <a:schemeClr val="accent1">
            <a:lumMod val="20000"/>
            <a:lumOff val="80000"/>
          </a:schemeClr>
        </a:solidFill>
        <a:ln w="63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solidFill>
                <a:prstClr val="black">
                  <a:hueOff val="0"/>
                  <a:satOff val="0"/>
                  <a:lumOff val="0"/>
                  <a:alphaOff val="0"/>
                </a:prstClr>
              </a:solidFill>
              <a:latin typeface="Trebuchet MS"/>
              <a:ea typeface="+mn-ea"/>
              <a:cs typeface="+mn-cs"/>
            </a:rPr>
            <a:t>Middleware Support</a:t>
          </a:r>
        </a:p>
      </dsp:txBody>
      <dsp:txXfrm>
        <a:off x="1285404" y="1443620"/>
        <a:ext cx="1589769" cy="455163"/>
      </dsp:txXfrm>
    </dsp:sp>
    <dsp:sp modelId="{73926B9A-60CA-49FE-8B9E-8BB93AC7E4E1}">
      <dsp:nvSpPr>
        <dsp:cNvPr id="0" name=""/>
        <dsp:cNvSpPr/>
      </dsp:nvSpPr>
      <dsp:spPr>
        <a:xfrm>
          <a:off x="1260781" y="1986457"/>
          <a:ext cx="1639015" cy="504409"/>
        </a:xfrm>
        <a:prstGeom prst="roundRect">
          <a:avLst/>
        </a:prstGeom>
        <a:solidFill>
          <a:schemeClr val="accent1">
            <a:lumMod val="20000"/>
            <a:lumOff val="80000"/>
          </a:schemeClr>
        </a:solidFill>
        <a:ln w="63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N" sz="1200" kern="1200">
              <a:solidFill>
                <a:prstClr val="black">
                  <a:hueOff val="0"/>
                  <a:satOff val="0"/>
                  <a:lumOff val="0"/>
                  <a:alphaOff val="0"/>
                </a:prstClr>
              </a:solidFill>
              <a:latin typeface="Trebuchet MS"/>
              <a:ea typeface="+mn-ea"/>
              <a:cs typeface="+mn-cs"/>
            </a:rPr>
            <a:t>DBA Support</a:t>
          </a:r>
        </a:p>
      </dsp:txBody>
      <dsp:txXfrm>
        <a:off x="1285404" y="2011080"/>
        <a:ext cx="1589769" cy="4551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0B55CE-F996-7D4C-9275-F9A3B0E93E45}">
      <dsp:nvSpPr>
        <dsp:cNvPr id="0" name=""/>
        <dsp:cNvSpPr/>
      </dsp:nvSpPr>
      <dsp:spPr>
        <a:xfrm>
          <a:off x="6899" y="0"/>
          <a:ext cx="2062181" cy="294996"/>
        </a:xfrm>
        <a:prstGeom prst="roundRect">
          <a:avLst>
            <a:gd name="adj" fmla="val 10000"/>
          </a:avLst>
        </a:prstGeom>
        <a:solidFill>
          <a:schemeClr val="dk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Consult / Advisory</a:t>
          </a:r>
        </a:p>
      </dsp:txBody>
      <dsp:txXfrm>
        <a:off x="15539" y="8640"/>
        <a:ext cx="2044901" cy="277716"/>
      </dsp:txXfrm>
    </dsp:sp>
    <dsp:sp modelId="{04842C2E-92C4-3743-866F-E705214DE67D}">
      <dsp:nvSpPr>
        <dsp:cNvPr id="0" name=""/>
        <dsp:cNvSpPr/>
      </dsp:nvSpPr>
      <dsp:spPr>
        <a:xfrm>
          <a:off x="2275298" y="0"/>
          <a:ext cx="437182" cy="294996"/>
        </a:xfrm>
        <a:prstGeom prst="rightArrow">
          <a:avLst>
            <a:gd name="adj1" fmla="val 60000"/>
            <a:gd name="adj2" fmla="val 5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rtl="0">
            <a:lnSpc>
              <a:spcPct val="90000"/>
            </a:lnSpc>
            <a:spcBef>
              <a:spcPct val="0"/>
            </a:spcBef>
            <a:spcAft>
              <a:spcPct val="35000"/>
            </a:spcAft>
            <a:buNone/>
          </a:pPr>
          <a:endParaRPr lang="en-GB" sz="1000" kern="1200"/>
        </a:p>
      </dsp:txBody>
      <dsp:txXfrm>
        <a:off x="2275298" y="58999"/>
        <a:ext cx="348683" cy="176998"/>
      </dsp:txXfrm>
    </dsp:sp>
    <dsp:sp modelId="{B1DAE920-A5E4-0A4B-A0B8-567FEB7CDB7D}">
      <dsp:nvSpPr>
        <dsp:cNvPr id="0" name=""/>
        <dsp:cNvSpPr/>
      </dsp:nvSpPr>
      <dsp:spPr>
        <a:xfrm>
          <a:off x="2893953" y="0"/>
          <a:ext cx="2062181" cy="294996"/>
        </a:xfrm>
        <a:prstGeom prst="roundRect">
          <a:avLst>
            <a:gd name="adj" fmla="val 10000"/>
          </a:avLst>
        </a:prstGeom>
        <a:solidFill>
          <a:schemeClr val="dk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Design / Implement</a:t>
          </a:r>
        </a:p>
      </dsp:txBody>
      <dsp:txXfrm>
        <a:off x="2902593" y="8640"/>
        <a:ext cx="2044901" cy="277716"/>
      </dsp:txXfrm>
    </dsp:sp>
    <dsp:sp modelId="{C1578265-4661-D24A-8036-AF1AABECBE95}">
      <dsp:nvSpPr>
        <dsp:cNvPr id="0" name=""/>
        <dsp:cNvSpPr/>
      </dsp:nvSpPr>
      <dsp:spPr>
        <a:xfrm>
          <a:off x="5162352" y="0"/>
          <a:ext cx="437182" cy="294996"/>
        </a:xfrm>
        <a:prstGeom prst="rightArrow">
          <a:avLst>
            <a:gd name="adj1" fmla="val 60000"/>
            <a:gd name="adj2" fmla="val 5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rtl="0">
            <a:lnSpc>
              <a:spcPct val="90000"/>
            </a:lnSpc>
            <a:spcBef>
              <a:spcPct val="0"/>
            </a:spcBef>
            <a:spcAft>
              <a:spcPct val="35000"/>
            </a:spcAft>
            <a:buNone/>
          </a:pPr>
          <a:endParaRPr lang="en-GB" sz="1000" kern="1200"/>
        </a:p>
      </dsp:txBody>
      <dsp:txXfrm>
        <a:off x="5162352" y="58999"/>
        <a:ext cx="348683" cy="176998"/>
      </dsp:txXfrm>
    </dsp:sp>
    <dsp:sp modelId="{549D293D-2774-534D-A0F9-AC64D88D88BB}">
      <dsp:nvSpPr>
        <dsp:cNvPr id="0" name=""/>
        <dsp:cNvSpPr/>
      </dsp:nvSpPr>
      <dsp:spPr>
        <a:xfrm>
          <a:off x="5781007" y="0"/>
          <a:ext cx="2062181" cy="294996"/>
        </a:xfrm>
        <a:prstGeom prst="roundRect">
          <a:avLst>
            <a:gd name="adj" fmla="val 10000"/>
          </a:avLst>
        </a:prstGeom>
        <a:solidFill>
          <a:schemeClr val="dk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Managed Operations / NaaS</a:t>
          </a:r>
        </a:p>
      </dsp:txBody>
      <dsp:txXfrm>
        <a:off x="5789647" y="8640"/>
        <a:ext cx="2044901" cy="2777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1F614-2803-4044-8A66-60772D7FEFED}">
      <dsp:nvSpPr>
        <dsp:cNvPr id="0" name=""/>
        <dsp:cNvSpPr/>
      </dsp:nvSpPr>
      <dsp:spPr>
        <a:xfrm>
          <a:off x="784" y="42025"/>
          <a:ext cx="2816702" cy="288007"/>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US" sz="1200" kern="1200"/>
            <a:t>Actionable Insights &amp; Analytics</a:t>
          </a:r>
          <a:endParaRPr lang="en-IN" sz="1200" kern="1200"/>
        </a:p>
      </dsp:txBody>
      <dsp:txXfrm>
        <a:off x="14843" y="56084"/>
        <a:ext cx="2788584" cy="259889"/>
      </dsp:txXfrm>
    </dsp:sp>
    <dsp:sp modelId="{BA883654-EC56-B943-9663-461D01C01299}">
      <dsp:nvSpPr>
        <dsp:cNvPr id="0" name=""/>
        <dsp:cNvSpPr/>
      </dsp:nvSpPr>
      <dsp:spPr>
        <a:xfrm>
          <a:off x="3105540" y="42025"/>
          <a:ext cx="2816702" cy="288007"/>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US" sz="1200" kern="1200"/>
            <a:t>Delivery Process Automation &amp; AIOps</a:t>
          </a:r>
          <a:endParaRPr lang="en-IN" sz="1200" kern="1200"/>
        </a:p>
      </dsp:txBody>
      <dsp:txXfrm>
        <a:off x="3119599" y="56084"/>
        <a:ext cx="2788584" cy="2598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0665F4-B817-5548-9990-D6964273C8A2}">
      <dsp:nvSpPr>
        <dsp:cNvPr id="0" name=""/>
        <dsp:cNvSpPr/>
      </dsp:nvSpPr>
      <dsp:spPr>
        <a:xfrm>
          <a:off x="4867" y="48731"/>
          <a:ext cx="2123084" cy="540003"/>
        </a:xfrm>
        <a:prstGeom prst="roundRect">
          <a:avLst/>
        </a:prstGeom>
        <a:solidFill>
          <a:srgbClr val="10253F">
            <a:alpha val="50196"/>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IN" sz="1200" kern="1200">
              <a:solidFill>
                <a:srgbClr val="BED730"/>
              </a:solidFill>
            </a:rPr>
            <a:t>Infrastructure as a Service (IaaS)</a:t>
          </a:r>
        </a:p>
      </dsp:txBody>
      <dsp:txXfrm>
        <a:off x="31228" y="75092"/>
        <a:ext cx="2070362" cy="487281"/>
      </dsp:txXfrm>
    </dsp:sp>
    <dsp:sp modelId="{C3D19862-317A-C84B-B98D-3C04DBCE4C4F}">
      <dsp:nvSpPr>
        <dsp:cNvPr id="0" name=""/>
        <dsp:cNvSpPr/>
      </dsp:nvSpPr>
      <dsp:spPr>
        <a:xfrm>
          <a:off x="2241830" y="48731"/>
          <a:ext cx="2007281" cy="540003"/>
        </a:xfrm>
        <a:prstGeom prst="roundRect">
          <a:avLst/>
        </a:prstGeom>
        <a:solidFill>
          <a:srgbClr val="10253F">
            <a:alpha val="50196"/>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IN" sz="1200" kern="1200">
              <a:solidFill>
                <a:srgbClr val="BED730"/>
              </a:solidFill>
            </a:rPr>
            <a:t>Platform as a Service (PaaS)</a:t>
          </a:r>
        </a:p>
      </dsp:txBody>
      <dsp:txXfrm>
        <a:off x="2268191" y="75092"/>
        <a:ext cx="1954559" cy="487281"/>
      </dsp:txXfrm>
    </dsp:sp>
    <dsp:sp modelId="{3C14EC81-578D-0D49-B1F6-E7491439CD35}">
      <dsp:nvSpPr>
        <dsp:cNvPr id="0" name=""/>
        <dsp:cNvSpPr/>
      </dsp:nvSpPr>
      <dsp:spPr>
        <a:xfrm>
          <a:off x="4362990" y="48731"/>
          <a:ext cx="2007281" cy="540003"/>
        </a:xfrm>
        <a:prstGeom prst="roundRect">
          <a:avLst/>
        </a:prstGeom>
        <a:solidFill>
          <a:srgbClr val="10253F">
            <a:alpha val="50196"/>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IN" sz="1200" kern="1200">
              <a:solidFill>
                <a:srgbClr val="BED730"/>
              </a:solidFill>
            </a:rPr>
            <a:t>Software as a Service (SaaS)</a:t>
          </a:r>
        </a:p>
      </dsp:txBody>
      <dsp:txXfrm>
        <a:off x="4389351" y="75092"/>
        <a:ext cx="1954559" cy="487281"/>
      </dsp:txXfrm>
    </dsp:sp>
    <dsp:sp modelId="{03803694-27A6-6344-BE57-80582C5EC073}">
      <dsp:nvSpPr>
        <dsp:cNvPr id="0" name=""/>
        <dsp:cNvSpPr/>
      </dsp:nvSpPr>
      <dsp:spPr>
        <a:xfrm>
          <a:off x="6484150" y="48731"/>
          <a:ext cx="2007281" cy="540003"/>
        </a:xfrm>
        <a:prstGeom prst="roundRect">
          <a:avLst/>
        </a:prstGeom>
        <a:solidFill>
          <a:srgbClr val="10253F">
            <a:alpha val="50196"/>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IN" sz="1200" kern="1200">
              <a:solidFill>
                <a:srgbClr val="BED730"/>
              </a:solidFill>
            </a:rPr>
            <a:t>Managed </a:t>
          </a:r>
        </a:p>
        <a:p>
          <a:pPr marL="0" lvl="0" indent="0" algn="ctr" defTabSz="533400">
            <a:lnSpc>
              <a:spcPct val="100000"/>
            </a:lnSpc>
            <a:spcBef>
              <a:spcPct val="0"/>
            </a:spcBef>
            <a:spcAft>
              <a:spcPts val="0"/>
            </a:spcAft>
            <a:buNone/>
          </a:pPr>
          <a:r>
            <a:rPr lang="en-IN" sz="1200" kern="1200">
              <a:solidFill>
                <a:srgbClr val="BED730"/>
              </a:solidFill>
            </a:rPr>
            <a:t>Services</a:t>
          </a:r>
        </a:p>
      </dsp:txBody>
      <dsp:txXfrm>
        <a:off x="6510511" y="75092"/>
        <a:ext cx="1954559" cy="48728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3864D7-73D1-449C-98EE-4111E94789E0}">
      <dsp:nvSpPr>
        <dsp:cNvPr id="0" name=""/>
        <dsp:cNvSpPr/>
      </dsp:nvSpPr>
      <dsp:spPr>
        <a:xfrm>
          <a:off x="3004" y="0"/>
          <a:ext cx="2537347" cy="628141"/>
        </a:xfrm>
        <a:prstGeom prst="roundRect">
          <a:avLst/>
        </a:prstGeom>
        <a:noFill/>
        <a:ln w="9525" cap="flat" cmpd="sng" algn="ctr">
          <a:no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a:solidFill>
                <a:schemeClr val="bg1">
                  <a:lumMod val="85000"/>
                </a:schemeClr>
              </a:solidFill>
            </a:rPr>
            <a:t>Best of breed performance with Hybrid Cloud configuration</a:t>
          </a:r>
          <a:endParaRPr lang="en-IN" sz="1050" kern="1200">
            <a:solidFill>
              <a:schemeClr val="bg1">
                <a:lumMod val="85000"/>
              </a:schemeClr>
            </a:solidFill>
          </a:endParaRPr>
        </a:p>
      </dsp:txBody>
      <dsp:txXfrm>
        <a:off x="33667" y="30663"/>
        <a:ext cx="2476021" cy="566815"/>
      </dsp:txXfrm>
    </dsp:sp>
    <dsp:sp modelId="{BA3EC8A3-A567-46A3-B0A9-CF4F41973C8D}">
      <dsp:nvSpPr>
        <dsp:cNvPr id="0" name=""/>
        <dsp:cNvSpPr/>
      </dsp:nvSpPr>
      <dsp:spPr>
        <a:xfrm>
          <a:off x="0" y="811129"/>
          <a:ext cx="1374981" cy="628141"/>
        </a:xfrm>
        <a:prstGeom prst="roundRect">
          <a:avLst/>
        </a:prstGeom>
        <a:noFill/>
        <a:ln w="9525" cap="flat" cmpd="sng" algn="ctr">
          <a:no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a:solidFill>
                <a:schemeClr val="bg1">
                  <a:lumMod val="85000"/>
                </a:schemeClr>
              </a:solidFill>
            </a:rPr>
            <a:t>Efficient integrations with extended ecosystems</a:t>
          </a:r>
          <a:endParaRPr lang="en-IN" sz="1050" kern="1200">
            <a:solidFill>
              <a:schemeClr val="bg1">
                <a:lumMod val="85000"/>
              </a:schemeClr>
            </a:solidFill>
          </a:endParaRPr>
        </a:p>
      </dsp:txBody>
      <dsp:txXfrm>
        <a:off x="30663" y="841792"/>
        <a:ext cx="1313655" cy="566815"/>
      </dsp:txXfrm>
    </dsp:sp>
    <dsp:sp modelId="{E77359BD-292E-4B95-AA12-3F7F9A86C940}">
      <dsp:nvSpPr>
        <dsp:cNvPr id="0" name=""/>
        <dsp:cNvSpPr/>
      </dsp:nvSpPr>
      <dsp:spPr>
        <a:xfrm>
          <a:off x="1486560" y="816538"/>
          <a:ext cx="1046902" cy="628141"/>
        </a:xfrm>
        <a:prstGeom prst="roundRect">
          <a:avLst/>
        </a:prstGeom>
        <a:noFill/>
        <a:ln w="9525" cap="flat" cmpd="sng" algn="ctr">
          <a:no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a:solidFill>
                <a:schemeClr val="bg1">
                  <a:lumMod val="85000"/>
                </a:schemeClr>
              </a:solidFill>
            </a:rPr>
            <a:t>Compliance with data sovereignty</a:t>
          </a:r>
          <a:endParaRPr lang="en-IN" sz="1050" kern="1200">
            <a:solidFill>
              <a:schemeClr val="bg1">
                <a:lumMod val="85000"/>
              </a:schemeClr>
            </a:solidFill>
          </a:endParaRPr>
        </a:p>
      </dsp:txBody>
      <dsp:txXfrm>
        <a:off x="1517223" y="847201"/>
        <a:ext cx="985576" cy="566815"/>
      </dsp:txXfrm>
    </dsp:sp>
    <dsp:sp modelId="{AF7E4E0B-58BA-40A3-AADA-24248AF89DFC}">
      <dsp:nvSpPr>
        <dsp:cNvPr id="0" name=""/>
        <dsp:cNvSpPr/>
      </dsp:nvSpPr>
      <dsp:spPr>
        <a:xfrm>
          <a:off x="170927" y="1549370"/>
          <a:ext cx="1046902" cy="628141"/>
        </a:xfrm>
        <a:prstGeom prst="roundRect">
          <a:avLst/>
        </a:prstGeom>
        <a:noFill/>
        <a:ln w="9525" cap="flat" cmpd="sng" algn="ctr">
          <a:no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a:solidFill>
                <a:schemeClr val="bg1">
                  <a:lumMod val="85000"/>
                </a:schemeClr>
              </a:solidFill>
            </a:rPr>
            <a:t>Business continuity with resilience</a:t>
          </a:r>
          <a:endParaRPr lang="en-IN" sz="1050" kern="1200">
            <a:solidFill>
              <a:schemeClr val="bg1">
                <a:lumMod val="85000"/>
              </a:schemeClr>
            </a:solidFill>
          </a:endParaRPr>
        </a:p>
      </dsp:txBody>
      <dsp:txXfrm>
        <a:off x="201590" y="1580033"/>
        <a:ext cx="985576" cy="566815"/>
      </dsp:txXfrm>
    </dsp:sp>
    <dsp:sp modelId="{304C7704-5341-4FA0-A8E7-201788C85980}">
      <dsp:nvSpPr>
        <dsp:cNvPr id="0" name=""/>
        <dsp:cNvSpPr/>
      </dsp:nvSpPr>
      <dsp:spPr>
        <a:xfrm>
          <a:off x="1322521" y="1549370"/>
          <a:ext cx="1046902" cy="628141"/>
        </a:xfrm>
        <a:prstGeom prst="roundRect">
          <a:avLst/>
        </a:prstGeom>
        <a:noFill/>
        <a:ln w="9525" cap="flat" cmpd="sng" algn="ctr">
          <a:no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a:solidFill>
                <a:schemeClr val="bg1">
                  <a:lumMod val="85000"/>
                </a:schemeClr>
              </a:solidFill>
            </a:rPr>
            <a:t>Simplicity with self service</a:t>
          </a:r>
          <a:endParaRPr lang="en-IN" sz="1050" kern="1200">
            <a:solidFill>
              <a:schemeClr val="bg1">
                <a:lumMod val="85000"/>
              </a:schemeClr>
            </a:solidFill>
          </a:endParaRPr>
        </a:p>
      </dsp:txBody>
      <dsp:txXfrm>
        <a:off x="1353184" y="1580033"/>
        <a:ext cx="985576" cy="566815"/>
      </dsp:txXfrm>
    </dsp:sp>
    <dsp:sp modelId="{5F472201-79CB-4506-9A15-0218972D22A1}">
      <dsp:nvSpPr>
        <dsp:cNvPr id="0" name=""/>
        <dsp:cNvSpPr/>
      </dsp:nvSpPr>
      <dsp:spPr>
        <a:xfrm>
          <a:off x="582685" y="2282202"/>
          <a:ext cx="1374981" cy="628141"/>
        </a:xfrm>
        <a:prstGeom prst="roundRect">
          <a:avLst/>
        </a:prstGeom>
        <a:noFill/>
        <a:ln w="9525" cap="flat" cmpd="sng" algn="ctr">
          <a:no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a:solidFill>
                <a:schemeClr val="bg1">
                  <a:lumMod val="85000"/>
                </a:schemeClr>
              </a:solidFill>
            </a:rPr>
            <a:t>Operational efficiency with reduced IT administration</a:t>
          </a:r>
          <a:endParaRPr lang="en-IN" sz="1050" kern="1200">
            <a:solidFill>
              <a:schemeClr val="bg1">
                <a:lumMod val="85000"/>
              </a:schemeClr>
            </a:solidFill>
          </a:endParaRPr>
        </a:p>
      </dsp:txBody>
      <dsp:txXfrm>
        <a:off x="613348" y="2312865"/>
        <a:ext cx="1313655" cy="566815"/>
      </dsp:txXfrm>
    </dsp:sp>
    <dsp:sp modelId="{812A7802-8FC4-434B-A98A-70FE6BD9FE2E}">
      <dsp:nvSpPr>
        <dsp:cNvPr id="0" name=""/>
        <dsp:cNvSpPr/>
      </dsp:nvSpPr>
      <dsp:spPr>
        <a:xfrm>
          <a:off x="582685" y="3015034"/>
          <a:ext cx="1374981" cy="628141"/>
        </a:xfrm>
        <a:prstGeom prst="roundRect">
          <a:avLst/>
        </a:prstGeom>
        <a:noFill/>
        <a:ln w="9525" cap="flat" cmpd="sng" algn="ctr">
          <a:no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a:solidFill>
                <a:schemeClr val="bg1">
                  <a:lumMod val="85000"/>
                </a:schemeClr>
              </a:solidFill>
            </a:rPr>
            <a:t>Cost reduction with </a:t>
          </a:r>
        </a:p>
        <a:p>
          <a:pPr marL="0" lvl="0" indent="0" algn="ctr" defTabSz="466725">
            <a:lnSpc>
              <a:spcPct val="100000"/>
            </a:lnSpc>
            <a:spcBef>
              <a:spcPct val="0"/>
            </a:spcBef>
            <a:spcAft>
              <a:spcPts val="0"/>
            </a:spcAft>
            <a:buNone/>
          </a:pPr>
          <a:r>
            <a:rPr lang="en-US" sz="1050" kern="1200">
              <a:solidFill>
                <a:schemeClr val="bg1">
                  <a:lumMod val="85000"/>
                </a:schemeClr>
              </a:solidFill>
            </a:rPr>
            <a:t>on-demand bursting to public clouds</a:t>
          </a:r>
          <a:endParaRPr lang="en-IN" sz="1050" kern="1200">
            <a:solidFill>
              <a:schemeClr val="bg1">
                <a:lumMod val="85000"/>
              </a:schemeClr>
            </a:solidFill>
          </a:endParaRPr>
        </a:p>
      </dsp:txBody>
      <dsp:txXfrm>
        <a:off x="613348" y="3045697"/>
        <a:ext cx="1313655" cy="5668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8DD78F-B648-5547-824F-973EB5E59B31}">
      <dsp:nvSpPr>
        <dsp:cNvPr id="0" name=""/>
        <dsp:cNvSpPr/>
      </dsp:nvSpPr>
      <dsp:spPr>
        <a:xfrm>
          <a:off x="500" y="136006"/>
          <a:ext cx="1557055" cy="827999"/>
        </a:xfrm>
        <a:prstGeom prst="roundRect">
          <a:avLst/>
        </a:prstGeom>
        <a:solidFill>
          <a:schemeClr val="accent1">
            <a:lumMod val="5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a:solidFill>
                <a:schemeClr val="bg1"/>
              </a:solidFill>
              <a:latin typeface="Trebuchet MS"/>
            </a:rPr>
            <a:t>Single partner for Managed Services across Digital IT</a:t>
          </a:r>
          <a:endParaRPr lang="en-IN" sz="1100" kern="1200">
            <a:solidFill>
              <a:schemeClr val="bg1"/>
            </a:solidFill>
          </a:endParaRPr>
        </a:p>
      </dsp:txBody>
      <dsp:txXfrm>
        <a:off x="40920" y="176426"/>
        <a:ext cx="1476215" cy="747159"/>
      </dsp:txXfrm>
    </dsp:sp>
    <dsp:sp modelId="{E9DB823B-4BE7-A04F-9451-F3566111F884}">
      <dsp:nvSpPr>
        <dsp:cNvPr id="0" name=""/>
        <dsp:cNvSpPr/>
      </dsp:nvSpPr>
      <dsp:spPr>
        <a:xfrm>
          <a:off x="500" y="1017640"/>
          <a:ext cx="1557055" cy="827999"/>
        </a:xfrm>
        <a:prstGeom prst="roundRect">
          <a:avLst/>
        </a:prstGeom>
        <a:solidFill>
          <a:schemeClr val="accent1">
            <a:lumMod val="5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a:solidFill>
                <a:schemeClr val="bg1"/>
              </a:solidFill>
              <a:latin typeface="Trebuchet MS"/>
            </a:rPr>
            <a:t>Operational Excellence driven by Automation  </a:t>
          </a:r>
          <a:endParaRPr lang="en-IN" sz="1100" kern="1200">
            <a:solidFill>
              <a:schemeClr val="bg1"/>
            </a:solidFill>
          </a:endParaRPr>
        </a:p>
      </dsp:txBody>
      <dsp:txXfrm>
        <a:off x="40920" y="1058060"/>
        <a:ext cx="1476215" cy="747159"/>
      </dsp:txXfrm>
    </dsp:sp>
    <dsp:sp modelId="{B3764AD2-4C15-B540-A931-362D2C1320C7}">
      <dsp:nvSpPr>
        <dsp:cNvPr id="0" name=""/>
        <dsp:cNvSpPr/>
      </dsp:nvSpPr>
      <dsp:spPr>
        <a:xfrm>
          <a:off x="500" y="1899273"/>
          <a:ext cx="1557055" cy="827999"/>
        </a:xfrm>
        <a:prstGeom prst="roundRect">
          <a:avLst/>
        </a:prstGeom>
        <a:solidFill>
          <a:schemeClr val="accent1">
            <a:lumMod val="5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a:solidFill>
                <a:schemeClr val="bg1"/>
              </a:solidFill>
              <a:latin typeface="Trebuchet MS"/>
            </a:rPr>
            <a:t>Proactive Assurance, Predictive Analytics &amp; AIOps  </a:t>
          </a:r>
          <a:endParaRPr lang="en-IN" sz="1100" kern="1200">
            <a:solidFill>
              <a:schemeClr val="bg1"/>
            </a:solidFill>
          </a:endParaRPr>
        </a:p>
      </dsp:txBody>
      <dsp:txXfrm>
        <a:off x="40920" y="1939693"/>
        <a:ext cx="1476215" cy="747159"/>
      </dsp:txXfrm>
    </dsp:sp>
    <dsp:sp modelId="{3A54151C-43A9-3D45-B054-8FF18C6724AA}">
      <dsp:nvSpPr>
        <dsp:cNvPr id="0" name=""/>
        <dsp:cNvSpPr/>
      </dsp:nvSpPr>
      <dsp:spPr>
        <a:xfrm>
          <a:off x="500" y="2780907"/>
          <a:ext cx="1557055" cy="827999"/>
        </a:xfrm>
        <a:prstGeom prst="roundRect">
          <a:avLst/>
        </a:prstGeom>
        <a:solidFill>
          <a:schemeClr val="accent1">
            <a:lumMod val="5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a:solidFill>
                <a:schemeClr val="bg1"/>
              </a:solidFill>
              <a:latin typeface="Trebuchet MS"/>
            </a:rPr>
            <a:t>Customer-centric</a:t>
          </a:r>
          <a:r>
            <a:rPr kumimoji="0" lang="en-US" sz="1100" b="0" i="0" u="none" strike="noStrike" kern="1200" cap="none" spc="0" normalizeH="0" baseline="0" noProof="0">
              <a:ln>
                <a:noFill/>
              </a:ln>
              <a:solidFill>
                <a:schemeClr val="bg1"/>
              </a:solidFill>
              <a:effectLst/>
              <a:uLnTx/>
              <a:uFillTx/>
              <a:latin typeface="Trebuchet MS"/>
              <a:ea typeface="+mn-ea"/>
              <a:cs typeface="+mn-cs"/>
            </a:rPr>
            <a:t> Service Delivery </a:t>
          </a:r>
          <a:r>
            <a:rPr lang="en-US" sz="1100" kern="1200">
              <a:solidFill>
                <a:schemeClr val="bg1"/>
              </a:solidFill>
              <a:latin typeface="Trebuchet MS"/>
            </a:rPr>
            <a:t>model</a:t>
          </a:r>
          <a:endParaRPr lang="en-IN" sz="1100" kern="1200">
            <a:solidFill>
              <a:schemeClr val="bg1"/>
            </a:solidFill>
          </a:endParaRPr>
        </a:p>
      </dsp:txBody>
      <dsp:txXfrm>
        <a:off x="40920" y="2821327"/>
        <a:ext cx="1476215" cy="74715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0ED978-48F1-1F43-A10F-A258F3D5185F}">
      <dsp:nvSpPr>
        <dsp:cNvPr id="0" name=""/>
        <dsp:cNvSpPr/>
      </dsp:nvSpPr>
      <dsp:spPr>
        <a:xfrm>
          <a:off x="0" y="313670"/>
          <a:ext cx="2596083" cy="1332450"/>
        </a:xfrm>
        <a:prstGeom prst="rect">
          <a:avLst/>
        </a:prstGeom>
        <a:noFill/>
        <a:ln w="3175" cap="flat" cmpd="sng" algn="ctr">
          <a:solidFill>
            <a:schemeClr val="accent1">
              <a:lumMod val="60000"/>
              <a:lumOff val="40000"/>
            </a:schemeClr>
          </a:solidFill>
          <a:prstDash val="sysDot"/>
        </a:ln>
        <a:effectLst/>
      </dsp:spPr>
      <dsp:style>
        <a:lnRef idx="2">
          <a:scrgbClr r="0" g="0" b="0"/>
        </a:lnRef>
        <a:fillRef idx="1">
          <a:scrgbClr r="0" g="0" b="0"/>
        </a:fillRef>
        <a:effectRef idx="0">
          <a:scrgbClr r="0" g="0" b="0"/>
        </a:effectRef>
        <a:fontRef idx="minor"/>
      </dsp:style>
      <dsp:txBody>
        <a:bodyPr spcFirstLastPara="0" vert="horz" wrap="square" lIns="201485" tIns="187452" rIns="201485" bIns="49784" numCol="1" spcCol="1270" anchor="t" anchorCtr="0">
          <a:noAutofit/>
        </a:bodyPr>
        <a:lstStyle/>
        <a:p>
          <a:pPr marL="95250" lvl="1" indent="-87313" algn="l" defTabSz="311150">
            <a:lnSpc>
              <a:spcPct val="100000"/>
            </a:lnSpc>
            <a:spcBef>
              <a:spcPct val="0"/>
            </a:spcBef>
            <a:spcAft>
              <a:spcPct val="15000"/>
            </a:spcAft>
            <a:buChar char="•"/>
            <a:tabLst/>
          </a:pPr>
          <a:r>
            <a:rPr lang="en-US" sz="700" kern="1200">
              <a:solidFill>
                <a:schemeClr val="bg1">
                  <a:lumMod val="85000"/>
                </a:schemeClr>
              </a:solidFill>
            </a:rPr>
            <a:t>Single solution provider covering DC, Network, Cloud, App, Hosts and Data </a:t>
          </a:r>
          <a:endParaRPr lang="en-IN" sz="700" kern="1200">
            <a:solidFill>
              <a:schemeClr val="bg1">
                <a:lumMod val="85000"/>
              </a:schemeClr>
            </a:solidFill>
          </a:endParaRPr>
        </a:p>
        <a:p>
          <a:pPr marL="95250" lvl="1" indent="-87313" algn="l" defTabSz="311150">
            <a:lnSpc>
              <a:spcPct val="100000"/>
            </a:lnSpc>
            <a:spcBef>
              <a:spcPct val="0"/>
            </a:spcBef>
            <a:spcAft>
              <a:spcPct val="15000"/>
            </a:spcAft>
            <a:buChar char="•"/>
            <a:tabLst/>
          </a:pPr>
          <a:r>
            <a:rPr lang="en-US" sz="700" kern="1200">
              <a:solidFill>
                <a:schemeClr val="bg1">
                  <a:lumMod val="85000"/>
                </a:schemeClr>
              </a:solidFill>
            </a:rPr>
            <a:t>Offering Shared/On site/Hybrid Services to manage diverse solution portfolio with customized support models  </a:t>
          </a:r>
          <a:endParaRPr lang="en-IN" sz="700" kern="1200">
            <a:solidFill>
              <a:schemeClr val="bg1">
                <a:lumMod val="85000"/>
              </a:schemeClr>
            </a:solidFill>
          </a:endParaRPr>
        </a:p>
        <a:p>
          <a:pPr marL="95250" lvl="1" indent="-87313" algn="l" defTabSz="311150">
            <a:lnSpc>
              <a:spcPct val="100000"/>
            </a:lnSpc>
            <a:spcBef>
              <a:spcPct val="0"/>
            </a:spcBef>
            <a:spcAft>
              <a:spcPct val="15000"/>
            </a:spcAft>
            <a:buChar char="•"/>
            <a:tabLst/>
          </a:pPr>
          <a:r>
            <a:rPr lang="en-US" sz="700" kern="1200">
              <a:solidFill>
                <a:schemeClr val="bg1">
                  <a:lumMod val="85000"/>
                </a:schemeClr>
              </a:solidFill>
            </a:rPr>
            <a:t>Integrated seamlessly with other managed services in the ITSM platform to provide a unified view with  faster ticket resolution</a:t>
          </a:r>
          <a:endParaRPr lang="en-IN" sz="700" kern="1200">
            <a:solidFill>
              <a:schemeClr val="bg1">
                <a:lumMod val="85000"/>
              </a:schemeClr>
            </a:solidFill>
          </a:endParaRPr>
        </a:p>
        <a:p>
          <a:pPr marL="95250" lvl="1" indent="-87313" algn="l" defTabSz="311150">
            <a:lnSpc>
              <a:spcPct val="100000"/>
            </a:lnSpc>
            <a:spcBef>
              <a:spcPct val="0"/>
            </a:spcBef>
            <a:spcAft>
              <a:spcPct val="15000"/>
            </a:spcAft>
            <a:buChar char="•"/>
            <a:tabLst/>
          </a:pPr>
          <a:r>
            <a:rPr lang="en-US" sz="700" kern="1200">
              <a:solidFill>
                <a:schemeClr val="bg1">
                  <a:lumMod val="85000"/>
                </a:schemeClr>
              </a:solidFill>
            </a:rPr>
            <a:t>SLA driven Security Services by virtue of SASE &amp; Security providers hosted in </a:t>
          </a:r>
          <a:r>
            <a:rPr lang="en-US" sz="700" kern="1200" err="1">
              <a:solidFill>
                <a:schemeClr val="bg1">
                  <a:lumMod val="85000"/>
                </a:schemeClr>
              </a:solidFill>
            </a:rPr>
            <a:t>Sify</a:t>
          </a:r>
          <a:r>
            <a:rPr lang="en-US" sz="700" kern="1200">
              <a:solidFill>
                <a:schemeClr val="bg1">
                  <a:lumMod val="85000"/>
                </a:schemeClr>
              </a:solidFill>
            </a:rPr>
            <a:t> DCs </a:t>
          </a:r>
          <a:endParaRPr lang="en-IN" sz="700" kern="1200">
            <a:solidFill>
              <a:schemeClr val="bg1">
                <a:lumMod val="85000"/>
              </a:schemeClr>
            </a:solidFill>
          </a:endParaRPr>
        </a:p>
      </dsp:txBody>
      <dsp:txXfrm>
        <a:off x="0" y="313670"/>
        <a:ext cx="2596083" cy="1332450"/>
      </dsp:txXfrm>
    </dsp:sp>
    <dsp:sp modelId="{6D9E3C04-0B58-AA48-A389-A633F08563AF}">
      <dsp:nvSpPr>
        <dsp:cNvPr id="0" name=""/>
        <dsp:cNvSpPr/>
      </dsp:nvSpPr>
      <dsp:spPr>
        <a:xfrm>
          <a:off x="129804" y="57708"/>
          <a:ext cx="2126301" cy="388801"/>
        </a:xfrm>
        <a:prstGeom prst="roundRect">
          <a:avLst/>
        </a:prstGeom>
        <a:solidFill>
          <a:schemeClr val="tx2">
            <a:lumMod val="5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688" tIns="0" rIns="68688" bIns="0" numCol="1" spcCol="1270" anchor="ctr" anchorCtr="0">
          <a:noAutofit/>
        </a:bodyPr>
        <a:lstStyle/>
        <a:p>
          <a:pPr marL="0" lvl="0" indent="0" algn="l" defTabSz="355600">
            <a:lnSpc>
              <a:spcPct val="100000"/>
            </a:lnSpc>
            <a:spcBef>
              <a:spcPct val="0"/>
            </a:spcBef>
            <a:spcAft>
              <a:spcPct val="35000"/>
            </a:spcAft>
            <a:buNone/>
          </a:pPr>
          <a:r>
            <a:rPr lang="en-US" sz="800" b="1" kern="1200">
              <a:solidFill>
                <a:srgbClr val="BFD72F"/>
              </a:solidFill>
            </a:rPr>
            <a:t>Comprehensive Managed Security Services from Edge to Cloud Deployments</a:t>
          </a:r>
          <a:endParaRPr lang="en-IN" sz="800" b="1" kern="1200">
            <a:solidFill>
              <a:srgbClr val="BFD72F"/>
            </a:solidFill>
          </a:endParaRPr>
        </a:p>
      </dsp:txBody>
      <dsp:txXfrm>
        <a:off x="148784" y="76688"/>
        <a:ext cx="2088341" cy="350841"/>
      </dsp:txXfrm>
    </dsp:sp>
    <dsp:sp modelId="{AF1BC528-E894-1640-AC16-046501CE6E48}">
      <dsp:nvSpPr>
        <dsp:cNvPr id="0" name=""/>
        <dsp:cNvSpPr/>
      </dsp:nvSpPr>
      <dsp:spPr>
        <a:xfrm>
          <a:off x="0" y="1950679"/>
          <a:ext cx="2596083" cy="666225"/>
        </a:xfrm>
        <a:prstGeom prst="rect">
          <a:avLst/>
        </a:prstGeom>
        <a:noFill/>
        <a:ln w="3175" cap="flat" cmpd="sng" algn="ctr">
          <a:solidFill>
            <a:schemeClr val="accent1">
              <a:lumMod val="60000"/>
              <a:lumOff val="40000"/>
            </a:schemeClr>
          </a:solidFill>
          <a:prstDash val="sysDot"/>
        </a:ln>
        <a:effectLst/>
      </dsp:spPr>
      <dsp:style>
        <a:lnRef idx="2">
          <a:scrgbClr r="0" g="0" b="0"/>
        </a:lnRef>
        <a:fillRef idx="1">
          <a:scrgbClr r="0" g="0" b="0"/>
        </a:fillRef>
        <a:effectRef idx="0">
          <a:scrgbClr r="0" g="0" b="0"/>
        </a:effectRef>
        <a:fontRef idx="minor"/>
      </dsp:style>
      <dsp:txBody>
        <a:bodyPr spcFirstLastPara="0" vert="horz" wrap="square" lIns="201485" tIns="187452" rIns="201485" bIns="49784" numCol="1" spcCol="1270" anchor="t" anchorCtr="0">
          <a:noAutofit/>
        </a:bodyPr>
        <a:lstStyle/>
        <a:p>
          <a:pPr marL="95250" lvl="1" indent="-87313" algn="l" defTabSz="311150">
            <a:lnSpc>
              <a:spcPct val="100000"/>
            </a:lnSpc>
            <a:spcBef>
              <a:spcPct val="0"/>
            </a:spcBef>
            <a:spcAft>
              <a:spcPct val="15000"/>
            </a:spcAft>
            <a:buChar char="•"/>
            <a:tabLst/>
          </a:pPr>
          <a:r>
            <a:rPr lang="en-US" sz="700" kern="1200">
              <a:solidFill>
                <a:schemeClr val="bg1">
                  <a:lumMod val="85000"/>
                </a:schemeClr>
              </a:solidFill>
            </a:rPr>
            <a:t>Real-time monitoring through multiple feeds, to safeguard all the systems and sensitive information</a:t>
          </a:r>
          <a:endParaRPr lang="en-IN" sz="700" kern="1200">
            <a:solidFill>
              <a:schemeClr val="bg1">
                <a:lumMod val="85000"/>
              </a:schemeClr>
            </a:solidFill>
          </a:endParaRPr>
        </a:p>
        <a:p>
          <a:pPr marL="95250" lvl="1" indent="-87313" algn="l" defTabSz="311150">
            <a:lnSpc>
              <a:spcPct val="100000"/>
            </a:lnSpc>
            <a:spcBef>
              <a:spcPct val="0"/>
            </a:spcBef>
            <a:spcAft>
              <a:spcPct val="15000"/>
            </a:spcAft>
            <a:buChar char="•"/>
            <a:tabLst/>
          </a:pPr>
          <a:r>
            <a:rPr lang="en-US" sz="700" kern="1200">
              <a:solidFill>
                <a:schemeClr val="bg1">
                  <a:lumMod val="85000"/>
                </a:schemeClr>
              </a:solidFill>
            </a:rPr>
            <a:t>Correlate security inputs to business context and current threat insights for Auto remediation </a:t>
          </a:r>
          <a:endParaRPr lang="en-IN" sz="700" kern="1200">
            <a:solidFill>
              <a:schemeClr val="bg1">
                <a:lumMod val="85000"/>
              </a:schemeClr>
            </a:solidFill>
          </a:endParaRPr>
        </a:p>
      </dsp:txBody>
      <dsp:txXfrm>
        <a:off x="0" y="1950679"/>
        <a:ext cx="2596083" cy="666225"/>
      </dsp:txXfrm>
    </dsp:sp>
    <dsp:sp modelId="{1A6A4D70-C82E-AD40-AA01-BBFF09F5811A}">
      <dsp:nvSpPr>
        <dsp:cNvPr id="0" name=""/>
        <dsp:cNvSpPr/>
      </dsp:nvSpPr>
      <dsp:spPr>
        <a:xfrm>
          <a:off x="129804" y="1694720"/>
          <a:ext cx="2343990" cy="388798"/>
        </a:xfrm>
        <a:prstGeom prst="roundRect">
          <a:avLst/>
        </a:prstGeom>
        <a:solidFill>
          <a:schemeClr val="tx2">
            <a:lumMod val="5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688" tIns="0" rIns="68688" bIns="0" numCol="1" spcCol="1270" anchor="ctr" anchorCtr="0">
          <a:noAutofit/>
        </a:bodyPr>
        <a:lstStyle/>
        <a:p>
          <a:pPr marL="0" lvl="0" indent="0" algn="l" defTabSz="355600">
            <a:lnSpc>
              <a:spcPct val="100000"/>
            </a:lnSpc>
            <a:spcBef>
              <a:spcPct val="0"/>
            </a:spcBef>
            <a:spcAft>
              <a:spcPct val="35000"/>
            </a:spcAft>
            <a:buNone/>
          </a:pPr>
          <a:r>
            <a:rPr lang="en-US" sz="800" b="1" kern="1200">
              <a:solidFill>
                <a:srgbClr val="BFD72F"/>
              </a:solidFill>
            </a:rPr>
            <a:t>AI/ML driven continuous Security Assurance Monitoring, &amp; Automated Incident Management</a:t>
          </a:r>
          <a:endParaRPr lang="en-IN" sz="800" b="1" kern="1200">
            <a:solidFill>
              <a:srgbClr val="BFD72F"/>
            </a:solidFill>
          </a:endParaRPr>
        </a:p>
      </dsp:txBody>
      <dsp:txXfrm>
        <a:off x="148784" y="1713700"/>
        <a:ext cx="2306030" cy="350838"/>
      </dsp:txXfrm>
    </dsp:sp>
    <dsp:sp modelId="{5B021FD4-4E43-6243-A56D-B741DF71D9D5}">
      <dsp:nvSpPr>
        <dsp:cNvPr id="0" name=""/>
        <dsp:cNvSpPr/>
      </dsp:nvSpPr>
      <dsp:spPr>
        <a:xfrm>
          <a:off x="0" y="2798344"/>
          <a:ext cx="2596083" cy="878850"/>
        </a:xfrm>
        <a:prstGeom prst="rect">
          <a:avLst/>
        </a:prstGeom>
        <a:noFill/>
        <a:ln w="3175" cap="flat" cmpd="sng" algn="ctr">
          <a:solidFill>
            <a:schemeClr val="accent1">
              <a:lumMod val="60000"/>
              <a:lumOff val="40000"/>
            </a:schemeClr>
          </a:solidFill>
          <a:prstDash val="sysDot"/>
        </a:ln>
        <a:effectLst/>
      </dsp:spPr>
      <dsp:style>
        <a:lnRef idx="2">
          <a:scrgbClr r="0" g="0" b="0"/>
        </a:lnRef>
        <a:fillRef idx="1">
          <a:scrgbClr r="0" g="0" b="0"/>
        </a:fillRef>
        <a:effectRef idx="0">
          <a:scrgbClr r="0" g="0" b="0"/>
        </a:effectRef>
        <a:fontRef idx="minor"/>
      </dsp:style>
      <dsp:txBody>
        <a:bodyPr spcFirstLastPara="0" vert="horz" wrap="square" lIns="201485" tIns="187452" rIns="201485" bIns="49784" numCol="1" spcCol="1270" anchor="t" anchorCtr="0">
          <a:noAutofit/>
        </a:bodyPr>
        <a:lstStyle/>
        <a:p>
          <a:pPr marL="95250" lvl="1" indent="-95250" algn="l" defTabSz="311150">
            <a:lnSpc>
              <a:spcPct val="100000"/>
            </a:lnSpc>
            <a:spcBef>
              <a:spcPct val="0"/>
            </a:spcBef>
            <a:spcAft>
              <a:spcPct val="15000"/>
            </a:spcAft>
            <a:buChar char="•"/>
            <a:tabLst/>
          </a:pPr>
          <a:r>
            <a:rPr lang="en-US" sz="700" kern="1200">
              <a:solidFill>
                <a:schemeClr val="bg1">
                  <a:lumMod val="85000"/>
                </a:schemeClr>
              </a:solidFill>
            </a:rPr>
            <a:t>Identify security vulnerabilities across your digital IT infrastructure and remediate with </a:t>
          </a:r>
          <a:r>
            <a:rPr lang="en-US" sz="700" kern="1200" err="1">
              <a:solidFill>
                <a:schemeClr val="bg1">
                  <a:lumMod val="85000"/>
                </a:schemeClr>
              </a:solidFill>
            </a:rPr>
            <a:t>Sify’s</a:t>
          </a:r>
          <a:r>
            <a:rPr lang="en-US" sz="700" kern="1200">
              <a:solidFill>
                <a:schemeClr val="bg1">
                  <a:lumMod val="85000"/>
                </a:schemeClr>
              </a:solidFill>
            </a:rPr>
            <a:t> advanced managed services  </a:t>
          </a:r>
          <a:endParaRPr lang="en-IN" sz="700" kern="1200">
            <a:solidFill>
              <a:schemeClr val="bg1">
                <a:lumMod val="85000"/>
              </a:schemeClr>
            </a:solidFill>
          </a:endParaRPr>
        </a:p>
        <a:p>
          <a:pPr marL="95250" lvl="1" indent="-95250" algn="l" defTabSz="311150">
            <a:lnSpc>
              <a:spcPct val="100000"/>
            </a:lnSpc>
            <a:spcBef>
              <a:spcPct val="0"/>
            </a:spcBef>
            <a:spcAft>
              <a:spcPct val="15000"/>
            </a:spcAft>
            <a:buChar char="•"/>
            <a:tabLst/>
          </a:pPr>
          <a:r>
            <a:rPr lang="en-US" sz="700" kern="1200">
              <a:solidFill>
                <a:schemeClr val="bg1">
                  <a:lumMod val="85000"/>
                </a:schemeClr>
              </a:solidFill>
            </a:rPr>
            <a:t>Enable organizations to meet regulatory and compliance requirements: SEBI, RBI, IRDA, ISO27001…</a:t>
          </a:r>
          <a:endParaRPr lang="en-IN" sz="700" kern="1200">
            <a:solidFill>
              <a:schemeClr val="bg1">
                <a:lumMod val="85000"/>
              </a:schemeClr>
            </a:solidFill>
          </a:endParaRPr>
        </a:p>
      </dsp:txBody>
      <dsp:txXfrm>
        <a:off x="0" y="2798344"/>
        <a:ext cx="2596083" cy="878850"/>
      </dsp:txXfrm>
    </dsp:sp>
    <dsp:sp modelId="{15D59C0A-F7ED-3544-A758-567606456B23}">
      <dsp:nvSpPr>
        <dsp:cNvPr id="0" name=""/>
        <dsp:cNvSpPr/>
      </dsp:nvSpPr>
      <dsp:spPr>
        <a:xfrm>
          <a:off x="129804" y="2665504"/>
          <a:ext cx="2126301" cy="265680"/>
        </a:xfrm>
        <a:prstGeom prst="roundRect">
          <a:avLst/>
        </a:prstGeom>
        <a:solidFill>
          <a:schemeClr val="tx2">
            <a:lumMod val="5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688" tIns="0" rIns="68688" bIns="0" numCol="1" spcCol="1270" anchor="ctr" anchorCtr="0">
          <a:noAutofit/>
        </a:bodyPr>
        <a:lstStyle/>
        <a:p>
          <a:pPr marL="0" lvl="0" indent="0" algn="l" defTabSz="355600">
            <a:lnSpc>
              <a:spcPct val="100000"/>
            </a:lnSpc>
            <a:spcBef>
              <a:spcPct val="0"/>
            </a:spcBef>
            <a:spcAft>
              <a:spcPct val="35000"/>
            </a:spcAft>
            <a:buNone/>
          </a:pPr>
          <a:r>
            <a:rPr lang="en-US" sz="800" b="1" kern="1200">
              <a:solidFill>
                <a:srgbClr val="BFD72F"/>
              </a:solidFill>
            </a:rPr>
            <a:t>Governance, Risk &amp; Compliance Assurance </a:t>
          </a:r>
          <a:endParaRPr lang="en-IN" sz="800" b="1" kern="1200">
            <a:solidFill>
              <a:srgbClr val="BFD72F"/>
            </a:solidFill>
          </a:endParaRPr>
        </a:p>
      </dsp:txBody>
      <dsp:txXfrm>
        <a:off x="142773" y="2678473"/>
        <a:ext cx="2100363" cy="23974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1CCEC1-9C80-6A4C-ABE0-E3372ED59A97}">
      <dsp:nvSpPr>
        <dsp:cNvPr id="0" name=""/>
        <dsp:cNvSpPr/>
      </dsp:nvSpPr>
      <dsp:spPr>
        <a:xfrm>
          <a:off x="2315633" y="191455"/>
          <a:ext cx="1894399" cy="1333105"/>
        </a:xfrm>
        <a:prstGeom prst="roundRect">
          <a:avLst/>
        </a:prstGeom>
        <a:solidFill>
          <a:srgbClr val="10253F">
            <a:alpha val="50196"/>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US" sz="1200" b="1" kern="1200">
              <a:solidFill>
                <a:srgbClr val="BED730"/>
              </a:solidFill>
              <a:latin typeface="Trebuchet MS" panose="020B0703020202090204" pitchFamily="34" charset="0"/>
            </a:rPr>
            <a:t>Infinit FSO</a:t>
          </a:r>
        </a:p>
        <a:p>
          <a:pPr marL="0" lvl="0" indent="0" algn="ctr" defTabSz="533400">
            <a:lnSpc>
              <a:spcPct val="100000"/>
            </a:lnSpc>
            <a:spcBef>
              <a:spcPct val="0"/>
            </a:spcBef>
            <a:spcAft>
              <a:spcPts val="0"/>
            </a:spcAft>
            <a:buNone/>
          </a:pPr>
          <a:r>
            <a:rPr lang="en-US" sz="1200" kern="1200">
              <a:latin typeface="Trebuchet MS" panose="020B0703020202090204" pitchFamily="34" charset="0"/>
            </a:rPr>
            <a:t>AIOps driven excellence with observability across your digital stack</a:t>
          </a:r>
          <a:endParaRPr lang="en-IN" sz="1200" kern="1200">
            <a:latin typeface="Trebuchet MS" panose="020B0703020202090204" pitchFamily="34" charset="0"/>
          </a:endParaRPr>
        </a:p>
      </dsp:txBody>
      <dsp:txXfrm>
        <a:off x="2380710" y="256532"/>
        <a:ext cx="1764245" cy="1202951"/>
      </dsp:txXfrm>
    </dsp:sp>
    <dsp:sp modelId="{9CA32A64-8650-1145-8EB8-0635DF77AD2A}">
      <dsp:nvSpPr>
        <dsp:cNvPr id="0" name=""/>
        <dsp:cNvSpPr/>
      </dsp:nvSpPr>
      <dsp:spPr>
        <a:xfrm>
          <a:off x="177771" y="191455"/>
          <a:ext cx="1894399" cy="1333105"/>
        </a:xfrm>
        <a:prstGeom prst="roundRect">
          <a:avLst/>
        </a:prstGeom>
        <a:solidFill>
          <a:srgbClr val="10253F">
            <a:alpha val="50196"/>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622300">
            <a:lnSpc>
              <a:spcPct val="100000"/>
            </a:lnSpc>
            <a:spcBef>
              <a:spcPct val="0"/>
            </a:spcBef>
            <a:spcAft>
              <a:spcPts val="0"/>
            </a:spcAft>
            <a:buNone/>
          </a:pPr>
          <a:r>
            <a:rPr lang="en-US" sz="1200" b="1" kern="1200">
              <a:solidFill>
                <a:srgbClr val="BED730"/>
              </a:solidFill>
              <a:latin typeface="Trebuchet MS" panose="020B0703020202090204" pitchFamily="34" charset="0"/>
              <a:ea typeface="+mn-ea"/>
              <a:cs typeface="+mn-cs"/>
            </a:rPr>
            <a:t>Infinit AI/ML </a:t>
          </a:r>
        </a:p>
        <a:p>
          <a:pPr marL="0" lvl="0" algn="ctr" defTabSz="622300">
            <a:lnSpc>
              <a:spcPct val="100000"/>
            </a:lnSpc>
            <a:spcBef>
              <a:spcPct val="0"/>
            </a:spcBef>
            <a:spcAft>
              <a:spcPts val="0"/>
            </a:spcAft>
            <a:buNone/>
          </a:pPr>
          <a:r>
            <a:rPr lang="en-US" sz="1200" kern="1200">
              <a:latin typeface="Trebuchet MS" panose="020B0703020202090204" pitchFamily="34" charset="0"/>
            </a:rPr>
            <a:t>Supervise &amp; simplify your entire AI/ML lifecycle</a:t>
          </a:r>
          <a:endParaRPr lang="en-IN" sz="1200" kern="1200">
            <a:latin typeface="Trebuchet MS" panose="020B0703020202090204" pitchFamily="34" charset="0"/>
          </a:endParaRPr>
        </a:p>
      </dsp:txBody>
      <dsp:txXfrm>
        <a:off x="242848" y="256532"/>
        <a:ext cx="1764245" cy="1202951"/>
      </dsp:txXfrm>
    </dsp:sp>
    <dsp:sp modelId="{E4F7AB0A-500B-1D4C-9647-859B9D751230}">
      <dsp:nvSpPr>
        <dsp:cNvPr id="0" name=""/>
        <dsp:cNvSpPr/>
      </dsp:nvSpPr>
      <dsp:spPr>
        <a:xfrm>
          <a:off x="4401232" y="156772"/>
          <a:ext cx="1894399" cy="1333105"/>
        </a:xfrm>
        <a:prstGeom prst="roundRect">
          <a:avLst/>
        </a:prstGeom>
        <a:solidFill>
          <a:srgbClr val="10253F">
            <a:alpha val="50196"/>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622300">
            <a:lnSpc>
              <a:spcPct val="100000"/>
            </a:lnSpc>
            <a:spcBef>
              <a:spcPct val="0"/>
            </a:spcBef>
            <a:spcAft>
              <a:spcPts val="0"/>
            </a:spcAft>
            <a:buNone/>
          </a:pPr>
          <a:r>
            <a:rPr lang="en-US" sz="1200" b="1" kern="1200">
              <a:solidFill>
                <a:srgbClr val="BED730"/>
              </a:solidFill>
              <a:latin typeface="Trebuchet MS" panose="020B0703020202090204" pitchFamily="34" charset="0"/>
              <a:ea typeface="+mn-ea"/>
              <a:cs typeface="+mn-cs"/>
            </a:rPr>
            <a:t>Infinit DAM </a:t>
          </a:r>
        </a:p>
        <a:p>
          <a:pPr marL="0" lvl="0" algn="ctr" defTabSz="622300">
            <a:lnSpc>
              <a:spcPct val="100000"/>
            </a:lnSpc>
            <a:spcBef>
              <a:spcPct val="0"/>
            </a:spcBef>
            <a:spcAft>
              <a:spcPts val="0"/>
            </a:spcAft>
            <a:buNone/>
          </a:pPr>
          <a:r>
            <a:rPr lang="en-US" sz="1200" kern="1200">
              <a:latin typeface="Trebuchet MS" panose="020B0703020202090204" pitchFamily="34" charset="0"/>
            </a:rPr>
            <a:t>Increase brand visibility &amp; enhance your digital </a:t>
          </a:r>
        </a:p>
        <a:p>
          <a:pPr marL="0" lvl="0" algn="ctr" defTabSz="622300">
            <a:lnSpc>
              <a:spcPct val="100000"/>
            </a:lnSpc>
            <a:spcBef>
              <a:spcPct val="0"/>
            </a:spcBef>
            <a:spcAft>
              <a:spcPts val="0"/>
            </a:spcAft>
            <a:buNone/>
          </a:pPr>
          <a:r>
            <a:rPr lang="en-US" sz="1200" kern="1200">
              <a:latin typeface="Trebuchet MS" panose="020B0703020202090204" pitchFamily="34" charset="0"/>
            </a:rPr>
            <a:t>content strategy</a:t>
          </a:r>
          <a:endParaRPr lang="en-IN" sz="1200" kern="1200">
            <a:latin typeface="Trebuchet MS" panose="020B0703020202090204" pitchFamily="34" charset="0"/>
          </a:endParaRPr>
        </a:p>
      </dsp:txBody>
      <dsp:txXfrm>
        <a:off x="4466309" y="221849"/>
        <a:ext cx="1764245" cy="1202951"/>
      </dsp:txXfrm>
    </dsp:sp>
    <dsp:sp modelId="{D959ECF3-F8C5-5046-9082-D92491C7878B}">
      <dsp:nvSpPr>
        <dsp:cNvPr id="0" name=""/>
        <dsp:cNvSpPr/>
      </dsp:nvSpPr>
      <dsp:spPr>
        <a:xfrm>
          <a:off x="6601797" y="156772"/>
          <a:ext cx="1894399" cy="1333105"/>
        </a:xfrm>
        <a:prstGeom prst="roundRect">
          <a:avLst/>
        </a:prstGeom>
        <a:solidFill>
          <a:srgbClr val="10253F">
            <a:alpha val="50196"/>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622300">
            <a:lnSpc>
              <a:spcPct val="100000"/>
            </a:lnSpc>
            <a:spcBef>
              <a:spcPct val="0"/>
            </a:spcBef>
            <a:spcAft>
              <a:spcPts val="0"/>
            </a:spcAft>
            <a:buNone/>
          </a:pPr>
          <a:r>
            <a:rPr lang="en-US" sz="1200" b="1" kern="1200">
              <a:solidFill>
                <a:srgbClr val="BED730"/>
              </a:solidFill>
              <a:latin typeface="Trebuchet MS" panose="020B0703020202090204" pitchFamily="34" charset="0"/>
              <a:ea typeface="+mn-ea"/>
              <a:cs typeface="+mn-cs"/>
            </a:rPr>
            <a:t>Infinit Retail Intelligence</a:t>
          </a:r>
        </a:p>
        <a:p>
          <a:pPr marL="0" lvl="0" algn="ctr" defTabSz="622300">
            <a:lnSpc>
              <a:spcPct val="100000"/>
            </a:lnSpc>
            <a:spcBef>
              <a:spcPct val="0"/>
            </a:spcBef>
            <a:spcAft>
              <a:spcPts val="0"/>
            </a:spcAft>
            <a:buNone/>
          </a:pPr>
          <a:r>
            <a:rPr lang="en-US" sz="1200" kern="1200">
              <a:latin typeface="Trebuchet MS" panose="020B0703020202090204" pitchFamily="34" charset="0"/>
            </a:rPr>
            <a:t>Digitalize your forward supply chain management</a:t>
          </a:r>
          <a:endParaRPr lang="en-IN" sz="1200" kern="1200">
            <a:latin typeface="Trebuchet MS" panose="020B0703020202090204" pitchFamily="34" charset="0"/>
          </a:endParaRPr>
        </a:p>
      </dsp:txBody>
      <dsp:txXfrm>
        <a:off x="6666874" y="221849"/>
        <a:ext cx="1764245" cy="1202951"/>
      </dsp:txXfrm>
    </dsp:sp>
    <dsp:sp modelId="{AC813625-657F-B74C-A3A7-84B6E9C2F50B}">
      <dsp:nvSpPr>
        <dsp:cNvPr id="0" name=""/>
        <dsp:cNvSpPr/>
      </dsp:nvSpPr>
      <dsp:spPr>
        <a:xfrm>
          <a:off x="1100385" y="1796044"/>
          <a:ext cx="1894399" cy="1333105"/>
        </a:xfrm>
        <a:prstGeom prst="roundRect">
          <a:avLst/>
        </a:prstGeom>
        <a:solidFill>
          <a:srgbClr val="10253F">
            <a:alpha val="50196"/>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US" sz="1200" kern="1200">
              <a:latin typeface="Trebuchet MS" panose="020B0703020202090204" pitchFamily="34" charset="0"/>
            </a:rPr>
            <a:t>Build a Digital culture within the organization with </a:t>
          </a:r>
          <a:r>
            <a:rPr lang="en-US" sz="1200" b="1" kern="1200">
              <a:solidFill>
                <a:srgbClr val="BED730"/>
              </a:solidFill>
              <a:latin typeface="Trebuchet MS" panose="020B0703020202090204" pitchFamily="34" charset="0"/>
              <a:ea typeface="+mn-ea"/>
              <a:cs typeface="+mn-cs"/>
            </a:rPr>
            <a:t>Digital Assessment, XR &amp; AI Learning</a:t>
          </a:r>
          <a:endParaRPr lang="en-IN" sz="1200" kern="1200">
            <a:latin typeface="Trebuchet MS" panose="020B0703020202090204" pitchFamily="34" charset="0"/>
          </a:endParaRPr>
        </a:p>
      </dsp:txBody>
      <dsp:txXfrm>
        <a:off x="1165462" y="1861121"/>
        <a:ext cx="1764245" cy="1202951"/>
      </dsp:txXfrm>
    </dsp:sp>
    <dsp:sp modelId="{90306AB7-3020-9745-9265-9FB10A7F9C07}">
      <dsp:nvSpPr>
        <dsp:cNvPr id="0" name=""/>
        <dsp:cNvSpPr/>
      </dsp:nvSpPr>
      <dsp:spPr>
        <a:xfrm>
          <a:off x="3300950" y="1796044"/>
          <a:ext cx="1894399" cy="1333105"/>
        </a:xfrm>
        <a:prstGeom prst="roundRect">
          <a:avLst/>
        </a:prstGeom>
        <a:solidFill>
          <a:srgbClr val="10253F">
            <a:alpha val="50196"/>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622300">
            <a:lnSpc>
              <a:spcPct val="100000"/>
            </a:lnSpc>
            <a:spcBef>
              <a:spcPct val="0"/>
            </a:spcBef>
            <a:spcAft>
              <a:spcPts val="0"/>
            </a:spcAft>
            <a:buNone/>
          </a:pPr>
          <a:r>
            <a:rPr lang="en-US" sz="1200" b="1" kern="1200">
              <a:solidFill>
                <a:srgbClr val="BED730"/>
              </a:solidFill>
              <a:latin typeface="Trebuchet MS" panose="020B0703020202090204" pitchFamily="34" charset="0"/>
              <a:ea typeface="+mn-ea"/>
              <a:cs typeface="+mn-cs"/>
            </a:rPr>
            <a:t>App Modernization </a:t>
          </a:r>
        </a:p>
        <a:p>
          <a:pPr marL="0" lvl="0" algn="ctr" defTabSz="622300">
            <a:lnSpc>
              <a:spcPct val="100000"/>
            </a:lnSpc>
            <a:spcBef>
              <a:spcPct val="0"/>
            </a:spcBef>
            <a:spcAft>
              <a:spcPts val="0"/>
            </a:spcAft>
            <a:buNone/>
          </a:pPr>
          <a:r>
            <a:rPr lang="en-US" sz="1200" kern="1200">
              <a:latin typeface="Trebuchet MS" panose="020B0703020202090204" pitchFamily="34" charset="0"/>
            </a:rPr>
            <a:t>and </a:t>
          </a:r>
          <a:r>
            <a:rPr lang="en-US" sz="1200" b="1" kern="1200">
              <a:solidFill>
                <a:srgbClr val="BED730"/>
              </a:solidFill>
              <a:latin typeface="Trebuchet MS" panose="020B0703020202090204" pitchFamily="34" charset="0"/>
              <a:ea typeface="+mn-ea"/>
              <a:cs typeface="+mn-cs"/>
            </a:rPr>
            <a:t>DevSecOps</a:t>
          </a:r>
          <a:r>
            <a:rPr lang="en-US" sz="1200" kern="1200">
              <a:latin typeface="Trebuchet MS" panose="020B0703020202090204" pitchFamily="34" charset="0"/>
            </a:rPr>
            <a:t> for faster time to market</a:t>
          </a:r>
          <a:endParaRPr lang="en-IN" sz="1200" kern="1200">
            <a:latin typeface="Trebuchet MS" panose="020B0703020202090204" pitchFamily="34" charset="0"/>
          </a:endParaRPr>
        </a:p>
      </dsp:txBody>
      <dsp:txXfrm>
        <a:off x="3366027" y="1861121"/>
        <a:ext cx="1764245" cy="1202951"/>
      </dsp:txXfrm>
    </dsp:sp>
    <dsp:sp modelId="{50FDBD12-C0F8-4D3E-BC95-1AC7CD6E6DEA}">
      <dsp:nvSpPr>
        <dsp:cNvPr id="0" name=""/>
        <dsp:cNvSpPr/>
      </dsp:nvSpPr>
      <dsp:spPr>
        <a:xfrm>
          <a:off x="5501515" y="1796044"/>
          <a:ext cx="1894399" cy="1333105"/>
        </a:xfrm>
        <a:prstGeom prst="roundRect">
          <a:avLst/>
        </a:prstGeom>
        <a:solidFill>
          <a:srgbClr val="10253F">
            <a:alpha val="50196"/>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ts val="0"/>
            </a:spcAft>
            <a:buNone/>
          </a:pPr>
          <a:r>
            <a:rPr lang="en-IN" sz="1200" b="1" kern="1200">
              <a:solidFill>
                <a:srgbClr val="BED730"/>
              </a:solidFill>
              <a:latin typeface="Trebuchet MS" panose="020B0703020202090204" pitchFamily="34" charset="0"/>
              <a:ea typeface="+mn-ea"/>
              <a:cs typeface="+mn-cs"/>
            </a:rPr>
            <a:t>Industry Application </a:t>
          </a:r>
          <a:r>
            <a:rPr lang="en-IN" sz="1200" b="1" kern="1200">
              <a:solidFill>
                <a:schemeClr val="bg1"/>
              </a:solidFill>
              <a:latin typeface="Trebuchet MS" panose="020B0703020202090204" pitchFamily="34" charset="0"/>
              <a:ea typeface="+mn-ea"/>
              <a:cs typeface="+mn-cs"/>
            </a:rPr>
            <a:t>Services to unlock business agility </a:t>
          </a:r>
        </a:p>
        <a:p>
          <a:pPr marL="0" lvl="0" indent="0" algn="ctr" defTabSz="622300">
            <a:lnSpc>
              <a:spcPct val="100000"/>
            </a:lnSpc>
            <a:spcBef>
              <a:spcPct val="0"/>
            </a:spcBef>
            <a:spcAft>
              <a:spcPts val="0"/>
            </a:spcAft>
            <a:buNone/>
          </a:pPr>
          <a:r>
            <a:rPr lang="en-IN" sz="1200" b="1" kern="1200">
              <a:solidFill>
                <a:schemeClr val="bg1"/>
              </a:solidFill>
              <a:latin typeface="Trebuchet MS" panose="020B0703020202090204" pitchFamily="34" charset="0"/>
              <a:ea typeface="+mn-ea"/>
              <a:cs typeface="+mn-cs"/>
            </a:rPr>
            <a:t>SAP, Oracle, Microsoft </a:t>
          </a:r>
        </a:p>
      </dsp:txBody>
      <dsp:txXfrm>
        <a:off x="5566592" y="1861121"/>
        <a:ext cx="1764245" cy="120295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D526A1-5F0B-4841-A6D6-B268F4BDF9EC}">
      <dsp:nvSpPr>
        <dsp:cNvPr id="0" name=""/>
        <dsp:cNvSpPr/>
      </dsp:nvSpPr>
      <dsp:spPr>
        <a:xfrm>
          <a:off x="0" y="9700"/>
          <a:ext cx="1151999" cy="465664"/>
        </a:xfrm>
        <a:prstGeom prst="roundRect">
          <a:avLst/>
        </a:prstGeom>
        <a:solidFill>
          <a:schemeClr val="tx2">
            <a:lumMod val="20000"/>
            <a:lumOff val="80000"/>
          </a:schemeClr>
        </a:solidFill>
        <a:ln w="635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latin typeface="TheSansOffice" panose="020B0503040302060204" pitchFamily="34" charset="77"/>
            </a:rPr>
            <a:t>Network Performance</a:t>
          </a:r>
        </a:p>
      </dsp:txBody>
      <dsp:txXfrm>
        <a:off x="22732" y="32432"/>
        <a:ext cx="1106535" cy="420200"/>
      </dsp:txXfrm>
    </dsp:sp>
    <dsp:sp modelId="{70A29701-8958-434A-862C-1F4DE9AA55D8}">
      <dsp:nvSpPr>
        <dsp:cNvPr id="0" name=""/>
        <dsp:cNvSpPr/>
      </dsp:nvSpPr>
      <dsp:spPr>
        <a:xfrm>
          <a:off x="1213065" y="9779"/>
          <a:ext cx="1151999" cy="465664"/>
        </a:xfrm>
        <a:prstGeom prst="roundRect">
          <a:avLst/>
        </a:prstGeom>
        <a:solidFill>
          <a:schemeClr val="accent6">
            <a:lumMod val="60000"/>
            <a:lumOff val="40000"/>
          </a:schemeClr>
        </a:solidFill>
        <a:ln w="635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latin typeface="TheSansOffice" panose="020B0503040302060204" pitchFamily="34" charset="77"/>
            </a:rPr>
            <a:t>App Security Services</a:t>
          </a:r>
        </a:p>
      </dsp:txBody>
      <dsp:txXfrm>
        <a:off x="1235797" y="32511"/>
        <a:ext cx="1106535" cy="420200"/>
      </dsp:txXfrm>
    </dsp:sp>
    <dsp:sp modelId="{416E7BA2-D2E8-A14A-BCFD-5F875657A629}">
      <dsp:nvSpPr>
        <dsp:cNvPr id="0" name=""/>
        <dsp:cNvSpPr/>
      </dsp:nvSpPr>
      <dsp:spPr>
        <a:xfrm>
          <a:off x="2437491" y="9779"/>
          <a:ext cx="1151999" cy="465664"/>
        </a:xfrm>
        <a:prstGeom prst="roundRect">
          <a:avLst/>
        </a:prstGeom>
        <a:solidFill>
          <a:schemeClr val="accent4">
            <a:lumMod val="40000"/>
            <a:lumOff val="60000"/>
          </a:schemeClr>
        </a:solidFill>
        <a:ln w="635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latin typeface="TheSansOffice" panose="020B0503040302060204" pitchFamily="34" charset="77"/>
            </a:rPr>
            <a:t>App Performance </a:t>
          </a:r>
        </a:p>
      </dsp:txBody>
      <dsp:txXfrm>
        <a:off x="2460223" y="32511"/>
        <a:ext cx="1106535" cy="420200"/>
      </dsp:txXfrm>
    </dsp:sp>
    <dsp:sp modelId="{3DB0122C-7AC9-644B-92B8-DC47721BDF25}">
      <dsp:nvSpPr>
        <dsp:cNvPr id="0" name=""/>
        <dsp:cNvSpPr/>
      </dsp:nvSpPr>
      <dsp:spPr>
        <a:xfrm>
          <a:off x="3661925" y="9779"/>
          <a:ext cx="1151999" cy="465664"/>
        </a:xfrm>
        <a:prstGeom prst="roundRect">
          <a:avLst/>
        </a:prstGeom>
        <a:solidFill>
          <a:schemeClr val="accent4">
            <a:lumMod val="40000"/>
            <a:lumOff val="60000"/>
          </a:schemeClr>
        </a:solidFill>
        <a:ln w="635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latin typeface="TheSansOffice" panose="020B0503040302060204" pitchFamily="34" charset="77"/>
            </a:rPr>
            <a:t>App Resource Optimization</a:t>
          </a:r>
        </a:p>
      </dsp:txBody>
      <dsp:txXfrm>
        <a:off x="3684657" y="32511"/>
        <a:ext cx="1106535" cy="420200"/>
      </dsp:txXfrm>
    </dsp:sp>
    <dsp:sp modelId="{29CF0CFC-6087-CB4F-BFF1-9D048ED787C0}">
      <dsp:nvSpPr>
        <dsp:cNvPr id="0" name=""/>
        <dsp:cNvSpPr/>
      </dsp:nvSpPr>
      <dsp:spPr>
        <a:xfrm>
          <a:off x="4878442" y="9779"/>
          <a:ext cx="1151999" cy="465664"/>
        </a:xfrm>
        <a:prstGeom prst="roundRect">
          <a:avLst/>
        </a:prstGeom>
        <a:solidFill>
          <a:schemeClr val="accent3">
            <a:lumMod val="40000"/>
            <a:lumOff val="60000"/>
          </a:schemeClr>
        </a:solidFill>
        <a:ln w="635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latin typeface="TheSansOffice" panose="020B0503040302060204" pitchFamily="34" charset="77"/>
            </a:rPr>
            <a:t>Multi Cloud FinOps </a:t>
          </a:r>
        </a:p>
      </dsp:txBody>
      <dsp:txXfrm>
        <a:off x="4901174" y="32511"/>
        <a:ext cx="1106535" cy="420200"/>
      </dsp:txXfrm>
    </dsp:sp>
    <dsp:sp modelId="{A365FFF6-D70A-B947-A016-BA973E69157D}">
      <dsp:nvSpPr>
        <dsp:cNvPr id="0" name=""/>
        <dsp:cNvSpPr/>
      </dsp:nvSpPr>
      <dsp:spPr>
        <a:xfrm>
          <a:off x="6148239" y="9779"/>
          <a:ext cx="399330" cy="465664"/>
        </a:xfrm>
        <a:prstGeom prst="rect">
          <a:avLst/>
        </a:prstGeom>
        <a:solidFill>
          <a:schemeClr val="accent6">
            <a:lumMod val="20000"/>
            <a:lumOff val="80000"/>
          </a:schemeClr>
        </a:solidFill>
        <a:ln w="635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latin typeface="TheSansOffice" panose="020B0503040302060204" pitchFamily="34" charset="77"/>
            </a:rPr>
            <a:t>...</a:t>
          </a:r>
        </a:p>
      </dsp:txBody>
      <dsp:txXfrm>
        <a:off x="6148239" y="9779"/>
        <a:ext cx="399330" cy="46566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4A0150-6484-4445-90E4-EB6C50161844}" type="datetimeFigureOut">
              <a:rPr lang="en-US" smtClean="0"/>
              <a:t>4/24/2025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710E2D-F0F3-4A2F-A9EA-2F10C5044ECD}" type="slidenum">
              <a:rPr lang="en-US" smtClean="0"/>
              <a:t>‹#›</a:t>
            </a:fld>
            <a:endParaRPr lang="en-US"/>
          </a:p>
        </p:txBody>
      </p:sp>
    </p:spTree>
    <p:extLst>
      <p:ext uri="{BB962C8B-B14F-4D97-AF65-F5344CB8AC3E}">
        <p14:creationId xmlns:p14="http://schemas.microsoft.com/office/powerpoint/2010/main" val="3467871448"/>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a:solidFill>
                <a:srgbClr val="FF0000"/>
              </a:solidFil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742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8602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05E50-3B8F-8F42-8DB7-5A56AA8B01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2C383E-A299-89A7-A690-775F7795AC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AD26A2-767F-D529-0FFD-B562AC4516A0}"/>
              </a:ext>
            </a:extLst>
          </p:cNvPr>
          <p:cNvSpPr>
            <a:spLocks noGrp="1"/>
          </p:cNvSpPr>
          <p:nvPr>
            <p:ph type="body" idx="1"/>
          </p:nvPr>
        </p:nvSpPr>
        <p:spPr/>
        <p:txBody>
          <a:bodyPr>
            <a:normAutofit/>
          </a:bodyPr>
          <a:lstStyle/>
          <a:p>
            <a:pPr marL="171450" marR="0" lvl="0" indent="-171450" algn="l" defTabSz="914264" rtl="0" eaLnBrk="1" fontAlgn="auto" latinLnBrk="0" hangingPunct="1">
              <a:spcAft>
                <a:spcPts val="1200"/>
              </a:spcAft>
              <a:buClrTx/>
              <a:buSzTx/>
              <a:buFont typeface="Arial" panose="020B0604020202020204" pitchFamily="34" charset="0"/>
              <a:buChar char="•"/>
              <a:defRPr/>
            </a:pPr>
            <a:r>
              <a:rPr kumimoji="0" lang="en-US" sz="1200" i="0" u="none" strike="noStrike" kern="1200" cap="none" spc="0" normalizeH="0" baseline="0" noProof="0" dirty="0">
                <a:ln>
                  <a:noFill/>
                </a:ln>
                <a:solidFill>
                  <a:schemeClr val="bg1">
                    <a:lumMod val="85000"/>
                  </a:schemeClr>
                </a:solidFill>
                <a:effectLst/>
                <a:uLnTx/>
                <a:uFillTx/>
                <a:latin typeface="Trebuchet MS"/>
                <a:ea typeface="+mn-ea"/>
                <a:cs typeface="+mn-cs"/>
              </a:rPr>
              <a:t>Data Center Expansion in major metropolitan- Mumbai, Delhi (NOIDA) Chennai, Hyderabad, Chennai and Bengaluru</a:t>
            </a:r>
          </a:p>
          <a:p>
            <a:pPr marL="171450" marR="0" lvl="0" indent="-171450" algn="l" defTabSz="914264" rtl="0" eaLnBrk="1" fontAlgn="auto" latinLnBrk="0" hangingPunct="1">
              <a:spcAft>
                <a:spcPts val="1200"/>
              </a:spcAft>
              <a:buClrTx/>
              <a:buSzTx/>
              <a:buFont typeface="Arial" panose="020B0604020202020204" pitchFamily="34" charset="0"/>
              <a:buChar char="•"/>
              <a:defRPr/>
            </a:pPr>
            <a:r>
              <a:rPr lang="en-US" sz="1200" dirty="0">
                <a:solidFill>
                  <a:schemeClr val="bg1">
                    <a:lumMod val="85000"/>
                  </a:schemeClr>
                </a:solidFill>
                <a:latin typeface="Trebuchet MS"/>
              </a:rPr>
              <a:t>Edge data centers in 10+ tier 2 cities</a:t>
            </a:r>
            <a:endParaRPr kumimoji="0" lang="en-US" sz="1200" i="0" u="none" strike="noStrike" kern="1200" cap="none" spc="0" normalizeH="0" baseline="0" noProof="0" dirty="0">
              <a:ln>
                <a:noFill/>
              </a:ln>
              <a:solidFill>
                <a:schemeClr val="bg1">
                  <a:lumMod val="85000"/>
                </a:schemeClr>
              </a:solidFill>
              <a:effectLst/>
              <a:uLnTx/>
              <a:uFillTx/>
              <a:latin typeface="Trebuchet MS"/>
              <a:ea typeface="+mn-ea"/>
              <a:cs typeface="+mn-cs"/>
            </a:endParaRPr>
          </a:p>
          <a:p>
            <a:pPr marL="171450" marR="0" lvl="0" indent="-171450" algn="l" defTabSz="914264" rtl="0" eaLnBrk="1" fontAlgn="auto" latinLnBrk="0" hangingPunct="1">
              <a:spcAft>
                <a:spcPts val="1200"/>
              </a:spcAft>
              <a:buClrTx/>
              <a:buSzTx/>
              <a:buFont typeface="Arial" panose="020B0604020202020204" pitchFamily="34" charset="0"/>
              <a:buChar char="•"/>
              <a:defRPr/>
            </a:pPr>
            <a:r>
              <a:rPr lang="en-US" sz="1200" dirty="0">
                <a:solidFill>
                  <a:schemeClr val="bg1">
                    <a:lumMod val="85000"/>
                  </a:schemeClr>
                </a:solidFill>
                <a:latin typeface="Trebuchet MS"/>
              </a:rPr>
              <a:t>Additional 180+ MW IT capacity to be added by 2025. Campuses s</a:t>
            </a:r>
            <a:r>
              <a:rPr kumimoji="0" lang="en-US" sz="1200" i="0" u="none" strike="noStrike" kern="1200" cap="none" spc="0" normalizeH="0" baseline="0" noProof="0" dirty="0" err="1">
                <a:ln>
                  <a:noFill/>
                </a:ln>
                <a:solidFill>
                  <a:schemeClr val="bg1">
                    <a:lumMod val="85000"/>
                  </a:schemeClr>
                </a:solidFill>
                <a:effectLst/>
                <a:uLnTx/>
                <a:uFillTx/>
                <a:latin typeface="Trebuchet MS"/>
                <a:ea typeface="+mn-ea"/>
                <a:cs typeface="+mn-cs"/>
              </a:rPr>
              <a:t>calable</a:t>
            </a:r>
            <a:r>
              <a:rPr kumimoji="0" lang="en-US" sz="1200" i="0" u="none" strike="noStrike" kern="1200" cap="none" spc="0" normalizeH="0" baseline="0" noProof="0" dirty="0">
                <a:ln>
                  <a:noFill/>
                </a:ln>
                <a:solidFill>
                  <a:schemeClr val="bg1">
                    <a:lumMod val="85000"/>
                  </a:schemeClr>
                </a:solidFill>
                <a:effectLst/>
                <a:uLnTx/>
                <a:uFillTx/>
                <a:latin typeface="Trebuchet MS"/>
                <a:ea typeface="+mn-ea"/>
                <a:cs typeface="+mn-cs"/>
              </a:rPr>
              <a:t> to 970+ MW with BTS capabilities</a:t>
            </a:r>
          </a:p>
          <a:p>
            <a:pPr marL="171450" marR="0" lvl="0" indent="-171450" algn="l" defTabSz="914264" rtl="0" eaLnBrk="1" fontAlgn="auto" latinLnBrk="0" hangingPunct="1">
              <a:spcAft>
                <a:spcPts val="1200"/>
              </a:spcAft>
              <a:buClrTx/>
              <a:buSzTx/>
              <a:buFont typeface="Arial" panose="020B0604020202020204" pitchFamily="34" charset="0"/>
              <a:buChar char="•"/>
              <a:defRPr/>
            </a:pPr>
            <a:r>
              <a:rPr kumimoji="0" lang="en-US" sz="1200" i="0" u="none" strike="noStrike" kern="1200" cap="none" spc="0" normalizeH="0" baseline="0" noProof="0" dirty="0">
                <a:ln>
                  <a:noFill/>
                </a:ln>
                <a:solidFill>
                  <a:schemeClr val="bg1">
                    <a:lumMod val="85000"/>
                  </a:schemeClr>
                </a:solidFill>
                <a:effectLst/>
                <a:uLnTx/>
                <a:uFillTx/>
                <a:latin typeface="Trebuchet MS"/>
                <a:ea typeface="+mn-ea"/>
                <a:cs typeface="+mn-cs"/>
              </a:rPr>
              <a:t>231+ MW Renewable energy contracted; </a:t>
            </a:r>
            <a:r>
              <a:rPr kumimoji="0" lang="en-US" sz="1200" u="none" strike="noStrike" kern="1200" cap="none" spc="0" normalizeH="0" baseline="0" noProof="0" dirty="0">
                <a:ln>
                  <a:noFill/>
                </a:ln>
                <a:solidFill>
                  <a:schemeClr val="bg1">
                    <a:lumMod val="85000"/>
                  </a:schemeClr>
                </a:solidFill>
                <a:effectLst/>
                <a:uLnTx/>
                <a:uFillTx/>
                <a:latin typeface="Trebuchet MS"/>
                <a:ea typeface="+mn-ea"/>
                <a:cs typeface="+mn-cs"/>
              </a:rPr>
              <a:t>~500MW planned to meet long-term sustainability goals</a:t>
            </a:r>
          </a:p>
          <a:p>
            <a:pPr marL="171450" marR="0" lvl="0" indent="-171450" algn="l" defTabSz="914264" rtl="0" eaLnBrk="1" fontAlgn="auto" latinLnBrk="0" hangingPunct="1">
              <a:spcAft>
                <a:spcPts val="1200"/>
              </a:spcAft>
              <a:buClrTx/>
              <a:buSzTx/>
              <a:buFont typeface="Arial" panose="020B0604020202020204" pitchFamily="34" charset="0"/>
              <a:buChar char="•"/>
              <a:defRPr/>
            </a:pPr>
            <a:r>
              <a:rPr kumimoji="0" lang="en-US" sz="1200" i="0" u="none" strike="noStrike" kern="1200" cap="none" spc="0" normalizeH="0" baseline="0" noProof="0" dirty="0">
                <a:ln>
                  <a:noFill/>
                </a:ln>
                <a:solidFill>
                  <a:schemeClr val="bg1">
                    <a:lumMod val="85000"/>
                  </a:schemeClr>
                </a:solidFill>
                <a:effectLst/>
                <a:uLnTx/>
                <a:uFillTx/>
                <a:latin typeface="Trebuchet MS"/>
                <a:ea typeface="+mn-ea"/>
                <a:cs typeface="+mn-cs"/>
              </a:rPr>
              <a:t>Al/ML based Automation for </a:t>
            </a:r>
            <a:r>
              <a:rPr lang="en-US" sz="1200" dirty="0">
                <a:solidFill>
                  <a:schemeClr val="bg1">
                    <a:lumMod val="85000"/>
                  </a:schemeClr>
                </a:solidFill>
                <a:latin typeface="Trebuchet MS"/>
              </a:rPr>
              <a:t>driving operational excellence</a:t>
            </a:r>
            <a:endParaRPr kumimoji="0" lang="en-US" sz="1200" i="0" u="none" strike="noStrike" kern="1200" cap="none" spc="0" normalizeH="0" baseline="0" noProof="0" dirty="0">
              <a:ln>
                <a:noFill/>
              </a:ln>
              <a:solidFill>
                <a:schemeClr val="bg1">
                  <a:lumMod val="85000"/>
                </a:schemeClr>
              </a:solidFill>
              <a:effectLst/>
              <a:uLnTx/>
              <a:uFillTx/>
              <a:latin typeface="Trebuchet MS"/>
              <a:ea typeface="+mn-ea"/>
              <a:cs typeface="+mn-cs"/>
            </a:endParaRPr>
          </a:p>
          <a:p>
            <a:pPr marL="171450" marR="0" lvl="0" indent="-171450" algn="l" defTabSz="914264" rtl="0" eaLnBrk="1" fontAlgn="auto" latinLnBrk="0" hangingPunct="1">
              <a:spcAft>
                <a:spcPts val="1200"/>
              </a:spcAft>
              <a:buClrTx/>
              <a:buSzTx/>
              <a:buFont typeface="Arial" panose="020B0604020202020204" pitchFamily="34" charset="0"/>
              <a:buChar char="•"/>
              <a:defRPr/>
            </a:pPr>
            <a:r>
              <a:rPr lang="en-US" sz="1200" dirty="0">
                <a:solidFill>
                  <a:schemeClr val="bg1">
                    <a:lumMod val="85000"/>
                  </a:schemeClr>
                </a:solidFill>
                <a:latin typeface="Trebuchet MS"/>
              </a:rPr>
              <a:t>NVIDIA certified DGX ready data center provider, 130+ kW power per rack with air &amp; liquid cooling</a:t>
            </a:r>
          </a:p>
          <a:p>
            <a:pPr marL="171450" marR="0" lvl="0" indent="-171450" algn="l" defTabSz="914264" rtl="0" eaLnBrk="1" fontAlgn="auto" latinLnBrk="0" hangingPunct="1">
              <a:spcAft>
                <a:spcPts val="1200"/>
              </a:spcAft>
              <a:buClrTx/>
              <a:buSzTx/>
              <a:buFont typeface="Arial" panose="020B0604020202020204" pitchFamily="34" charset="0"/>
              <a:buChar char="•"/>
              <a:defRPr/>
            </a:pPr>
            <a:r>
              <a:rPr lang="en-US" sz="1200" dirty="0">
                <a:solidFill>
                  <a:schemeClr val="bg1">
                    <a:lumMod val="85000"/>
                  </a:schemeClr>
                </a:solidFill>
                <a:latin typeface="Trebuchet MS"/>
              </a:rPr>
              <a:t>Achieving six Zeros- Availability Incidents, Redundancy Incidents , Security Incidents, Safety Incidents, Defects (In design &amp; operations), Carbon Footprint</a:t>
            </a:r>
          </a:p>
        </p:txBody>
      </p:sp>
      <p:sp>
        <p:nvSpPr>
          <p:cNvPr id="4" name="Slide Number Placeholder 3">
            <a:extLst>
              <a:ext uri="{FF2B5EF4-FFF2-40B4-BE49-F238E27FC236}">
                <a16:creationId xmlns:a16="http://schemas.microsoft.com/office/drawing/2014/main" id="{26EAFFD7-022D-3A90-FF74-5CF615C01127}"/>
              </a:ext>
            </a:extLst>
          </p:cNvPr>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CC0C7FB-05A3-4118-86D5-E4ADFF43D7FA}"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Calibri"/>
              </a:rPr>
              <a:pPr marL="0" marR="0" lvl="0" indent="0" algn="r" defTabSz="914286"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Calibri"/>
            </a:endParaRPr>
          </a:p>
        </p:txBody>
      </p:sp>
    </p:spTree>
    <p:extLst>
      <p:ext uri="{BB962C8B-B14F-4D97-AF65-F5344CB8AC3E}">
        <p14:creationId xmlns:p14="http://schemas.microsoft.com/office/powerpoint/2010/main" val="1637878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929B-3928-3E1C-059B-22F3450B37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1282E9-DD4C-7BFC-6ECE-AC032BC0FB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1DEE35-8142-17EC-3B4F-E977467EDF4A}"/>
              </a:ext>
            </a:extLst>
          </p:cNvPr>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Special Economic Zones, IT resources, IT outsourcing companies are going into tier 2 cities. We need to build digital infrastructure for AI in these locations. AI training needs more investments, that can happen in the large metros, AI inferencing is cost effective which you can build in tier 2 cities. We have a plan to begin with 10-20 locations in Tier 2 and 3 cities leveraging our Pan India Network and DC footprint. </a:t>
            </a:r>
          </a:p>
          <a:p>
            <a:endParaRPr lang="en-US" dirty="0"/>
          </a:p>
          <a:p>
            <a:endParaRPr lang="en-US" dirty="0"/>
          </a:p>
        </p:txBody>
      </p:sp>
      <p:sp>
        <p:nvSpPr>
          <p:cNvPr id="4" name="Slide Number Placeholder 3">
            <a:extLst>
              <a:ext uri="{FF2B5EF4-FFF2-40B4-BE49-F238E27FC236}">
                <a16:creationId xmlns:a16="http://schemas.microsoft.com/office/drawing/2014/main" id="{1B397FD0-5F36-CF76-3394-CA210821A17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983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926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DDC02BD9-4983-4322-A08C-345F0664D442}" type="slidenum">
              <a:rPr lang="en-IN" smtClean="0"/>
              <a:t>21</a:t>
            </a:fld>
            <a:endParaRPr lang="en-IN"/>
          </a:p>
        </p:txBody>
      </p:sp>
    </p:spTree>
    <p:extLst>
      <p:ext uri="{BB962C8B-B14F-4D97-AF65-F5344CB8AC3E}">
        <p14:creationId xmlns:p14="http://schemas.microsoft.com/office/powerpoint/2010/main" val="4186137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Dheeraj</a:t>
            </a:r>
          </a:p>
        </p:txBody>
      </p:sp>
      <p:sp>
        <p:nvSpPr>
          <p:cNvPr id="4" name="Slide Number Placeholder 3"/>
          <p:cNvSpPr>
            <a:spLocks noGrp="1"/>
          </p:cNvSpPr>
          <p:nvPr>
            <p:ph type="sldNum" sz="quarter" idx="5"/>
          </p:nvPr>
        </p:nvSpPr>
        <p:spPr/>
        <p:txBody>
          <a:bodyPr/>
          <a:lstStyle/>
          <a:p>
            <a:fld id="{66A39D14-E6AE-4719-8FD6-12E5DEA36FF4}" type="slidenum">
              <a:rPr lang="en-IN" smtClean="0"/>
              <a:t>22</a:t>
            </a:fld>
            <a:endParaRPr lang="en-IN"/>
          </a:p>
        </p:txBody>
      </p:sp>
    </p:spTree>
    <p:extLst>
      <p:ext uri="{BB962C8B-B14F-4D97-AF65-F5344CB8AC3E}">
        <p14:creationId xmlns:p14="http://schemas.microsoft.com/office/powerpoint/2010/main" val="1817775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10E2D-F0F3-4A2F-A9EA-2F10C5044ECD}" type="slidenum">
              <a:rPr lang="en-US" smtClean="0"/>
              <a:t>24</a:t>
            </a:fld>
            <a:endParaRPr lang="en-US"/>
          </a:p>
        </p:txBody>
      </p:sp>
    </p:spTree>
    <p:extLst>
      <p:ext uri="{BB962C8B-B14F-4D97-AF65-F5344CB8AC3E}">
        <p14:creationId xmlns:p14="http://schemas.microsoft.com/office/powerpoint/2010/main" val="1786821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Sify USP and strength is integrated service stream of Sify Cloud and low latency Cloud connect to Public cloud </a:t>
            </a:r>
          </a:p>
        </p:txBody>
      </p:sp>
    </p:spTree>
    <p:extLst>
      <p:ext uri="{BB962C8B-B14F-4D97-AF65-F5344CB8AC3E}">
        <p14:creationId xmlns:p14="http://schemas.microsoft.com/office/powerpoint/2010/main" val="6426586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CMP's Building blocks illustrate various services' capabilities, supporting, provisioning, configuration management, automation, blueprints and cost management.</a:t>
            </a:r>
          </a:p>
          <a:p>
            <a:endParaRPr lang="en-US"/>
          </a:p>
          <a:p>
            <a:r>
              <a:rPr lang="en-US"/>
              <a:t>All the CMP configuration parameters are s</a:t>
            </a:r>
            <a:r>
              <a:rPr lang="en-IN">
                <a:effectLst/>
                <a:latin typeface="Helvetica" pitchFamily="2" charset="0"/>
              </a:rPr>
              <a:t>ynced with ITSM for seamless integration and life cycle management of platform </a:t>
            </a:r>
          </a:p>
          <a:p>
            <a:endParaRPr lang="en-IN">
              <a:effectLst/>
              <a:latin typeface="Helvetica" pitchFamily="2" charset="0"/>
            </a:endParaRPr>
          </a:p>
          <a:p>
            <a:r>
              <a:rPr lang="en-IN">
                <a:effectLst/>
                <a:latin typeface="Helvetica" pitchFamily="2" charset="0"/>
              </a:rPr>
              <a:t>The CMP is designed to support diverse user profiles.</a:t>
            </a:r>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234906-1882-4BA8-A1C1-521A4753B5BB}"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6034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C02BD9-4983-4322-A08C-345F0664D442}" type="slidenum">
              <a:rPr lang="en-IN" smtClean="0"/>
              <a:t>28</a:t>
            </a:fld>
            <a:endParaRPr lang="en-IN"/>
          </a:p>
        </p:txBody>
      </p:sp>
    </p:spTree>
    <p:extLst>
      <p:ext uri="{BB962C8B-B14F-4D97-AF65-F5344CB8AC3E}">
        <p14:creationId xmlns:p14="http://schemas.microsoft.com/office/powerpoint/2010/main" val="2718986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B0482C4-F818-4087-A40C-C3F3F7A33A17}" type="slidenum">
              <a:rPr lang="en-IN" smtClean="0"/>
              <a:t>3</a:t>
            </a:fld>
            <a:endParaRPr lang="en-IN"/>
          </a:p>
        </p:txBody>
      </p:sp>
    </p:spTree>
    <p:extLst>
      <p:ext uri="{BB962C8B-B14F-4D97-AF65-F5344CB8AC3E}">
        <p14:creationId xmlns:p14="http://schemas.microsoft.com/office/powerpoint/2010/main" val="1222665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Dheeraj/Pranesh</a:t>
            </a:r>
          </a:p>
        </p:txBody>
      </p:sp>
      <p:sp>
        <p:nvSpPr>
          <p:cNvPr id="4" name="Slide Number Placeholder 3"/>
          <p:cNvSpPr>
            <a:spLocks noGrp="1"/>
          </p:cNvSpPr>
          <p:nvPr>
            <p:ph type="sldNum" sz="quarter" idx="5"/>
          </p:nvPr>
        </p:nvSpPr>
        <p:spPr/>
        <p:txBody>
          <a:bodyPr/>
          <a:lstStyle/>
          <a:p>
            <a:fld id="{66A39D14-E6AE-4719-8FD6-12E5DEA36FF4}" type="slidenum">
              <a:rPr lang="en-IN" smtClean="0"/>
              <a:t>29</a:t>
            </a:fld>
            <a:endParaRPr lang="en-IN"/>
          </a:p>
        </p:txBody>
      </p:sp>
    </p:spTree>
    <p:extLst>
      <p:ext uri="{BB962C8B-B14F-4D97-AF65-F5344CB8AC3E}">
        <p14:creationId xmlns:p14="http://schemas.microsoft.com/office/powerpoint/2010/main" val="26284662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Change icons </a:t>
            </a:r>
            <a:endParaRPr lang="en-IN"/>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CC0C7FB-05A3-4118-86D5-E4ADFF43D7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83076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t>We adhere to a structured framework that consists of three distinct layers: assurance, tools, and security controls. </a:t>
            </a:r>
          </a:p>
          <a:p>
            <a:pPr rtl="0"/>
            <a:r>
              <a:rPr lang="en-US"/>
              <a:t> </a:t>
            </a:r>
          </a:p>
          <a:p>
            <a:pPr rtl="0"/>
            <a:r>
              <a:rPr lang="en-US"/>
              <a:t>Within the SOC, there are three separate teams: MSS (Makers), MDR (Checkers), and GRC (responsible for IT security audits, VA &amp; PT services). These teams collectively extend their oversight and supervision of security controls, regardless of their geographical locations, as illustrated in the lower right corner of the screen.</a:t>
            </a:r>
          </a:p>
          <a:p>
            <a:pPr rtl="0"/>
            <a:r>
              <a:rPr lang="en-US"/>
              <a:t> </a:t>
            </a:r>
          </a:p>
          <a:p>
            <a:pPr rtl="0"/>
            <a:r>
              <a:rPr lang="en-US"/>
              <a:t>The assurance layer encompasses the closely integrated IT Service Management (ITSM) platform, which aligns with ITIL standards, and the Security Orchestration, Automation, and Response (SOAR) platform.</a:t>
            </a:r>
          </a:p>
          <a:p>
            <a:endParaRPr lang="en-US"/>
          </a:p>
          <a:p>
            <a:endParaRPr lang="en-US"/>
          </a:p>
          <a:p>
            <a:pPr marL="85725" indent="-85725">
              <a:spcAft>
                <a:spcPts val="200"/>
              </a:spcAft>
              <a:buFont typeface="Arial" panose="020B0604020202020204" pitchFamily="34" charset="0"/>
              <a:buChar char="•"/>
            </a:pPr>
            <a:r>
              <a:rPr lang="en-IN" sz="1200">
                <a:solidFill>
                  <a:schemeClr val="bg1"/>
                </a:solidFill>
                <a:effectLst/>
                <a:latin typeface="+mj-lt"/>
                <a:ea typeface="Calibri" panose="020F0502020204030204" pitchFamily="34" charset="0"/>
              </a:rPr>
              <a:t>Structured framework covering Assurance, Tools, and Security controls</a:t>
            </a:r>
          </a:p>
          <a:p>
            <a:pPr marL="85725" indent="-85725">
              <a:spcAft>
                <a:spcPts val="200"/>
              </a:spcAft>
              <a:buFont typeface="Arial" panose="020B0604020202020204" pitchFamily="34" charset="0"/>
              <a:buChar char="•"/>
            </a:pPr>
            <a:r>
              <a:rPr lang="en-IN" sz="1200">
                <a:solidFill>
                  <a:schemeClr val="bg1"/>
                </a:solidFill>
                <a:effectLst/>
                <a:latin typeface="+mj-lt"/>
                <a:ea typeface="Calibri" panose="020F0502020204030204" pitchFamily="34" charset="0"/>
              </a:rPr>
              <a:t>SOC powered MSS (Makers), MDR (Checkers), and GRC (IT security audits, VAPT services)</a:t>
            </a:r>
          </a:p>
          <a:p>
            <a:pPr marL="85725" indent="-85725">
              <a:spcAft>
                <a:spcPts val="200"/>
              </a:spcAft>
              <a:buFont typeface="Arial" panose="020B0604020202020204" pitchFamily="34" charset="0"/>
              <a:buChar char="•"/>
            </a:pPr>
            <a:r>
              <a:rPr lang="en-IN" sz="1200">
                <a:solidFill>
                  <a:schemeClr val="bg1"/>
                </a:solidFill>
                <a:effectLst/>
                <a:latin typeface="+mj-lt"/>
                <a:ea typeface="Calibri" panose="020F0502020204030204" pitchFamily="34" charset="0"/>
              </a:rPr>
              <a:t>Geo agnostic with complete visibility of all security controls and centrally managed </a:t>
            </a:r>
          </a:p>
          <a:p>
            <a:pPr marL="85725" indent="-85725">
              <a:spcAft>
                <a:spcPts val="200"/>
              </a:spcAft>
              <a:buFont typeface="Arial" panose="020B0604020202020204" pitchFamily="34" charset="0"/>
              <a:buChar char="•"/>
            </a:pPr>
            <a:r>
              <a:rPr lang="en-IN" sz="1200">
                <a:solidFill>
                  <a:schemeClr val="bg1"/>
                </a:solidFill>
                <a:effectLst/>
                <a:latin typeface="+mj-lt"/>
                <a:ea typeface="Calibri" panose="020F0502020204030204" pitchFamily="34" charset="0"/>
              </a:rPr>
              <a:t>Security Orchestration, Automation, and Response (SOAR) platform</a:t>
            </a:r>
          </a:p>
          <a:p>
            <a:pPr marL="85725" indent="-85725">
              <a:spcAft>
                <a:spcPts val="200"/>
              </a:spcAft>
              <a:buFont typeface="Arial" panose="020B0604020202020204" pitchFamily="34" charset="0"/>
              <a:buChar char="•"/>
            </a:pPr>
            <a:r>
              <a:rPr lang="en-IN" sz="1200">
                <a:solidFill>
                  <a:schemeClr val="bg1"/>
                </a:solidFill>
                <a:latin typeface="+mj-lt"/>
                <a:ea typeface="Calibri" panose="020F0502020204030204" pitchFamily="34" charset="0"/>
              </a:rPr>
              <a:t>A</a:t>
            </a:r>
            <a:r>
              <a:rPr lang="en-IN" sz="1200">
                <a:solidFill>
                  <a:schemeClr val="bg1"/>
                </a:solidFill>
                <a:effectLst/>
                <a:latin typeface="+mj-lt"/>
                <a:ea typeface="Calibri" panose="020F0502020204030204" pitchFamily="34" charset="0"/>
              </a:rPr>
              <a:t>ssurance layer includes an ITSM platform as per ITIL standards</a:t>
            </a:r>
          </a:p>
          <a:p>
            <a:endParaRPr lang="en-US"/>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CC0C7FB-05A3-4118-86D5-E4ADFF43D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4939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34</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272395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white"/>
                </a:solidFill>
                <a:latin typeface="Trebuchet MS" panose="020B0703020202090204" pitchFamily="34" charset="0"/>
                <a:ea typeface="Verdana" charset="0"/>
              </a:rPr>
              <a:t>Our approach transforms your raw data into actionable features, allowing us to fine-tune prebuilt models or construct new ones from scratch. We specialize in serving predictions based on current data streams, ensuring a smooth integration into your applications for immediate impact and enhanced decision-making capabilities.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010BE0-C60A-47D8-86DA-69AD88497B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750602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BD7E7-4C1D-59F0-4D4F-B3BFE93A84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C828E3-0AF4-595F-BBB2-6978832FF7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2EF382-DBBC-2CF5-444B-B948DDF0743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a:t>Sify’s comprehensive AI/ML platform, designed to streamline the creation and deployment of AI models for enhanced business outcomes. It offers automated ML model deployment, rapid integration with various data sources, and cutting-edge generative AI capabilities. With prebuilt solutions and visual tooling, the platform empowers data-driven insights, real-time decision-making, and a seamless, flexible approach to AI adoption.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Double 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err="1"/>
              <a:t>Infinit</a:t>
            </a:r>
            <a:r>
              <a:rPr lang="en-US" b="0"/>
              <a:t> </a:t>
            </a:r>
            <a:r>
              <a:rPr lang="en-US" b="0" err="1"/>
              <a:t>GenAI</a:t>
            </a:r>
            <a:r>
              <a:rPr lang="en-US" b="0"/>
              <a:t> Studio is a robust platform designed to enable businesses to easily build and deploy AI-driven applications. Whether you need a conversational chatbot, real-time speech-to-text functionality, or customized AI models for specific tasks, </a:t>
            </a:r>
            <a:r>
              <a:rPr lang="en-US" b="0" err="1"/>
              <a:t>GenAI</a:t>
            </a:r>
            <a:r>
              <a:rPr lang="en-US" b="0"/>
              <a:t> Studio provides the tools and infrastructure to bring your AI solutions to life. It allows you to leverage Large Language Models (LLMs), integrate open-source models like those from Hugging Face, or tap into pre-built models for immediate deployment.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r>
              <a:rPr lang="en-US" b="0"/>
              <a:t>Key Features of </a:t>
            </a:r>
            <a:r>
              <a:rPr lang="en-US" b="0" err="1"/>
              <a:t>GenAI</a:t>
            </a:r>
            <a:r>
              <a:rPr lang="en-US" b="0"/>
              <a:t> Studio:</a:t>
            </a:r>
          </a:p>
          <a:p>
            <a:pPr>
              <a:buFont typeface="+mj-lt"/>
              <a:buAutoNum type="arabicPeriod"/>
            </a:pPr>
            <a:r>
              <a:rPr lang="en-US" b="0"/>
              <a:t>Model Flexibility and Integration: </a:t>
            </a:r>
            <a:r>
              <a:rPr lang="en-US" b="0" err="1"/>
              <a:t>GenAI</a:t>
            </a:r>
            <a:r>
              <a:rPr lang="en-US" b="0"/>
              <a:t> Studio supports a variety of AI models, including public models from leading platforms like Hugging Face, and custom models tailored to your business needs. You can choose between using cloud-hosted models or those available on your local systems, ensuring flexibility in deployment and performance.</a:t>
            </a:r>
          </a:p>
          <a:p>
            <a:pPr>
              <a:buFont typeface="+mj-lt"/>
              <a:buAutoNum type="arabicPeriod"/>
            </a:pPr>
            <a:r>
              <a:rPr lang="en-US" b="0"/>
              <a:t>Conversational AI with LLMs: Build intelligent chatbots that understand and respond to user queries in real-time. Whether your use case involves customer support, lead generation, or virtual assistants, our platform integrates advanced LLMs to deliver human-like interaction with your users.</a:t>
            </a:r>
          </a:p>
          <a:p>
            <a:pPr>
              <a:buFont typeface="+mj-lt"/>
              <a:buAutoNum type="arabicPeriod"/>
            </a:pPr>
            <a:r>
              <a:rPr lang="en-US" b="0"/>
              <a:t>Speech-to-Text and Text-to-Speech Integration: </a:t>
            </a:r>
            <a:r>
              <a:rPr lang="en-US" b="0" err="1"/>
              <a:t>GenAI</a:t>
            </a:r>
            <a:r>
              <a:rPr lang="en-US" b="0"/>
              <a:t> Studio features powerful speech recognition capabilities with models like Whisper, allowing for real-time conversion of speech to text. This makes it easy to handle voice inputs from mobile or web apps, turning spoken words into actionable queries.</a:t>
            </a:r>
          </a:p>
          <a:p>
            <a:pPr>
              <a:buFont typeface="+mj-lt"/>
              <a:buAutoNum type="arabicPeriod"/>
            </a:pPr>
            <a:r>
              <a:rPr lang="en-US" b="0"/>
              <a:t>API Compatibility and Customization: Our platform is compatible with popular APIs such as OpenAI, making it easy to integrate foundational models into your workflow. Additionally, you can customize models with specific names and configurations to meet your unique requirements, ensuring a fully personalized AI experience.</a:t>
            </a:r>
          </a:p>
          <a:p>
            <a:pPr>
              <a:buFont typeface="+mj-lt"/>
              <a:buAutoNum type="arabicPeriod"/>
            </a:pPr>
            <a:r>
              <a:rPr lang="en-US" b="0"/>
              <a:t>Comprehensive Model Management: </a:t>
            </a:r>
            <a:r>
              <a:rPr lang="en-US" b="0" err="1"/>
              <a:t>GenAI</a:t>
            </a:r>
            <a:r>
              <a:rPr lang="en-US" b="0"/>
              <a:t> Studio provides a streamlined interface to manage all your AI models in one place. From foundational models to chatbot-specific options, you can easily switch between models, test configurations, and deploy the best solution for your project.</a:t>
            </a:r>
          </a:p>
          <a:p>
            <a:endParaRPr lang="en-IN" b="0"/>
          </a:p>
        </p:txBody>
      </p:sp>
      <p:sp>
        <p:nvSpPr>
          <p:cNvPr id="4" name="Slide Number Placeholder 3">
            <a:extLst>
              <a:ext uri="{FF2B5EF4-FFF2-40B4-BE49-F238E27FC236}">
                <a16:creationId xmlns:a16="http://schemas.microsoft.com/office/drawing/2014/main" id="{28179648-0DD2-5A1F-7AE3-90DC47BBDAEE}"/>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78815DD-3A5B-4B81-9067-49D38F5B0EAE}"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37</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394212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bg1"/>
                </a:solidFill>
              </a:rPr>
              <a:t>Increasing quality automation efficiency (for 4</a:t>
            </a:r>
            <a:r>
              <a:rPr lang="en-US" sz="1200" baseline="30000">
                <a:solidFill>
                  <a:schemeClr val="bg1"/>
                </a:solidFill>
              </a:rPr>
              <a:t>th</a:t>
            </a:r>
            <a:r>
              <a:rPr lang="en-US" sz="1200">
                <a:solidFill>
                  <a:schemeClr val="bg1"/>
                </a:solidFill>
              </a:rPr>
              <a:t> column)</a:t>
            </a:r>
          </a:p>
          <a:p>
            <a:endParaRPr lang="en-US" sz="1200">
              <a:solidFill>
                <a:schemeClr val="bg1"/>
              </a:solidFill>
            </a:endParaRPr>
          </a:p>
          <a:p>
            <a:endParaRPr lang="en-US"/>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09206A7-7652-4272-A99E-ED9E62B2D2A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95343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dac4d3397e_0_120:notes"/>
          <p:cNvSpPr>
            <a:spLocks noGrp="1" noRot="1" noChangeAspect="1"/>
          </p:cNvSpPr>
          <p:nvPr>
            <p:ph type="sldImg" idx="2"/>
          </p:nvPr>
        </p:nvSpPr>
        <p:spPr>
          <a:xfrm>
            <a:off x="381000" y="381000"/>
            <a:ext cx="4572000" cy="25733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g2dac4d3397e_0_120: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g2dac4d3397e_0_120:notes"/>
          <p:cNvSpPr txBox="1">
            <a:spLocks noGrp="1"/>
          </p:cNvSpPr>
          <p:nvPr>
            <p:ph type="sldNum" idx="12"/>
          </p:nvPr>
        </p:nvSpPr>
        <p:spPr>
          <a:xfrm>
            <a:off x="3884613" y="8829967"/>
            <a:ext cx="2971800" cy="464700"/>
          </a:xfrm>
          <a:prstGeom prst="rect">
            <a:avLst/>
          </a:prstGeom>
          <a:noFill/>
          <a:ln>
            <a:noFill/>
          </a:ln>
        </p:spPr>
        <p:txBody>
          <a:bodyPr spcFirstLastPara="1" wrap="square" lIns="91425" tIns="45700" rIns="91425" bIns="45700" anchor="b" anchorCtr="0">
            <a:noAutofit/>
          </a:bodyPr>
          <a:lstStyle/>
          <a:p>
            <a:pPr marL="0" marR="0" lvl="0" indent="0" algn="r" defTabSz="6858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685800" rtl="0" eaLnBrk="1" fontAlgn="auto" latinLnBrk="0" hangingPunct="1">
                <a:lnSpc>
                  <a:spcPct val="100000"/>
                </a:lnSpc>
                <a:spcBef>
                  <a:spcPts val="0"/>
                </a:spcBef>
                <a:spcAft>
                  <a:spcPts val="0"/>
                </a:spcAft>
                <a:buClr>
                  <a:srgbClr val="000000"/>
                </a:buClr>
                <a:buSzPts val="1000"/>
                <a:buFont typeface="Arial"/>
                <a:buNone/>
                <a:tabLst/>
                <a:defRPr/>
              </a:pPr>
              <a:t>39</a:t>
            </a:fld>
            <a:endParaRPr kumimoji="0" sz="1000" b="0" i="0" u="none" strike="noStrike" kern="120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25E597-3BAA-4267-8E5F-96EE1B04E0CF}"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40</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53231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Small and medium vs large</a:t>
            </a:r>
          </a:p>
        </p:txBody>
      </p:sp>
      <p:sp>
        <p:nvSpPr>
          <p:cNvPr id="4" name="Slide Number Placeholder 3"/>
          <p:cNvSpPr>
            <a:spLocks noGrp="1"/>
          </p:cNvSpPr>
          <p:nvPr>
            <p:ph type="sldNum" sz="quarter" idx="5"/>
          </p:nvPr>
        </p:nvSpPr>
        <p:spPr/>
        <p:txBody>
          <a:bodyPr/>
          <a:lstStyle/>
          <a:p>
            <a:fld id="{040693C9-8E6B-0C40-8E59-5A96D7546536}" type="slidenum">
              <a:rPr lang="en-US" smtClean="0"/>
              <a:t>43</a:t>
            </a:fld>
            <a:endParaRPr lang="en-US"/>
          </a:p>
        </p:txBody>
      </p:sp>
    </p:spTree>
    <p:extLst>
      <p:ext uri="{BB962C8B-B14F-4D97-AF65-F5344CB8AC3E}">
        <p14:creationId xmlns:p14="http://schemas.microsoft.com/office/powerpoint/2010/main" val="3303469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4989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7C712-5D61-1EBF-082A-3DCEA120A9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C1C690-555B-A190-435E-8003568932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0F6427-0B02-786A-7028-2E7B96BD676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D691DF1-13CF-4815-3BD3-EC757826E536}"/>
              </a:ext>
            </a:extLst>
          </p:cNvPr>
          <p:cNvSpPr>
            <a:spLocks noGrp="1"/>
          </p:cNvSpPr>
          <p:nvPr>
            <p:ph type="sldNum" sz="quarter" idx="10"/>
          </p:nvPr>
        </p:nvSpPr>
        <p:spPr/>
        <p:txBody>
          <a:bodyPr/>
          <a:lstStyle/>
          <a:p>
            <a:fld id="{FCC0C7FB-05A3-4118-86D5-E4ADFF43D7FA}" type="slidenum">
              <a:rPr lang="en-US" smtClean="0"/>
              <a:pPr/>
              <a:t>44</a:t>
            </a:fld>
            <a:endParaRPr lang="en-US"/>
          </a:p>
        </p:txBody>
      </p:sp>
    </p:spTree>
    <p:extLst>
      <p:ext uri="{BB962C8B-B14F-4D97-AF65-F5344CB8AC3E}">
        <p14:creationId xmlns:p14="http://schemas.microsoft.com/office/powerpoint/2010/main" val="6848740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74841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578FF-F409-D59B-C7D4-0E8D46B4F7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0F0E81-E8D7-FF5B-6CDB-6A5FB5FB8A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AD83BB-E6FA-0FED-0B4A-216DB30D348F}"/>
              </a:ext>
            </a:extLst>
          </p:cNvPr>
          <p:cNvSpPr>
            <a:spLocks noGrp="1"/>
          </p:cNvSpPr>
          <p:nvPr>
            <p:ph type="body" idx="1"/>
          </p:nvPr>
        </p:nvSpPr>
        <p:spPr/>
        <p:txBody>
          <a:bodyPr/>
          <a:lstStyle/>
          <a:p>
            <a:r>
              <a:rPr lang="en-IN"/>
              <a:t>Check with PK on this slide </a:t>
            </a:r>
          </a:p>
        </p:txBody>
      </p:sp>
      <p:sp>
        <p:nvSpPr>
          <p:cNvPr id="4" name="Slide Number Placeholder 3">
            <a:extLst>
              <a:ext uri="{FF2B5EF4-FFF2-40B4-BE49-F238E27FC236}">
                <a16:creationId xmlns:a16="http://schemas.microsoft.com/office/drawing/2014/main" id="{F2567688-16B2-AD21-3D2B-40B3101D02F7}"/>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CC0C7FB-05A3-4118-86D5-E4ADFF43D7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603786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1D66C-D7B5-DFBB-6533-425451BC09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414600-CF48-651C-6369-55D6A0D9A8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E76719-C3F9-A624-799A-096B8680EAD8}"/>
              </a:ext>
            </a:extLst>
          </p:cNvPr>
          <p:cNvSpPr>
            <a:spLocks noGrp="1"/>
          </p:cNvSpPr>
          <p:nvPr>
            <p:ph type="body" idx="1"/>
          </p:nvPr>
        </p:nvSpPr>
        <p:spPr/>
        <p:txBody>
          <a:bodyPr>
            <a:normAutofit/>
          </a:bodyPr>
          <a:lstStyle/>
          <a:p>
            <a:endParaRPr lang="en-US"/>
          </a:p>
        </p:txBody>
      </p:sp>
      <p:sp>
        <p:nvSpPr>
          <p:cNvPr id="4" name="Slide Number Placeholder 3">
            <a:extLst>
              <a:ext uri="{FF2B5EF4-FFF2-40B4-BE49-F238E27FC236}">
                <a16:creationId xmlns:a16="http://schemas.microsoft.com/office/drawing/2014/main" id="{BD3FAF5D-89A7-B3B6-15C4-9640571426D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0C7FB-05A3-4118-86D5-E4ADFF43D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077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710E2D-F0F3-4A2F-A9EA-2F10C5044E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45343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CC0C7FB-05A3-4118-86D5-E4ADFF43D7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35749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CC0C7FB-05A3-4118-86D5-E4ADFF43D7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3069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a:t>1400+ Digital Networks</a:t>
            </a:r>
          </a:p>
          <a:p>
            <a:pPr algn="l"/>
            <a:r>
              <a:rPr lang="en-US" sz="1200"/>
              <a:t>350+ Cloud</a:t>
            </a:r>
          </a:p>
          <a:p>
            <a:pPr algn="l"/>
            <a:r>
              <a:rPr lang="en-US" sz="1200"/>
              <a:t>450+ Modern Apps &amp; AI/ML, </a:t>
            </a:r>
          </a:p>
          <a:p>
            <a:pPr algn="l"/>
            <a:r>
              <a:rPr lang="en-US" sz="1200"/>
              <a:t>100+ Cybersecurity, </a:t>
            </a:r>
          </a:p>
          <a:p>
            <a:pPr algn="l"/>
            <a:r>
              <a:rPr lang="en-US" sz="1200"/>
              <a:t>100+ Platform automation, </a:t>
            </a:r>
          </a:p>
          <a:p>
            <a:pPr algn="l"/>
            <a:r>
              <a:rPr lang="en-US" sz="1200"/>
              <a:t>500+ Technology Integration</a:t>
            </a:r>
          </a:p>
          <a:p>
            <a:pPr algn="l"/>
            <a:endParaRPr lang="en-US" sz="1200"/>
          </a:p>
          <a:p>
            <a:pPr algn="l"/>
            <a:endParaRPr lang="en-US"/>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6320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663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rise of Generative AI has ignited a push for operational excellence and transformative user engagement across industries. Yet, AI ambitions face familiar and new challenges, demanding a seamless approach to </a:t>
            </a:r>
            <a:r>
              <a:rPr lang="en-US" i="1"/>
              <a:t>explore, experiment, and execute </a:t>
            </a:r>
            <a:r>
              <a:rPr lang="en-US"/>
              <a:t>AI projects effectively.</a:t>
            </a:r>
          </a:p>
        </p:txBody>
      </p:sp>
      <p:sp>
        <p:nvSpPr>
          <p:cNvPr id="4" name="Slide Number Placeholder 3"/>
          <p:cNvSpPr>
            <a:spLocks noGrp="1"/>
          </p:cNvSpPr>
          <p:nvPr>
            <p:ph type="sldNum" sz="quarter" idx="5"/>
          </p:nvPr>
        </p:nvSpPr>
        <p:spPr/>
        <p:txBody>
          <a:bodyPr/>
          <a:lstStyle/>
          <a:p>
            <a:fld id="{19710E2D-F0F3-4A2F-A9EA-2F10C5044ECD}" type="slidenum">
              <a:rPr lang="en-US" smtClean="0"/>
              <a:t>8</a:t>
            </a:fld>
            <a:endParaRPr lang="en-US"/>
          </a:p>
        </p:txBody>
      </p:sp>
    </p:spTree>
    <p:extLst>
      <p:ext uri="{BB962C8B-B14F-4D97-AF65-F5344CB8AC3E}">
        <p14:creationId xmlns:p14="http://schemas.microsoft.com/office/powerpoint/2010/main" val="2882245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4270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412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5825E597-3BAA-4267-8E5F-96EE1B04E0CF}"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16</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72464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27.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eg"/><Relationship Id="rId1" Type="http://schemas.openxmlformats.org/officeDocument/2006/relationships/slideMaster" Target="../slideMasters/slideMaster3.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27.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27.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e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19.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jpe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19.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4.xml"/><Relationship Id="rId4" Type="http://schemas.openxmlformats.org/officeDocument/2006/relationships/image" Target="../media/image19.png"/></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2512"/>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51C49-0D57-9670-9E18-376447B59CAC}"/>
              </a:ext>
            </a:extLst>
          </p:cNvPr>
          <p:cNvSpPr/>
          <p:nvPr userDrawn="1"/>
        </p:nvSpPr>
        <p:spPr>
          <a:xfrm>
            <a:off x="0" y="0"/>
            <a:ext cx="9144000" cy="51435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5" name="Text Placeholder 16">
            <a:extLst>
              <a:ext uri="{FF2B5EF4-FFF2-40B4-BE49-F238E27FC236}">
                <a16:creationId xmlns:a16="http://schemas.microsoft.com/office/drawing/2014/main" id="{DC21E752-D648-41B6-DE28-294BE36B943C}"/>
              </a:ext>
            </a:extLst>
          </p:cNvPr>
          <p:cNvSpPr>
            <a:spLocks noGrp="1"/>
          </p:cNvSpPr>
          <p:nvPr>
            <p:ph type="body" sz="quarter" idx="13" hasCustomPrompt="1"/>
          </p:nvPr>
        </p:nvSpPr>
        <p:spPr>
          <a:xfrm>
            <a:off x="334103" y="1291640"/>
            <a:ext cx="5729812" cy="1046781"/>
          </a:xfrm>
        </p:spPr>
        <p:txBody>
          <a:bodyPr>
            <a:noAutofit/>
          </a:bodyPr>
          <a:lstStyle>
            <a:lvl1pPr marL="0" indent="0">
              <a:lnSpc>
                <a:spcPct val="100000"/>
              </a:lnSpc>
              <a:spcBef>
                <a:spcPts val="0"/>
              </a:spcBef>
              <a:buNone/>
              <a:defRPr sz="3200" b="1" cap="none" baseline="0">
                <a:solidFill>
                  <a:schemeClr val="bg1"/>
                </a:solidFill>
              </a:defRPr>
            </a:lvl1pPr>
          </a:lstStyle>
          <a:p>
            <a:pPr lvl="0"/>
            <a:r>
              <a:rPr lang="en-US"/>
              <a:t>TITLE OF THE SLIDE - LINE ONE</a:t>
            </a:r>
            <a:endParaRPr lang="en-IN"/>
          </a:p>
        </p:txBody>
      </p:sp>
      <p:sp>
        <p:nvSpPr>
          <p:cNvPr id="6" name="Text Placeholder 16">
            <a:extLst>
              <a:ext uri="{FF2B5EF4-FFF2-40B4-BE49-F238E27FC236}">
                <a16:creationId xmlns:a16="http://schemas.microsoft.com/office/drawing/2014/main" id="{E7A12016-9A79-1732-D765-09981F5CAC1E}"/>
              </a:ext>
            </a:extLst>
          </p:cNvPr>
          <p:cNvSpPr>
            <a:spLocks noGrp="1"/>
          </p:cNvSpPr>
          <p:nvPr>
            <p:ph type="body" sz="quarter" idx="14" hasCustomPrompt="1"/>
          </p:nvPr>
        </p:nvSpPr>
        <p:spPr>
          <a:xfrm>
            <a:off x="334104" y="2339677"/>
            <a:ext cx="5729812" cy="491319"/>
          </a:xfrm>
        </p:spPr>
        <p:txBody>
          <a:bodyPr>
            <a:noAutofit/>
          </a:bodyPr>
          <a:lstStyle>
            <a:lvl1pPr marL="0" indent="0">
              <a:lnSpc>
                <a:spcPts val="2000"/>
              </a:lnSpc>
              <a:spcBef>
                <a:spcPts val="0"/>
              </a:spcBef>
              <a:buNone/>
              <a:defRPr sz="1800" b="1" baseline="0">
                <a:solidFill>
                  <a:srgbClr val="BED730"/>
                </a:solidFill>
              </a:defRPr>
            </a:lvl1pPr>
          </a:lstStyle>
          <a:p>
            <a:pPr lvl="0"/>
            <a:r>
              <a:rPr lang="en-US"/>
              <a:t>Line two</a:t>
            </a:r>
          </a:p>
        </p:txBody>
      </p:sp>
      <p:sp>
        <p:nvSpPr>
          <p:cNvPr id="7" name="Text Placeholder 16">
            <a:extLst>
              <a:ext uri="{FF2B5EF4-FFF2-40B4-BE49-F238E27FC236}">
                <a16:creationId xmlns:a16="http://schemas.microsoft.com/office/drawing/2014/main" id="{60542FC3-60D7-B1D5-1FEA-0AFB6860CD69}"/>
              </a:ext>
            </a:extLst>
          </p:cNvPr>
          <p:cNvSpPr>
            <a:spLocks noGrp="1"/>
          </p:cNvSpPr>
          <p:nvPr>
            <p:ph type="body" sz="quarter" idx="15" hasCustomPrompt="1"/>
          </p:nvPr>
        </p:nvSpPr>
        <p:spPr>
          <a:xfrm>
            <a:off x="334105" y="3161522"/>
            <a:ext cx="2517377" cy="277103"/>
          </a:xfrm>
        </p:spPr>
        <p:txBody>
          <a:bodyPr anchor="t">
            <a:noAutofit/>
          </a:bodyPr>
          <a:lstStyle>
            <a:lvl1pPr marL="0" indent="0">
              <a:lnSpc>
                <a:spcPts val="1800"/>
              </a:lnSpc>
              <a:buNone/>
              <a:defRPr sz="1200" b="0">
                <a:solidFill>
                  <a:schemeClr val="bg1">
                    <a:lumMod val="75000"/>
                  </a:schemeClr>
                </a:solidFill>
              </a:defRPr>
            </a:lvl1pPr>
          </a:lstStyle>
          <a:p>
            <a:pPr lvl="0"/>
            <a:r>
              <a:rPr lang="en-US"/>
              <a:t>Month 2024</a:t>
            </a:r>
          </a:p>
        </p:txBody>
      </p:sp>
    </p:spTree>
    <p:extLst>
      <p:ext uri="{BB962C8B-B14F-4D97-AF65-F5344CB8AC3E}">
        <p14:creationId xmlns:p14="http://schemas.microsoft.com/office/powerpoint/2010/main" val="1365256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lank with Titl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5"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5"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324000" y="234133"/>
            <a:ext cx="8496150" cy="400099"/>
          </a:xfrm>
        </p:spPr>
        <p:txBody>
          <a:bodyPr/>
          <a:lstStyle>
            <a:lvl1pPr>
              <a:defRPr sz="2000" baseline="0">
                <a:solidFill>
                  <a:srgbClr val="BED730"/>
                </a:solidFill>
                <a:latin typeface="TheSansOffice" panose="020B0503040302060204" pitchFamily="34" charset="0"/>
              </a:defRPr>
            </a:lvl1pPr>
          </a:lstStyle>
          <a:p>
            <a:r>
              <a:rPr lang="en-US"/>
              <a:t>TITLE OF THE SLIDE GOES HERE</a:t>
            </a:r>
          </a:p>
        </p:txBody>
      </p:sp>
      <p:sp>
        <p:nvSpPr>
          <p:cNvPr id="5" name="TextBox 4">
            <a:extLst>
              <a:ext uri="{FF2B5EF4-FFF2-40B4-BE49-F238E27FC236}">
                <a16:creationId xmlns:a16="http://schemas.microsoft.com/office/drawing/2014/main" id="{9B16DF64-CD2D-E12B-9C4B-CB2430A17BFD}"/>
              </a:ext>
            </a:extLst>
          </p:cNvPr>
          <p:cNvSpPr txBox="1"/>
          <p:nvPr userDrawn="1"/>
        </p:nvSpPr>
        <p:spPr>
          <a:xfrm>
            <a:off x="87465" y="4862677"/>
            <a:ext cx="1337366" cy="200055"/>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93284560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Inner page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6"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6"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324000" y="219270"/>
            <a:ext cx="8496150" cy="400099"/>
          </a:xfrm>
        </p:spPr>
        <p:txBody>
          <a:bodyPr/>
          <a:lstStyle>
            <a:lvl1pPr>
              <a:defRPr sz="2000" baseline="0">
                <a:solidFill>
                  <a:srgbClr val="BED730"/>
                </a:solidFill>
                <a:latin typeface="TheSansOffice" panose="020B0503040302060204" pitchFamily="34" charset="0"/>
              </a:defRPr>
            </a:lvl1pPr>
          </a:lstStyle>
          <a:p>
            <a:r>
              <a:rPr lang="en-US"/>
              <a:t>TITLE OF THE SLIDE GOES HERE</a:t>
            </a:r>
          </a:p>
        </p:txBody>
      </p:sp>
      <p:sp>
        <p:nvSpPr>
          <p:cNvPr id="4" name="TextBox 3">
            <a:extLst>
              <a:ext uri="{FF2B5EF4-FFF2-40B4-BE49-F238E27FC236}">
                <a16:creationId xmlns:a16="http://schemas.microsoft.com/office/drawing/2014/main" id="{6A28207F-CAC6-072C-CFAB-75B3AEA15768}"/>
              </a:ext>
            </a:extLst>
          </p:cNvPr>
          <p:cNvSpPr txBox="1"/>
          <p:nvPr userDrawn="1"/>
        </p:nvSpPr>
        <p:spPr>
          <a:xfrm>
            <a:off x="244222" y="4862677"/>
            <a:ext cx="1337366" cy="200055"/>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10163472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Inner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6"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6"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4" name="TextBox 3">
            <a:extLst>
              <a:ext uri="{FF2B5EF4-FFF2-40B4-BE49-F238E27FC236}">
                <a16:creationId xmlns:a16="http://schemas.microsoft.com/office/drawing/2014/main" id="{0328EB6B-7FB8-BD58-0714-EC09A1C53C0D}"/>
              </a:ext>
            </a:extLst>
          </p:cNvPr>
          <p:cNvSpPr txBox="1"/>
          <p:nvPr userDrawn="1"/>
        </p:nvSpPr>
        <p:spPr>
          <a:xfrm>
            <a:off x="244222" y="4862677"/>
            <a:ext cx="1337366" cy="200055"/>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
        <p:nvSpPr>
          <p:cNvPr id="5" name="Title 4">
            <a:extLst>
              <a:ext uri="{FF2B5EF4-FFF2-40B4-BE49-F238E27FC236}">
                <a16:creationId xmlns:a16="http://schemas.microsoft.com/office/drawing/2014/main" id="{81BC223F-92D1-9879-EA40-F0BC9FB3B36D}"/>
              </a:ext>
            </a:extLst>
          </p:cNvPr>
          <p:cNvSpPr>
            <a:spLocks noGrp="1"/>
          </p:cNvSpPr>
          <p:nvPr>
            <p:ph type="title" hasCustomPrompt="1"/>
          </p:nvPr>
        </p:nvSpPr>
        <p:spPr>
          <a:xfrm>
            <a:off x="324000" y="219270"/>
            <a:ext cx="8496150" cy="400099"/>
          </a:xfrm>
        </p:spPr>
        <p:txBody>
          <a:bodyPr/>
          <a:lstStyle>
            <a:lvl1pPr>
              <a:defRPr sz="2000" baseline="0">
                <a:solidFill>
                  <a:srgbClr val="BED730"/>
                </a:solidFill>
                <a:latin typeface="TheSansOffice" panose="020B0503040302060204" pitchFamily="34" charset="0"/>
              </a:defRPr>
            </a:lvl1pPr>
          </a:lstStyle>
          <a:p>
            <a:r>
              <a:rPr lang="en-US"/>
              <a:t>TITLE OF THE SLIDE GOES HERE</a:t>
            </a:r>
          </a:p>
        </p:txBody>
      </p:sp>
    </p:spTree>
    <p:extLst>
      <p:ext uri="{BB962C8B-B14F-4D97-AF65-F5344CB8AC3E}">
        <p14:creationId xmlns:p14="http://schemas.microsoft.com/office/powerpoint/2010/main" val="256623228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Full Blank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C54D60-252F-F612-EF8F-A74CAFA7E47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C56680C3-01B3-5FA0-8C80-ECC82269C489}"/>
              </a:ext>
            </a:extLst>
          </p:cNvPr>
          <p:cNvSpPr/>
          <p:nvPr userDrawn="1"/>
        </p:nvSpPr>
        <p:spPr>
          <a:xfrm>
            <a:off x="-10258" y="0"/>
            <a:ext cx="9164516"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Tree>
    <p:extLst>
      <p:ext uri="{BB962C8B-B14F-4D97-AF65-F5344CB8AC3E}">
        <p14:creationId xmlns:p14="http://schemas.microsoft.com/office/powerpoint/2010/main" val="41862314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serv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4" y="0"/>
            <a:ext cx="9144001" cy="51435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6195274" y="2015776"/>
            <a:ext cx="394916" cy="39491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6240114" y="2444897"/>
            <a:ext cx="305232" cy="305232"/>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2" name="Picture 1" descr="Logo&#10;&#10;Description automatically generated">
            <a:extLst>
              <a:ext uri="{FF2B5EF4-FFF2-40B4-BE49-F238E27FC236}">
                <a16:creationId xmlns:a16="http://schemas.microsoft.com/office/drawing/2014/main" id="{ECACB53A-C956-607C-EAC5-052ED3AFDB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4" name="Rectangle 3">
            <a:extLst>
              <a:ext uri="{FF2B5EF4-FFF2-40B4-BE49-F238E27FC236}">
                <a16:creationId xmlns:a16="http://schemas.microsoft.com/office/drawing/2014/main" id="{7DB50C02-C64F-F570-5037-D890349727E4}"/>
              </a:ext>
            </a:extLst>
          </p:cNvPr>
          <p:cNvSpPr/>
          <p:nvPr userDrawn="1"/>
        </p:nvSpPr>
        <p:spPr>
          <a:xfrm>
            <a:off x="-36280" y="3859835"/>
            <a:ext cx="9216571" cy="128366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5" name="Text Placeholder 3">
            <a:extLst>
              <a:ext uri="{FF2B5EF4-FFF2-40B4-BE49-F238E27FC236}">
                <a16:creationId xmlns:a16="http://schemas.microsoft.com/office/drawing/2014/main" id="{6BF72D8F-8E8B-A7FF-4F87-7F0905E03837}"/>
              </a:ext>
            </a:extLst>
          </p:cNvPr>
          <p:cNvSpPr>
            <a:spLocks noGrp="1"/>
          </p:cNvSpPr>
          <p:nvPr>
            <p:ph type="body" sz="quarter" idx="11" hasCustomPrompt="1"/>
          </p:nvPr>
        </p:nvSpPr>
        <p:spPr>
          <a:xfrm>
            <a:off x="323850" y="3929322"/>
            <a:ext cx="8496300" cy="1106806"/>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a:t>SECTION DIVIDER</a:t>
            </a:r>
          </a:p>
        </p:txBody>
      </p:sp>
    </p:spTree>
    <p:extLst>
      <p:ext uri="{BB962C8B-B14F-4D97-AF65-F5344CB8AC3E}">
        <p14:creationId xmlns:p14="http://schemas.microsoft.com/office/powerpoint/2010/main" val="10681972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serv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4" y="0"/>
            <a:ext cx="9144001" cy="51435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6195274" y="2015776"/>
            <a:ext cx="394916" cy="39491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6240114" y="2444897"/>
            <a:ext cx="305232" cy="305232"/>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2" name="Picture 1" descr="Logo&#10;&#10;Description automatically generated">
            <a:extLst>
              <a:ext uri="{FF2B5EF4-FFF2-40B4-BE49-F238E27FC236}">
                <a16:creationId xmlns:a16="http://schemas.microsoft.com/office/drawing/2014/main" id="{ECACB53A-C956-607C-EAC5-052ED3AFDB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Tree>
    <p:extLst>
      <p:ext uri="{BB962C8B-B14F-4D97-AF65-F5344CB8AC3E}">
        <p14:creationId xmlns:p14="http://schemas.microsoft.com/office/powerpoint/2010/main" val="10687878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5217C-3A06-4AF7-2DF3-0E24D64A7978}"/>
              </a:ext>
            </a:extLst>
          </p:cNvPr>
          <p:cNvSpPr>
            <a:spLocks noGrp="1"/>
          </p:cNvSpPr>
          <p:nvPr>
            <p:ph type="ctrTitle"/>
          </p:nvPr>
        </p:nvSpPr>
        <p:spPr>
          <a:xfrm>
            <a:off x="1143000" y="1155155"/>
            <a:ext cx="6858000" cy="1477317"/>
          </a:xfrm>
        </p:spPr>
        <p:txBody>
          <a:bodyPr anchor="b"/>
          <a:lstStyle>
            <a:lvl1pPr algn="ctr">
              <a:defRPr sz="4500"/>
            </a:lvl1pPr>
          </a:lstStyle>
          <a:p>
            <a:r>
              <a:rPr lang="en-US"/>
              <a:t>Click to edit Master title style</a:t>
            </a:r>
            <a:endParaRPr lang="en-IN"/>
          </a:p>
        </p:txBody>
      </p:sp>
      <p:sp>
        <p:nvSpPr>
          <p:cNvPr id="3" name="Subtitle 2">
            <a:extLst>
              <a:ext uri="{FF2B5EF4-FFF2-40B4-BE49-F238E27FC236}">
                <a16:creationId xmlns:a16="http://schemas.microsoft.com/office/drawing/2014/main" id="{BF236041-9888-3289-A353-FCC44B2F52B8}"/>
              </a:ext>
            </a:extLst>
          </p:cNvPr>
          <p:cNvSpPr>
            <a:spLocks noGrp="1"/>
          </p:cNvSpPr>
          <p:nvPr>
            <p:ph type="subTitle" idx="1"/>
          </p:nvPr>
        </p:nvSpPr>
        <p:spPr>
          <a:xfrm>
            <a:off x="1143000" y="2701528"/>
            <a:ext cx="6858000" cy="1241822"/>
          </a:xfrm>
        </p:spPr>
        <p:txBody>
          <a:bodyPr/>
          <a:lstStyle>
            <a:lvl1pPr marL="0" indent="0" algn="ctr">
              <a:buNone/>
              <a:defRPr sz="1800"/>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297D1521-C48D-29C1-6A59-58DDD23E6435}"/>
              </a:ext>
            </a:extLst>
          </p:cNvPr>
          <p:cNvSpPr>
            <a:spLocks noGrp="1"/>
          </p:cNvSpPr>
          <p:nvPr>
            <p:ph type="dt" sz="half" idx="10"/>
          </p:nvPr>
        </p:nvSpPr>
        <p:spPr/>
        <p:txBody>
          <a:bodyPr/>
          <a:lstStyle/>
          <a:p>
            <a:fld id="{7895335C-34CB-4AEE-B415-7886E05DF06B}" type="datetimeFigureOut">
              <a:rPr lang="en-IN" smtClean="0"/>
              <a:t>24-04-2025</a:t>
            </a:fld>
            <a:endParaRPr lang="en-IN"/>
          </a:p>
        </p:txBody>
      </p:sp>
      <p:sp>
        <p:nvSpPr>
          <p:cNvPr id="5" name="Footer Placeholder 4">
            <a:extLst>
              <a:ext uri="{FF2B5EF4-FFF2-40B4-BE49-F238E27FC236}">
                <a16:creationId xmlns:a16="http://schemas.microsoft.com/office/drawing/2014/main" id="{DD55B5F6-268F-BA35-2F5C-62FD2907E4C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F7AF45C-C14E-E8D4-84AE-9C28EEB6831E}"/>
              </a:ext>
            </a:extLst>
          </p:cNvPr>
          <p:cNvSpPr>
            <a:spLocks noGrp="1"/>
          </p:cNvSpPr>
          <p:nvPr>
            <p:ph type="sldNum" sz="quarter" idx="12"/>
          </p:nvPr>
        </p:nvSpPr>
        <p:spPr/>
        <p:txBody>
          <a:bodyPr/>
          <a:lstStyle/>
          <a:p>
            <a:fld id="{14B65C12-609B-41F2-8E37-D7E8DB090894}" type="slidenum">
              <a:rPr lang="en-IN" smtClean="0"/>
              <a:t>‹#›</a:t>
            </a:fld>
            <a:endParaRPr lang="en-IN"/>
          </a:p>
        </p:txBody>
      </p:sp>
    </p:spTree>
    <p:extLst>
      <p:ext uri="{BB962C8B-B14F-4D97-AF65-F5344CB8AC3E}">
        <p14:creationId xmlns:p14="http://schemas.microsoft.com/office/powerpoint/2010/main" val="349607344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A939B8-69D9-4BB4-AF8A-4E245E9B6BC8}"/>
              </a:ext>
            </a:extLst>
          </p:cNvPr>
          <p:cNvSpPr>
            <a:spLocks noGrp="1"/>
          </p:cNvSpPr>
          <p:nvPr>
            <p:ph type="dt" sz="half" idx="10"/>
          </p:nvPr>
        </p:nvSpPr>
        <p:spPr/>
        <p:txBody>
          <a:bodyPr/>
          <a:lstStyle/>
          <a:p>
            <a:fld id="{7895335C-34CB-4AEE-B415-7886E05DF06B}" type="datetimeFigureOut">
              <a:rPr lang="en-IN" smtClean="0"/>
              <a:t>24-04-2025</a:t>
            </a:fld>
            <a:endParaRPr lang="en-IN"/>
          </a:p>
        </p:txBody>
      </p:sp>
      <p:sp>
        <p:nvSpPr>
          <p:cNvPr id="3" name="Footer Placeholder 2">
            <a:extLst>
              <a:ext uri="{FF2B5EF4-FFF2-40B4-BE49-F238E27FC236}">
                <a16:creationId xmlns:a16="http://schemas.microsoft.com/office/drawing/2014/main" id="{1917B51D-5068-3DA4-F217-B512F18E51F9}"/>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F0471683-2662-97AA-04D5-04AAC92D7C93}"/>
              </a:ext>
            </a:extLst>
          </p:cNvPr>
          <p:cNvSpPr>
            <a:spLocks noGrp="1"/>
          </p:cNvSpPr>
          <p:nvPr>
            <p:ph type="sldNum" sz="quarter" idx="12"/>
          </p:nvPr>
        </p:nvSpPr>
        <p:spPr/>
        <p:txBody>
          <a:bodyPr/>
          <a:lstStyle/>
          <a:p>
            <a:fld id="{14B65C12-609B-41F2-8E37-D7E8DB090894}" type="slidenum">
              <a:rPr lang="en-IN" smtClean="0"/>
              <a:t>‹#›</a:t>
            </a:fld>
            <a:endParaRPr lang="en-IN"/>
          </a:p>
        </p:txBody>
      </p:sp>
    </p:spTree>
    <p:extLst>
      <p:ext uri="{BB962C8B-B14F-4D97-AF65-F5344CB8AC3E}">
        <p14:creationId xmlns:p14="http://schemas.microsoft.com/office/powerpoint/2010/main" val="248267577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Blank with Titl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6"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6"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324000" y="234133"/>
            <a:ext cx="8496150" cy="400099"/>
          </a:xfrm>
        </p:spPr>
        <p:txBody>
          <a:bodyPr/>
          <a:lstStyle>
            <a:lvl1pPr>
              <a:defRPr sz="2000" baseline="0">
                <a:solidFill>
                  <a:srgbClr val="BED730"/>
                </a:solidFill>
                <a:latin typeface="TheSansOffice" panose="020B0503040302060204" pitchFamily="34" charset="0"/>
              </a:defRPr>
            </a:lvl1pPr>
          </a:lstStyle>
          <a:p>
            <a:r>
              <a:rPr lang="en-US"/>
              <a:t>TITLE OF THE SLIDE GOES HERE</a:t>
            </a:r>
          </a:p>
        </p:txBody>
      </p:sp>
      <p:sp>
        <p:nvSpPr>
          <p:cNvPr id="5" name="TextBox 4">
            <a:extLst>
              <a:ext uri="{FF2B5EF4-FFF2-40B4-BE49-F238E27FC236}">
                <a16:creationId xmlns:a16="http://schemas.microsoft.com/office/drawing/2014/main" id="{9B16DF64-CD2D-E12B-9C4B-CB2430A17BFD}"/>
              </a:ext>
            </a:extLst>
          </p:cNvPr>
          <p:cNvSpPr txBox="1"/>
          <p:nvPr userDrawn="1"/>
        </p:nvSpPr>
        <p:spPr>
          <a:xfrm>
            <a:off x="87466" y="4862677"/>
            <a:ext cx="1337366" cy="200055"/>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370240269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Inner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5BA79F-C34F-D564-54A0-3C52CFA5D91B}"/>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4" y="0"/>
            <a:ext cx="9143999" cy="5143500"/>
          </a:xfrm>
          <a:prstGeom prst="rect">
            <a:avLst/>
          </a:prstGeom>
        </p:spPr>
      </p:pic>
      <p:sp>
        <p:nvSpPr>
          <p:cNvPr id="4" name="Rectangle 3">
            <a:extLst>
              <a:ext uri="{FF2B5EF4-FFF2-40B4-BE49-F238E27FC236}">
                <a16:creationId xmlns:a16="http://schemas.microsoft.com/office/drawing/2014/main" id="{3E794680-026D-525E-495F-3EE907F68862}"/>
              </a:ext>
            </a:extLst>
          </p:cNvPr>
          <p:cNvSpPr/>
          <p:nvPr userDrawn="1"/>
        </p:nvSpPr>
        <p:spPr>
          <a:xfrm>
            <a:off x="4"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11" name="Title 4">
            <a:extLst>
              <a:ext uri="{FF2B5EF4-FFF2-40B4-BE49-F238E27FC236}">
                <a16:creationId xmlns:a16="http://schemas.microsoft.com/office/drawing/2014/main" id="{289692E0-75EA-3CC9-02A2-875AE46836F4}"/>
              </a:ext>
            </a:extLst>
          </p:cNvPr>
          <p:cNvSpPr>
            <a:spLocks noGrp="1"/>
          </p:cNvSpPr>
          <p:nvPr>
            <p:ph type="title" hasCustomPrompt="1"/>
          </p:nvPr>
        </p:nvSpPr>
        <p:spPr>
          <a:xfrm>
            <a:off x="324000" y="176953"/>
            <a:ext cx="8496150" cy="461655"/>
          </a:xfrm>
        </p:spPr>
        <p:txBody>
          <a:bodyPr/>
          <a:lstStyle>
            <a:lvl1pPr>
              <a:defRPr sz="2400" baseline="0">
                <a:solidFill>
                  <a:srgbClr val="BED730"/>
                </a:solidFill>
                <a:latin typeface="TheSansOffice" panose="020B0503040302060204" pitchFamily="34" charset="0"/>
              </a:defRPr>
            </a:lvl1pPr>
          </a:lstStyle>
          <a:p>
            <a:r>
              <a:rPr lang="en-US"/>
              <a:t>TITLE OF THE SLIDE GOES HERE</a:t>
            </a:r>
          </a:p>
        </p:txBody>
      </p:sp>
      <p:sp>
        <p:nvSpPr>
          <p:cNvPr id="2" name="TextBox 1">
            <a:extLst>
              <a:ext uri="{FF2B5EF4-FFF2-40B4-BE49-F238E27FC236}">
                <a16:creationId xmlns:a16="http://schemas.microsoft.com/office/drawing/2014/main" id="{DF2E3784-EDA8-E8A9-E9DC-FEB0E94F5DBE}"/>
              </a:ext>
            </a:extLst>
          </p:cNvPr>
          <p:cNvSpPr txBox="1"/>
          <p:nvPr userDrawn="1"/>
        </p:nvSpPr>
        <p:spPr>
          <a:xfrm>
            <a:off x="87466" y="4862677"/>
            <a:ext cx="1337366" cy="200055"/>
          </a:xfrm>
          <a:prstGeom prst="rect">
            <a:avLst/>
          </a:prstGeom>
          <a:noFill/>
        </p:spPr>
        <p:txBody>
          <a:bodyPr wrap="square" rtlCol="0">
            <a:spAutoFit/>
          </a:bodyPr>
          <a:lstStyle/>
          <a:p>
            <a:pPr marL="0" marR="0" lvl="0" indent="0" algn="l" defTabSz="914333"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1861721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4A668B-2FCB-724B-B086-34F0E8CDD4E5}"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8B9356-F3FE-2E45-8BE9-DE7E40F2F84F}" type="slidenum">
              <a:rPr lang="en-US" smtClean="0"/>
              <a:t>‹#›</a:t>
            </a:fld>
            <a:endParaRPr lang="en-US"/>
          </a:p>
        </p:txBody>
      </p:sp>
    </p:spTree>
    <p:extLst>
      <p:ext uri="{BB962C8B-B14F-4D97-AF65-F5344CB8AC3E}">
        <p14:creationId xmlns:p14="http://schemas.microsoft.com/office/powerpoint/2010/main" val="2170101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Inner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5BA79F-C34F-D564-54A0-3C52CFA5D91B}"/>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3" y="0"/>
            <a:ext cx="9143999" cy="5143500"/>
          </a:xfrm>
          <a:prstGeom prst="rect">
            <a:avLst/>
          </a:prstGeom>
        </p:spPr>
      </p:pic>
      <p:sp>
        <p:nvSpPr>
          <p:cNvPr id="4" name="Rectangle 3">
            <a:extLst>
              <a:ext uri="{FF2B5EF4-FFF2-40B4-BE49-F238E27FC236}">
                <a16:creationId xmlns:a16="http://schemas.microsoft.com/office/drawing/2014/main" id="{3E794680-026D-525E-495F-3EE907F68862}"/>
              </a:ext>
            </a:extLst>
          </p:cNvPr>
          <p:cNvSpPr/>
          <p:nvPr userDrawn="1"/>
        </p:nvSpPr>
        <p:spPr>
          <a:xfrm>
            <a:off x="3"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11" name="Title 4">
            <a:extLst>
              <a:ext uri="{FF2B5EF4-FFF2-40B4-BE49-F238E27FC236}">
                <a16:creationId xmlns:a16="http://schemas.microsoft.com/office/drawing/2014/main" id="{289692E0-75EA-3CC9-02A2-875AE46836F4}"/>
              </a:ext>
            </a:extLst>
          </p:cNvPr>
          <p:cNvSpPr>
            <a:spLocks noGrp="1"/>
          </p:cNvSpPr>
          <p:nvPr>
            <p:ph type="title" hasCustomPrompt="1"/>
          </p:nvPr>
        </p:nvSpPr>
        <p:spPr>
          <a:xfrm>
            <a:off x="324000" y="176952"/>
            <a:ext cx="8496150" cy="461655"/>
          </a:xfrm>
        </p:spPr>
        <p:txBody>
          <a:bodyPr/>
          <a:lstStyle>
            <a:lvl1pPr>
              <a:defRPr sz="2400" baseline="0">
                <a:solidFill>
                  <a:srgbClr val="BED730"/>
                </a:solidFill>
                <a:latin typeface="TheSansOffice" panose="020B0503040302060204" pitchFamily="34" charset="0"/>
              </a:defRPr>
            </a:lvl1pPr>
          </a:lstStyle>
          <a:p>
            <a:r>
              <a:rPr lang="en-US"/>
              <a:t>TITLE OF THE SLIDE GOES HERE</a:t>
            </a:r>
          </a:p>
        </p:txBody>
      </p:sp>
      <p:sp>
        <p:nvSpPr>
          <p:cNvPr id="2" name="TextBox 1">
            <a:extLst>
              <a:ext uri="{FF2B5EF4-FFF2-40B4-BE49-F238E27FC236}">
                <a16:creationId xmlns:a16="http://schemas.microsoft.com/office/drawing/2014/main" id="{DF2E3784-EDA8-E8A9-E9DC-FEB0E94F5DBE}"/>
              </a:ext>
            </a:extLst>
          </p:cNvPr>
          <p:cNvSpPr txBox="1"/>
          <p:nvPr userDrawn="1"/>
        </p:nvSpPr>
        <p:spPr>
          <a:xfrm>
            <a:off x="87466" y="4862677"/>
            <a:ext cx="1337366" cy="200055"/>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40914505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_Inner 1A">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3"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3" y="1658"/>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12" name="Title 4">
            <a:extLst>
              <a:ext uri="{FF2B5EF4-FFF2-40B4-BE49-F238E27FC236}">
                <a16:creationId xmlns:a16="http://schemas.microsoft.com/office/drawing/2014/main" id="{84601352-D74E-D226-05C0-6BEB858CCFF4}"/>
              </a:ext>
            </a:extLst>
          </p:cNvPr>
          <p:cNvSpPr>
            <a:spLocks noGrp="1"/>
          </p:cNvSpPr>
          <p:nvPr>
            <p:ph type="title" hasCustomPrompt="1"/>
          </p:nvPr>
        </p:nvSpPr>
        <p:spPr>
          <a:xfrm>
            <a:off x="324000" y="176952"/>
            <a:ext cx="8496150" cy="461655"/>
          </a:xfrm>
        </p:spPr>
        <p:txBody>
          <a:bodyPr/>
          <a:lstStyle>
            <a:lvl1pPr>
              <a:defRPr sz="2400" baseline="0">
                <a:solidFill>
                  <a:srgbClr val="B9D300"/>
                </a:solidFill>
                <a:latin typeface="TheSansOffice" panose="020B0503040302060204" pitchFamily="34" charset="0"/>
              </a:defRPr>
            </a:lvl1pPr>
          </a:lstStyle>
          <a:p>
            <a:r>
              <a:rPr lang="en-US"/>
              <a:t>TITLE OF THE SLIDE GOES HERE</a:t>
            </a:r>
          </a:p>
        </p:txBody>
      </p:sp>
    </p:spTree>
    <p:extLst>
      <p:ext uri="{BB962C8B-B14F-4D97-AF65-F5344CB8AC3E}">
        <p14:creationId xmlns:p14="http://schemas.microsoft.com/office/powerpoint/2010/main" val="428230918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6_Section Divider">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01A299A-BF04-2CCA-5422-9B7E992F7D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AD35131-7371-4CF0-B282-66D9EF64198D}"/>
              </a:ext>
            </a:extLst>
          </p:cNvPr>
          <p:cNvSpPr/>
          <p:nvPr userDrawn="1"/>
        </p:nvSpPr>
        <p:spPr>
          <a:xfrm>
            <a:off x="4" y="0"/>
            <a:ext cx="9144001" cy="51435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1800"/>
          </a:p>
        </p:txBody>
      </p:sp>
      <p:sp>
        <p:nvSpPr>
          <p:cNvPr id="26" name="Rectangle 25">
            <a:extLst>
              <a:ext uri="{FF2B5EF4-FFF2-40B4-BE49-F238E27FC236}">
                <a16:creationId xmlns:a16="http://schemas.microsoft.com/office/drawing/2014/main" id="{8AD19607-E94E-48EE-A274-950F2411742E}"/>
              </a:ext>
            </a:extLst>
          </p:cNvPr>
          <p:cNvSpPr/>
          <p:nvPr/>
        </p:nvSpPr>
        <p:spPr>
          <a:xfrm>
            <a:off x="-30425" y="3396344"/>
            <a:ext cx="9204850" cy="174715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46" name="Text Placeholder 3">
            <a:extLst>
              <a:ext uri="{FF2B5EF4-FFF2-40B4-BE49-F238E27FC236}">
                <a16:creationId xmlns:a16="http://schemas.microsoft.com/office/drawing/2014/main" id="{FC89170F-4740-47C6-A37C-089B562BC848}"/>
              </a:ext>
            </a:extLst>
          </p:cNvPr>
          <p:cNvSpPr>
            <a:spLocks noGrp="1"/>
          </p:cNvSpPr>
          <p:nvPr userDrawn="1">
            <p:ph type="body" sz="quarter" idx="11" hasCustomPrompt="1"/>
          </p:nvPr>
        </p:nvSpPr>
        <p:spPr>
          <a:xfrm>
            <a:off x="323850" y="3396344"/>
            <a:ext cx="8496300" cy="1335995"/>
          </a:xfrm>
        </p:spPr>
        <p:txBody>
          <a:bodyPr anchor="ctr">
            <a:normAutofit/>
          </a:bodyPr>
          <a:lstStyle>
            <a:lvl1pPr marL="0" indent="0" algn="ctr">
              <a:lnSpc>
                <a:spcPts val="3000"/>
              </a:lnSpc>
              <a:spcBef>
                <a:spcPts val="0"/>
              </a:spcBef>
              <a:buNone/>
              <a:defRPr sz="2400" b="1" cap="all" baseline="0">
                <a:solidFill>
                  <a:schemeClr val="bg1"/>
                </a:solidFill>
              </a:defRPr>
            </a:lvl1pPr>
          </a:lstStyle>
          <a:p>
            <a:pPr lvl="0"/>
            <a:r>
              <a:rPr lang="en-US"/>
              <a:t>SECTION DIVIDER</a:t>
            </a:r>
          </a:p>
        </p:txBody>
      </p:sp>
      <p:pic>
        <p:nvPicPr>
          <p:cNvPr id="3" name="Picture 2" descr="Image result for sify logo">
            <a:extLst>
              <a:ext uri="{FF2B5EF4-FFF2-40B4-BE49-F238E27FC236}">
                <a16:creationId xmlns:a16="http://schemas.microsoft.com/office/drawing/2014/main" id="{2CC4C690-9221-A66D-9637-BB32643B273E}"/>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8001000" y="309615"/>
            <a:ext cx="877648" cy="497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95031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5" name="Title 4"/>
          <p:cNvSpPr>
            <a:spLocks noGrp="1"/>
          </p:cNvSpPr>
          <p:nvPr>
            <p:ph type="title" hasCustomPrompt="1"/>
          </p:nvPr>
        </p:nvSpPr>
        <p:spPr/>
        <p:txBody>
          <a:bodyPr/>
          <a:lstStyle>
            <a:lvl1pPr>
              <a:defRPr baseline="0"/>
            </a:lvl1pPr>
          </a:lstStyle>
          <a:p>
            <a:r>
              <a:rPr lang="en-US"/>
              <a:t>AGENDA</a:t>
            </a:r>
          </a:p>
        </p:txBody>
      </p:sp>
      <p:sp>
        <p:nvSpPr>
          <p:cNvPr id="6" name="Slide Number Placeholder 5">
            <a:extLst>
              <a:ext uri="{FF2B5EF4-FFF2-40B4-BE49-F238E27FC236}">
                <a16:creationId xmlns:a16="http://schemas.microsoft.com/office/drawing/2014/main" id="{D7CC79BB-DFBF-4095-8290-D3EFBA1ECC3C}"/>
              </a:ext>
            </a:extLst>
          </p:cNvPr>
          <p:cNvSpPr txBox="1">
            <a:spLocks/>
          </p:cNvSpPr>
          <p:nvPr userDrawn="1"/>
        </p:nvSpPr>
        <p:spPr>
          <a:xfrm>
            <a:off x="8680315" y="4948700"/>
            <a:ext cx="419747" cy="144000"/>
          </a:xfrm>
          <a:prstGeom prst="rect">
            <a:avLst/>
          </a:prstGeom>
          <a:noFill/>
          <a:ln w="12700">
            <a:noFill/>
            <a:prstDash val="sysDot"/>
          </a:ln>
        </p:spPr>
        <p:txBody>
          <a:bodyPr vert="horz" lIns="91428" tIns="45715" rIns="0" bIns="45715" rtlCol="0" anchor="ctr"/>
          <a:lstStyle>
            <a:defPPr>
              <a:defRPr lang="en-US"/>
            </a:defPPr>
            <a:lvl1pPr marL="0" algn="ctr" defTabSz="914286" rtl="0" eaLnBrk="1" latinLnBrk="0" hangingPunct="1">
              <a:defRPr sz="800" b="1" kern="1200">
                <a:solidFill>
                  <a:schemeClr val="tx1">
                    <a:tint val="75000"/>
                  </a:schemeClr>
                </a:solidFill>
                <a:latin typeface="Trebuchet MS" pitchFamily="34" charset="0"/>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fld id="{D6AB342A-830E-438F-A6A8-BEDF509AB0A8}" type="slidenum">
              <a:rPr lang="en-US" sz="800" b="0" smtClean="0">
                <a:solidFill>
                  <a:schemeClr val="tx1">
                    <a:lumMod val="75000"/>
                    <a:lumOff val="25000"/>
                  </a:schemeClr>
                </a:solidFill>
              </a:rPr>
              <a:pPr/>
              <a:t>‹#›</a:t>
            </a:fld>
            <a:endParaRPr lang="en-US" sz="800" b="0">
              <a:solidFill>
                <a:schemeClr val="tx1">
                  <a:lumMod val="75000"/>
                  <a:lumOff val="25000"/>
                </a:schemeClr>
              </a:solidFill>
            </a:endParaRPr>
          </a:p>
        </p:txBody>
      </p:sp>
    </p:spTree>
    <p:extLst>
      <p:ext uri="{BB962C8B-B14F-4D97-AF65-F5344CB8AC3E}">
        <p14:creationId xmlns:p14="http://schemas.microsoft.com/office/powerpoint/2010/main" val="16308004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4A668B-2FCB-724B-B086-34F0E8CDD4E5}"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8B9356-F3FE-2E45-8BE9-DE7E40F2F84F}" type="slidenum">
              <a:rPr lang="en-US" smtClean="0"/>
              <a:t>‹#›</a:t>
            </a:fld>
            <a:endParaRPr lang="en-US"/>
          </a:p>
        </p:txBody>
      </p:sp>
    </p:spTree>
    <p:extLst>
      <p:ext uri="{BB962C8B-B14F-4D97-AF65-F5344CB8AC3E}">
        <p14:creationId xmlns:p14="http://schemas.microsoft.com/office/powerpoint/2010/main" val="3687631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Inner 1A">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2" y="1658"/>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12" name="Title 4">
            <a:extLst>
              <a:ext uri="{FF2B5EF4-FFF2-40B4-BE49-F238E27FC236}">
                <a16:creationId xmlns:a16="http://schemas.microsoft.com/office/drawing/2014/main" id="{84601352-D74E-D226-05C0-6BEB858CCFF4}"/>
              </a:ext>
            </a:extLst>
          </p:cNvPr>
          <p:cNvSpPr>
            <a:spLocks noGrp="1"/>
          </p:cNvSpPr>
          <p:nvPr>
            <p:ph type="title" hasCustomPrompt="1"/>
          </p:nvPr>
        </p:nvSpPr>
        <p:spPr>
          <a:xfrm>
            <a:off x="324000" y="176951"/>
            <a:ext cx="8496150" cy="461655"/>
          </a:xfrm>
        </p:spPr>
        <p:txBody>
          <a:bodyPr/>
          <a:lstStyle>
            <a:lvl1pPr>
              <a:defRPr sz="2400" baseline="0">
                <a:solidFill>
                  <a:srgbClr val="B9D300"/>
                </a:solidFill>
                <a:latin typeface="TheSansOffice" panose="020B0503040302060204" pitchFamily="34" charset="0"/>
              </a:defRPr>
            </a:lvl1pPr>
          </a:lstStyle>
          <a:p>
            <a:r>
              <a:rPr lang="en-US"/>
              <a:t>TITLE OF THE SLIDE GOES HERE</a:t>
            </a:r>
          </a:p>
        </p:txBody>
      </p:sp>
    </p:spTree>
    <p:extLst>
      <p:ext uri="{BB962C8B-B14F-4D97-AF65-F5344CB8AC3E}">
        <p14:creationId xmlns:p14="http://schemas.microsoft.com/office/powerpoint/2010/main" val="27973677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Section Divider">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01A299A-BF04-2CCA-5422-9B7E992F7D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AD35131-7371-4CF0-B282-66D9EF64198D}"/>
              </a:ext>
            </a:extLst>
          </p:cNvPr>
          <p:cNvSpPr/>
          <p:nvPr userDrawn="1"/>
        </p:nvSpPr>
        <p:spPr>
          <a:xfrm>
            <a:off x="3" y="0"/>
            <a:ext cx="9144001" cy="51435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1800"/>
          </a:p>
        </p:txBody>
      </p:sp>
      <p:sp>
        <p:nvSpPr>
          <p:cNvPr id="26" name="Rectangle 25">
            <a:extLst>
              <a:ext uri="{FF2B5EF4-FFF2-40B4-BE49-F238E27FC236}">
                <a16:creationId xmlns:a16="http://schemas.microsoft.com/office/drawing/2014/main" id="{8AD19607-E94E-48EE-A274-950F2411742E}"/>
              </a:ext>
            </a:extLst>
          </p:cNvPr>
          <p:cNvSpPr/>
          <p:nvPr/>
        </p:nvSpPr>
        <p:spPr>
          <a:xfrm>
            <a:off x="-30425" y="3396343"/>
            <a:ext cx="9204850" cy="174715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46" name="Text Placeholder 3">
            <a:extLst>
              <a:ext uri="{FF2B5EF4-FFF2-40B4-BE49-F238E27FC236}">
                <a16:creationId xmlns:a16="http://schemas.microsoft.com/office/drawing/2014/main" id="{FC89170F-4740-47C6-A37C-089B562BC848}"/>
              </a:ext>
            </a:extLst>
          </p:cNvPr>
          <p:cNvSpPr>
            <a:spLocks noGrp="1"/>
          </p:cNvSpPr>
          <p:nvPr userDrawn="1">
            <p:ph type="body" sz="quarter" idx="11" hasCustomPrompt="1"/>
          </p:nvPr>
        </p:nvSpPr>
        <p:spPr>
          <a:xfrm>
            <a:off x="323850" y="3396343"/>
            <a:ext cx="8496300" cy="1335995"/>
          </a:xfrm>
        </p:spPr>
        <p:txBody>
          <a:bodyPr anchor="ctr">
            <a:normAutofit/>
          </a:bodyPr>
          <a:lstStyle>
            <a:lvl1pPr marL="0" indent="0" algn="ctr">
              <a:lnSpc>
                <a:spcPts val="3000"/>
              </a:lnSpc>
              <a:spcBef>
                <a:spcPts val="0"/>
              </a:spcBef>
              <a:buNone/>
              <a:defRPr sz="2400" b="1" cap="all" baseline="0">
                <a:solidFill>
                  <a:schemeClr val="bg1"/>
                </a:solidFill>
              </a:defRPr>
            </a:lvl1pPr>
          </a:lstStyle>
          <a:p>
            <a:pPr lvl="0"/>
            <a:r>
              <a:rPr lang="en-US"/>
              <a:t>SECTION DIVIDER</a:t>
            </a:r>
          </a:p>
        </p:txBody>
      </p:sp>
      <p:pic>
        <p:nvPicPr>
          <p:cNvPr id="3" name="Picture 2" descr="Image result for sify logo">
            <a:extLst>
              <a:ext uri="{FF2B5EF4-FFF2-40B4-BE49-F238E27FC236}">
                <a16:creationId xmlns:a16="http://schemas.microsoft.com/office/drawing/2014/main" id="{2CC4C690-9221-A66D-9637-BB32643B273E}"/>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8001000" y="309615"/>
            <a:ext cx="877648" cy="497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42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lien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0" y="0"/>
            <a:ext cx="9144001"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6195272" y="2015775"/>
            <a:ext cx="394916" cy="39491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6240114" y="2444897"/>
            <a:ext cx="305232" cy="305232"/>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6505" y="3822827"/>
            <a:ext cx="9150505" cy="1320673"/>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4" rtl="0" eaLnBrk="1" fontAlgn="auto" latinLnBrk="0" hangingPunct="1">
              <a:lnSpc>
                <a:spcPct val="100000"/>
              </a:lnSpc>
              <a:spcBef>
                <a:spcPts val="0"/>
              </a:spcBef>
              <a:spcAft>
                <a:spcPts val="0"/>
              </a:spcAft>
              <a:buClrTx/>
              <a:buSzTx/>
              <a:buFontTx/>
              <a:buNone/>
              <a:tabLst/>
              <a:defRPr/>
            </a:pPr>
            <a:endParaRPr kumimoji="0" lang="en-IN" sz="1400"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7971586" y="234500"/>
            <a:ext cx="905357" cy="512966"/>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320596" y="3822825"/>
            <a:ext cx="8499553" cy="1251183"/>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a:t>Section separator</a:t>
            </a:r>
          </a:p>
        </p:txBody>
      </p:sp>
    </p:spTree>
    <p:extLst>
      <p:ext uri="{BB962C8B-B14F-4D97-AF65-F5344CB8AC3E}">
        <p14:creationId xmlns:p14="http://schemas.microsoft.com/office/powerpoint/2010/main" val="19344452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Full Blank with 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5"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5"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4" name="Title 4">
            <a:extLst>
              <a:ext uri="{FF2B5EF4-FFF2-40B4-BE49-F238E27FC236}">
                <a16:creationId xmlns:a16="http://schemas.microsoft.com/office/drawing/2014/main" id="{8DA7558F-236F-DEF8-2615-BCEB15C37F68}"/>
              </a:ext>
            </a:extLst>
          </p:cNvPr>
          <p:cNvSpPr>
            <a:spLocks noGrp="1"/>
          </p:cNvSpPr>
          <p:nvPr>
            <p:ph type="title" hasCustomPrompt="1"/>
          </p:nvPr>
        </p:nvSpPr>
        <p:spPr>
          <a:xfrm>
            <a:off x="323925" y="292455"/>
            <a:ext cx="8496150" cy="400099"/>
          </a:xfrm>
        </p:spPr>
        <p:txBody>
          <a:bodyPr/>
          <a:lstStyle>
            <a:lvl1pPr>
              <a:defRPr sz="2000" baseline="0">
                <a:solidFill>
                  <a:srgbClr val="BED730"/>
                </a:solidFill>
                <a:latin typeface="TheSansOffice" panose="020B0503040302060204" pitchFamily="34" charset="0"/>
              </a:defRPr>
            </a:lvl1pPr>
          </a:lstStyle>
          <a:p>
            <a:r>
              <a:rPr lang="en-US"/>
              <a:t>TITLE OF THE SLIDE GOES HERE</a:t>
            </a:r>
          </a:p>
        </p:txBody>
      </p:sp>
    </p:spTree>
    <p:extLst>
      <p:ext uri="{BB962C8B-B14F-4D97-AF65-F5344CB8AC3E}">
        <p14:creationId xmlns:p14="http://schemas.microsoft.com/office/powerpoint/2010/main" val="2282634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Inner Page Dar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4"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4"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324000" y="211574"/>
            <a:ext cx="8496150" cy="415490"/>
          </a:xfrm>
        </p:spPr>
        <p:txBody>
          <a:bodyPr/>
          <a:lstStyle>
            <a:lvl1pPr>
              <a:defRPr sz="2000" baseline="0">
                <a:solidFill>
                  <a:srgbClr val="BED730"/>
                </a:solidFill>
                <a:latin typeface="TheSansOffice" panose="020B0503040302060204" pitchFamily="34" charset="0"/>
              </a:defRPr>
            </a:lvl1pPr>
          </a:lstStyle>
          <a:p>
            <a:r>
              <a:rPr lang="en-US"/>
              <a:t>TITLE OF THE SLIDE GOES HERE</a:t>
            </a:r>
          </a:p>
        </p:txBody>
      </p:sp>
      <p:sp>
        <p:nvSpPr>
          <p:cNvPr id="4" name="TextBox 3">
            <a:extLst>
              <a:ext uri="{FF2B5EF4-FFF2-40B4-BE49-F238E27FC236}">
                <a16:creationId xmlns:a16="http://schemas.microsoft.com/office/drawing/2014/main" id="{6A28207F-CAC6-072C-CFAB-75B3AEA15768}"/>
              </a:ext>
            </a:extLst>
          </p:cNvPr>
          <p:cNvSpPr txBox="1"/>
          <p:nvPr userDrawn="1"/>
        </p:nvSpPr>
        <p:spPr>
          <a:xfrm>
            <a:off x="244220" y="4862677"/>
            <a:ext cx="133736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40268119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9" name="Picture 8" descr="A person sitting at a desk using a computer&#10;&#10;Description automatically generated">
            <a:extLst>
              <a:ext uri="{FF2B5EF4-FFF2-40B4-BE49-F238E27FC236}">
                <a16:creationId xmlns:a16="http://schemas.microsoft.com/office/drawing/2014/main" id="{06AE0233-F55A-BE87-9EB8-1B53D9217B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a:extLst>
              <a:ext uri="{FF2B5EF4-FFF2-40B4-BE49-F238E27FC236}">
                <a16:creationId xmlns:a16="http://schemas.microsoft.com/office/drawing/2014/main" id="{02651C49-0D57-9670-9E18-376447B59CAC}"/>
              </a:ext>
            </a:extLst>
          </p:cNvPr>
          <p:cNvSpPr/>
          <p:nvPr userDrawn="1"/>
        </p:nvSpPr>
        <p:spPr>
          <a:xfrm>
            <a:off x="0" y="0"/>
            <a:ext cx="9144000" cy="51435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42686" y="162404"/>
            <a:ext cx="864000" cy="576000"/>
          </a:xfrm>
          <a:prstGeom prst="rect">
            <a:avLst/>
          </a:prstGeom>
        </p:spPr>
      </p:pic>
      <p:sp>
        <p:nvSpPr>
          <p:cNvPr id="5" name="Text Placeholder 16">
            <a:extLst>
              <a:ext uri="{FF2B5EF4-FFF2-40B4-BE49-F238E27FC236}">
                <a16:creationId xmlns:a16="http://schemas.microsoft.com/office/drawing/2014/main" id="{DC21E752-D648-41B6-DE28-294BE36B943C}"/>
              </a:ext>
            </a:extLst>
          </p:cNvPr>
          <p:cNvSpPr>
            <a:spLocks noGrp="1"/>
          </p:cNvSpPr>
          <p:nvPr>
            <p:ph type="body" sz="quarter" idx="13" hasCustomPrompt="1"/>
          </p:nvPr>
        </p:nvSpPr>
        <p:spPr>
          <a:xfrm>
            <a:off x="334100" y="2484293"/>
            <a:ext cx="8496696" cy="576000"/>
          </a:xfrm>
        </p:spPr>
        <p:txBody>
          <a:bodyPr>
            <a:noAutofit/>
          </a:bodyPr>
          <a:lstStyle>
            <a:lvl1pPr marL="0" indent="0">
              <a:lnSpc>
                <a:spcPct val="100000"/>
              </a:lnSpc>
              <a:spcBef>
                <a:spcPts val="0"/>
              </a:spcBef>
              <a:buNone/>
              <a:defRPr sz="3200" b="1" cap="none" baseline="0">
                <a:solidFill>
                  <a:schemeClr val="bg1"/>
                </a:solidFill>
              </a:defRPr>
            </a:lvl1pPr>
          </a:lstStyle>
          <a:p>
            <a:pPr lvl="0"/>
            <a:r>
              <a:rPr lang="en-US"/>
              <a:t>TITLE OF THE SLIDE - LINE ONE</a:t>
            </a:r>
            <a:endParaRPr lang="en-IN"/>
          </a:p>
        </p:txBody>
      </p:sp>
      <p:sp>
        <p:nvSpPr>
          <p:cNvPr id="6" name="Text Placeholder 16">
            <a:extLst>
              <a:ext uri="{FF2B5EF4-FFF2-40B4-BE49-F238E27FC236}">
                <a16:creationId xmlns:a16="http://schemas.microsoft.com/office/drawing/2014/main" id="{E7A12016-9A79-1732-D765-09981F5CAC1E}"/>
              </a:ext>
            </a:extLst>
          </p:cNvPr>
          <p:cNvSpPr>
            <a:spLocks noGrp="1"/>
          </p:cNvSpPr>
          <p:nvPr>
            <p:ph type="body" sz="quarter" idx="14" hasCustomPrompt="1"/>
          </p:nvPr>
        </p:nvSpPr>
        <p:spPr>
          <a:xfrm>
            <a:off x="334103" y="2974091"/>
            <a:ext cx="8496694" cy="759279"/>
          </a:xfrm>
        </p:spPr>
        <p:txBody>
          <a:bodyPr>
            <a:noAutofit/>
          </a:bodyPr>
          <a:lstStyle>
            <a:lvl1pPr marL="0" indent="0">
              <a:lnSpc>
                <a:spcPct val="100000"/>
              </a:lnSpc>
              <a:spcBef>
                <a:spcPts val="0"/>
              </a:spcBef>
              <a:buNone/>
              <a:defRPr sz="2000" b="1" baseline="0">
                <a:solidFill>
                  <a:srgbClr val="BED730"/>
                </a:solidFill>
              </a:defRPr>
            </a:lvl1pPr>
          </a:lstStyle>
          <a:p>
            <a:pPr lvl="0"/>
            <a:r>
              <a:rPr lang="en-US"/>
              <a:t>Line two</a:t>
            </a:r>
          </a:p>
        </p:txBody>
      </p:sp>
      <p:sp>
        <p:nvSpPr>
          <p:cNvPr id="7" name="Text Placeholder 16">
            <a:extLst>
              <a:ext uri="{FF2B5EF4-FFF2-40B4-BE49-F238E27FC236}">
                <a16:creationId xmlns:a16="http://schemas.microsoft.com/office/drawing/2014/main" id="{60542FC3-60D7-B1D5-1FEA-0AFB6860CD69}"/>
              </a:ext>
            </a:extLst>
          </p:cNvPr>
          <p:cNvSpPr>
            <a:spLocks noGrp="1"/>
          </p:cNvSpPr>
          <p:nvPr>
            <p:ph type="body" sz="quarter" idx="15" hasCustomPrompt="1"/>
          </p:nvPr>
        </p:nvSpPr>
        <p:spPr>
          <a:xfrm>
            <a:off x="334104" y="3946066"/>
            <a:ext cx="2517377" cy="277103"/>
          </a:xfrm>
        </p:spPr>
        <p:txBody>
          <a:bodyPr anchor="t">
            <a:noAutofit/>
          </a:bodyPr>
          <a:lstStyle>
            <a:lvl1pPr marL="0" indent="0">
              <a:lnSpc>
                <a:spcPts val="1800"/>
              </a:lnSpc>
              <a:buNone/>
              <a:defRPr sz="1200" b="0">
                <a:solidFill>
                  <a:schemeClr val="bg1">
                    <a:lumMod val="75000"/>
                  </a:schemeClr>
                </a:solidFill>
              </a:defRPr>
            </a:lvl1pPr>
          </a:lstStyle>
          <a:p>
            <a:pPr lvl="0"/>
            <a:r>
              <a:rPr lang="en-US"/>
              <a:t>Month 2024</a:t>
            </a:r>
          </a:p>
        </p:txBody>
      </p:sp>
      <p:pic>
        <p:nvPicPr>
          <p:cNvPr id="11" name="Picture 10" descr="A blue and black logo&#10;&#10;Description automatically generated">
            <a:extLst>
              <a:ext uri="{FF2B5EF4-FFF2-40B4-BE49-F238E27FC236}">
                <a16:creationId xmlns:a16="http://schemas.microsoft.com/office/drawing/2014/main" id="{64E2A799-6EF0-CA43-F18E-DBD28C87720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19595" y="350430"/>
            <a:ext cx="611498" cy="236446"/>
          </a:xfrm>
          <a:prstGeom prst="rect">
            <a:avLst/>
          </a:prstGeom>
        </p:spPr>
      </p:pic>
      <p:cxnSp>
        <p:nvCxnSpPr>
          <p:cNvPr id="13" name="Straight Connector 12">
            <a:extLst>
              <a:ext uri="{FF2B5EF4-FFF2-40B4-BE49-F238E27FC236}">
                <a16:creationId xmlns:a16="http://schemas.microsoft.com/office/drawing/2014/main" id="{B9697F16-C0DD-4C2F-6D0D-71C30F8DF6FB}"/>
              </a:ext>
            </a:extLst>
          </p:cNvPr>
          <p:cNvCxnSpPr/>
          <p:nvPr userDrawn="1"/>
        </p:nvCxnSpPr>
        <p:spPr>
          <a:xfrm>
            <a:off x="8064500" y="327025"/>
            <a:ext cx="0" cy="300038"/>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05222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69B1578-6875-4FE4-99AE-450C6FFB42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0EFE246B-E024-F02D-1A07-FD6218BDDC6B}"/>
              </a:ext>
            </a:extLst>
          </p:cNvPr>
          <p:cNvSpPr/>
          <p:nvPr userDrawn="1"/>
        </p:nvSpPr>
        <p:spPr>
          <a:xfrm>
            <a:off x="2" y="0"/>
            <a:ext cx="9144001" cy="51435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18" name="Picture 2" descr="Image result for sify logo">
            <a:extLst>
              <a:ext uri="{FF2B5EF4-FFF2-40B4-BE49-F238E27FC236}">
                <a16:creationId xmlns:a16="http://schemas.microsoft.com/office/drawing/2014/main" id="{7E477AC7-F05E-40F6-892D-1033110209FF}"/>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7971588" y="234502"/>
            <a:ext cx="905357" cy="512966"/>
          </a:xfrm>
          <a:prstGeom prst="rect">
            <a:avLst/>
          </a:prstGeom>
          <a:extLst>
            <a:ext uri="{909E8E84-426E-40DD-AFC4-6F175D3DCCD1}">
              <a14:hiddenFill xmlns:a14="http://schemas.microsoft.com/office/drawing/2010/main">
                <a:solidFill>
                  <a:srgbClr val="FFFFFF"/>
                </a:solidFill>
              </a14:hiddenFill>
            </a:ext>
          </a:extLst>
        </p:spPr>
      </p:pic>
      <p:sp>
        <p:nvSpPr>
          <p:cNvPr id="28" name="Text Placeholder 16">
            <a:extLst>
              <a:ext uri="{FF2B5EF4-FFF2-40B4-BE49-F238E27FC236}">
                <a16:creationId xmlns:a16="http://schemas.microsoft.com/office/drawing/2014/main" id="{A0043FE2-98C6-40A8-A25D-C92BA3A47DCF}"/>
              </a:ext>
            </a:extLst>
          </p:cNvPr>
          <p:cNvSpPr>
            <a:spLocks noGrp="1"/>
          </p:cNvSpPr>
          <p:nvPr>
            <p:ph type="body" sz="quarter" idx="13" hasCustomPrompt="1"/>
          </p:nvPr>
        </p:nvSpPr>
        <p:spPr>
          <a:xfrm>
            <a:off x="334100" y="2236108"/>
            <a:ext cx="8486051" cy="461021"/>
          </a:xfrm>
        </p:spPr>
        <p:txBody>
          <a:bodyPr>
            <a:noAutofit/>
          </a:bodyPr>
          <a:lstStyle>
            <a:lvl1pPr marL="0" indent="0" algn="l">
              <a:lnSpc>
                <a:spcPts val="3400"/>
              </a:lnSpc>
              <a:spcBef>
                <a:spcPts val="0"/>
              </a:spcBef>
              <a:buNone/>
              <a:defRPr sz="3200" b="1" cap="all" baseline="0">
                <a:solidFill>
                  <a:schemeClr val="bg1"/>
                </a:solidFill>
              </a:defRPr>
            </a:lvl1pPr>
          </a:lstStyle>
          <a:p>
            <a:pPr lvl="0"/>
            <a:r>
              <a:rPr lang="en-US"/>
              <a:t>TITLE OF THE SLIDE - LINE ONE</a:t>
            </a:r>
            <a:endParaRPr lang="en-IN"/>
          </a:p>
        </p:txBody>
      </p:sp>
      <p:sp>
        <p:nvSpPr>
          <p:cNvPr id="29" name="Text Placeholder 16">
            <a:extLst>
              <a:ext uri="{FF2B5EF4-FFF2-40B4-BE49-F238E27FC236}">
                <a16:creationId xmlns:a16="http://schemas.microsoft.com/office/drawing/2014/main" id="{AB770F6E-1524-4A33-82FC-93CB64C2692F}"/>
              </a:ext>
            </a:extLst>
          </p:cNvPr>
          <p:cNvSpPr>
            <a:spLocks noGrp="1"/>
          </p:cNvSpPr>
          <p:nvPr>
            <p:ph type="body" sz="quarter" idx="14" hasCustomPrompt="1"/>
          </p:nvPr>
        </p:nvSpPr>
        <p:spPr>
          <a:xfrm>
            <a:off x="334101" y="2697130"/>
            <a:ext cx="4417288" cy="341072"/>
          </a:xfrm>
        </p:spPr>
        <p:txBody>
          <a:bodyPr>
            <a:noAutofit/>
          </a:bodyPr>
          <a:lstStyle>
            <a:lvl1pPr marL="0" indent="0">
              <a:lnSpc>
                <a:spcPts val="2000"/>
              </a:lnSpc>
              <a:spcBef>
                <a:spcPts val="0"/>
              </a:spcBef>
              <a:buNone/>
              <a:defRPr sz="1800" b="1" cap="none" baseline="0">
                <a:solidFill>
                  <a:srgbClr val="BED730"/>
                </a:solidFill>
              </a:defRPr>
            </a:lvl1pPr>
          </a:lstStyle>
          <a:p>
            <a:pPr lvl="0"/>
            <a:r>
              <a:rPr lang="en-US"/>
              <a:t>Sub Title </a:t>
            </a:r>
          </a:p>
        </p:txBody>
      </p:sp>
      <p:sp>
        <p:nvSpPr>
          <p:cNvPr id="30" name="Text Placeholder 16">
            <a:extLst>
              <a:ext uri="{FF2B5EF4-FFF2-40B4-BE49-F238E27FC236}">
                <a16:creationId xmlns:a16="http://schemas.microsoft.com/office/drawing/2014/main" id="{155CA787-D36C-48A9-A94B-D13C3645EBA1}"/>
              </a:ext>
            </a:extLst>
          </p:cNvPr>
          <p:cNvSpPr>
            <a:spLocks noGrp="1"/>
          </p:cNvSpPr>
          <p:nvPr>
            <p:ph type="body" sz="quarter" idx="15" hasCustomPrompt="1"/>
          </p:nvPr>
        </p:nvSpPr>
        <p:spPr>
          <a:xfrm>
            <a:off x="334100" y="3499224"/>
            <a:ext cx="4417289" cy="277103"/>
          </a:xfrm>
        </p:spPr>
        <p:txBody>
          <a:bodyPr anchor="t">
            <a:noAutofit/>
          </a:bodyPr>
          <a:lstStyle>
            <a:lvl1pPr marL="0" indent="0">
              <a:lnSpc>
                <a:spcPts val="1800"/>
              </a:lnSpc>
              <a:buNone/>
              <a:defRPr sz="1200" b="0">
                <a:solidFill>
                  <a:schemeClr val="bg1">
                    <a:lumMod val="85000"/>
                  </a:schemeClr>
                </a:solidFill>
              </a:defRPr>
            </a:lvl1pPr>
          </a:lstStyle>
          <a:p>
            <a:pPr lvl="0"/>
            <a:r>
              <a:rPr lang="en-US"/>
              <a:t>Month 2024</a:t>
            </a:r>
          </a:p>
        </p:txBody>
      </p:sp>
    </p:spTree>
    <p:extLst>
      <p:ext uri="{BB962C8B-B14F-4D97-AF65-F5344CB8AC3E}">
        <p14:creationId xmlns:p14="http://schemas.microsoft.com/office/powerpoint/2010/main" val="4225999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51C49-0D57-9670-9E18-376447B59CAC}"/>
              </a:ext>
            </a:extLst>
          </p:cNvPr>
          <p:cNvSpPr/>
          <p:nvPr userDrawn="1"/>
        </p:nvSpPr>
        <p:spPr>
          <a:xfrm>
            <a:off x="0" y="0"/>
            <a:ext cx="9144000" cy="51435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5" name="Text Placeholder 16">
            <a:extLst>
              <a:ext uri="{FF2B5EF4-FFF2-40B4-BE49-F238E27FC236}">
                <a16:creationId xmlns:a16="http://schemas.microsoft.com/office/drawing/2014/main" id="{DC21E752-D648-41B6-DE28-294BE36B943C}"/>
              </a:ext>
            </a:extLst>
          </p:cNvPr>
          <p:cNvSpPr>
            <a:spLocks noGrp="1"/>
          </p:cNvSpPr>
          <p:nvPr>
            <p:ph type="body" sz="quarter" idx="13" hasCustomPrompt="1"/>
          </p:nvPr>
        </p:nvSpPr>
        <p:spPr>
          <a:xfrm>
            <a:off x="323850" y="1709531"/>
            <a:ext cx="5809162" cy="862220"/>
          </a:xfrm>
        </p:spPr>
        <p:txBody>
          <a:bodyPr>
            <a:noAutofit/>
          </a:bodyPr>
          <a:lstStyle>
            <a:lvl1pPr marL="0" indent="0">
              <a:lnSpc>
                <a:spcPct val="100000"/>
              </a:lnSpc>
              <a:spcBef>
                <a:spcPts val="0"/>
              </a:spcBef>
              <a:buNone/>
              <a:defRPr sz="3200" b="1" cap="none" baseline="0">
                <a:solidFill>
                  <a:schemeClr val="bg1"/>
                </a:solidFill>
              </a:defRPr>
            </a:lvl1pPr>
          </a:lstStyle>
          <a:p>
            <a:pPr lvl="0"/>
            <a:r>
              <a:rPr lang="en-US"/>
              <a:t>TITLE OF THE SLIDE - LINE ONE</a:t>
            </a:r>
            <a:endParaRPr lang="en-IN"/>
          </a:p>
        </p:txBody>
      </p:sp>
      <p:sp>
        <p:nvSpPr>
          <p:cNvPr id="6" name="Text Placeholder 16">
            <a:extLst>
              <a:ext uri="{FF2B5EF4-FFF2-40B4-BE49-F238E27FC236}">
                <a16:creationId xmlns:a16="http://schemas.microsoft.com/office/drawing/2014/main" id="{E7A12016-9A79-1732-D765-09981F5CAC1E}"/>
              </a:ext>
            </a:extLst>
          </p:cNvPr>
          <p:cNvSpPr>
            <a:spLocks noGrp="1"/>
          </p:cNvSpPr>
          <p:nvPr>
            <p:ph type="body" sz="quarter" idx="14" hasCustomPrompt="1"/>
          </p:nvPr>
        </p:nvSpPr>
        <p:spPr>
          <a:xfrm>
            <a:off x="323851" y="2793683"/>
            <a:ext cx="5435173" cy="442845"/>
          </a:xfrm>
        </p:spPr>
        <p:txBody>
          <a:bodyPr>
            <a:noAutofit/>
          </a:bodyPr>
          <a:lstStyle>
            <a:lvl1pPr marL="0" indent="0">
              <a:lnSpc>
                <a:spcPct val="100000"/>
              </a:lnSpc>
              <a:spcBef>
                <a:spcPts val="0"/>
              </a:spcBef>
              <a:buNone/>
              <a:defRPr sz="2000" b="1" baseline="0">
                <a:solidFill>
                  <a:srgbClr val="BED730"/>
                </a:solidFill>
              </a:defRPr>
            </a:lvl1pPr>
          </a:lstStyle>
          <a:p>
            <a:pPr lvl="0"/>
            <a:r>
              <a:rPr lang="en-US"/>
              <a:t>Line two</a:t>
            </a:r>
          </a:p>
        </p:txBody>
      </p:sp>
      <p:sp>
        <p:nvSpPr>
          <p:cNvPr id="7" name="Text Placeholder 16">
            <a:extLst>
              <a:ext uri="{FF2B5EF4-FFF2-40B4-BE49-F238E27FC236}">
                <a16:creationId xmlns:a16="http://schemas.microsoft.com/office/drawing/2014/main" id="{60542FC3-60D7-B1D5-1FEA-0AFB6860CD69}"/>
              </a:ext>
            </a:extLst>
          </p:cNvPr>
          <p:cNvSpPr>
            <a:spLocks noGrp="1"/>
          </p:cNvSpPr>
          <p:nvPr>
            <p:ph type="body" sz="quarter" idx="15" hasCustomPrompt="1"/>
          </p:nvPr>
        </p:nvSpPr>
        <p:spPr>
          <a:xfrm>
            <a:off x="323851" y="3330887"/>
            <a:ext cx="2527631" cy="277103"/>
          </a:xfrm>
        </p:spPr>
        <p:txBody>
          <a:bodyPr anchor="t">
            <a:noAutofit/>
          </a:bodyPr>
          <a:lstStyle>
            <a:lvl1pPr marL="0" indent="0">
              <a:lnSpc>
                <a:spcPts val="1800"/>
              </a:lnSpc>
              <a:buNone/>
              <a:defRPr sz="1200" b="0">
                <a:solidFill>
                  <a:schemeClr val="bg1">
                    <a:lumMod val="75000"/>
                  </a:schemeClr>
                </a:solidFill>
              </a:defRPr>
            </a:lvl1pPr>
          </a:lstStyle>
          <a:p>
            <a:pPr lvl="0"/>
            <a:r>
              <a:rPr lang="en-US"/>
              <a:t>Month 2024</a:t>
            </a:r>
          </a:p>
        </p:txBody>
      </p:sp>
    </p:spTree>
    <p:extLst>
      <p:ext uri="{BB962C8B-B14F-4D97-AF65-F5344CB8AC3E}">
        <p14:creationId xmlns:p14="http://schemas.microsoft.com/office/powerpoint/2010/main" val="23186864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ner page White 1">
    <p:spTree>
      <p:nvGrpSpPr>
        <p:cNvPr id="1" name=""/>
        <p:cNvGrpSpPr/>
        <p:nvPr/>
      </p:nvGrpSpPr>
      <p:grpSpPr>
        <a:xfrm>
          <a:off x="0" y="0"/>
          <a:ext cx="0" cy="0"/>
          <a:chOff x="0" y="0"/>
          <a:chExt cx="0" cy="0"/>
        </a:xfrm>
      </p:grpSpPr>
      <p:sp>
        <p:nvSpPr>
          <p:cNvPr id="8" name="Text Placeholder 16">
            <a:extLst>
              <a:ext uri="{FF2B5EF4-FFF2-40B4-BE49-F238E27FC236}">
                <a16:creationId xmlns:a16="http://schemas.microsoft.com/office/drawing/2014/main" id="{DCC9DAB5-2441-B5D8-0E3A-9CBB348D355E}"/>
              </a:ext>
            </a:extLst>
          </p:cNvPr>
          <p:cNvSpPr>
            <a:spLocks noGrp="1"/>
          </p:cNvSpPr>
          <p:nvPr>
            <p:ph type="body" sz="quarter" idx="13" hasCustomPrompt="1"/>
          </p:nvPr>
        </p:nvSpPr>
        <p:spPr>
          <a:xfrm>
            <a:off x="334100" y="104561"/>
            <a:ext cx="8496696" cy="214050"/>
          </a:xfrm>
        </p:spPr>
        <p:txBody>
          <a:bodyPr>
            <a:noAutofit/>
          </a:bodyPr>
          <a:lstStyle>
            <a:lvl1pPr marL="0" indent="0">
              <a:lnSpc>
                <a:spcPct val="100000"/>
              </a:lnSpc>
              <a:spcBef>
                <a:spcPts val="0"/>
              </a:spcBef>
              <a:buNone/>
              <a:defRPr sz="1200" b="1" cap="none" baseline="0">
                <a:solidFill>
                  <a:schemeClr val="accent1"/>
                </a:solidFill>
              </a:defRPr>
            </a:lvl1pPr>
          </a:lstStyle>
          <a:p>
            <a:pPr lvl="0"/>
            <a:r>
              <a:rPr lang="en-US"/>
              <a:t>TITLE OF THE SLIDE - LINE ONE</a:t>
            </a:r>
            <a:endParaRPr lang="en-IN"/>
          </a:p>
        </p:txBody>
      </p:sp>
      <p:sp>
        <p:nvSpPr>
          <p:cNvPr id="9" name="Text Placeholder 16">
            <a:extLst>
              <a:ext uri="{FF2B5EF4-FFF2-40B4-BE49-F238E27FC236}">
                <a16:creationId xmlns:a16="http://schemas.microsoft.com/office/drawing/2014/main" id="{09BA986B-A0B7-BDCB-BCAF-74D19F1CCB6E}"/>
              </a:ext>
            </a:extLst>
          </p:cNvPr>
          <p:cNvSpPr>
            <a:spLocks noGrp="1"/>
          </p:cNvSpPr>
          <p:nvPr>
            <p:ph type="body" sz="quarter" idx="14" hasCustomPrompt="1"/>
          </p:nvPr>
        </p:nvSpPr>
        <p:spPr>
          <a:xfrm>
            <a:off x="334103" y="318612"/>
            <a:ext cx="8496694" cy="308452"/>
          </a:xfrm>
        </p:spPr>
        <p:txBody>
          <a:bodyPr>
            <a:noAutofit/>
          </a:bodyPr>
          <a:lstStyle>
            <a:lvl1pPr marL="0" indent="0">
              <a:lnSpc>
                <a:spcPct val="100000"/>
              </a:lnSpc>
              <a:spcBef>
                <a:spcPts val="0"/>
              </a:spcBef>
              <a:buNone/>
              <a:defRPr sz="2000" b="1" baseline="0">
                <a:solidFill>
                  <a:schemeClr val="tx2"/>
                </a:solidFill>
              </a:defRPr>
            </a:lvl1pPr>
          </a:lstStyle>
          <a:p>
            <a:pPr lvl="0"/>
            <a:r>
              <a:rPr lang="en-US"/>
              <a:t>TITLE OF THE SLIDE GOES HERE</a:t>
            </a:r>
          </a:p>
        </p:txBody>
      </p:sp>
      <p:sp>
        <p:nvSpPr>
          <p:cNvPr id="4" name="TextBox 3">
            <a:extLst>
              <a:ext uri="{FF2B5EF4-FFF2-40B4-BE49-F238E27FC236}">
                <a16:creationId xmlns:a16="http://schemas.microsoft.com/office/drawing/2014/main" id="{36B0A35F-EEA7-4609-2E36-3EB12BB0AF32}"/>
              </a:ext>
            </a:extLst>
          </p:cNvPr>
          <p:cNvSpPr txBox="1"/>
          <p:nvPr userDrawn="1"/>
        </p:nvSpPr>
        <p:spPr>
          <a:xfrm>
            <a:off x="1" y="4862677"/>
            <a:ext cx="1337366" cy="184666"/>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6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 KPMG Confidential </a:t>
            </a:r>
            <a:endParaRPr kumimoji="0" lang="en-IN" sz="6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30151750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ner page whit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DA715-CF26-4BFF-8B3F-894401EBA040}"/>
              </a:ext>
            </a:extLst>
          </p:cNvPr>
          <p:cNvSpPr>
            <a:spLocks noGrp="1"/>
          </p:cNvSpPr>
          <p:nvPr>
            <p:ph type="title" hasCustomPrompt="1"/>
          </p:nvPr>
        </p:nvSpPr>
        <p:spPr>
          <a:xfrm>
            <a:off x="323850" y="211574"/>
            <a:ext cx="8496300" cy="430877"/>
          </a:xfrm>
        </p:spPr>
        <p:txBody>
          <a:bodyPr/>
          <a:lstStyle>
            <a:lvl1pPr>
              <a:defRPr sz="2200"/>
            </a:lvl1pPr>
          </a:lstStyle>
          <a:p>
            <a:r>
              <a:rPr lang="en-US"/>
              <a:t>TITLE COMES HERE</a:t>
            </a:r>
            <a:endParaRPr lang="en-IN"/>
          </a:p>
        </p:txBody>
      </p:sp>
      <p:sp>
        <p:nvSpPr>
          <p:cNvPr id="4" name="TextBox 3">
            <a:extLst>
              <a:ext uri="{FF2B5EF4-FFF2-40B4-BE49-F238E27FC236}">
                <a16:creationId xmlns:a16="http://schemas.microsoft.com/office/drawing/2014/main" id="{86F1F238-94FB-988B-C46F-35FCC667FEC4}"/>
              </a:ext>
            </a:extLst>
          </p:cNvPr>
          <p:cNvSpPr txBox="1"/>
          <p:nvPr userDrawn="1"/>
        </p:nvSpPr>
        <p:spPr>
          <a:xfrm>
            <a:off x="1" y="4862677"/>
            <a:ext cx="1337366" cy="184666"/>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6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 KPMG Confidential </a:t>
            </a:r>
            <a:endParaRPr kumimoji="0" lang="en-IN" sz="6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1101198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Inner page whit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7AF348-28CA-AE99-D64E-99F5188CBF37}"/>
              </a:ext>
            </a:extLst>
          </p:cNvPr>
          <p:cNvSpPr/>
          <p:nvPr userDrawn="1"/>
        </p:nvSpPr>
        <p:spPr>
          <a:xfrm>
            <a:off x="0" y="1"/>
            <a:ext cx="9144000" cy="75235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descr="A person touching a screen with a touch screen&#10;&#10;Description automatically generated">
            <a:extLst>
              <a:ext uri="{FF2B5EF4-FFF2-40B4-BE49-F238E27FC236}">
                <a16:creationId xmlns:a16="http://schemas.microsoft.com/office/drawing/2014/main" id="{1D81CF3F-5901-3EF8-40E0-A620622707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2390" y="1"/>
            <a:ext cx="1731609" cy="752354"/>
          </a:xfrm>
          <a:prstGeom prst="rect">
            <a:avLst/>
          </a:prstGeom>
        </p:spPr>
      </p:pic>
      <p:sp>
        <p:nvSpPr>
          <p:cNvPr id="9" name="Rectangle 8">
            <a:extLst>
              <a:ext uri="{FF2B5EF4-FFF2-40B4-BE49-F238E27FC236}">
                <a16:creationId xmlns:a16="http://schemas.microsoft.com/office/drawing/2014/main" id="{E6E9A253-9B89-2CED-9FD5-F66F4FF751C1}"/>
              </a:ext>
            </a:extLst>
          </p:cNvPr>
          <p:cNvSpPr/>
          <p:nvPr userDrawn="1"/>
        </p:nvSpPr>
        <p:spPr>
          <a:xfrm>
            <a:off x="1" y="752355"/>
            <a:ext cx="9143999" cy="45719"/>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C2DA715-CF26-4BFF-8B3F-894401EBA040}"/>
              </a:ext>
            </a:extLst>
          </p:cNvPr>
          <p:cNvSpPr>
            <a:spLocks noGrp="1"/>
          </p:cNvSpPr>
          <p:nvPr>
            <p:ph type="title" hasCustomPrompt="1"/>
          </p:nvPr>
        </p:nvSpPr>
        <p:spPr>
          <a:xfrm>
            <a:off x="323850" y="242352"/>
            <a:ext cx="8496300" cy="369322"/>
          </a:xfrm>
        </p:spPr>
        <p:txBody>
          <a:bodyPr/>
          <a:lstStyle>
            <a:lvl1pPr>
              <a:defRPr sz="1800" cap="none">
                <a:solidFill>
                  <a:schemeClr val="bg1"/>
                </a:solidFill>
              </a:defRPr>
            </a:lvl1pPr>
          </a:lstStyle>
          <a:p>
            <a:r>
              <a:rPr lang="en-US"/>
              <a:t>Title Comes Here</a:t>
            </a:r>
            <a:endParaRPr lang="en-IN"/>
          </a:p>
        </p:txBody>
      </p:sp>
      <p:sp>
        <p:nvSpPr>
          <p:cNvPr id="4" name="TextBox 3">
            <a:extLst>
              <a:ext uri="{FF2B5EF4-FFF2-40B4-BE49-F238E27FC236}">
                <a16:creationId xmlns:a16="http://schemas.microsoft.com/office/drawing/2014/main" id="{86F1F238-94FB-988B-C46F-35FCC667FEC4}"/>
              </a:ext>
            </a:extLst>
          </p:cNvPr>
          <p:cNvSpPr txBox="1"/>
          <p:nvPr userDrawn="1"/>
        </p:nvSpPr>
        <p:spPr>
          <a:xfrm>
            <a:off x="231141" y="4847493"/>
            <a:ext cx="1337366" cy="184666"/>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6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 KPMG Confidential </a:t>
            </a:r>
            <a:endParaRPr kumimoji="0" lang="en-IN" sz="6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
        <p:nvSpPr>
          <p:cNvPr id="3" name="TextBox 2">
            <a:extLst>
              <a:ext uri="{FF2B5EF4-FFF2-40B4-BE49-F238E27FC236}">
                <a16:creationId xmlns:a16="http://schemas.microsoft.com/office/drawing/2014/main" id="{945F1208-8194-815E-2AB7-0FF971E903E8}"/>
              </a:ext>
              <a:ext uri="{C183D7F6-B498-43B3-948B-1728B52AA6E4}">
                <adec:decorative xmlns:adec="http://schemas.microsoft.com/office/drawing/2017/decorative" val="1"/>
              </a:ext>
            </a:extLst>
          </p:cNvPr>
          <p:cNvSpPr txBox="1"/>
          <p:nvPr userDrawn="1"/>
        </p:nvSpPr>
        <p:spPr>
          <a:xfrm>
            <a:off x="2049652" y="4847493"/>
            <a:ext cx="5044699" cy="184666"/>
          </a:xfrm>
          <a:prstGeom prst="rect">
            <a:avLst/>
          </a:prstGeom>
          <a:noFill/>
        </p:spPr>
        <p:txBody>
          <a:bodyPr wrap="square" lIns="0" tIns="0" rIns="0" bIns="0"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600" kern="1200" noProof="0">
                <a:solidFill>
                  <a:schemeClr val="bg1">
                    <a:lumMod val="65000"/>
                  </a:schemeClr>
                </a:solidFill>
                <a:latin typeface="+mn-lt"/>
                <a:ea typeface="+mn-ea"/>
                <a:cs typeface="+mn-cs"/>
              </a:rPr>
              <a:t>© 2024 KPMG India Services LLP, an Indian limited liability partnership and a member firm of the KPMG global organization of independent member firms affiliated with KPMG International Limited, a private English company limited by guarantee. All rights reserved.</a:t>
            </a:r>
          </a:p>
        </p:txBody>
      </p:sp>
      <p:sp>
        <p:nvSpPr>
          <p:cNvPr id="10" name="Shape 8">
            <a:extLst>
              <a:ext uri="{FF2B5EF4-FFF2-40B4-BE49-F238E27FC236}">
                <a16:creationId xmlns:a16="http://schemas.microsoft.com/office/drawing/2014/main" id="{0401710C-E88F-61B4-7DC3-FEC546CD7559}"/>
              </a:ext>
            </a:extLst>
          </p:cNvPr>
          <p:cNvSpPr txBox="1">
            <a:spLocks/>
          </p:cNvSpPr>
          <p:nvPr userDrawn="1"/>
        </p:nvSpPr>
        <p:spPr>
          <a:xfrm>
            <a:off x="8428074" y="4879047"/>
            <a:ext cx="427608" cy="184666"/>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800" b="0" smtClean="0">
                <a:solidFill>
                  <a:schemeClr val="bg1">
                    <a:lumMod val="75000"/>
                  </a:schemeClr>
                </a:solidFill>
                <a:latin typeface="+mn-lt"/>
                <a:ea typeface="Arial"/>
                <a:cs typeface="Arial" panose="020B0604020202020204" pitchFamily="34" charset="0"/>
              </a:rPr>
              <a:pPr algn="r"/>
              <a:t>‹#›</a:t>
            </a:fld>
            <a:endParaRPr lang="en-GB" sz="800" b="0">
              <a:solidFill>
                <a:schemeClr val="bg1">
                  <a:lumMod val="75000"/>
                </a:schemeClr>
              </a:solidFill>
              <a:latin typeface="+mn-lt"/>
              <a:ea typeface="Arial"/>
              <a:cs typeface="Arial" panose="020B0604020202020204" pitchFamily="34" charset="0"/>
            </a:endParaRPr>
          </a:p>
        </p:txBody>
      </p:sp>
    </p:spTree>
    <p:extLst>
      <p:ext uri="{BB962C8B-B14F-4D97-AF65-F5344CB8AC3E}">
        <p14:creationId xmlns:p14="http://schemas.microsoft.com/office/powerpoint/2010/main" val="3472111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Inner page whit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7AF348-28CA-AE99-D64E-99F5188CBF37}"/>
              </a:ext>
            </a:extLst>
          </p:cNvPr>
          <p:cNvSpPr/>
          <p:nvPr userDrawn="1"/>
        </p:nvSpPr>
        <p:spPr>
          <a:xfrm>
            <a:off x="0" y="1"/>
            <a:ext cx="9144000" cy="75235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descr="A person touching a screen with a touch screen&#10;&#10;Description automatically generated">
            <a:extLst>
              <a:ext uri="{FF2B5EF4-FFF2-40B4-BE49-F238E27FC236}">
                <a16:creationId xmlns:a16="http://schemas.microsoft.com/office/drawing/2014/main" id="{1D81CF3F-5901-3EF8-40E0-A620622707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2390" y="1"/>
            <a:ext cx="1731609" cy="752354"/>
          </a:xfrm>
          <a:prstGeom prst="rect">
            <a:avLst/>
          </a:prstGeom>
        </p:spPr>
      </p:pic>
      <p:sp>
        <p:nvSpPr>
          <p:cNvPr id="9" name="Rectangle 8">
            <a:extLst>
              <a:ext uri="{FF2B5EF4-FFF2-40B4-BE49-F238E27FC236}">
                <a16:creationId xmlns:a16="http://schemas.microsoft.com/office/drawing/2014/main" id="{E6E9A253-9B89-2CED-9FD5-F66F4FF751C1}"/>
              </a:ext>
            </a:extLst>
          </p:cNvPr>
          <p:cNvSpPr/>
          <p:nvPr userDrawn="1"/>
        </p:nvSpPr>
        <p:spPr>
          <a:xfrm>
            <a:off x="1" y="752355"/>
            <a:ext cx="9143999" cy="45719"/>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C2DA715-CF26-4BFF-8B3F-894401EBA040}"/>
              </a:ext>
            </a:extLst>
          </p:cNvPr>
          <p:cNvSpPr>
            <a:spLocks noGrp="1"/>
          </p:cNvSpPr>
          <p:nvPr>
            <p:ph type="title" hasCustomPrompt="1"/>
          </p:nvPr>
        </p:nvSpPr>
        <p:spPr>
          <a:xfrm>
            <a:off x="338328" y="281684"/>
            <a:ext cx="8496300" cy="369322"/>
          </a:xfrm>
        </p:spPr>
        <p:txBody>
          <a:bodyPr/>
          <a:lstStyle>
            <a:lvl1pPr>
              <a:defRPr sz="1800" cap="none">
                <a:solidFill>
                  <a:schemeClr val="bg1"/>
                </a:solidFill>
              </a:defRPr>
            </a:lvl1pPr>
          </a:lstStyle>
          <a:p>
            <a:r>
              <a:rPr lang="en-US"/>
              <a:t>Title Comes Here</a:t>
            </a:r>
            <a:endParaRPr lang="en-IN"/>
          </a:p>
        </p:txBody>
      </p:sp>
      <p:sp>
        <p:nvSpPr>
          <p:cNvPr id="4" name="TextBox 3">
            <a:extLst>
              <a:ext uri="{FF2B5EF4-FFF2-40B4-BE49-F238E27FC236}">
                <a16:creationId xmlns:a16="http://schemas.microsoft.com/office/drawing/2014/main" id="{86F1F238-94FB-988B-C46F-35FCC667FEC4}"/>
              </a:ext>
            </a:extLst>
          </p:cNvPr>
          <p:cNvSpPr txBox="1"/>
          <p:nvPr userDrawn="1"/>
        </p:nvSpPr>
        <p:spPr>
          <a:xfrm>
            <a:off x="231141" y="4847493"/>
            <a:ext cx="1337366" cy="184666"/>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6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 KPMG Confidential </a:t>
            </a:r>
            <a:endParaRPr kumimoji="0" lang="en-IN" sz="6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
        <p:nvSpPr>
          <p:cNvPr id="3" name="TextBox 2">
            <a:extLst>
              <a:ext uri="{FF2B5EF4-FFF2-40B4-BE49-F238E27FC236}">
                <a16:creationId xmlns:a16="http://schemas.microsoft.com/office/drawing/2014/main" id="{945F1208-8194-815E-2AB7-0FF971E903E8}"/>
              </a:ext>
              <a:ext uri="{C183D7F6-B498-43B3-948B-1728B52AA6E4}">
                <adec:decorative xmlns:adec="http://schemas.microsoft.com/office/drawing/2017/decorative" val="1"/>
              </a:ext>
            </a:extLst>
          </p:cNvPr>
          <p:cNvSpPr txBox="1"/>
          <p:nvPr userDrawn="1"/>
        </p:nvSpPr>
        <p:spPr>
          <a:xfrm>
            <a:off x="2049652" y="4847493"/>
            <a:ext cx="5044699" cy="184666"/>
          </a:xfrm>
          <a:prstGeom prst="rect">
            <a:avLst/>
          </a:prstGeom>
          <a:noFill/>
        </p:spPr>
        <p:txBody>
          <a:bodyPr wrap="square" lIns="0" tIns="0" rIns="0" bIns="0"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600" kern="1200" noProof="0">
                <a:solidFill>
                  <a:schemeClr val="bg1">
                    <a:lumMod val="65000"/>
                  </a:schemeClr>
                </a:solidFill>
                <a:latin typeface="+mn-lt"/>
                <a:ea typeface="+mn-ea"/>
                <a:cs typeface="+mn-cs"/>
              </a:rPr>
              <a:t>© 2024 KPMG India Services LLP, an Indian limited liability partnership and a member firm of the KPMG global organization of independent member firms affiliated with KPMG International Limited, a private English company limited by guarantee. All rights reserved.</a:t>
            </a:r>
          </a:p>
        </p:txBody>
      </p:sp>
      <p:sp>
        <p:nvSpPr>
          <p:cNvPr id="5" name="Text Placeholder 16">
            <a:extLst>
              <a:ext uri="{FF2B5EF4-FFF2-40B4-BE49-F238E27FC236}">
                <a16:creationId xmlns:a16="http://schemas.microsoft.com/office/drawing/2014/main" id="{94D08903-E0EC-4C3A-C974-4E6427DADBA6}"/>
              </a:ext>
            </a:extLst>
          </p:cNvPr>
          <p:cNvSpPr>
            <a:spLocks noGrp="1"/>
          </p:cNvSpPr>
          <p:nvPr>
            <p:ph type="body" sz="quarter" idx="13" hasCustomPrompt="1"/>
          </p:nvPr>
        </p:nvSpPr>
        <p:spPr>
          <a:xfrm>
            <a:off x="338327" y="104561"/>
            <a:ext cx="8482219" cy="214050"/>
          </a:xfrm>
        </p:spPr>
        <p:txBody>
          <a:bodyPr>
            <a:noAutofit/>
          </a:bodyPr>
          <a:lstStyle>
            <a:lvl1pPr marL="0" indent="0">
              <a:lnSpc>
                <a:spcPct val="100000"/>
              </a:lnSpc>
              <a:spcBef>
                <a:spcPts val="0"/>
              </a:spcBef>
              <a:buNone/>
              <a:defRPr sz="1000" b="1" cap="none" baseline="0">
                <a:solidFill>
                  <a:schemeClr val="bg1"/>
                </a:solidFill>
                <a:latin typeface="+mj-lt"/>
              </a:defRPr>
            </a:lvl1pPr>
          </a:lstStyle>
          <a:p>
            <a:pPr lvl="0"/>
            <a:r>
              <a:rPr lang="en-US"/>
              <a:t>Title of the slide - line one</a:t>
            </a:r>
            <a:endParaRPr lang="en-IN"/>
          </a:p>
        </p:txBody>
      </p:sp>
      <p:sp>
        <p:nvSpPr>
          <p:cNvPr id="11" name="Shape 8">
            <a:extLst>
              <a:ext uri="{FF2B5EF4-FFF2-40B4-BE49-F238E27FC236}">
                <a16:creationId xmlns:a16="http://schemas.microsoft.com/office/drawing/2014/main" id="{EBCAA43E-197A-1D7B-F172-BA182DE6700B}"/>
              </a:ext>
            </a:extLst>
          </p:cNvPr>
          <p:cNvSpPr txBox="1">
            <a:spLocks/>
          </p:cNvSpPr>
          <p:nvPr userDrawn="1"/>
        </p:nvSpPr>
        <p:spPr>
          <a:xfrm>
            <a:off x="8428074" y="4879047"/>
            <a:ext cx="427608" cy="184666"/>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800" b="0" smtClean="0">
                <a:solidFill>
                  <a:schemeClr val="bg1">
                    <a:lumMod val="75000"/>
                  </a:schemeClr>
                </a:solidFill>
                <a:latin typeface="+mn-lt"/>
                <a:ea typeface="Arial"/>
                <a:cs typeface="Arial" panose="020B0604020202020204" pitchFamily="34" charset="0"/>
              </a:rPr>
              <a:pPr algn="r"/>
              <a:t>‹#›</a:t>
            </a:fld>
            <a:endParaRPr lang="en-GB" sz="800" b="0">
              <a:solidFill>
                <a:schemeClr val="bg1">
                  <a:lumMod val="75000"/>
                </a:schemeClr>
              </a:solidFill>
              <a:latin typeface="+mn-lt"/>
              <a:ea typeface="Arial"/>
              <a:cs typeface="Arial" panose="020B0604020202020204" pitchFamily="34" charset="0"/>
            </a:endParaRPr>
          </a:p>
        </p:txBody>
      </p:sp>
    </p:spTree>
    <p:extLst>
      <p:ext uri="{BB962C8B-B14F-4D97-AF65-F5344CB8AC3E}">
        <p14:creationId xmlns:p14="http://schemas.microsoft.com/office/powerpoint/2010/main" val="15589504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ner pag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5BA79F-C34F-D564-54A0-3C52CFA5D91B}"/>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3" y="0"/>
            <a:ext cx="9143999" cy="5143500"/>
          </a:xfrm>
          <a:prstGeom prst="rect">
            <a:avLst/>
          </a:prstGeom>
        </p:spPr>
      </p:pic>
      <p:sp>
        <p:nvSpPr>
          <p:cNvPr id="4" name="Rectangle 3">
            <a:extLst>
              <a:ext uri="{FF2B5EF4-FFF2-40B4-BE49-F238E27FC236}">
                <a16:creationId xmlns:a16="http://schemas.microsoft.com/office/drawing/2014/main" id="{3E794680-026D-525E-495F-3EE907F68862}"/>
              </a:ext>
            </a:extLst>
          </p:cNvPr>
          <p:cNvSpPr/>
          <p:nvPr userDrawn="1"/>
        </p:nvSpPr>
        <p:spPr>
          <a:xfrm>
            <a:off x="3"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11" name="Title 4">
            <a:extLst>
              <a:ext uri="{FF2B5EF4-FFF2-40B4-BE49-F238E27FC236}">
                <a16:creationId xmlns:a16="http://schemas.microsoft.com/office/drawing/2014/main" id="{289692E0-75EA-3CC9-02A2-875AE46836F4}"/>
              </a:ext>
            </a:extLst>
          </p:cNvPr>
          <p:cNvSpPr>
            <a:spLocks noGrp="1"/>
          </p:cNvSpPr>
          <p:nvPr>
            <p:ph type="title" hasCustomPrompt="1"/>
          </p:nvPr>
        </p:nvSpPr>
        <p:spPr>
          <a:xfrm>
            <a:off x="324000" y="165409"/>
            <a:ext cx="8496150" cy="461655"/>
          </a:xfrm>
        </p:spPr>
        <p:txBody>
          <a:bodyPr/>
          <a:lstStyle>
            <a:lvl1pPr>
              <a:defRPr sz="2400" baseline="0">
                <a:solidFill>
                  <a:srgbClr val="BED730"/>
                </a:solidFill>
                <a:latin typeface="TheSansOffice" panose="020B0503040302060204" pitchFamily="34" charset="0"/>
              </a:defRPr>
            </a:lvl1pPr>
          </a:lstStyle>
          <a:p>
            <a:r>
              <a:rPr lang="en-US"/>
              <a:t>TITLE OF THE SLIDE GOES HERE</a:t>
            </a:r>
          </a:p>
        </p:txBody>
      </p:sp>
      <p:sp>
        <p:nvSpPr>
          <p:cNvPr id="2" name="TextBox 1">
            <a:extLst>
              <a:ext uri="{FF2B5EF4-FFF2-40B4-BE49-F238E27FC236}">
                <a16:creationId xmlns:a16="http://schemas.microsoft.com/office/drawing/2014/main" id="{72D9025A-E098-ECFA-01A7-5BC446388714}"/>
              </a:ext>
            </a:extLst>
          </p:cNvPr>
          <p:cNvSpPr txBox="1"/>
          <p:nvPr userDrawn="1"/>
        </p:nvSpPr>
        <p:spPr>
          <a:xfrm>
            <a:off x="1" y="4862677"/>
            <a:ext cx="1337366" cy="184666"/>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600" b="0" i="1" u="none" strike="noStrike" kern="1200" cap="none" spc="0" normalizeH="0" baseline="0" noProof="0">
                <a:ln>
                  <a:noFill/>
                </a:ln>
                <a:solidFill>
                  <a:schemeClr val="bg1">
                    <a:lumMod val="75000"/>
                  </a:schemeClr>
                </a:solidFill>
                <a:effectLst/>
                <a:uLnTx/>
                <a:uFillTx/>
                <a:latin typeface="Trebuchet MS"/>
                <a:ea typeface="+mn-ea"/>
                <a:cs typeface="+mn-cs"/>
              </a:rPr>
              <a:t>Sify Confidential </a:t>
            </a:r>
            <a:endParaRPr kumimoji="0" lang="en-IN" sz="600" b="0" i="1" u="none" strike="noStrike" kern="1200" cap="none" spc="0" normalizeH="0" baseline="0" noProof="0">
              <a:ln>
                <a:noFill/>
              </a:ln>
              <a:solidFill>
                <a:schemeClr val="bg1">
                  <a:lumMod val="75000"/>
                </a:schemeClr>
              </a:solidFill>
              <a:effectLst/>
              <a:uLnTx/>
              <a:uFillTx/>
              <a:latin typeface="Trebuchet MS"/>
              <a:ea typeface="+mn-ea"/>
              <a:cs typeface="+mn-cs"/>
            </a:endParaRPr>
          </a:p>
        </p:txBody>
      </p:sp>
    </p:spTree>
    <p:extLst>
      <p:ext uri="{BB962C8B-B14F-4D97-AF65-F5344CB8AC3E}">
        <p14:creationId xmlns:p14="http://schemas.microsoft.com/office/powerpoint/2010/main" val="37043172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ner pag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3"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3"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8" name="Text Placeholder 16">
            <a:extLst>
              <a:ext uri="{FF2B5EF4-FFF2-40B4-BE49-F238E27FC236}">
                <a16:creationId xmlns:a16="http://schemas.microsoft.com/office/drawing/2014/main" id="{DCC9DAB5-2441-B5D8-0E3A-9CBB348D355E}"/>
              </a:ext>
            </a:extLst>
          </p:cNvPr>
          <p:cNvSpPr>
            <a:spLocks noGrp="1"/>
          </p:cNvSpPr>
          <p:nvPr>
            <p:ph type="body" sz="quarter" idx="13" hasCustomPrompt="1"/>
          </p:nvPr>
        </p:nvSpPr>
        <p:spPr>
          <a:xfrm>
            <a:off x="334100" y="104561"/>
            <a:ext cx="8496696" cy="214050"/>
          </a:xfrm>
        </p:spPr>
        <p:txBody>
          <a:bodyPr>
            <a:noAutofit/>
          </a:bodyPr>
          <a:lstStyle>
            <a:lvl1pPr marL="0" indent="0">
              <a:lnSpc>
                <a:spcPct val="100000"/>
              </a:lnSpc>
              <a:spcBef>
                <a:spcPts val="0"/>
              </a:spcBef>
              <a:buNone/>
              <a:defRPr sz="1200" b="1" cap="none" baseline="0">
                <a:solidFill>
                  <a:schemeClr val="bg1"/>
                </a:solidFill>
              </a:defRPr>
            </a:lvl1pPr>
          </a:lstStyle>
          <a:p>
            <a:pPr lvl="0"/>
            <a:r>
              <a:rPr lang="en-US"/>
              <a:t>TITLE OF THE SLIDE - LINE ONE</a:t>
            </a:r>
            <a:endParaRPr lang="en-IN"/>
          </a:p>
        </p:txBody>
      </p:sp>
      <p:sp>
        <p:nvSpPr>
          <p:cNvPr id="9" name="Text Placeholder 16">
            <a:extLst>
              <a:ext uri="{FF2B5EF4-FFF2-40B4-BE49-F238E27FC236}">
                <a16:creationId xmlns:a16="http://schemas.microsoft.com/office/drawing/2014/main" id="{09BA986B-A0B7-BDCB-BCAF-74D19F1CCB6E}"/>
              </a:ext>
            </a:extLst>
          </p:cNvPr>
          <p:cNvSpPr>
            <a:spLocks noGrp="1"/>
          </p:cNvSpPr>
          <p:nvPr>
            <p:ph type="body" sz="quarter" idx="14" hasCustomPrompt="1"/>
          </p:nvPr>
        </p:nvSpPr>
        <p:spPr>
          <a:xfrm>
            <a:off x="334103" y="318612"/>
            <a:ext cx="8496694" cy="308452"/>
          </a:xfrm>
        </p:spPr>
        <p:txBody>
          <a:bodyPr>
            <a:noAutofit/>
          </a:bodyPr>
          <a:lstStyle>
            <a:lvl1pPr marL="0" indent="0">
              <a:lnSpc>
                <a:spcPct val="100000"/>
              </a:lnSpc>
              <a:spcBef>
                <a:spcPts val="0"/>
              </a:spcBef>
              <a:buNone/>
              <a:defRPr sz="2000" b="1" baseline="0">
                <a:solidFill>
                  <a:srgbClr val="BED730"/>
                </a:solidFill>
              </a:defRPr>
            </a:lvl1pPr>
          </a:lstStyle>
          <a:p>
            <a:pPr lvl="0"/>
            <a:r>
              <a:rPr lang="en-US"/>
              <a:t>TITLE OF THE SLIDE GOES HERE</a:t>
            </a:r>
          </a:p>
        </p:txBody>
      </p:sp>
      <p:sp>
        <p:nvSpPr>
          <p:cNvPr id="10" name="TextBox 9">
            <a:extLst>
              <a:ext uri="{FF2B5EF4-FFF2-40B4-BE49-F238E27FC236}">
                <a16:creationId xmlns:a16="http://schemas.microsoft.com/office/drawing/2014/main" id="{0E9BEB3F-9B8F-B15A-D30E-C3CD52994867}"/>
              </a:ext>
            </a:extLst>
          </p:cNvPr>
          <p:cNvSpPr txBox="1"/>
          <p:nvPr userDrawn="1"/>
        </p:nvSpPr>
        <p:spPr>
          <a:xfrm>
            <a:off x="1" y="4862677"/>
            <a:ext cx="1337366" cy="184666"/>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600" b="0" i="1" u="none" strike="noStrike" kern="1200" cap="none" spc="0" normalizeH="0" baseline="0" noProof="0">
                <a:ln>
                  <a:noFill/>
                </a:ln>
                <a:solidFill>
                  <a:schemeClr val="bg1">
                    <a:lumMod val="75000"/>
                  </a:schemeClr>
                </a:solidFill>
                <a:effectLst/>
                <a:uLnTx/>
                <a:uFillTx/>
                <a:latin typeface="Trebuchet MS"/>
                <a:ea typeface="+mn-ea"/>
                <a:cs typeface="+mn-cs"/>
              </a:rPr>
              <a:t>Sify Confidential </a:t>
            </a:r>
            <a:endParaRPr kumimoji="0" lang="en-IN" sz="600" b="0" i="1" u="none" strike="noStrike" kern="1200" cap="none" spc="0" normalizeH="0" baseline="0" noProof="0">
              <a:ln>
                <a:noFill/>
              </a:ln>
              <a:solidFill>
                <a:schemeClr val="bg1">
                  <a:lumMod val="75000"/>
                </a:schemeClr>
              </a:solidFill>
              <a:effectLst/>
              <a:uLnTx/>
              <a:uFillTx/>
              <a:latin typeface="Trebuchet MS"/>
              <a:ea typeface="+mn-ea"/>
              <a:cs typeface="+mn-cs"/>
            </a:endParaRPr>
          </a:p>
        </p:txBody>
      </p:sp>
    </p:spTree>
    <p:extLst>
      <p:ext uri="{BB962C8B-B14F-4D97-AF65-F5344CB8AC3E}">
        <p14:creationId xmlns:p14="http://schemas.microsoft.com/office/powerpoint/2010/main" val="11419326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rv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2" y="0"/>
            <a:ext cx="9144001" cy="51435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6195274" y="2015776"/>
            <a:ext cx="394916" cy="39491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6240114" y="2444897"/>
            <a:ext cx="305232" cy="305232"/>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6505" y="3822829"/>
            <a:ext cx="9150505" cy="1320673"/>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400"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320598" y="3822827"/>
            <a:ext cx="8499553" cy="1251183"/>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a:t>Section separator</a:t>
            </a:r>
          </a:p>
        </p:txBody>
      </p:sp>
      <p:pic>
        <p:nvPicPr>
          <p:cNvPr id="2" name="Picture 1" descr="Logo&#10;&#10;Description automatically generated">
            <a:extLst>
              <a:ext uri="{FF2B5EF4-FFF2-40B4-BE49-F238E27FC236}">
                <a16:creationId xmlns:a16="http://schemas.microsoft.com/office/drawing/2014/main" id="{52EE0ECF-8361-F54E-83D7-51A3B0B9B7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42686" y="162404"/>
            <a:ext cx="864000" cy="576000"/>
          </a:xfrm>
          <a:prstGeom prst="rect">
            <a:avLst/>
          </a:prstGeom>
        </p:spPr>
      </p:pic>
      <p:cxnSp>
        <p:nvCxnSpPr>
          <p:cNvPr id="5" name="Straight Connector 4">
            <a:extLst>
              <a:ext uri="{FF2B5EF4-FFF2-40B4-BE49-F238E27FC236}">
                <a16:creationId xmlns:a16="http://schemas.microsoft.com/office/drawing/2014/main" id="{E7C25E08-D338-65BF-144C-EFA1C1DCBE63}"/>
              </a:ext>
            </a:extLst>
          </p:cNvPr>
          <p:cNvCxnSpPr/>
          <p:nvPr userDrawn="1"/>
        </p:nvCxnSpPr>
        <p:spPr>
          <a:xfrm>
            <a:off x="8064500" y="327025"/>
            <a:ext cx="0" cy="300038"/>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Graphic 8">
            <a:extLst>
              <a:ext uri="{FF2B5EF4-FFF2-40B4-BE49-F238E27FC236}">
                <a16:creationId xmlns:a16="http://schemas.microsoft.com/office/drawing/2014/main" id="{E2D431AE-28F4-AE63-4DF2-D1CE05FC3876}"/>
              </a:ext>
            </a:extLst>
          </p:cNvPr>
          <p:cNvSpPr/>
          <p:nvPr userDrawn="1"/>
        </p:nvSpPr>
        <p:spPr>
          <a:xfrm>
            <a:off x="8194061" y="320041"/>
            <a:ext cx="626091" cy="251435"/>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sz="1800"/>
          </a:p>
        </p:txBody>
      </p:sp>
    </p:spTree>
    <p:extLst>
      <p:ext uri="{BB962C8B-B14F-4D97-AF65-F5344CB8AC3E}">
        <p14:creationId xmlns:p14="http://schemas.microsoft.com/office/powerpoint/2010/main" val="23273395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Section Divider">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01A299A-BF04-2CCA-5422-9B7E992F7D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AD35131-7371-4CF0-B282-66D9EF64198D}"/>
              </a:ext>
            </a:extLst>
          </p:cNvPr>
          <p:cNvSpPr/>
          <p:nvPr userDrawn="1"/>
        </p:nvSpPr>
        <p:spPr>
          <a:xfrm>
            <a:off x="2" y="0"/>
            <a:ext cx="9144001" cy="51435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1800"/>
          </a:p>
        </p:txBody>
      </p:sp>
      <p:sp>
        <p:nvSpPr>
          <p:cNvPr id="26" name="Rectangle 25">
            <a:extLst>
              <a:ext uri="{FF2B5EF4-FFF2-40B4-BE49-F238E27FC236}">
                <a16:creationId xmlns:a16="http://schemas.microsoft.com/office/drawing/2014/main" id="{8AD19607-E94E-48EE-A274-950F2411742E}"/>
              </a:ext>
            </a:extLst>
          </p:cNvPr>
          <p:cNvSpPr/>
          <p:nvPr/>
        </p:nvSpPr>
        <p:spPr>
          <a:xfrm>
            <a:off x="-36283" y="3859832"/>
            <a:ext cx="9216571" cy="128366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46" name="Text Placeholder 3">
            <a:extLst>
              <a:ext uri="{FF2B5EF4-FFF2-40B4-BE49-F238E27FC236}">
                <a16:creationId xmlns:a16="http://schemas.microsoft.com/office/drawing/2014/main" id="{FC89170F-4740-47C6-A37C-089B562BC848}"/>
              </a:ext>
            </a:extLst>
          </p:cNvPr>
          <p:cNvSpPr>
            <a:spLocks noGrp="1"/>
          </p:cNvSpPr>
          <p:nvPr userDrawn="1">
            <p:ph type="body" sz="quarter" idx="11" hasCustomPrompt="1"/>
          </p:nvPr>
        </p:nvSpPr>
        <p:spPr>
          <a:xfrm>
            <a:off x="323850" y="3929322"/>
            <a:ext cx="8496300" cy="1106806"/>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a:t>SECTION DIVIDER</a:t>
            </a:r>
          </a:p>
        </p:txBody>
      </p:sp>
      <p:pic>
        <p:nvPicPr>
          <p:cNvPr id="3" name="Picture 2" descr="Image result for sify logo">
            <a:extLst>
              <a:ext uri="{FF2B5EF4-FFF2-40B4-BE49-F238E27FC236}">
                <a16:creationId xmlns:a16="http://schemas.microsoft.com/office/drawing/2014/main" id="{2CC4C690-9221-A66D-9637-BB32643B273E}"/>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8001000" y="309615"/>
            <a:ext cx="877648" cy="497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6853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 Blank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8DCF0-1ED5-4F76-942B-A19560D269A4}"/>
              </a:ext>
            </a:extLst>
          </p:cNvPr>
          <p:cNvSpPr/>
          <p:nvPr userDrawn="1"/>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4" name="Picture 3">
            <a:extLst>
              <a:ext uri="{FF2B5EF4-FFF2-40B4-BE49-F238E27FC236}">
                <a16:creationId xmlns:a16="http://schemas.microsoft.com/office/drawing/2014/main" id="{CCC54D60-252F-F612-EF8F-A74CAFA7E47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C56680C3-01B3-5FA0-8C80-ECC82269C489}"/>
              </a:ext>
            </a:extLst>
          </p:cNvPr>
          <p:cNvSpPr/>
          <p:nvPr userDrawn="1"/>
        </p:nvSpPr>
        <p:spPr>
          <a:xfrm>
            <a:off x="-10258" y="0"/>
            <a:ext cx="9164516"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Tree>
    <p:extLst>
      <p:ext uri="{BB962C8B-B14F-4D97-AF65-F5344CB8AC3E}">
        <p14:creationId xmlns:p14="http://schemas.microsoft.com/office/powerpoint/2010/main" val="479893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ull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902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Inner page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5"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5"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324000" y="219270"/>
            <a:ext cx="8496150" cy="400099"/>
          </a:xfrm>
        </p:spPr>
        <p:txBody>
          <a:bodyPr/>
          <a:lstStyle>
            <a:lvl1pPr>
              <a:defRPr sz="2000" baseline="0">
                <a:solidFill>
                  <a:srgbClr val="BED730"/>
                </a:solidFill>
                <a:latin typeface="TheSansOffice" panose="020B0503040302060204" pitchFamily="34" charset="0"/>
              </a:defRPr>
            </a:lvl1pPr>
          </a:lstStyle>
          <a:p>
            <a:r>
              <a:rPr lang="en-US"/>
              <a:t>TITLE OF THE SLIDE GOES HERE</a:t>
            </a:r>
          </a:p>
        </p:txBody>
      </p:sp>
      <p:sp>
        <p:nvSpPr>
          <p:cNvPr id="4" name="TextBox 3">
            <a:extLst>
              <a:ext uri="{FF2B5EF4-FFF2-40B4-BE49-F238E27FC236}">
                <a16:creationId xmlns:a16="http://schemas.microsoft.com/office/drawing/2014/main" id="{6A28207F-CAC6-072C-CFAB-75B3AEA15768}"/>
              </a:ext>
            </a:extLst>
          </p:cNvPr>
          <p:cNvSpPr txBox="1"/>
          <p:nvPr userDrawn="1"/>
        </p:nvSpPr>
        <p:spPr>
          <a:xfrm>
            <a:off x="244221" y="4862677"/>
            <a:ext cx="1337366" cy="200055"/>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28838671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New">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1CF5F4CF-AAD1-4AFE-98D0-497D00F545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8C00623-BBB6-CF60-107E-584B25B0B661}"/>
              </a:ext>
            </a:extLst>
          </p:cNvPr>
          <p:cNvSpPr/>
          <p:nvPr userDrawn="1"/>
        </p:nvSpPr>
        <p:spPr>
          <a:xfrm>
            <a:off x="2" y="0"/>
            <a:ext cx="9144001" cy="5143500"/>
          </a:xfrm>
          <a:prstGeom prst="rect">
            <a:avLst/>
          </a:prstGeom>
          <a:solidFill>
            <a:srgbClr val="0000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1800"/>
          </a:p>
        </p:txBody>
      </p:sp>
      <p:pic>
        <p:nvPicPr>
          <p:cNvPr id="23" name="Picture 22" descr="http://skillwise.in/consulting/images_new/logo/sify.png">
            <a:extLst>
              <a:ext uri="{FF2B5EF4-FFF2-40B4-BE49-F238E27FC236}">
                <a16:creationId xmlns:a16="http://schemas.microsoft.com/office/drawing/2014/main" id="{502C8AC8-AFE6-467F-8CDF-743475E1E568}"/>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760303" y="-25426"/>
            <a:ext cx="1194705" cy="119470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1E53CF5-21DD-0643-92BD-DCA404F11458}"/>
              </a:ext>
            </a:extLst>
          </p:cNvPr>
          <p:cNvGrpSpPr/>
          <p:nvPr userDrawn="1"/>
        </p:nvGrpSpPr>
        <p:grpSpPr>
          <a:xfrm>
            <a:off x="291314" y="4088660"/>
            <a:ext cx="6341715" cy="643679"/>
            <a:chOff x="388418" y="4989095"/>
            <a:chExt cx="9958648" cy="1010794"/>
          </a:xfrm>
        </p:grpSpPr>
        <p:cxnSp>
          <p:nvCxnSpPr>
            <p:cNvPr id="4" name="Straight Connector 3">
              <a:extLst>
                <a:ext uri="{FF2B5EF4-FFF2-40B4-BE49-F238E27FC236}">
                  <a16:creationId xmlns:a16="http://schemas.microsoft.com/office/drawing/2014/main" id="{660BE776-C5A2-8543-18F3-F4CA20B884B1}"/>
                </a:ext>
              </a:extLst>
            </p:cNvPr>
            <p:cNvCxnSpPr/>
            <p:nvPr/>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5CC3E1A-2F78-3C8C-215A-3F5AFBCD2AB8}"/>
                </a:ext>
              </a:extLst>
            </p:cNvPr>
            <p:cNvCxnSpPr/>
            <p:nvPr/>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D18059D-29A3-8AAA-DA15-1F876AE2D5DA}"/>
                </a:ext>
              </a:extLst>
            </p:cNvPr>
            <p:cNvCxnSpPr/>
            <p:nvPr/>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5ACBCBE-50B1-E46F-DE38-80E7712A1AE2}"/>
                </a:ext>
              </a:extLst>
            </p:cNvPr>
            <p:cNvCxnSpPr/>
            <p:nvPr/>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A44C6A7-64FA-22A5-CB88-D18E2C26B2CB}"/>
                </a:ext>
              </a:extLst>
            </p:cNvPr>
            <p:cNvCxnSpPr/>
            <p:nvPr/>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1FF86FA-DF0C-C732-0F39-FE4E709624EE}"/>
                </a:ext>
              </a:extLst>
            </p:cNvPr>
            <p:cNvCxnSpPr/>
            <p:nvPr/>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163F1D1-471D-D669-D345-35BFA31920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2288"/>
            <a:stretch/>
          </p:blipFill>
          <p:spPr>
            <a:xfrm>
              <a:off x="388418" y="4994607"/>
              <a:ext cx="9958648" cy="1005282"/>
            </a:xfrm>
            <a:prstGeom prst="rect">
              <a:avLst/>
            </a:prstGeom>
          </p:spPr>
        </p:pic>
      </p:grpSp>
    </p:spTree>
    <p:extLst>
      <p:ext uri="{BB962C8B-B14F-4D97-AF65-F5344CB8AC3E}">
        <p14:creationId xmlns:p14="http://schemas.microsoft.com/office/powerpoint/2010/main" val="23571363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286433" y="4767267"/>
            <a:ext cx="487680" cy="274637"/>
          </a:xfrm>
          <a:prstGeom prst="rect">
            <a:avLst/>
          </a:prstGeom>
        </p:spPr>
        <p:txBody>
          <a:bodyPr/>
          <a:lstStyle/>
          <a:p>
            <a:fld id="{D6AB342A-830E-438F-A6A8-BEDF509AB0A8}" type="slidenum">
              <a:rPr lang="en-US" smtClean="0"/>
              <a:t>‹#›</a:t>
            </a:fld>
            <a:endParaRPr lang="en-US"/>
          </a:p>
        </p:txBody>
      </p:sp>
      <p:sp>
        <p:nvSpPr>
          <p:cNvPr id="5" name="Title 4"/>
          <p:cNvSpPr>
            <a:spLocks noGrp="1"/>
          </p:cNvSpPr>
          <p:nvPr>
            <p:ph type="title" hasCustomPrompt="1"/>
          </p:nvPr>
        </p:nvSpPr>
        <p:spPr/>
        <p:txBody>
          <a:bodyPr/>
          <a:lstStyle>
            <a:lvl1pPr>
              <a:defRPr baseline="0"/>
            </a:lvl1pPr>
          </a:lstStyle>
          <a:p>
            <a:r>
              <a:rPr lang="en-US"/>
              <a:t>TITLE OF THE SLIDE GOES HERE</a:t>
            </a:r>
          </a:p>
        </p:txBody>
      </p:sp>
    </p:spTree>
    <p:extLst>
      <p:ext uri="{BB962C8B-B14F-4D97-AF65-F5344CB8AC3E}">
        <p14:creationId xmlns:p14="http://schemas.microsoft.com/office/powerpoint/2010/main" val="2786909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Inner Pag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323850" y="148145"/>
            <a:ext cx="8496300" cy="369322"/>
          </a:xfrm>
        </p:spPr>
        <p:txBody>
          <a:bodyPr/>
          <a:lstStyle>
            <a:lvl1pPr>
              <a:defRPr baseline="0">
                <a:solidFill>
                  <a:schemeClr val="tx2"/>
                </a:solidFill>
              </a:defRPr>
            </a:lvl1pPr>
          </a:lstStyle>
          <a:p>
            <a:r>
              <a:rPr lang="en-US"/>
              <a:t>TITLE OF THE SLIDE GOES HERE</a:t>
            </a:r>
          </a:p>
        </p:txBody>
      </p:sp>
    </p:spTree>
    <p:extLst>
      <p:ext uri="{BB962C8B-B14F-4D97-AF65-F5344CB8AC3E}">
        <p14:creationId xmlns:p14="http://schemas.microsoft.com/office/powerpoint/2010/main" val="10989454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Inner white">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84601352-D74E-D226-05C0-6BEB858CCFF4}"/>
              </a:ext>
            </a:extLst>
          </p:cNvPr>
          <p:cNvSpPr>
            <a:spLocks noGrp="1"/>
          </p:cNvSpPr>
          <p:nvPr>
            <p:ph type="title" hasCustomPrompt="1"/>
          </p:nvPr>
        </p:nvSpPr>
        <p:spPr>
          <a:xfrm>
            <a:off x="324000" y="217345"/>
            <a:ext cx="8496150" cy="400099"/>
          </a:xfrm>
        </p:spPr>
        <p:txBody>
          <a:bodyPr/>
          <a:lstStyle>
            <a:lvl1pPr>
              <a:defRPr sz="2000" baseline="0">
                <a:solidFill>
                  <a:schemeClr val="tx2">
                    <a:lumMod val="75000"/>
                  </a:schemeClr>
                </a:solidFill>
                <a:latin typeface="TheSansOffice" panose="020B0503040302060204" pitchFamily="34" charset="0"/>
              </a:defRPr>
            </a:lvl1pPr>
          </a:lstStyle>
          <a:p>
            <a:r>
              <a:rPr lang="en-US"/>
              <a:t>TITLE OF THE SLIDE GOES HERE</a:t>
            </a:r>
          </a:p>
        </p:txBody>
      </p:sp>
      <p:sp>
        <p:nvSpPr>
          <p:cNvPr id="2" name="Rectangle: Top Corners Rounded 7">
            <a:extLst>
              <a:ext uri="{FF2B5EF4-FFF2-40B4-BE49-F238E27FC236}">
                <a16:creationId xmlns:a16="http://schemas.microsoft.com/office/drawing/2014/main" id="{C7B772CD-D19D-40F3-9729-CC184AF9EF79}"/>
              </a:ext>
            </a:extLst>
          </p:cNvPr>
          <p:cNvSpPr/>
          <p:nvPr userDrawn="1"/>
        </p:nvSpPr>
        <p:spPr>
          <a:xfrm rot="5400000">
            <a:off x="116395" y="4723948"/>
            <a:ext cx="180000" cy="413090"/>
          </a:xfrm>
          <a:prstGeom prst="round2SameRect">
            <a:avLst>
              <a:gd name="adj1" fmla="val 50000"/>
              <a:gd name="adj2" fmla="val 0"/>
            </a:avLst>
          </a:prstGeom>
          <a:solidFill>
            <a:srgbClr val="556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3" name="TextBox 2">
            <a:extLst>
              <a:ext uri="{FF2B5EF4-FFF2-40B4-BE49-F238E27FC236}">
                <a16:creationId xmlns:a16="http://schemas.microsoft.com/office/drawing/2014/main" id="{21866501-B2E0-C229-511B-8FAC59B68D9F}"/>
              </a:ext>
            </a:extLst>
          </p:cNvPr>
          <p:cNvSpPr txBox="1"/>
          <p:nvPr userDrawn="1"/>
        </p:nvSpPr>
        <p:spPr>
          <a:xfrm>
            <a:off x="-150" y="4822769"/>
            <a:ext cx="412900" cy="215444"/>
          </a:xfrm>
          <a:prstGeom prst="rect">
            <a:avLst/>
          </a:prstGeom>
          <a:noFill/>
        </p:spPr>
        <p:txBody>
          <a:bodyPr wrap="square" rtlCol="0">
            <a:spAutoFit/>
          </a:bodyPr>
          <a:lstStyle/>
          <a:p>
            <a:fld id="{D6AB342A-830E-438F-A6A8-BEDF509AB0A8}" type="slidenum">
              <a:rPr lang="en-US" sz="800" smtClean="0">
                <a:solidFill>
                  <a:schemeClr val="bg1">
                    <a:lumMod val="75000"/>
                  </a:schemeClr>
                </a:solidFill>
              </a:rPr>
              <a:pPr/>
              <a:t>‹#›</a:t>
            </a:fld>
            <a:endParaRPr lang="en-US" sz="800">
              <a:solidFill>
                <a:schemeClr val="bg1">
                  <a:lumMod val="75000"/>
                </a:schemeClr>
              </a:solidFill>
            </a:endParaRPr>
          </a:p>
        </p:txBody>
      </p:sp>
    </p:spTree>
    <p:extLst>
      <p:ext uri="{BB962C8B-B14F-4D97-AF65-F5344CB8AC3E}">
        <p14:creationId xmlns:p14="http://schemas.microsoft.com/office/powerpoint/2010/main" val="19137523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Blank with Titl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3"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3"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324000" y="211572"/>
            <a:ext cx="7537450" cy="461655"/>
          </a:xfrm>
        </p:spPr>
        <p:txBody>
          <a:bodyPr/>
          <a:lstStyle>
            <a:lvl1pPr>
              <a:defRPr sz="2400" baseline="0">
                <a:solidFill>
                  <a:srgbClr val="BED730"/>
                </a:solidFill>
                <a:latin typeface="TheSansOffice" panose="020B0503040302060204" pitchFamily="34" charset="0"/>
              </a:defRPr>
            </a:lvl1pPr>
          </a:lstStyle>
          <a:p>
            <a:r>
              <a:rPr lang="en-US"/>
              <a:t>TITLE OF THE SLIDE GOES HERE</a:t>
            </a:r>
          </a:p>
        </p:txBody>
      </p:sp>
    </p:spTree>
    <p:extLst>
      <p:ext uri="{BB962C8B-B14F-4D97-AF65-F5344CB8AC3E}">
        <p14:creationId xmlns:p14="http://schemas.microsoft.com/office/powerpoint/2010/main" val="16335813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a:p>
        </p:txBody>
      </p:sp>
      <p:sp>
        <p:nvSpPr>
          <p:cNvPr id="5" name="Title 4"/>
          <p:cNvSpPr>
            <a:spLocks noGrp="1"/>
          </p:cNvSpPr>
          <p:nvPr>
            <p:ph type="title" hasCustomPrompt="1"/>
          </p:nvPr>
        </p:nvSpPr>
        <p:spPr/>
        <p:txBody>
          <a:bodyPr/>
          <a:lstStyle>
            <a:lvl1pPr>
              <a:defRPr baseline="0"/>
            </a:lvl1pPr>
          </a:lstStyle>
          <a:p>
            <a:r>
              <a:rPr lang="en-US"/>
              <a:t>TITLE OF THE SLIDE GOES HERE</a:t>
            </a:r>
          </a:p>
        </p:txBody>
      </p:sp>
    </p:spTree>
    <p:extLst>
      <p:ext uri="{BB962C8B-B14F-4D97-AF65-F5344CB8AC3E}">
        <p14:creationId xmlns:p14="http://schemas.microsoft.com/office/powerpoint/2010/main" val="40788410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Inner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4"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4"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4" name="Title 4">
            <a:extLst>
              <a:ext uri="{FF2B5EF4-FFF2-40B4-BE49-F238E27FC236}">
                <a16:creationId xmlns:a16="http://schemas.microsoft.com/office/drawing/2014/main" id="{A7ECFF2D-56CB-A5FB-A109-70440E49A645}"/>
              </a:ext>
            </a:extLst>
          </p:cNvPr>
          <p:cNvSpPr>
            <a:spLocks noGrp="1"/>
          </p:cNvSpPr>
          <p:nvPr>
            <p:ph type="title" hasCustomPrompt="1"/>
          </p:nvPr>
        </p:nvSpPr>
        <p:spPr>
          <a:xfrm>
            <a:off x="324000" y="188492"/>
            <a:ext cx="8496150" cy="461655"/>
          </a:xfrm>
        </p:spPr>
        <p:txBody>
          <a:bodyPr/>
          <a:lstStyle>
            <a:lvl1pPr>
              <a:defRPr sz="2400" baseline="0">
                <a:solidFill>
                  <a:srgbClr val="BED730"/>
                </a:solidFill>
                <a:latin typeface="TheSansOffice" panose="020B0503040302060204" pitchFamily="34" charset="0"/>
              </a:defRPr>
            </a:lvl1pPr>
          </a:lstStyle>
          <a:p>
            <a:r>
              <a:rPr lang="en-US"/>
              <a:t>TITLE OF THE SLIDE GOES HERE</a:t>
            </a:r>
          </a:p>
        </p:txBody>
      </p:sp>
      <p:sp>
        <p:nvSpPr>
          <p:cNvPr id="5" name="TextBox 4">
            <a:extLst>
              <a:ext uri="{FF2B5EF4-FFF2-40B4-BE49-F238E27FC236}">
                <a16:creationId xmlns:a16="http://schemas.microsoft.com/office/drawing/2014/main" id="{B7DD2FD1-C44E-F84C-DE76-D6560EAE5443}"/>
              </a:ext>
            </a:extLst>
          </p:cNvPr>
          <p:cNvSpPr txBox="1"/>
          <p:nvPr userDrawn="1"/>
        </p:nvSpPr>
        <p:spPr>
          <a:xfrm>
            <a:off x="243840" y="4898934"/>
            <a:ext cx="1021080" cy="253916"/>
          </a:xfrm>
          <a:prstGeom prst="rect">
            <a:avLst/>
          </a:prstGeom>
          <a:noFill/>
        </p:spPr>
        <p:txBody>
          <a:bodyPr wrap="square" rtlCol="0">
            <a:spAutoFit/>
          </a:bodyPr>
          <a:lstStyle/>
          <a:p>
            <a:r>
              <a:rPr lang="en-US" sz="1050">
                <a:solidFill>
                  <a:schemeClr val="bg1"/>
                </a:solidFill>
              </a:rPr>
              <a:t>digital@core</a:t>
            </a:r>
            <a:r>
              <a:rPr lang="en-US" sz="800" baseline="30000">
                <a:solidFill>
                  <a:schemeClr val="bg1"/>
                </a:solidFill>
              </a:rPr>
              <a:t>TM</a:t>
            </a:r>
            <a:endParaRPr lang="en-US" sz="1050" baseline="30000">
              <a:solidFill>
                <a:schemeClr val="bg1"/>
              </a:solidFill>
            </a:endParaRPr>
          </a:p>
        </p:txBody>
      </p:sp>
      <p:pic>
        <p:nvPicPr>
          <p:cNvPr id="6" name="Picture 2" descr="Image result for sify logo">
            <a:extLst>
              <a:ext uri="{FF2B5EF4-FFF2-40B4-BE49-F238E27FC236}">
                <a16:creationId xmlns:a16="http://schemas.microsoft.com/office/drawing/2014/main" id="{6AD8C524-C793-53DF-9FBC-A4E1650A1C0B}"/>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33517" y="4933447"/>
            <a:ext cx="317690" cy="180000"/>
          </a:xfrm>
          <a:prstGeom prst="rect">
            <a:avLst/>
          </a:prstGeom>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9B72BE7-27E6-4528-1488-9F1DCCA7BAA1}"/>
              </a:ext>
            </a:extLst>
          </p:cNvPr>
          <p:cNvSpPr txBox="1"/>
          <p:nvPr userDrawn="1"/>
        </p:nvSpPr>
        <p:spPr>
          <a:xfrm>
            <a:off x="7858126" y="4931115"/>
            <a:ext cx="1252358" cy="207749"/>
          </a:xfrm>
          <a:prstGeom prst="rect">
            <a:avLst/>
          </a:prstGeom>
          <a:noFill/>
        </p:spPr>
        <p:txBody>
          <a:bodyPr wrap="square" rtlCol="0">
            <a:spAutoFit/>
          </a:bodyPr>
          <a:lstStyle/>
          <a:p>
            <a:pPr algn="r"/>
            <a:r>
              <a:rPr lang="en-IN" sz="750" b="0" i="0">
                <a:solidFill>
                  <a:schemeClr val="bg1">
                    <a:lumMod val="75000"/>
                  </a:schemeClr>
                </a:solidFill>
                <a:effectLst/>
                <a:latin typeface="+mn-lt"/>
              </a:rPr>
              <a:t>Sify Confidential</a:t>
            </a:r>
            <a:endParaRPr lang="en-US" sz="750">
              <a:solidFill>
                <a:schemeClr val="bg1">
                  <a:lumMod val="75000"/>
                </a:schemeClr>
              </a:solidFill>
              <a:latin typeface="+mn-lt"/>
            </a:endParaRPr>
          </a:p>
        </p:txBody>
      </p:sp>
    </p:spTree>
    <p:extLst>
      <p:ext uri="{BB962C8B-B14F-4D97-AF65-F5344CB8AC3E}">
        <p14:creationId xmlns:p14="http://schemas.microsoft.com/office/powerpoint/2010/main" val="21125948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69B1578-6875-4FE4-99AE-450C6FFB42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0EFE246B-E024-F02D-1A07-FD6218BDDC6B}"/>
              </a:ext>
            </a:extLst>
          </p:cNvPr>
          <p:cNvSpPr/>
          <p:nvPr userDrawn="1"/>
        </p:nvSpPr>
        <p:spPr>
          <a:xfrm>
            <a:off x="0" y="0"/>
            <a:ext cx="9144001" cy="51435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8" name="Picture 2" descr="Image result for sify logo">
            <a:extLst>
              <a:ext uri="{FF2B5EF4-FFF2-40B4-BE49-F238E27FC236}">
                <a16:creationId xmlns:a16="http://schemas.microsoft.com/office/drawing/2014/main" id="{7E477AC7-F05E-40F6-892D-1033110209FF}"/>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7971586" y="234500"/>
            <a:ext cx="905357" cy="512966"/>
          </a:xfrm>
          <a:prstGeom prst="rect">
            <a:avLst/>
          </a:prstGeom>
          <a:extLst>
            <a:ext uri="{909E8E84-426E-40DD-AFC4-6F175D3DCCD1}">
              <a14:hiddenFill xmlns:a14="http://schemas.microsoft.com/office/drawing/2010/main">
                <a:solidFill>
                  <a:srgbClr val="FFFFFF"/>
                </a:solidFill>
              </a14:hiddenFill>
            </a:ext>
          </a:extLst>
        </p:spPr>
      </p:pic>
      <p:sp>
        <p:nvSpPr>
          <p:cNvPr id="28" name="Text Placeholder 16">
            <a:extLst>
              <a:ext uri="{FF2B5EF4-FFF2-40B4-BE49-F238E27FC236}">
                <a16:creationId xmlns:a16="http://schemas.microsoft.com/office/drawing/2014/main" id="{A0043FE2-98C6-40A8-A25D-C92BA3A47DCF}"/>
              </a:ext>
            </a:extLst>
          </p:cNvPr>
          <p:cNvSpPr>
            <a:spLocks noGrp="1"/>
          </p:cNvSpPr>
          <p:nvPr>
            <p:ph type="body" sz="quarter" idx="13" hasCustomPrompt="1"/>
          </p:nvPr>
        </p:nvSpPr>
        <p:spPr>
          <a:xfrm>
            <a:off x="334098" y="987426"/>
            <a:ext cx="4417289" cy="1566132"/>
          </a:xfrm>
        </p:spPr>
        <p:txBody>
          <a:bodyPr>
            <a:noAutofit/>
          </a:bodyPr>
          <a:lstStyle>
            <a:lvl1pPr marL="0" indent="0" algn="l">
              <a:lnSpc>
                <a:spcPts val="3400"/>
              </a:lnSpc>
              <a:spcBef>
                <a:spcPts val="0"/>
              </a:spcBef>
              <a:buNone/>
              <a:defRPr sz="3200" b="1" cap="all" baseline="0">
                <a:solidFill>
                  <a:schemeClr val="bg1"/>
                </a:solidFill>
              </a:defRPr>
            </a:lvl1pPr>
          </a:lstStyle>
          <a:p>
            <a:pPr lvl="0"/>
            <a:r>
              <a:rPr lang="en-US"/>
              <a:t>TITLE OF THE SLIDE - LINE ONE</a:t>
            </a:r>
            <a:endParaRPr lang="en-IN"/>
          </a:p>
        </p:txBody>
      </p:sp>
      <p:sp>
        <p:nvSpPr>
          <p:cNvPr id="29" name="Text Placeholder 16">
            <a:extLst>
              <a:ext uri="{FF2B5EF4-FFF2-40B4-BE49-F238E27FC236}">
                <a16:creationId xmlns:a16="http://schemas.microsoft.com/office/drawing/2014/main" id="{AB770F6E-1524-4A33-82FC-93CB64C2692F}"/>
              </a:ext>
            </a:extLst>
          </p:cNvPr>
          <p:cNvSpPr>
            <a:spLocks noGrp="1"/>
          </p:cNvSpPr>
          <p:nvPr>
            <p:ph type="body" sz="quarter" idx="14" hasCustomPrompt="1"/>
          </p:nvPr>
        </p:nvSpPr>
        <p:spPr>
          <a:xfrm>
            <a:off x="334099" y="2571750"/>
            <a:ext cx="7316314" cy="341072"/>
          </a:xfrm>
        </p:spPr>
        <p:txBody>
          <a:bodyPr>
            <a:noAutofit/>
          </a:bodyPr>
          <a:lstStyle>
            <a:lvl1pPr marL="0" indent="0">
              <a:lnSpc>
                <a:spcPts val="2000"/>
              </a:lnSpc>
              <a:spcBef>
                <a:spcPts val="0"/>
              </a:spcBef>
              <a:buNone/>
              <a:defRPr sz="1800" b="1" cap="none" baseline="0">
                <a:solidFill>
                  <a:srgbClr val="BED730"/>
                </a:solidFill>
              </a:defRPr>
            </a:lvl1pPr>
          </a:lstStyle>
          <a:p>
            <a:pPr lvl="0"/>
            <a:r>
              <a:rPr lang="en-US"/>
              <a:t>Sub Title </a:t>
            </a:r>
          </a:p>
        </p:txBody>
      </p:sp>
      <p:sp>
        <p:nvSpPr>
          <p:cNvPr id="30" name="Text Placeholder 16">
            <a:extLst>
              <a:ext uri="{FF2B5EF4-FFF2-40B4-BE49-F238E27FC236}">
                <a16:creationId xmlns:a16="http://schemas.microsoft.com/office/drawing/2014/main" id="{155CA787-D36C-48A9-A94B-D13C3645EBA1}"/>
              </a:ext>
            </a:extLst>
          </p:cNvPr>
          <p:cNvSpPr>
            <a:spLocks noGrp="1"/>
          </p:cNvSpPr>
          <p:nvPr>
            <p:ph type="body" sz="quarter" idx="15" hasCustomPrompt="1"/>
          </p:nvPr>
        </p:nvSpPr>
        <p:spPr>
          <a:xfrm>
            <a:off x="334099" y="2996460"/>
            <a:ext cx="5112246" cy="277103"/>
          </a:xfrm>
        </p:spPr>
        <p:txBody>
          <a:bodyPr anchor="t">
            <a:noAutofit/>
          </a:bodyPr>
          <a:lstStyle>
            <a:lvl1pPr marL="0" indent="0">
              <a:lnSpc>
                <a:spcPts val="1800"/>
              </a:lnSpc>
              <a:buNone/>
              <a:defRPr sz="1200" b="0">
                <a:solidFill>
                  <a:schemeClr val="bg1">
                    <a:lumMod val="85000"/>
                  </a:schemeClr>
                </a:solidFill>
              </a:defRPr>
            </a:lvl1pPr>
          </a:lstStyle>
          <a:p>
            <a:pPr lvl="0"/>
            <a:r>
              <a:rPr lang="en-US"/>
              <a:t>Month 2023</a:t>
            </a:r>
          </a:p>
        </p:txBody>
      </p:sp>
    </p:spTree>
    <p:extLst>
      <p:ext uri="{BB962C8B-B14F-4D97-AF65-F5344CB8AC3E}">
        <p14:creationId xmlns:p14="http://schemas.microsoft.com/office/powerpoint/2010/main" val="23292827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5BA79F-C34F-D564-54A0-3C52CFA5D91B}"/>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1" y="0"/>
            <a:ext cx="9143999" cy="5143500"/>
          </a:xfrm>
          <a:prstGeom prst="rect">
            <a:avLst/>
          </a:prstGeom>
        </p:spPr>
      </p:pic>
      <p:sp>
        <p:nvSpPr>
          <p:cNvPr id="4" name="Rectangle 3">
            <a:extLst>
              <a:ext uri="{FF2B5EF4-FFF2-40B4-BE49-F238E27FC236}">
                <a16:creationId xmlns:a16="http://schemas.microsoft.com/office/drawing/2014/main" id="{3E794680-026D-525E-495F-3EE907F68862}"/>
              </a:ext>
            </a:extLst>
          </p:cNvPr>
          <p:cNvSpPr/>
          <p:nvPr userDrawn="1"/>
        </p:nvSpPr>
        <p:spPr>
          <a:xfrm>
            <a:off x="1"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TheSansOffice" panose="020B0503040302060204" pitchFamily="34" charset="0"/>
            </a:endParaRPr>
          </a:p>
        </p:txBody>
      </p:sp>
      <p:sp>
        <p:nvSpPr>
          <p:cNvPr id="8" name="TextBox 7">
            <a:extLst>
              <a:ext uri="{FF2B5EF4-FFF2-40B4-BE49-F238E27FC236}">
                <a16:creationId xmlns:a16="http://schemas.microsoft.com/office/drawing/2014/main" id="{79F9AD19-9D39-BF4F-73A5-2DC9F6550DEE}"/>
              </a:ext>
            </a:extLst>
          </p:cNvPr>
          <p:cNvSpPr txBox="1"/>
          <p:nvPr userDrawn="1"/>
        </p:nvSpPr>
        <p:spPr>
          <a:xfrm>
            <a:off x="243840" y="4887674"/>
            <a:ext cx="1021080" cy="261610"/>
          </a:xfrm>
          <a:prstGeom prst="rect">
            <a:avLst/>
          </a:prstGeom>
          <a:noFill/>
        </p:spPr>
        <p:txBody>
          <a:bodyPr wrap="square" rtlCol="0">
            <a:spAutoFit/>
          </a:bodyPr>
          <a:lstStyle/>
          <a:p>
            <a:r>
              <a:rPr lang="en-US" sz="1050">
                <a:solidFill>
                  <a:schemeClr val="bg1"/>
                </a:solidFill>
              </a:rPr>
              <a:t>cloud@core</a:t>
            </a:r>
            <a:r>
              <a:rPr lang="en-US" sz="800" baseline="30000">
                <a:solidFill>
                  <a:schemeClr val="bg1"/>
                </a:solidFill>
              </a:rPr>
              <a:t>TM</a:t>
            </a:r>
            <a:endParaRPr lang="en-US" sz="1050" baseline="30000">
              <a:solidFill>
                <a:schemeClr val="bg1"/>
              </a:solidFill>
            </a:endParaRPr>
          </a:p>
        </p:txBody>
      </p:sp>
      <p:pic>
        <p:nvPicPr>
          <p:cNvPr id="9" name="Picture 2" descr="Image result for sify logo">
            <a:extLst>
              <a:ext uri="{FF2B5EF4-FFF2-40B4-BE49-F238E27FC236}">
                <a16:creationId xmlns:a16="http://schemas.microsoft.com/office/drawing/2014/main" id="{7F2D3FE4-6492-8334-39F6-B655E8F847ED}"/>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31564" y="4928479"/>
            <a:ext cx="317690" cy="180000"/>
          </a:xfrm>
          <a:prstGeom prst="rect">
            <a:avLst/>
          </a:prstGeom>
          <a:extLst>
            <a:ext uri="{909E8E84-426E-40DD-AFC4-6F175D3DCCD1}">
              <a14:hiddenFill xmlns:a14="http://schemas.microsoft.com/office/drawing/2010/main">
                <a:solidFill>
                  <a:srgbClr val="FFFFFF"/>
                </a:solidFill>
              </a14:hiddenFill>
            </a:ext>
          </a:extLst>
        </p:spPr>
      </p:pic>
      <p:sp>
        <p:nvSpPr>
          <p:cNvPr id="11" name="Title 4">
            <a:extLst>
              <a:ext uri="{FF2B5EF4-FFF2-40B4-BE49-F238E27FC236}">
                <a16:creationId xmlns:a16="http://schemas.microsoft.com/office/drawing/2014/main" id="{289692E0-75EA-3CC9-02A2-875AE46836F4}"/>
              </a:ext>
            </a:extLst>
          </p:cNvPr>
          <p:cNvSpPr>
            <a:spLocks noGrp="1"/>
          </p:cNvSpPr>
          <p:nvPr>
            <p:ph type="title" hasCustomPrompt="1"/>
          </p:nvPr>
        </p:nvSpPr>
        <p:spPr>
          <a:xfrm>
            <a:off x="324000" y="211570"/>
            <a:ext cx="7537450" cy="461655"/>
          </a:xfrm>
        </p:spPr>
        <p:txBody>
          <a:bodyPr/>
          <a:lstStyle>
            <a:lvl1pPr>
              <a:defRPr sz="2400" baseline="0">
                <a:solidFill>
                  <a:srgbClr val="BED730"/>
                </a:solidFill>
                <a:latin typeface="TheSansOffice" panose="020B0503040302060204" pitchFamily="34" charset="0"/>
              </a:defRPr>
            </a:lvl1pPr>
          </a:lstStyle>
          <a:p>
            <a:r>
              <a:rPr lang="en-US"/>
              <a:t>TITLE OF THE SLIDE GOES HERE</a:t>
            </a:r>
          </a:p>
        </p:txBody>
      </p:sp>
    </p:spTree>
    <p:extLst>
      <p:ext uri="{BB962C8B-B14F-4D97-AF65-F5344CB8AC3E}">
        <p14:creationId xmlns:p14="http://schemas.microsoft.com/office/powerpoint/2010/main" val="25129275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98580F-B55F-45C3-BF73-796A62CD2707}"/>
              </a:ext>
            </a:extLst>
          </p:cNvPr>
          <p:cNvSpPr/>
          <p:nvPr userDrawn="1"/>
        </p:nvSpPr>
        <p:spPr>
          <a:xfrm>
            <a:off x="0" y="0"/>
            <a:ext cx="916451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TheSansOffice" panose="020B0503040302060204" pitchFamily="34" charset="0"/>
            </a:endParaRPr>
          </a:p>
        </p:txBody>
      </p:sp>
      <p:sp>
        <p:nvSpPr>
          <p:cNvPr id="7" name="Title 4">
            <a:extLst>
              <a:ext uri="{FF2B5EF4-FFF2-40B4-BE49-F238E27FC236}">
                <a16:creationId xmlns:a16="http://schemas.microsoft.com/office/drawing/2014/main" id="{80AB11FA-7A2E-4435-87AF-1B9AD03715CC}"/>
              </a:ext>
            </a:extLst>
          </p:cNvPr>
          <p:cNvSpPr>
            <a:spLocks noGrp="1"/>
          </p:cNvSpPr>
          <p:nvPr>
            <p:ph type="title" hasCustomPrompt="1"/>
          </p:nvPr>
        </p:nvSpPr>
        <p:spPr>
          <a:xfrm>
            <a:off x="324000" y="211570"/>
            <a:ext cx="7537450" cy="461655"/>
          </a:xfrm>
        </p:spPr>
        <p:txBody>
          <a:bodyPr/>
          <a:lstStyle>
            <a:lvl1pPr>
              <a:defRPr sz="2400" baseline="0">
                <a:solidFill>
                  <a:schemeClr val="bg1"/>
                </a:solidFill>
                <a:latin typeface="TheSansOffice" panose="020B0503040302060204" pitchFamily="34" charset="0"/>
              </a:defRPr>
            </a:lvl1pPr>
          </a:lstStyle>
          <a:p>
            <a:r>
              <a:rPr lang="en-US"/>
              <a:t>TITLE OF THE SLIDE GOES HERE</a:t>
            </a:r>
          </a:p>
        </p:txBody>
      </p:sp>
      <p:grpSp>
        <p:nvGrpSpPr>
          <p:cNvPr id="8" name="Group 7">
            <a:extLst>
              <a:ext uri="{FF2B5EF4-FFF2-40B4-BE49-F238E27FC236}">
                <a16:creationId xmlns:a16="http://schemas.microsoft.com/office/drawing/2014/main" id="{7E1830AA-888D-429F-A0B3-7985C459007E}"/>
              </a:ext>
            </a:extLst>
          </p:cNvPr>
          <p:cNvGrpSpPr/>
          <p:nvPr userDrawn="1"/>
        </p:nvGrpSpPr>
        <p:grpSpPr>
          <a:xfrm>
            <a:off x="64380" y="4887674"/>
            <a:ext cx="1223400" cy="261610"/>
            <a:chOff x="1066800" y="4063365"/>
            <a:chExt cx="1223400" cy="261610"/>
          </a:xfrm>
        </p:grpSpPr>
        <p:pic>
          <p:nvPicPr>
            <p:cNvPr id="9" name="Picture 8">
              <a:extLst>
                <a:ext uri="{FF2B5EF4-FFF2-40B4-BE49-F238E27FC236}">
                  <a16:creationId xmlns:a16="http://schemas.microsoft.com/office/drawing/2014/main" id="{D6CF50AE-69C2-4EE4-AB6B-07D8680E7B97}"/>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0" name="TextBox 9">
              <a:extLst>
                <a:ext uri="{FF2B5EF4-FFF2-40B4-BE49-F238E27FC236}">
                  <a16:creationId xmlns:a16="http://schemas.microsoft.com/office/drawing/2014/main" id="{1BE4665D-AC01-4335-8538-112E3A4E0754}"/>
                </a:ext>
              </a:extLst>
            </p:cNvPr>
            <p:cNvSpPr txBox="1"/>
            <p:nvPr/>
          </p:nvSpPr>
          <p:spPr>
            <a:xfrm>
              <a:off x="1269120" y="4063365"/>
              <a:ext cx="1021080" cy="261610"/>
            </a:xfrm>
            <a:prstGeom prst="rect">
              <a:avLst/>
            </a:prstGeom>
            <a:noFill/>
          </p:spPr>
          <p:txBody>
            <a:bodyPr wrap="square" rtlCol="0">
              <a:spAutoFit/>
            </a:bodyPr>
            <a:lstStyle/>
            <a:p>
              <a:r>
                <a:rPr lang="en-US" sz="1050">
                  <a:solidFill>
                    <a:schemeClr val="bg1"/>
                  </a:solidFill>
                  <a:latin typeface="TheSansOffice" panose="020B0503040302060204" pitchFamily="34" charset="0"/>
                </a:rPr>
                <a:t>cloud@core</a:t>
              </a:r>
              <a:r>
                <a:rPr lang="en-US" sz="800" baseline="30000">
                  <a:solidFill>
                    <a:schemeClr val="bg1"/>
                  </a:solidFill>
                  <a:latin typeface="TheSansOffice" panose="020B0503040302060204" pitchFamily="34" charset="0"/>
                </a:rPr>
                <a:t>TM</a:t>
              </a:r>
              <a:endParaRPr lang="en-US" sz="1050" baseline="30000">
                <a:solidFill>
                  <a:schemeClr val="bg1"/>
                </a:solidFill>
                <a:latin typeface="TheSansOffice" panose="020B0503040302060204" pitchFamily="34" charset="0"/>
              </a:endParaRPr>
            </a:p>
          </p:txBody>
        </p:sp>
      </p:grpSp>
      <p:sp>
        <p:nvSpPr>
          <p:cNvPr id="3" name="Content Placeholder 2"/>
          <p:cNvSpPr>
            <a:spLocks noGrp="1"/>
          </p:cNvSpPr>
          <p:nvPr>
            <p:ph idx="1"/>
          </p:nvPr>
        </p:nvSpPr>
        <p:spPr>
          <a:xfrm>
            <a:off x="324000" y="987425"/>
            <a:ext cx="8496150" cy="3744913"/>
          </a:xfrm>
        </p:spPr>
        <p:txBody>
          <a:bodyPr/>
          <a:lstStyle>
            <a:lvl1pPr marL="226772" indent="-226772">
              <a:buFont typeface="Wingdings" panose="05000000000000000000" pitchFamily="2" charset="2"/>
              <a:buChar char="§"/>
              <a:defRPr>
                <a:solidFill>
                  <a:schemeClr val="bg1"/>
                </a:solidFill>
                <a:latin typeface="TheSansOffice" panose="020B0503040302060204" pitchFamily="34" charset="0"/>
              </a:defRPr>
            </a:lvl1pPr>
            <a:lvl2pPr>
              <a:defRPr sz="1600">
                <a:solidFill>
                  <a:schemeClr val="bg1"/>
                </a:solidFill>
                <a:latin typeface="TheSansOffice" panose="020B0503040302060204" pitchFamily="34" charset="0"/>
              </a:defRPr>
            </a:lvl2pPr>
            <a:lvl3pPr marL="792000">
              <a:defRPr sz="1600">
                <a:solidFill>
                  <a:schemeClr val="bg1"/>
                </a:solidFill>
                <a:latin typeface="TheSansOffice" panose="020B0503040302060204" pitchFamily="34" charset="0"/>
              </a:defRPr>
            </a:lvl3pPr>
            <a:lvl4pPr marL="1080000">
              <a:defRPr sz="1400">
                <a:solidFill>
                  <a:schemeClr val="bg1"/>
                </a:solidFill>
                <a:latin typeface="TheSansOffice" panose="020B0503040302060204" pitchFamily="34" charset="0"/>
              </a:defRPr>
            </a:lvl4pPr>
            <a:lvl5pPr marL="1332000">
              <a:defRPr sz="1400">
                <a:solidFill>
                  <a:schemeClr val="bg1"/>
                </a:solidFill>
                <a:latin typeface="TheSansOffice" panose="020B050304030206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latin typeface="TheSansOffice" panose="020B0503040302060204" pitchFamily="34" charset="0"/>
              </a:defRPr>
            </a:lvl1pPr>
          </a:lstStyle>
          <a:p>
            <a:fld id="{D6AB342A-830E-438F-A6A8-BEDF509AB0A8}" type="slidenum">
              <a:rPr lang="en-US" smtClean="0"/>
              <a:pPr/>
              <a:t>‹#›</a:t>
            </a:fld>
            <a:endParaRPr lang="en-US"/>
          </a:p>
        </p:txBody>
      </p:sp>
    </p:spTree>
    <p:extLst>
      <p:ext uri="{BB962C8B-B14F-4D97-AF65-F5344CB8AC3E}">
        <p14:creationId xmlns:p14="http://schemas.microsoft.com/office/powerpoint/2010/main" val="2441560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Inner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5"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5"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4" name="TextBox 3">
            <a:extLst>
              <a:ext uri="{FF2B5EF4-FFF2-40B4-BE49-F238E27FC236}">
                <a16:creationId xmlns:a16="http://schemas.microsoft.com/office/drawing/2014/main" id="{0328EB6B-7FB8-BD58-0714-EC09A1C53C0D}"/>
              </a:ext>
            </a:extLst>
          </p:cNvPr>
          <p:cNvSpPr txBox="1"/>
          <p:nvPr userDrawn="1"/>
        </p:nvSpPr>
        <p:spPr>
          <a:xfrm>
            <a:off x="244221" y="4862677"/>
            <a:ext cx="1337366" cy="200055"/>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
        <p:nvSpPr>
          <p:cNvPr id="5" name="Title 4">
            <a:extLst>
              <a:ext uri="{FF2B5EF4-FFF2-40B4-BE49-F238E27FC236}">
                <a16:creationId xmlns:a16="http://schemas.microsoft.com/office/drawing/2014/main" id="{81BC223F-92D1-9879-EA40-F0BC9FB3B36D}"/>
              </a:ext>
            </a:extLst>
          </p:cNvPr>
          <p:cNvSpPr>
            <a:spLocks noGrp="1"/>
          </p:cNvSpPr>
          <p:nvPr>
            <p:ph type="title" hasCustomPrompt="1"/>
          </p:nvPr>
        </p:nvSpPr>
        <p:spPr>
          <a:xfrm>
            <a:off x="324000" y="219270"/>
            <a:ext cx="8496150" cy="400099"/>
          </a:xfrm>
        </p:spPr>
        <p:txBody>
          <a:bodyPr/>
          <a:lstStyle>
            <a:lvl1pPr>
              <a:defRPr sz="2000" baseline="0">
                <a:solidFill>
                  <a:srgbClr val="BED730"/>
                </a:solidFill>
                <a:latin typeface="TheSansOffice" panose="020B0503040302060204" pitchFamily="34" charset="0"/>
              </a:defRPr>
            </a:lvl1pPr>
          </a:lstStyle>
          <a:p>
            <a:r>
              <a:rPr lang="en-US"/>
              <a:t>TITLE OF THE SLIDE GOES HERE</a:t>
            </a:r>
          </a:p>
        </p:txBody>
      </p:sp>
    </p:spTree>
    <p:extLst>
      <p:ext uri="{BB962C8B-B14F-4D97-AF65-F5344CB8AC3E}">
        <p14:creationId xmlns:p14="http://schemas.microsoft.com/office/powerpoint/2010/main" val="3838296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DEAEFD-1C1C-4705-A7B4-C18700C0D051}"/>
              </a:ext>
            </a:extLst>
          </p:cNvPr>
          <p:cNvSpPr/>
          <p:nvPr userDrawn="1"/>
        </p:nvSpPr>
        <p:spPr>
          <a:xfrm>
            <a:off x="0" y="0"/>
            <a:ext cx="916451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TheSansOffice" panose="020B0503040302060204" pitchFamily="34" charset="0"/>
            </a:endParaRPr>
          </a:p>
        </p:txBody>
      </p:sp>
      <p:sp>
        <p:nvSpPr>
          <p:cNvPr id="8" name="Title 4">
            <a:extLst>
              <a:ext uri="{FF2B5EF4-FFF2-40B4-BE49-F238E27FC236}">
                <a16:creationId xmlns:a16="http://schemas.microsoft.com/office/drawing/2014/main" id="{32A6F2CD-2248-4E26-805E-67B423ABE9CA}"/>
              </a:ext>
            </a:extLst>
          </p:cNvPr>
          <p:cNvSpPr>
            <a:spLocks noGrp="1"/>
          </p:cNvSpPr>
          <p:nvPr>
            <p:ph type="title" hasCustomPrompt="1"/>
          </p:nvPr>
        </p:nvSpPr>
        <p:spPr>
          <a:xfrm>
            <a:off x="324000" y="211570"/>
            <a:ext cx="7537450" cy="461655"/>
          </a:xfrm>
        </p:spPr>
        <p:txBody>
          <a:bodyPr/>
          <a:lstStyle>
            <a:lvl1pPr>
              <a:defRPr sz="2400" baseline="0">
                <a:solidFill>
                  <a:schemeClr val="bg1"/>
                </a:solidFill>
                <a:latin typeface="TheSansOffice" panose="020B0503040302060204" pitchFamily="34" charset="0"/>
              </a:defRPr>
            </a:lvl1pPr>
          </a:lstStyle>
          <a:p>
            <a:r>
              <a:rPr lang="en-US"/>
              <a:t>TITLE OF THE SLIDE GOES HERE</a:t>
            </a:r>
          </a:p>
        </p:txBody>
      </p:sp>
      <p:grpSp>
        <p:nvGrpSpPr>
          <p:cNvPr id="9" name="Group 8">
            <a:extLst>
              <a:ext uri="{FF2B5EF4-FFF2-40B4-BE49-F238E27FC236}">
                <a16:creationId xmlns:a16="http://schemas.microsoft.com/office/drawing/2014/main" id="{7529C921-18CF-4A1E-BB95-922460B5DC60}"/>
              </a:ext>
            </a:extLst>
          </p:cNvPr>
          <p:cNvGrpSpPr/>
          <p:nvPr userDrawn="1"/>
        </p:nvGrpSpPr>
        <p:grpSpPr>
          <a:xfrm>
            <a:off x="64380" y="4887674"/>
            <a:ext cx="1223400" cy="261610"/>
            <a:chOff x="1066800" y="4063365"/>
            <a:chExt cx="1223400" cy="261610"/>
          </a:xfrm>
        </p:grpSpPr>
        <p:pic>
          <p:nvPicPr>
            <p:cNvPr id="10" name="Picture 9">
              <a:extLst>
                <a:ext uri="{FF2B5EF4-FFF2-40B4-BE49-F238E27FC236}">
                  <a16:creationId xmlns:a16="http://schemas.microsoft.com/office/drawing/2014/main" id="{8E64CED7-404C-42CF-AE0F-95F58C51F909}"/>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1" name="TextBox 10">
              <a:extLst>
                <a:ext uri="{FF2B5EF4-FFF2-40B4-BE49-F238E27FC236}">
                  <a16:creationId xmlns:a16="http://schemas.microsoft.com/office/drawing/2014/main" id="{B5172F8D-805D-48CD-85FF-0ECF78909EF2}"/>
                </a:ext>
              </a:extLst>
            </p:cNvPr>
            <p:cNvSpPr txBox="1"/>
            <p:nvPr/>
          </p:nvSpPr>
          <p:spPr>
            <a:xfrm>
              <a:off x="1269120" y="4063365"/>
              <a:ext cx="1021080" cy="261610"/>
            </a:xfrm>
            <a:prstGeom prst="rect">
              <a:avLst/>
            </a:prstGeom>
            <a:noFill/>
          </p:spPr>
          <p:txBody>
            <a:bodyPr wrap="square" rtlCol="0">
              <a:spAutoFit/>
            </a:bodyPr>
            <a:lstStyle/>
            <a:p>
              <a:r>
                <a:rPr lang="en-US" sz="1050">
                  <a:solidFill>
                    <a:schemeClr val="bg1"/>
                  </a:solidFill>
                  <a:latin typeface="TheSansOffice" panose="020B0503040302060204" pitchFamily="34" charset="0"/>
                </a:rPr>
                <a:t>cloud@core</a:t>
              </a:r>
              <a:r>
                <a:rPr lang="en-US" sz="800" baseline="30000">
                  <a:solidFill>
                    <a:schemeClr val="bg1"/>
                  </a:solidFill>
                  <a:latin typeface="TheSansOffice" panose="020B0503040302060204" pitchFamily="34" charset="0"/>
                </a:rPr>
                <a:t>TM</a:t>
              </a:r>
              <a:endParaRPr lang="en-US" sz="1050" baseline="30000">
                <a:solidFill>
                  <a:schemeClr val="bg1"/>
                </a:solidFill>
                <a:latin typeface="TheSansOffice" panose="020B0503040302060204" pitchFamily="34" charset="0"/>
              </a:endParaRPr>
            </a:p>
          </p:txBody>
        </p:sp>
      </p:grpSp>
      <p:sp>
        <p:nvSpPr>
          <p:cNvPr id="3" name="Content Placeholder 2"/>
          <p:cNvSpPr>
            <a:spLocks noGrp="1"/>
          </p:cNvSpPr>
          <p:nvPr>
            <p:ph sz="half" idx="1" hasCustomPrompt="1"/>
          </p:nvPr>
        </p:nvSpPr>
        <p:spPr>
          <a:xfrm>
            <a:off x="323850" y="987426"/>
            <a:ext cx="4068763" cy="3744912"/>
          </a:xfrm>
        </p:spPr>
        <p:txBody>
          <a:bodyPr>
            <a:normAutofit/>
          </a:bodyPr>
          <a:lstStyle>
            <a:lvl1pPr marL="226772" indent="-226772">
              <a:buFont typeface="Wingdings" panose="05000000000000000000" pitchFamily="2" charset="2"/>
              <a:buChar char="§"/>
              <a:defRPr sz="1600">
                <a:solidFill>
                  <a:schemeClr val="bg1"/>
                </a:solidFill>
                <a:latin typeface="TheSansOffice" panose="020B0503040302060204" pitchFamily="34" charset="0"/>
              </a:defRPr>
            </a:lvl1pPr>
            <a:lvl2pPr>
              <a:defRPr sz="1400">
                <a:solidFill>
                  <a:schemeClr val="bg1"/>
                </a:solidFill>
                <a:latin typeface="TheSansOffice" panose="020B0503040302060204" pitchFamily="34" charset="0"/>
              </a:defRPr>
            </a:lvl2pPr>
            <a:lvl3pPr>
              <a:defRPr sz="1200">
                <a:solidFill>
                  <a:schemeClr val="bg1"/>
                </a:solidFill>
                <a:latin typeface="TheSansOffice" panose="020B0503040302060204" pitchFamily="34" charset="0"/>
              </a:defRPr>
            </a:lvl3pPr>
            <a:lvl4pPr>
              <a:defRPr sz="1100">
                <a:solidFill>
                  <a:schemeClr val="bg1"/>
                </a:solidFill>
                <a:latin typeface="TheSansOffice" panose="020B0503040302060204" pitchFamily="34" charset="0"/>
              </a:defRPr>
            </a:lvl4pPr>
            <a:lvl5pPr>
              <a:defRPr sz="1100">
                <a:solidFill>
                  <a:schemeClr val="bg1"/>
                </a:solidFill>
                <a:latin typeface="TheSansOffice" panose="020B050304030206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4751388" y="987426"/>
            <a:ext cx="4068762" cy="3744912"/>
          </a:xfrm>
        </p:spPr>
        <p:txBody>
          <a:bodyPr>
            <a:normAutofit/>
          </a:bodyPr>
          <a:lstStyle>
            <a:lvl1pPr marL="226772" indent="-226772">
              <a:buFont typeface="Wingdings" panose="05000000000000000000" pitchFamily="2" charset="2"/>
              <a:buChar char="§"/>
              <a:defRPr sz="1600">
                <a:solidFill>
                  <a:schemeClr val="bg1"/>
                </a:solidFill>
                <a:latin typeface="TheSansOffice" panose="020B0503040302060204" pitchFamily="34" charset="0"/>
              </a:defRPr>
            </a:lvl1pPr>
            <a:lvl2pPr>
              <a:defRPr sz="1400">
                <a:solidFill>
                  <a:schemeClr val="bg1"/>
                </a:solidFill>
                <a:latin typeface="TheSansOffice" panose="020B0503040302060204" pitchFamily="34" charset="0"/>
              </a:defRPr>
            </a:lvl2pPr>
            <a:lvl3pPr>
              <a:defRPr sz="1200">
                <a:solidFill>
                  <a:schemeClr val="bg1"/>
                </a:solidFill>
                <a:latin typeface="TheSansOffice" panose="020B0503040302060204" pitchFamily="34" charset="0"/>
              </a:defRPr>
            </a:lvl3pPr>
            <a:lvl4pPr>
              <a:defRPr sz="1100">
                <a:solidFill>
                  <a:schemeClr val="bg1"/>
                </a:solidFill>
                <a:latin typeface="TheSansOffice" panose="020B0503040302060204" pitchFamily="34" charset="0"/>
              </a:defRPr>
            </a:lvl4pPr>
            <a:lvl5pPr>
              <a:defRPr sz="1100">
                <a:solidFill>
                  <a:schemeClr val="bg1"/>
                </a:solidFill>
                <a:latin typeface="TheSansOffice" panose="020B050304030206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lvl1pPr>
              <a:defRPr>
                <a:latin typeface="TheSansOffice" panose="020B0503040302060204" pitchFamily="34" charset="0"/>
              </a:defRPr>
            </a:lvl1pPr>
          </a:lstStyle>
          <a:p>
            <a:fld id="{D6AB342A-830E-438F-A6A8-BEDF509AB0A8}" type="slidenum">
              <a:rPr lang="en-US" smtClean="0"/>
              <a:pPr/>
              <a:t>‹#›</a:t>
            </a:fld>
            <a:endParaRPr lang="en-US"/>
          </a:p>
        </p:txBody>
      </p:sp>
    </p:spTree>
    <p:extLst>
      <p:ext uri="{BB962C8B-B14F-4D97-AF65-F5344CB8AC3E}">
        <p14:creationId xmlns:p14="http://schemas.microsoft.com/office/powerpoint/2010/main" val="21386483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0809321-F4FE-46F7-A660-052C72F578F8}"/>
              </a:ext>
            </a:extLst>
          </p:cNvPr>
          <p:cNvSpPr/>
          <p:nvPr userDrawn="1"/>
        </p:nvSpPr>
        <p:spPr>
          <a:xfrm>
            <a:off x="0" y="0"/>
            <a:ext cx="916451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TheSansOffice" panose="020B0503040302060204" pitchFamily="34" charset="0"/>
            </a:endParaRPr>
          </a:p>
        </p:txBody>
      </p:sp>
      <p:sp>
        <p:nvSpPr>
          <p:cNvPr id="11" name="Title 4">
            <a:extLst>
              <a:ext uri="{FF2B5EF4-FFF2-40B4-BE49-F238E27FC236}">
                <a16:creationId xmlns:a16="http://schemas.microsoft.com/office/drawing/2014/main" id="{F18CE42A-829A-4A80-B49F-B0C1924DA306}"/>
              </a:ext>
            </a:extLst>
          </p:cNvPr>
          <p:cNvSpPr>
            <a:spLocks noGrp="1"/>
          </p:cNvSpPr>
          <p:nvPr>
            <p:ph type="title" hasCustomPrompt="1"/>
          </p:nvPr>
        </p:nvSpPr>
        <p:spPr>
          <a:xfrm>
            <a:off x="324000" y="211570"/>
            <a:ext cx="7537450" cy="461655"/>
          </a:xfrm>
        </p:spPr>
        <p:txBody>
          <a:bodyPr/>
          <a:lstStyle>
            <a:lvl1pPr>
              <a:defRPr sz="2400" baseline="0">
                <a:solidFill>
                  <a:schemeClr val="bg1"/>
                </a:solidFill>
                <a:latin typeface="TheSansOffice" panose="020B0503040302060204" pitchFamily="34" charset="0"/>
              </a:defRPr>
            </a:lvl1pPr>
          </a:lstStyle>
          <a:p>
            <a:r>
              <a:rPr lang="en-US"/>
              <a:t>TITLE OF THE SLIDE GOES HERE</a:t>
            </a:r>
          </a:p>
        </p:txBody>
      </p:sp>
      <p:grpSp>
        <p:nvGrpSpPr>
          <p:cNvPr id="12" name="Group 11">
            <a:extLst>
              <a:ext uri="{FF2B5EF4-FFF2-40B4-BE49-F238E27FC236}">
                <a16:creationId xmlns:a16="http://schemas.microsoft.com/office/drawing/2014/main" id="{45CC5F23-F015-48C5-97CD-211FF0369FA1}"/>
              </a:ext>
            </a:extLst>
          </p:cNvPr>
          <p:cNvGrpSpPr/>
          <p:nvPr userDrawn="1"/>
        </p:nvGrpSpPr>
        <p:grpSpPr>
          <a:xfrm>
            <a:off x="64380" y="4887674"/>
            <a:ext cx="1223400" cy="261610"/>
            <a:chOff x="1066800" y="4063365"/>
            <a:chExt cx="1223400" cy="261610"/>
          </a:xfrm>
        </p:grpSpPr>
        <p:pic>
          <p:nvPicPr>
            <p:cNvPr id="13" name="Picture 12">
              <a:extLst>
                <a:ext uri="{FF2B5EF4-FFF2-40B4-BE49-F238E27FC236}">
                  <a16:creationId xmlns:a16="http://schemas.microsoft.com/office/drawing/2014/main" id="{7430729C-85AD-42AF-B6D9-796498187CDE}"/>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4" name="TextBox 13">
              <a:extLst>
                <a:ext uri="{FF2B5EF4-FFF2-40B4-BE49-F238E27FC236}">
                  <a16:creationId xmlns:a16="http://schemas.microsoft.com/office/drawing/2014/main" id="{5756C6CF-97A7-492A-A27D-5647BF61341C}"/>
                </a:ext>
              </a:extLst>
            </p:cNvPr>
            <p:cNvSpPr txBox="1"/>
            <p:nvPr/>
          </p:nvSpPr>
          <p:spPr>
            <a:xfrm>
              <a:off x="1269120" y="4063365"/>
              <a:ext cx="1021080" cy="261610"/>
            </a:xfrm>
            <a:prstGeom prst="rect">
              <a:avLst/>
            </a:prstGeom>
            <a:noFill/>
          </p:spPr>
          <p:txBody>
            <a:bodyPr wrap="square" rtlCol="0">
              <a:spAutoFit/>
            </a:bodyPr>
            <a:lstStyle/>
            <a:p>
              <a:r>
                <a:rPr lang="en-US" sz="1050">
                  <a:solidFill>
                    <a:schemeClr val="bg1"/>
                  </a:solidFill>
                  <a:latin typeface="TheSansOffice" panose="020B0503040302060204" pitchFamily="34" charset="0"/>
                </a:rPr>
                <a:t>cloud@core</a:t>
              </a:r>
              <a:r>
                <a:rPr lang="en-US" sz="800" baseline="30000">
                  <a:solidFill>
                    <a:schemeClr val="bg1"/>
                  </a:solidFill>
                  <a:latin typeface="TheSansOffice" panose="020B0503040302060204" pitchFamily="34" charset="0"/>
                </a:rPr>
                <a:t>TM</a:t>
              </a:r>
              <a:endParaRPr lang="en-US" sz="1050" baseline="30000">
                <a:solidFill>
                  <a:schemeClr val="bg1"/>
                </a:solidFill>
                <a:latin typeface="TheSansOffice" panose="020B0503040302060204" pitchFamily="34" charset="0"/>
              </a:endParaRPr>
            </a:p>
          </p:txBody>
        </p:sp>
      </p:grpSp>
      <p:sp>
        <p:nvSpPr>
          <p:cNvPr id="3" name="Text Placeholder 2"/>
          <p:cNvSpPr>
            <a:spLocks noGrp="1"/>
          </p:cNvSpPr>
          <p:nvPr>
            <p:ph type="body" idx="1" hasCustomPrompt="1"/>
          </p:nvPr>
        </p:nvSpPr>
        <p:spPr>
          <a:xfrm>
            <a:off x="324000" y="1025124"/>
            <a:ext cx="4068613" cy="215444"/>
          </a:xfrm>
        </p:spPr>
        <p:txBody>
          <a:bodyPr wrap="square" rIns="0" bIns="0" anchor="ctr">
            <a:spAutoFit/>
          </a:bodyPr>
          <a:lstStyle>
            <a:lvl1pPr marL="0" indent="0">
              <a:buNone/>
              <a:defRPr kumimoji="0" lang="en-US" sz="1400" b="1" i="0" u="none" strike="noStrike" kern="1200" cap="all" spc="0" normalizeH="0" baseline="0" noProof="0" dirty="0" smtClean="0">
                <a:ln>
                  <a:noFill/>
                </a:ln>
                <a:solidFill>
                  <a:schemeClr val="bg1"/>
                </a:solidFill>
                <a:effectLst/>
                <a:uLnTx/>
                <a:uFillTx/>
                <a:latin typeface="TheSansOffice" panose="020B0503040302060204" pitchFamily="34" charset="0"/>
                <a:ea typeface="+mj-ea"/>
                <a:cs typeface="+mj-cs"/>
              </a:defRPr>
            </a:lvl1pPr>
            <a:lvl2pPr marL="457143" indent="0">
              <a:buNone/>
              <a:defRPr sz="2000" b="1"/>
            </a:lvl2pPr>
            <a:lvl3pPr marL="914286" indent="0">
              <a:buNone/>
              <a:defRPr sz="1800" b="1"/>
            </a:lvl3pPr>
            <a:lvl4pPr marL="1371429" indent="0">
              <a:buNone/>
              <a:defRPr sz="1600" b="1"/>
            </a:lvl4pPr>
            <a:lvl5pPr marL="1828572" indent="0">
              <a:buNone/>
              <a:defRPr sz="1600" b="1"/>
            </a:lvl5pPr>
            <a:lvl6pPr marL="2285715" indent="0">
              <a:buNone/>
              <a:defRPr sz="1600" b="1"/>
            </a:lvl6pPr>
            <a:lvl7pPr marL="2742857" indent="0">
              <a:buNone/>
              <a:defRPr sz="1600" b="1"/>
            </a:lvl7pPr>
            <a:lvl8pPr marL="3200001" indent="0">
              <a:buNone/>
              <a:defRPr sz="1600" b="1"/>
            </a:lvl8pPr>
            <a:lvl9pPr marL="3657143" indent="0">
              <a:buNone/>
              <a:defRPr sz="1600" b="1"/>
            </a:lvl9pPr>
          </a:lstStyle>
          <a:p>
            <a:pPr marL="0" marR="0" lvl="0" indent="0" algn="l" defTabSz="914286" rtl="0" eaLnBrk="1" fontAlgn="auto" latinLnBrk="0" hangingPunct="1">
              <a:lnSpc>
                <a:spcPct val="100000"/>
              </a:lnSpc>
              <a:spcBef>
                <a:spcPct val="0"/>
              </a:spcBef>
              <a:spcAft>
                <a:spcPts val="0"/>
              </a:spcAft>
              <a:buClrTx/>
              <a:buSzTx/>
              <a:buFontTx/>
              <a:buNone/>
              <a:tabLst/>
              <a:defRPr/>
            </a:pPr>
            <a:r>
              <a:rPr lang="en-US"/>
              <a:t>Column heading goes here</a:t>
            </a:r>
          </a:p>
        </p:txBody>
      </p:sp>
      <p:sp>
        <p:nvSpPr>
          <p:cNvPr id="4" name="Content Placeholder 3"/>
          <p:cNvSpPr>
            <a:spLocks noGrp="1"/>
          </p:cNvSpPr>
          <p:nvPr>
            <p:ph sz="half" idx="2" hasCustomPrompt="1"/>
          </p:nvPr>
        </p:nvSpPr>
        <p:spPr>
          <a:xfrm>
            <a:off x="323999" y="1333501"/>
            <a:ext cx="4068614" cy="3398837"/>
          </a:xfrm>
        </p:spPr>
        <p:txBody>
          <a:bodyPr tIns="0">
            <a:normAutofit/>
          </a:bodyPr>
          <a:lstStyle>
            <a:lvl1pPr marL="226772" indent="-226772">
              <a:lnSpc>
                <a:spcPct val="100000"/>
              </a:lnSpc>
              <a:spcBef>
                <a:spcPts val="400"/>
              </a:spcBef>
              <a:buFont typeface="Wingdings" panose="05000000000000000000" pitchFamily="2" charset="2"/>
              <a:buChar char="§"/>
              <a:defRPr lang="en-US" sz="1400" kern="1200" dirty="0" smtClean="0">
                <a:solidFill>
                  <a:schemeClr val="bg1"/>
                </a:solidFill>
                <a:latin typeface="TheSansOffice" panose="020B0503040302060204" pitchFamily="34" charset="0"/>
                <a:ea typeface="+mn-ea"/>
                <a:cs typeface="+mn-cs"/>
              </a:defRPr>
            </a:lvl1pPr>
            <a:lvl2pPr marL="568729">
              <a:lnSpc>
                <a:spcPct val="100000"/>
              </a:lnSpc>
              <a:spcBef>
                <a:spcPts val="400"/>
              </a:spcBef>
              <a:defRPr sz="1200">
                <a:solidFill>
                  <a:schemeClr val="bg1"/>
                </a:solidFill>
                <a:latin typeface="TheSansOffice" panose="020B0503040302060204" pitchFamily="34" charset="0"/>
              </a:defRPr>
            </a:lvl2pPr>
            <a:lvl3pPr>
              <a:defRPr sz="1400">
                <a:solidFill>
                  <a:schemeClr val="bg1"/>
                </a:solidFill>
                <a:latin typeface="TheSansOffice" panose="020B0503040302060204" pitchFamily="34" charset="0"/>
              </a:defRPr>
            </a:lvl3pPr>
            <a:lvl4pPr>
              <a:defRPr sz="1200">
                <a:solidFill>
                  <a:schemeClr val="bg1"/>
                </a:solidFill>
                <a:latin typeface="TheSansOffice" panose="020B0503040302060204" pitchFamily="34" charset="0"/>
              </a:defRPr>
            </a:lvl4pPr>
            <a:lvl5pPr>
              <a:defRPr sz="1200">
                <a:solidFill>
                  <a:schemeClr val="bg1"/>
                </a:solidFill>
                <a:latin typeface="TheSansOffice" panose="020B050304030206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4751388" y="1030314"/>
            <a:ext cx="4070126" cy="215444"/>
          </a:xfrm>
        </p:spPr>
        <p:txBody>
          <a:bodyPr wrap="square" rIns="0" bIns="0" anchor="ctr">
            <a:spAutoFit/>
          </a:bodyPr>
          <a:lstStyle>
            <a:lvl1pPr marL="0" marR="0" indent="0" algn="l" defTabSz="914286" rtl="0" eaLnBrk="1" fontAlgn="auto" latinLnBrk="0" hangingPunct="1">
              <a:lnSpc>
                <a:spcPct val="100000"/>
              </a:lnSpc>
              <a:spcBef>
                <a:spcPct val="0"/>
              </a:spcBef>
              <a:spcAft>
                <a:spcPts val="0"/>
              </a:spcAft>
              <a:buClrTx/>
              <a:buSzTx/>
              <a:buFontTx/>
              <a:buNone/>
              <a:tabLst/>
              <a:defRPr kumimoji="0" lang="en-US" sz="1400" b="1" i="0" u="none" strike="noStrike" kern="1200" cap="all" spc="0" normalizeH="0" baseline="0" noProof="0" dirty="0" smtClean="0">
                <a:ln>
                  <a:noFill/>
                </a:ln>
                <a:solidFill>
                  <a:schemeClr val="bg1"/>
                </a:solidFill>
                <a:effectLst/>
                <a:uLnTx/>
                <a:uFillTx/>
                <a:latin typeface="TheSansOffice" panose="020B0503040302060204" pitchFamily="34" charset="0"/>
                <a:ea typeface="+mj-ea"/>
                <a:cs typeface="+mj-cs"/>
              </a:defRPr>
            </a:lvl1pPr>
            <a:lvl2pPr marL="457143" indent="0">
              <a:buNone/>
              <a:defRPr sz="2000" b="1"/>
            </a:lvl2pPr>
            <a:lvl3pPr marL="914286" indent="0">
              <a:buNone/>
              <a:defRPr sz="1800" b="1"/>
            </a:lvl3pPr>
            <a:lvl4pPr marL="1371429" indent="0">
              <a:buNone/>
              <a:defRPr sz="1600" b="1"/>
            </a:lvl4pPr>
            <a:lvl5pPr marL="1828572" indent="0">
              <a:buNone/>
              <a:defRPr sz="1600" b="1"/>
            </a:lvl5pPr>
            <a:lvl6pPr marL="2285715" indent="0">
              <a:buNone/>
              <a:defRPr sz="1600" b="1"/>
            </a:lvl6pPr>
            <a:lvl7pPr marL="2742857" indent="0">
              <a:buNone/>
              <a:defRPr sz="1600" b="1"/>
            </a:lvl7pPr>
            <a:lvl8pPr marL="3200001" indent="0">
              <a:buNone/>
              <a:defRPr sz="1600" b="1"/>
            </a:lvl8pPr>
            <a:lvl9pPr marL="3657143" indent="0">
              <a:buNone/>
              <a:defRPr sz="1600" b="1"/>
            </a:lvl9pPr>
          </a:lstStyle>
          <a:p>
            <a:pPr marL="0" marR="0" lvl="0" indent="0" algn="l" defTabSz="914286" rtl="0" eaLnBrk="1" fontAlgn="auto" latinLnBrk="0" hangingPunct="1">
              <a:lnSpc>
                <a:spcPct val="100000"/>
              </a:lnSpc>
              <a:spcBef>
                <a:spcPct val="0"/>
              </a:spcBef>
              <a:spcAft>
                <a:spcPts val="0"/>
              </a:spcAft>
              <a:buClrTx/>
              <a:buSzTx/>
              <a:buFontTx/>
              <a:buNone/>
              <a:tabLst/>
              <a:defRPr/>
            </a:pPr>
            <a:r>
              <a:rPr lang="en-US"/>
              <a:t>Column heading goes here</a:t>
            </a:r>
          </a:p>
        </p:txBody>
      </p:sp>
      <p:sp>
        <p:nvSpPr>
          <p:cNvPr id="6" name="Content Placeholder 5"/>
          <p:cNvSpPr>
            <a:spLocks noGrp="1"/>
          </p:cNvSpPr>
          <p:nvPr>
            <p:ph sz="quarter" idx="4" hasCustomPrompt="1"/>
          </p:nvPr>
        </p:nvSpPr>
        <p:spPr>
          <a:xfrm>
            <a:off x="4751387" y="1333501"/>
            <a:ext cx="4070125" cy="3398837"/>
          </a:xfrm>
        </p:spPr>
        <p:txBody>
          <a:bodyPr tIns="0"/>
          <a:lstStyle>
            <a:lvl1pPr marL="285750" indent="-285750">
              <a:buFont typeface="Wingdings" panose="05000000000000000000" pitchFamily="2" charset="2"/>
              <a:buChar char="§"/>
              <a:defRPr lang="en-US" sz="1400" kern="1200" dirty="0" smtClean="0">
                <a:solidFill>
                  <a:schemeClr val="bg1"/>
                </a:solidFill>
                <a:latin typeface="TheSansOffice" panose="020B0503040302060204" pitchFamily="34" charset="0"/>
                <a:ea typeface="+mn-ea"/>
                <a:cs typeface="+mn-cs"/>
              </a:defRPr>
            </a:lvl1pPr>
            <a:lvl2pPr marL="568729" indent="-285714">
              <a:defRPr lang="en-US" sz="1200" kern="1200" dirty="0" smtClean="0">
                <a:solidFill>
                  <a:schemeClr val="bg1"/>
                </a:solidFill>
                <a:latin typeface="TheSansOffice" panose="020B0503040302060204" pitchFamily="34" charset="0"/>
                <a:ea typeface="+mn-ea"/>
                <a:cs typeface="+mn-cs"/>
              </a:defRPr>
            </a:lvl2pPr>
            <a:lvl3pPr marL="1142857" indent="-228571">
              <a:defRPr lang="en-US" sz="1400" kern="1200" dirty="0" smtClean="0">
                <a:solidFill>
                  <a:schemeClr val="bg1"/>
                </a:solidFill>
                <a:latin typeface="TheSansOffice" panose="020B0503040302060204" pitchFamily="34" charset="0"/>
                <a:ea typeface="+mn-ea"/>
                <a:cs typeface="+mn-cs"/>
              </a:defRPr>
            </a:lvl3pPr>
            <a:lvl4pPr marL="1600000" indent="-228571">
              <a:defRPr lang="en-US" sz="1200" kern="1200" dirty="0" smtClean="0">
                <a:solidFill>
                  <a:schemeClr val="bg1"/>
                </a:solidFill>
                <a:latin typeface="TheSansOffice" panose="020B0503040302060204" pitchFamily="34" charset="0"/>
                <a:ea typeface="+mn-ea"/>
                <a:cs typeface="+mn-cs"/>
              </a:defRPr>
            </a:lvl4pPr>
            <a:lvl5pPr marL="2057143" indent="-228571">
              <a:defRPr lang="en-US" sz="1200" kern="1200" dirty="0">
                <a:solidFill>
                  <a:schemeClr val="bg1"/>
                </a:solidFill>
                <a:latin typeface="TheSansOffice" panose="020B0503040302060204" pitchFamily="34" charset="0"/>
                <a:ea typeface="+mn-ea"/>
                <a:cs typeface="+mn-cs"/>
              </a:defRPr>
            </a:lvl5pPr>
            <a:lvl6pPr>
              <a:defRPr sz="1600"/>
            </a:lvl6pPr>
            <a:lvl7pPr>
              <a:defRPr sz="1600"/>
            </a:lvl7pPr>
            <a:lvl8pPr>
              <a:defRPr sz="1600"/>
            </a:lvl8pPr>
            <a:lvl9pPr>
              <a:defRPr sz="1600"/>
            </a:lvl9pPr>
          </a:lstStyle>
          <a:p>
            <a:pPr marL="226772" lvl="0" indent="-226772" algn="l" defTabSz="914286" rtl="0" eaLnBrk="1" latinLnBrk="0" hangingPunct="1">
              <a:lnSpc>
                <a:spcPct val="100000"/>
              </a:lnSpc>
              <a:spcBef>
                <a:spcPts val="400"/>
              </a:spcBef>
              <a:buFont typeface="Wingdings" panose="05000000000000000000" pitchFamily="2" charset="2"/>
              <a:buChar char="§"/>
            </a:pPr>
            <a:r>
              <a:rPr lang="en-US"/>
              <a:t>Click to edit Master text styles</a:t>
            </a:r>
          </a:p>
          <a:p>
            <a:pPr marL="568729" lvl="1" indent="-285714" algn="l" defTabSz="914286" rtl="0" eaLnBrk="1" latinLnBrk="0" hangingPunct="1">
              <a:lnSpc>
                <a:spcPct val="100000"/>
              </a:lnSpc>
              <a:spcBef>
                <a:spcPts val="400"/>
              </a:spcBef>
              <a:buFont typeface="Arial" pitchFamily="34" charset="0"/>
              <a:buChar char="–"/>
            </a:pPr>
            <a:r>
              <a:rPr lang="en-US"/>
              <a:t>Second level</a:t>
            </a:r>
          </a:p>
          <a:p>
            <a:pPr marL="1142857" lvl="2" indent="-228571" algn="l" defTabSz="914286" rtl="0" eaLnBrk="1" latinLnBrk="0" hangingPunct="1">
              <a:lnSpc>
                <a:spcPct val="90000"/>
              </a:lnSpc>
              <a:spcBef>
                <a:spcPts val="600"/>
              </a:spcBef>
              <a:buFont typeface="Arial" pitchFamily="34" charset="0"/>
              <a:buChar char="•"/>
            </a:pPr>
            <a:r>
              <a:rPr lang="en-US"/>
              <a:t>Third level</a:t>
            </a:r>
          </a:p>
          <a:p>
            <a:pPr marL="1600000" lvl="3" indent="-228571" algn="l" defTabSz="914286" rtl="0" eaLnBrk="1" latinLnBrk="0" hangingPunct="1">
              <a:lnSpc>
                <a:spcPct val="90000"/>
              </a:lnSpc>
              <a:spcBef>
                <a:spcPts val="600"/>
              </a:spcBef>
              <a:buFont typeface="Arial" pitchFamily="34" charset="0"/>
              <a:buChar char="–"/>
            </a:pPr>
            <a:r>
              <a:rPr lang="en-US"/>
              <a:t>Fourth level</a:t>
            </a:r>
          </a:p>
          <a:p>
            <a:pPr marL="2057143" lvl="4" indent="-228571" algn="l" defTabSz="914286" rtl="0" eaLnBrk="1" latinLnBrk="0" hangingPunct="1">
              <a:lnSpc>
                <a:spcPct val="90000"/>
              </a:lnSpc>
              <a:spcBef>
                <a:spcPts val="600"/>
              </a:spcBef>
              <a:buFont typeface="Arial" pitchFamily="34" charset="0"/>
              <a:buChar char="»"/>
            </a:pPr>
            <a:r>
              <a:rPr lang="en-US"/>
              <a:t>Fifth level</a:t>
            </a:r>
          </a:p>
        </p:txBody>
      </p:sp>
      <p:sp>
        <p:nvSpPr>
          <p:cNvPr id="9" name="Slide Number Placeholder 8"/>
          <p:cNvSpPr>
            <a:spLocks noGrp="1"/>
          </p:cNvSpPr>
          <p:nvPr>
            <p:ph type="sldNum" sz="quarter" idx="12"/>
          </p:nvPr>
        </p:nvSpPr>
        <p:spPr/>
        <p:txBody>
          <a:bodyPr/>
          <a:lstStyle>
            <a:lvl1pPr>
              <a:defRPr>
                <a:latin typeface="TheSansOffice" panose="020B0503040302060204" pitchFamily="34" charset="0"/>
              </a:defRPr>
            </a:lvl1pPr>
          </a:lstStyle>
          <a:p>
            <a:fld id="{D6AB342A-830E-438F-A6A8-BEDF509AB0A8}" type="slidenum">
              <a:rPr lang="en-US" smtClean="0"/>
              <a:pPr/>
              <a:t>‹#›</a:t>
            </a:fld>
            <a:endParaRPr lang="en-US"/>
          </a:p>
        </p:txBody>
      </p:sp>
    </p:spTree>
    <p:extLst>
      <p:ext uri="{BB962C8B-B14F-4D97-AF65-F5344CB8AC3E}">
        <p14:creationId xmlns:p14="http://schemas.microsoft.com/office/powerpoint/2010/main" val="27005200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with Titl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1"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1"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324000" y="211570"/>
            <a:ext cx="7537450" cy="461655"/>
          </a:xfrm>
        </p:spPr>
        <p:txBody>
          <a:bodyPr/>
          <a:lstStyle>
            <a:lvl1pPr>
              <a:defRPr sz="2400" baseline="0">
                <a:solidFill>
                  <a:srgbClr val="BED730"/>
                </a:solidFill>
                <a:latin typeface="TheSansOffice" panose="020B0503040302060204" pitchFamily="34" charset="0"/>
              </a:defRPr>
            </a:lvl1pPr>
          </a:lstStyle>
          <a:p>
            <a:r>
              <a:rPr lang="en-US"/>
              <a:t>TITLE OF THE SLIDE GOES HERE</a:t>
            </a:r>
          </a:p>
        </p:txBody>
      </p:sp>
    </p:spTree>
    <p:extLst>
      <p:ext uri="{BB962C8B-B14F-4D97-AF65-F5344CB8AC3E}">
        <p14:creationId xmlns:p14="http://schemas.microsoft.com/office/powerpoint/2010/main" val="22734476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with Tit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a:p>
        </p:txBody>
      </p:sp>
      <p:sp>
        <p:nvSpPr>
          <p:cNvPr id="6" name="Rectangle 5">
            <a:extLst>
              <a:ext uri="{FF2B5EF4-FFF2-40B4-BE49-F238E27FC236}">
                <a16:creationId xmlns:a16="http://schemas.microsoft.com/office/drawing/2014/main" id="{B8124DD0-F413-4142-9FCF-239BA62189AE}"/>
              </a:ext>
            </a:extLst>
          </p:cNvPr>
          <p:cNvSpPr/>
          <p:nvPr userDrawn="1"/>
        </p:nvSpPr>
        <p:spPr>
          <a:xfrm>
            <a:off x="7876310" y="0"/>
            <a:ext cx="1066800" cy="7539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a:extLst>
              <a:ext uri="{FF2B5EF4-FFF2-40B4-BE49-F238E27FC236}">
                <a16:creationId xmlns:a16="http://schemas.microsoft.com/office/drawing/2014/main" id="{9C6B9338-5E3A-452C-A2B2-9AC19C783982}"/>
              </a:ext>
            </a:extLst>
          </p:cNvPr>
          <p:cNvSpPr/>
          <p:nvPr userDrawn="1"/>
        </p:nvSpPr>
        <p:spPr>
          <a:xfrm>
            <a:off x="0" y="0"/>
            <a:ext cx="916451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TheSansOffice" panose="020B0503040302060204" pitchFamily="34" charset="0"/>
            </a:endParaRPr>
          </a:p>
        </p:txBody>
      </p:sp>
      <p:sp>
        <p:nvSpPr>
          <p:cNvPr id="8" name="Title 4">
            <a:extLst>
              <a:ext uri="{FF2B5EF4-FFF2-40B4-BE49-F238E27FC236}">
                <a16:creationId xmlns:a16="http://schemas.microsoft.com/office/drawing/2014/main" id="{CD50EC3F-9D5B-4093-99F7-508D77C79576}"/>
              </a:ext>
            </a:extLst>
          </p:cNvPr>
          <p:cNvSpPr>
            <a:spLocks noGrp="1"/>
          </p:cNvSpPr>
          <p:nvPr>
            <p:ph type="title" hasCustomPrompt="1"/>
          </p:nvPr>
        </p:nvSpPr>
        <p:spPr>
          <a:xfrm>
            <a:off x="324000" y="211570"/>
            <a:ext cx="7537450" cy="461655"/>
          </a:xfrm>
        </p:spPr>
        <p:txBody>
          <a:bodyPr/>
          <a:lstStyle>
            <a:lvl1pPr>
              <a:defRPr sz="2400" baseline="0">
                <a:solidFill>
                  <a:schemeClr val="bg1"/>
                </a:solidFill>
                <a:latin typeface="TheSansOffice" panose="020B0503040302060204" pitchFamily="34" charset="0"/>
              </a:defRPr>
            </a:lvl1pPr>
          </a:lstStyle>
          <a:p>
            <a:r>
              <a:rPr lang="en-US"/>
              <a:t>TITLE OF THE SLIDE GOES HERE</a:t>
            </a:r>
          </a:p>
        </p:txBody>
      </p:sp>
    </p:spTree>
    <p:extLst>
      <p:ext uri="{BB962C8B-B14F-4D97-AF65-F5344CB8AC3E}">
        <p14:creationId xmlns:p14="http://schemas.microsoft.com/office/powerpoint/2010/main" val="5586014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Blank with Title Log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551F0-5344-4C7C-82E5-0117CE6648A1}"/>
              </a:ext>
            </a:extLst>
          </p:cNvPr>
          <p:cNvSpPr/>
          <p:nvPr userDrawn="1"/>
        </p:nvSpPr>
        <p:spPr>
          <a:xfrm>
            <a:off x="0" y="0"/>
            <a:ext cx="916451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TheSansOffice" panose="020B0503040302060204" pitchFamily="34" charset="0"/>
            </a:endParaRPr>
          </a:p>
        </p:txBody>
      </p:sp>
      <p:sp>
        <p:nvSpPr>
          <p:cNvPr id="5" name="Title 4"/>
          <p:cNvSpPr>
            <a:spLocks noGrp="1"/>
          </p:cNvSpPr>
          <p:nvPr>
            <p:ph type="title" hasCustomPrompt="1"/>
          </p:nvPr>
        </p:nvSpPr>
        <p:spPr>
          <a:xfrm>
            <a:off x="324000" y="211570"/>
            <a:ext cx="7537450" cy="461655"/>
          </a:xfrm>
        </p:spPr>
        <p:txBody>
          <a:bodyPr/>
          <a:lstStyle>
            <a:lvl1pPr>
              <a:defRPr sz="2400" baseline="0">
                <a:solidFill>
                  <a:schemeClr val="bg1"/>
                </a:solidFill>
                <a:latin typeface="TheSansOffice" panose="020B0503040302060204" pitchFamily="34" charset="0"/>
              </a:defRPr>
            </a:lvl1pPr>
          </a:lstStyle>
          <a:p>
            <a:r>
              <a:rPr lang="en-US"/>
              <a:t>TITLE OF THE SLIDE GOES HERE</a:t>
            </a:r>
          </a:p>
        </p:txBody>
      </p:sp>
      <p:grpSp>
        <p:nvGrpSpPr>
          <p:cNvPr id="10" name="Group 9">
            <a:extLst>
              <a:ext uri="{FF2B5EF4-FFF2-40B4-BE49-F238E27FC236}">
                <a16:creationId xmlns:a16="http://schemas.microsoft.com/office/drawing/2014/main" id="{1CF6D109-04E4-4562-842F-5F0578233DEC}"/>
              </a:ext>
            </a:extLst>
          </p:cNvPr>
          <p:cNvGrpSpPr/>
          <p:nvPr userDrawn="1"/>
        </p:nvGrpSpPr>
        <p:grpSpPr>
          <a:xfrm>
            <a:off x="64380" y="4887674"/>
            <a:ext cx="1223400" cy="261610"/>
            <a:chOff x="1066800" y="4063365"/>
            <a:chExt cx="1223400" cy="261610"/>
          </a:xfrm>
        </p:grpSpPr>
        <p:pic>
          <p:nvPicPr>
            <p:cNvPr id="11" name="Picture 10">
              <a:extLst>
                <a:ext uri="{FF2B5EF4-FFF2-40B4-BE49-F238E27FC236}">
                  <a16:creationId xmlns:a16="http://schemas.microsoft.com/office/drawing/2014/main" id="{ABE53390-D7BE-4E27-89DC-6B35849083B7}"/>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2" name="TextBox 11">
              <a:extLst>
                <a:ext uri="{FF2B5EF4-FFF2-40B4-BE49-F238E27FC236}">
                  <a16:creationId xmlns:a16="http://schemas.microsoft.com/office/drawing/2014/main" id="{481D7F33-480B-4F31-B802-4FFBE695CEF0}"/>
                </a:ext>
              </a:extLst>
            </p:cNvPr>
            <p:cNvSpPr txBox="1"/>
            <p:nvPr/>
          </p:nvSpPr>
          <p:spPr>
            <a:xfrm>
              <a:off x="1269120" y="4063365"/>
              <a:ext cx="1021080" cy="261610"/>
            </a:xfrm>
            <a:prstGeom prst="rect">
              <a:avLst/>
            </a:prstGeom>
            <a:noFill/>
          </p:spPr>
          <p:txBody>
            <a:bodyPr wrap="square" rtlCol="0">
              <a:spAutoFit/>
            </a:bodyPr>
            <a:lstStyle/>
            <a:p>
              <a:r>
                <a:rPr lang="en-US" sz="1050">
                  <a:solidFill>
                    <a:schemeClr val="bg1"/>
                  </a:solidFill>
                </a:rPr>
                <a:t>cloud@core</a:t>
              </a:r>
              <a:r>
                <a:rPr lang="en-US" sz="800" baseline="30000">
                  <a:solidFill>
                    <a:schemeClr val="bg1"/>
                  </a:solidFill>
                </a:rPr>
                <a:t>TM</a:t>
              </a:r>
              <a:endParaRPr lang="en-US" sz="1050" baseline="30000">
                <a:solidFill>
                  <a:schemeClr val="bg1"/>
                </a:solidFill>
              </a:endParaRPr>
            </a:p>
          </p:txBody>
        </p:sp>
      </p:grpSp>
    </p:spTree>
    <p:extLst>
      <p:ext uri="{BB962C8B-B14F-4D97-AF65-F5344CB8AC3E}">
        <p14:creationId xmlns:p14="http://schemas.microsoft.com/office/powerpoint/2010/main" val="478117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Blank with Title Log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551F0-5344-4C7C-82E5-0117CE6648A1}"/>
              </a:ext>
            </a:extLst>
          </p:cNvPr>
          <p:cNvSpPr/>
          <p:nvPr userDrawn="1"/>
        </p:nvSpPr>
        <p:spPr>
          <a:xfrm>
            <a:off x="0" y="0"/>
            <a:ext cx="916451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TheSansOffice" panose="020B0503040302060204" pitchFamily="34" charset="0"/>
            </a:endParaRPr>
          </a:p>
        </p:txBody>
      </p:sp>
      <p:sp>
        <p:nvSpPr>
          <p:cNvPr id="5" name="Title 4"/>
          <p:cNvSpPr>
            <a:spLocks noGrp="1"/>
          </p:cNvSpPr>
          <p:nvPr>
            <p:ph type="title" hasCustomPrompt="1"/>
          </p:nvPr>
        </p:nvSpPr>
        <p:spPr>
          <a:xfrm>
            <a:off x="324000" y="211570"/>
            <a:ext cx="7537450" cy="461655"/>
          </a:xfrm>
        </p:spPr>
        <p:txBody>
          <a:bodyPr/>
          <a:lstStyle>
            <a:lvl1pPr>
              <a:defRPr sz="2400" baseline="0">
                <a:solidFill>
                  <a:schemeClr val="bg1"/>
                </a:solidFill>
                <a:latin typeface="TheSansOffice" panose="020B0503040302060204" pitchFamily="34" charset="0"/>
              </a:defRPr>
            </a:lvl1pPr>
          </a:lstStyle>
          <a:p>
            <a:r>
              <a:rPr lang="en-US"/>
              <a:t>TITLE OF THE SLIDE GOES HERE</a:t>
            </a:r>
          </a:p>
        </p:txBody>
      </p:sp>
      <p:grpSp>
        <p:nvGrpSpPr>
          <p:cNvPr id="10" name="Group 9">
            <a:extLst>
              <a:ext uri="{FF2B5EF4-FFF2-40B4-BE49-F238E27FC236}">
                <a16:creationId xmlns:a16="http://schemas.microsoft.com/office/drawing/2014/main" id="{1CF6D109-04E4-4562-842F-5F0578233DEC}"/>
              </a:ext>
            </a:extLst>
          </p:cNvPr>
          <p:cNvGrpSpPr/>
          <p:nvPr userDrawn="1"/>
        </p:nvGrpSpPr>
        <p:grpSpPr>
          <a:xfrm>
            <a:off x="457200" y="4887674"/>
            <a:ext cx="1223400" cy="261610"/>
            <a:chOff x="1066800" y="4063365"/>
            <a:chExt cx="1223400" cy="261610"/>
          </a:xfrm>
        </p:grpSpPr>
        <p:pic>
          <p:nvPicPr>
            <p:cNvPr id="11" name="Picture 10">
              <a:extLst>
                <a:ext uri="{FF2B5EF4-FFF2-40B4-BE49-F238E27FC236}">
                  <a16:creationId xmlns:a16="http://schemas.microsoft.com/office/drawing/2014/main" id="{ABE53390-D7BE-4E27-89DC-6B35849083B7}"/>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2" name="TextBox 11">
              <a:extLst>
                <a:ext uri="{FF2B5EF4-FFF2-40B4-BE49-F238E27FC236}">
                  <a16:creationId xmlns:a16="http://schemas.microsoft.com/office/drawing/2014/main" id="{481D7F33-480B-4F31-B802-4FFBE695CEF0}"/>
                </a:ext>
              </a:extLst>
            </p:cNvPr>
            <p:cNvSpPr txBox="1"/>
            <p:nvPr/>
          </p:nvSpPr>
          <p:spPr>
            <a:xfrm>
              <a:off x="1269120" y="4063365"/>
              <a:ext cx="1021080" cy="261610"/>
            </a:xfrm>
            <a:prstGeom prst="rect">
              <a:avLst/>
            </a:prstGeom>
            <a:noFill/>
          </p:spPr>
          <p:txBody>
            <a:bodyPr wrap="square" rtlCol="0">
              <a:spAutoFit/>
            </a:bodyPr>
            <a:lstStyle/>
            <a:p>
              <a:r>
                <a:rPr lang="en-US" sz="1050">
                  <a:solidFill>
                    <a:schemeClr val="bg1"/>
                  </a:solidFill>
                </a:rPr>
                <a:t>cloud@core</a:t>
              </a:r>
              <a:r>
                <a:rPr lang="en-US" sz="800" baseline="30000">
                  <a:solidFill>
                    <a:schemeClr val="bg1"/>
                  </a:solidFill>
                </a:rPr>
                <a:t>TM</a:t>
              </a:r>
              <a:endParaRPr lang="en-US" sz="1050" baseline="30000">
                <a:solidFill>
                  <a:schemeClr val="bg1"/>
                </a:solidFill>
              </a:endParaRPr>
            </a:p>
          </p:txBody>
        </p:sp>
      </p:grpSp>
    </p:spTree>
    <p:extLst>
      <p:ext uri="{BB962C8B-B14F-4D97-AF65-F5344CB8AC3E}">
        <p14:creationId xmlns:p14="http://schemas.microsoft.com/office/powerpoint/2010/main" val="21164008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Full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8DCF0-1ED5-4F76-942B-A19560D269A4}"/>
              </a:ext>
            </a:extLst>
          </p:cNvPr>
          <p:cNvSpPr/>
          <p:nvPr userDrawn="1"/>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 name="Picture 3">
            <a:extLst>
              <a:ext uri="{FF2B5EF4-FFF2-40B4-BE49-F238E27FC236}">
                <a16:creationId xmlns:a16="http://schemas.microsoft.com/office/drawing/2014/main" id="{CCC54D60-252F-F612-EF8F-A74CAFA7E47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C56680C3-01B3-5FA0-8C80-ECC82269C489}"/>
              </a:ext>
            </a:extLst>
          </p:cNvPr>
          <p:cNvSpPr/>
          <p:nvPr userDrawn="1"/>
        </p:nvSpPr>
        <p:spPr>
          <a:xfrm>
            <a:off x="-10258" y="0"/>
            <a:ext cx="9164516"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TheSansOffice" panose="020B0503040302060204" pitchFamily="34" charset="0"/>
            </a:endParaRPr>
          </a:p>
        </p:txBody>
      </p:sp>
    </p:spTree>
    <p:extLst>
      <p:ext uri="{BB962C8B-B14F-4D97-AF65-F5344CB8AC3E}">
        <p14:creationId xmlns:p14="http://schemas.microsoft.com/office/powerpoint/2010/main" val="38911908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rv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0" y="0"/>
            <a:ext cx="9144001" cy="51435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6195272" y="2015775"/>
            <a:ext cx="394916" cy="39491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6240114" y="2444897"/>
            <a:ext cx="305232" cy="305232"/>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6505" y="3822827"/>
            <a:ext cx="9150505" cy="1320673"/>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4" rtl="0" eaLnBrk="1" fontAlgn="auto" latinLnBrk="0" hangingPunct="1">
              <a:lnSpc>
                <a:spcPct val="100000"/>
              </a:lnSpc>
              <a:spcBef>
                <a:spcPts val="0"/>
              </a:spcBef>
              <a:spcAft>
                <a:spcPts val="0"/>
              </a:spcAft>
              <a:buClrTx/>
              <a:buSzTx/>
              <a:buFontTx/>
              <a:buNone/>
              <a:tabLst/>
              <a:defRPr/>
            </a:pPr>
            <a:endParaRPr kumimoji="0" lang="en-IN" sz="1400"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7971586" y="234500"/>
            <a:ext cx="905357" cy="512966"/>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320596" y="3822825"/>
            <a:ext cx="8499553" cy="1251183"/>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a:t>Section separator</a:t>
            </a:r>
          </a:p>
        </p:txBody>
      </p:sp>
    </p:spTree>
    <p:extLst>
      <p:ext uri="{BB962C8B-B14F-4D97-AF65-F5344CB8AC3E}">
        <p14:creationId xmlns:p14="http://schemas.microsoft.com/office/powerpoint/2010/main" val="36033545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lien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0" y="0"/>
            <a:ext cx="9144001"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6195272" y="2015775"/>
            <a:ext cx="394916" cy="39491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6240114" y="2444897"/>
            <a:ext cx="305232" cy="305232"/>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6505" y="3822827"/>
            <a:ext cx="9150505" cy="1320673"/>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4" rtl="0" eaLnBrk="1" fontAlgn="auto" latinLnBrk="0" hangingPunct="1">
              <a:lnSpc>
                <a:spcPct val="100000"/>
              </a:lnSpc>
              <a:spcBef>
                <a:spcPts val="0"/>
              </a:spcBef>
              <a:spcAft>
                <a:spcPts val="0"/>
              </a:spcAft>
              <a:buClrTx/>
              <a:buSzTx/>
              <a:buFontTx/>
              <a:buNone/>
              <a:tabLst/>
              <a:defRPr/>
            </a:pPr>
            <a:endParaRPr kumimoji="0" lang="en-IN" sz="1400"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7971586" y="234500"/>
            <a:ext cx="905357" cy="512966"/>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320596" y="3822825"/>
            <a:ext cx="8499553" cy="1251183"/>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a:t>Section separator</a:t>
            </a:r>
          </a:p>
        </p:txBody>
      </p:sp>
    </p:spTree>
    <p:extLst>
      <p:ext uri="{BB962C8B-B14F-4D97-AF65-F5344CB8AC3E}">
        <p14:creationId xmlns:p14="http://schemas.microsoft.com/office/powerpoint/2010/main" val="23252216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ucess stori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0" y="0"/>
            <a:ext cx="9144001" cy="51435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6195272" y="2015775"/>
            <a:ext cx="394916" cy="39491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6240114" y="2444897"/>
            <a:ext cx="305232" cy="305232"/>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6505" y="3822827"/>
            <a:ext cx="9150505" cy="1320673"/>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4" rtl="0" eaLnBrk="1" fontAlgn="auto" latinLnBrk="0" hangingPunct="1">
              <a:lnSpc>
                <a:spcPct val="100000"/>
              </a:lnSpc>
              <a:spcBef>
                <a:spcPts val="0"/>
              </a:spcBef>
              <a:spcAft>
                <a:spcPts val="0"/>
              </a:spcAft>
              <a:buClrTx/>
              <a:buSzTx/>
              <a:buFontTx/>
              <a:buNone/>
              <a:tabLst/>
              <a:defRPr/>
            </a:pPr>
            <a:endParaRPr kumimoji="0" lang="en-IN" sz="1400"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7971586" y="234500"/>
            <a:ext cx="905357" cy="512966"/>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320596" y="3822825"/>
            <a:ext cx="8499553" cy="1251183"/>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a:t>Section separator</a:t>
            </a:r>
          </a:p>
        </p:txBody>
      </p:sp>
    </p:spTree>
    <p:extLst>
      <p:ext uri="{BB962C8B-B14F-4D97-AF65-F5344CB8AC3E}">
        <p14:creationId xmlns:p14="http://schemas.microsoft.com/office/powerpoint/2010/main" val="1216804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Blank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C54D60-252F-F612-EF8F-A74CAFA7E47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C56680C3-01B3-5FA0-8C80-ECC82269C489}"/>
              </a:ext>
            </a:extLst>
          </p:cNvPr>
          <p:cNvSpPr/>
          <p:nvPr userDrawn="1"/>
        </p:nvSpPr>
        <p:spPr>
          <a:xfrm>
            <a:off x="-10258" y="0"/>
            <a:ext cx="9164516"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Tree>
    <p:extLst>
      <p:ext uri="{BB962C8B-B14F-4D97-AF65-F5344CB8AC3E}">
        <p14:creationId xmlns:p14="http://schemas.microsoft.com/office/powerpoint/2010/main" val="2093863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ecognitions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0" y="0"/>
            <a:ext cx="9144001" cy="51435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6195272" y="2015775"/>
            <a:ext cx="394916" cy="39491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6240114" y="2444897"/>
            <a:ext cx="305232" cy="305232"/>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6505" y="3822827"/>
            <a:ext cx="9150505" cy="1320673"/>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4" rtl="0" eaLnBrk="1" fontAlgn="auto" latinLnBrk="0" hangingPunct="1">
              <a:lnSpc>
                <a:spcPct val="100000"/>
              </a:lnSpc>
              <a:spcBef>
                <a:spcPts val="0"/>
              </a:spcBef>
              <a:spcAft>
                <a:spcPts val="0"/>
              </a:spcAft>
              <a:buClrTx/>
              <a:buSzTx/>
              <a:buFontTx/>
              <a:buNone/>
              <a:tabLst/>
              <a:defRPr/>
            </a:pPr>
            <a:endParaRPr kumimoji="0" lang="en-IN" sz="1400"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7971586" y="234500"/>
            <a:ext cx="905357" cy="512966"/>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320596" y="3822825"/>
            <a:ext cx="8499553" cy="1251183"/>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a:t>Section separator</a:t>
            </a:r>
          </a:p>
        </p:txBody>
      </p:sp>
    </p:spTree>
    <p:extLst>
      <p:ext uri="{BB962C8B-B14F-4D97-AF65-F5344CB8AC3E}">
        <p14:creationId xmlns:p14="http://schemas.microsoft.com/office/powerpoint/2010/main" val="13119771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recognitions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0" y="0"/>
            <a:ext cx="9144001" cy="51435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6195272" y="2015775"/>
            <a:ext cx="394916" cy="39491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6240114" y="2444897"/>
            <a:ext cx="305232" cy="305232"/>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6505" y="3822827"/>
            <a:ext cx="9150505" cy="1320673"/>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4" rtl="0" eaLnBrk="1" fontAlgn="auto" latinLnBrk="0" hangingPunct="1">
              <a:lnSpc>
                <a:spcPct val="100000"/>
              </a:lnSpc>
              <a:spcBef>
                <a:spcPts val="0"/>
              </a:spcBef>
              <a:spcAft>
                <a:spcPts val="0"/>
              </a:spcAft>
              <a:buClrTx/>
              <a:buSzTx/>
              <a:buFontTx/>
              <a:buNone/>
              <a:tabLst/>
              <a:defRPr/>
            </a:pPr>
            <a:endParaRPr kumimoji="0" lang="en-IN" sz="1400"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7971586" y="234500"/>
            <a:ext cx="905357" cy="512966"/>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320596" y="3822825"/>
            <a:ext cx="8499553" cy="1251183"/>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a:t>Section separator</a:t>
            </a:r>
          </a:p>
        </p:txBody>
      </p:sp>
    </p:spTree>
    <p:extLst>
      <p:ext uri="{BB962C8B-B14F-4D97-AF65-F5344CB8AC3E}">
        <p14:creationId xmlns:p14="http://schemas.microsoft.com/office/powerpoint/2010/main" val="28823901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recognitions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6505" y="0"/>
            <a:ext cx="9144001" cy="51435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6195272" y="2015775"/>
            <a:ext cx="394916" cy="39491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6240114" y="2444897"/>
            <a:ext cx="305232" cy="305232"/>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6505" y="3822827"/>
            <a:ext cx="9150505" cy="1320673"/>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4" rtl="0" eaLnBrk="1" fontAlgn="auto" latinLnBrk="0" hangingPunct="1">
              <a:lnSpc>
                <a:spcPct val="100000"/>
              </a:lnSpc>
              <a:spcBef>
                <a:spcPts val="0"/>
              </a:spcBef>
              <a:spcAft>
                <a:spcPts val="0"/>
              </a:spcAft>
              <a:buClrTx/>
              <a:buSzTx/>
              <a:buFontTx/>
              <a:buNone/>
              <a:tabLst/>
              <a:defRPr/>
            </a:pPr>
            <a:endParaRPr kumimoji="0" lang="en-IN" sz="1400"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7971586" y="234500"/>
            <a:ext cx="905357" cy="512966"/>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320596" y="3822825"/>
            <a:ext cx="8499553" cy="1251183"/>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a:t>Section separator</a:t>
            </a:r>
          </a:p>
        </p:txBody>
      </p:sp>
    </p:spTree>
    <p:extLst>
      <p:ext uri="{BB962C8B-B14F-4D97-AF65-F5344CB8AC3E}">
        <p14:creationId xmlns:p14="http://schemas.microsoft.com/office/powerpoint/2010/main" val="2517887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hank You New">
    <p:spTree>
      <p:nvGrpSpPr>
        <p:cNvPr id="1" name=""/>
        <p:cNvGrpSpPr/>
        <p:nvPr/>
      </p:nvGrpSpPr>
      <p:grpSpPr>
        <a:xfrm>
          <a:off x="0" y="0"/>
          <a:ext cx="0" cy="0"/>
          <a:chOff x="0" y="0"/>
          <a:chExt cx="0" cy="0"/>
        </a:xfrm>
      </p:grpSpPr>
      <p:pic>
        <p:nvPicPr>
          <p:cNvPr id="4" name="Picture 3" descr="A picture containing people, building, group&#10;&#10;Description automatically generated">
            <a:extLst>
              <a:ext uri="{FF2B5EF4-FFF2-40B4-BE49-F238E27FC236}">
                <a16:creationId xmlns:a16="http://schemas.microsoft.com/office/drawing/2014/main" id="{7B83F388-8DA6-F3FF-548C-922930AEE2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6FE68ACB-2593-4C7C-7E2A-EF7DBD15124A}"/>
              </a:ext>
            </a:extLst>
          </p:cNvPr>
          <p:cNvSpPr/>
          <p:nvPr userDrawn="1"/>
        </p:nvSpPr>
        <p:spPr>
          <a:xfrm>
            <a:off x="0" y="0"/>
            <a:ext cx="9144001" cy="51435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7" name="Picture 26">
            <a:extLst>
              <a:ext uri="{FF2B5EF4-FFF2-40B4-BE49-F238E27FC236}">
                <a16:creationId xmlns:a16="http://schemas.microsoft.com/office/drawing/2014/main" id="{52031C83-E40D-4038-958F-45A64DCB1F43}"/>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323850" y="116214"/>
            <a:ext cx="905358" cy="759938"/>
          </a:xfrm>
          <a:prstGeom prst="rect">
            <a:avLst/>
          </a:prstGeom>
        </p:spPr>
      </p:pic>
      <p:pic>
        <p:nvPicPr>
          <p:cNvPr id="32" name="Picture 2" descr="Image result for sify logo">
            <a:extLst>
              <a:ext uri="{FF2B5EF4-FFF2-40B4-BE49-F238E27FC236}">
                <a16:creationId xmlns:a16="http://schemas.microsoft.com/office/drawing/2014/main" id="{EF7730B0-F0D3-40D4-85DE-A669BD4AEE70}"/>
              </a:ext>
            </a:extLst>
          </p:cNvPr>
          <p:cNvPicPr>
            <a:picLocks noChangeAspect="1" noChangeArrowheads="1"/>
          </p:cNvPicPr>
          <p:nvPr userDrawn="1"/>
        </p:nvPicPr>
        <p:blipFill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7971586" y="234500"/>
            <a:ext cx="905357" cy="512966"/>
          </a:xfrm>
          <a:prstGeom prst="rect">
            <a:avLst/>
          </a:prstGeom>
          <a:noFill/>
          <a:extLst>
            <a:ext uri="{909E8E84-426E-40DD-AFC4-6F175D3DCCD1}">
              <a14:hiddenFill xmlns:a14="http://schemas.microsoft.com/office/drawing/2010/main">
                <a:solidFill>
                  <a:srgbClr val="FFFFFF"/>
                </a:solidFill>
              </a14:hiddenFill>
            </a:ext>
          </a:extLst>
        </p:spPr>
      </p:pic>
      <p:sp>
        <p:nvSpPr>
          <p:cNvPr id="33" name="Text Placeholder 3">
            <a:extLst>
              <a:ext uri="{FF2B5EF4-FFF2-40B4-BE49-F238E27FC236}">
                <a16:creationId xmlns:a16="http://schemas.microsoft.com/office/drawing/2014/main" id="{E3F7BAE5-2A5E-4224-915A-CAA7C538369A}"/>
              </a:ext>
            </a:extLst>
          </p:cNvPr>
          <p:cNvSpPr>
            <a:spLocks noGrp="1"/>
          </p:cNvSpPr>
          <p:nvPr>
            <p:ph type="body" sz="quarter" idx="11" hasCustomPrompt="1"/>
          </p:nvPr>
        </p:nvSpPr>
        <p:spPr>
          <a:xfrm>
            <a:off x="2535992" y="2571750"/>
            <a:ext cx="4072016" cy="817336"/>
          </a:xfrm>
        </p:spPr>
        <p:txBody>
          <a:bodyPr anchor="ctr">
            <a:normAutofit/>
          </a:bodyPr>
          <a:lstStyle>
            <a:lvl1pPr marL="0" indent="0" algn="ctr">
              <a:lnSpc>
                <a:spcPct val="100000"/>
              </a:lnSpc>
              <a:spcBef>
                <a:spcPts val="0"/>
              </a:spcBef>
              <a:buNone/>
              <a:defRPr sz="4800" b="1" cap="all" baseline="0">
                <a:solidFill>
                  <a:schemeClr val="bg1"/>
                </a:solidFill>
              </a:defRPr>
            </a:lvl1pPr>
          </a:lstStyle>
          <a:p>
            <a:pPr lvl="0"/>
            <a:r>
              <a:rPr lang="en-US"/>
              <a:t>THANK YOU</a:t>
            </a:r>
          </a:p>
        </p:txBody>
      </p:sp>
    </p:spTree>
    <p:extLst>
      <p:ext uri="{BB962C8B-B14F-4D97-AF65-F5344CB8AC3E}">
        <p14:creationId xmlns:p14="http://schemas.microsoft.com/office/powerpoint/2010/main" val="41210961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hank You New">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83F388-8DA6-F3FF-548C-922930AEE28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6FE68ACB-2593-4C7C-7E2A-EF7DBD15124A}"/>
              </a:ext>
            </a:extLst>
          </p:cNvPr>
          <p:cNvSpPr/>
          <p:nvPr userDrawn="1"/>
        </p:nvSpPr>
        <p:spPr>
          <a:xfrm>
            <a:off x="0" y="0"/>
            <a:ext cx="9144001" cy="51435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7" name="Picture 26">
            <a:extLst>
              <a:ext uri="{FF2B5EF4-FFF2-40B4-BE49-F238E27FC236}">
                <a16:creationId xmlns:a16="http://schemas.microsoft.com/office/drawing/2014/main" id="{52031C83-E40D-4038-958F-45A64DCB1F43}"/>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323850" y="116214"/>
            <a:ext cx="905358" cy="759938"/>
          </a:xfrm>
          <a:prstGeom prst="rect">
            <a:avLst/>
          </a:prstGeom>
        </p:spPr>
      </p:pic>
      <p:pic>
        <p:nvPicPr>
          <p:cNvPr id="32" name="Picture 2" descr="Image result for sify logo">
            <a:extLst>
              <a:ext uri="{FF2B5EF4-FFF2-40B4-BE49-F238E27FC236}">
                <a16:creationId xmlns:a16="http://schemas.microsoft.com/office/drawing/2014/main" id="{EF7730B0-F0D3-40D4-85DE-A669BD4AEE70}"/>
              </a:ext>
            </a:extLst>
          </p:cNvPr>
          <p:cNvPicPr>
            <a:picLocks noChangeAspect="1" noChangeArrowheads="1"/>
          </p:cNvPicPr>
          <p:nvPr userDrawn="1"/>
        </p:nvPicPr>
        <p:blipFill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7971586" y="234500"/>
            <a:ext cx="905357" cy="512966"/>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E2DCD772-99C7-8F41-F311-6E8AB6D05A8F}"/>
              </a:ext>
            </a:extLst>
          </p:cNvPr>
          <p:cNvCxnSpPr>
            <a:cxnSpLocks/>
          </p:cNvCxnSpPr>
          <p:nvPr userDrawn="1"/>
        </p:nvCxnSpPr>
        <p:spPr>
          <a:xfrm>
            <a:off x="0" y="2719567"/>
            <a:ext cx="4392611" cy="0"/>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6B712CD-B155-BA00-9933-CE6891B875A0}"/>
              </a:ext>
            </a:extLst>
          </p:cNvPr>
          <p:cNvPicPr>
            <a:picLocks noChangeAspect="1"/>
          </p:cNvPicPr>
          <p:nvPr userDrawn="1"/>
        </p:nvPicPr>
        <p:blipFill>
          <a:blip r:embed="rId6" cstate="screen">
            <a:biLevel thresh="25000"/>
            <a:extLst>
              <a:ext uri="{28A0092B-C50C-407E-A947-70E740481C1C}">
                <a14:useLocalDpi xmlns:a14="http://schemas.microsoft.com/office/drawing/2010/main"/>
              </a:ext>
            </a:extLst>
          </a:blip>
          <a:stretch>
            <a:fillRect/>
          </a:stretch>
        </p:blipFill>
        <p:spPr>
          <a:xfrm>
            <a:off x="335979" y="2869973"/>
            <a:ext cx="4044502" cy="358107"/>
          </a:xfrm>
          <a:prstGeom prst="rect">
            <a:avLst/>
          </a:prstGeom>
        </p:spPr>
      </p:pic>
      <p:sp>
        <p:nvSpPr>
          <p:cNvPr id="6" name="Text Placeholder 3">
            <a:extLst>
              <a:ext uri="{FF2B5EF4-FFF2-40B4-BE49-F238E27FC236}">
                <a16:creationId xmlns:a16="http://schemas.microsoft.com/office/drawing/2014/main" id="{38B56D2C-FECD-4402-FDB5-45A80136C278}"/>
              </a:ext>
            </a:extLst>
          </p:cNvPr>
          <p:cNvSpPr>
            <a:spLocks noGrp="1"/>
          </p:cNvSpPr>
          <p:nvPr>
            <p:ph type="body" sz="quarter" idx="11" hasCustomPrompt="1"/>
          </p:nvPr>
        </p:nvSpPr>
        <p:spPr>
          <a:xfrm>
            <a:off x="320597" y="2071255"/>
            <a:ext cx="4072016" cy="497908"/>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a:t>THANK YOU</a:t>
            </a:r>
          </a:p>
        </p:txBody>
      </p:sp>
    </p:spTree>
    <p:extLst>
      <p:ext uri="{BB962C8B-B14F-4D97-AF65-F5344CB8AC3E}">
        <p14:creationId xmlns:p14="http://schemas.microsoft.com/office/powerpoint/2010/main" val="1898949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Thank You New">
    <p:spTree>
      <p:nvGrpSpPr>
        <p:cNvPr id="1" name=""/>
        <p:cNvGrpSpPr/>
        <p:nvPr/>
      </p:nvGrpSpPr>
      <p:grpSpPr>
        <a:xfrm>
          <a:off x="0" y="0"/>
          <a:ext cx="0" cy="0"/>
          <a:chOff x="0" y="0"/>
          <a:chExt cx="0" cy="0"/>
        </a:xfrm>
      </p:grpSpPr>
      <p:pic>
        <p:nvPicPr>
          <p:cNvPr id="4" name="Picture 3" descr="A picture containing people, building, group&#10;&#10;Description automatically generated">
            <a:extLst>
              <a:ext uri="{FF2B5EF4-FFF2-40B4-BE49-F238E27FC236}">
                <a16:creationId xmlns:a16="http://schemas.microsoft.com/office/drawing/2014/main" id="{7B83F388-8DA6-F3FF-548C-922930AEE2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6FE68ACB-2593-4C7C-7E2A-EF7DBD15124A}"/>
              </a:ext>
            </a:extLst>
          </p:cNvPr>
          <p:cNvSpPr/>
          <p:nvPr userDrawn="1"/>
        </p:nvSpPr>
        <p:spPr>
          <a:xfrm>
            <a:off x="0" y="0"/>
            <a:ext cx="9144001" cy="51435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7" name="Picture 26">
            <a:extLst>
              <a:ext uri="{FF2B5EF4-FFF2-40B4-BE49-F238E27FC236}">
                <a16:creationId xmlns:a16="http://schemas.microsoft.com/office/drawing/2014/main" id="{52031C83-E40D-4038-958F-45A64DCB1F43}"/>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323850" y="116214"/>
            <a:ext cx="905358" cy="759938"/>
          </a:xfrm>
          <a:prstGeom prst="rect">
            <a:avLst/>
          </a:prstGeom>
        </p:spPr>
      </p:pic>
      <p:pic>
        <p:nvPicPr>
          <p:cNvPr id="32" name="Picture 2" descr="Image result for sify logo">
            <a:extLst>
              <a:ext uri="{FF2B5EF4-FFF2-40B4-BE49-F238E27FC236}">
                <a16:creationId xmlns:a16="http://schemas.microsoft.com/office/drawing/2014/main" id="{EF7730B0-F0D3-40D4-85DE-A669BD4AEE70}"/>
              </a:ext>
            </a:extLst>
          </p:cNvPr>
          <p:cNvPicPr>
            <a:picLocks noChangeAspect="1" noChangeArrowheads="1"/>
          </p:cNvPicPr>
          <p:nvPr userDrawn="1"/>
        </p:nvPicPr>
        <p:blipFill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7971586" y="234500"/>
            <a:ext cx="905357" cy="512966"/>
          </a:xfrm>
          <a:prstGeom prst="rect">
            <a:avLst/>
          </a:prstGeom>
          <a:noFill/>
          <a:extLst>
            <a:ext uri="{909E8E84-426E-40DD-AFC4-6F175D3DCCD1}">
              <a14:hiddenFill xmlns:a14="http://schemas.microsoft.com/office/drawing/2010/main">
                <a:solidFill>
                  <a:srgbClr val="FFFFFF"/>
                </a:solidFill>
              </a14:hiddenFill>
            </a:ext>
          </a:extLst>
        </p:spPr>
      </p:pic>
      <p:sp>
        <p:nvSpPr>
          <p:cNvPr id="33" name="Text Placeholder 3">
            <a:extLst>
              <a:ext uri="{FF2B5EF4-FFF2-40B4-BE49-F238E27FC236}">
                <a16:creationId xmlns:a16="http://schemas.microsoft.com/office/drawing/2014/main" id="{E3F7BAE5-2A5E-4224-915A-CAA7C538369A}"/>
              </a:ext>
            </a:extLst>
          </p:cNvPr>
          <p:cNvSpPr>
            <a:spLocks noGrp="1"/>
          </p:cNvSpPr>
          <p:nvPr>
            <p:ph type="body" sz="quarter" idx="11" hasCustomPrompt="1"/>
          </p:nvPr>
        </p:nvSpPr>
        <p:spPr>
          <a:xfrm>
            <a:off x="2535992" y="2571750"/>
            <a:ext cx="4072016" cy="817336"/>
          </a:xfrm>
        </p:spPr>
        <p:txBody>
          <a:bodyPr anchor="ctr">
            <a:normAutofit/>
          </a:bodyPr>
          <a:lstStyle>
            <a:lvl1pPr marL="0" indent="0" algn="ctr">
              <a:lnSpc>
                <a:spcPct val="100000"/>
              </a:lnSpc>
              <a:spcBef>
                <a:spcPts val="0"/>
              </a:spcBef>
              <a:buNone/>
              <a:defRPr sz="4800" b="1" cap="all" baseline="0">
                <a:solidFill>
                  <a:srgbClr val="BED730"/>
                </a:solidFill>
              </a:defRPr>
            </a:lvl1pPr>
          </a:lstStyle>
          <a:p>
            <a:pPr lvl="0"/>
            <a:r>
              <a:rPr lang="en-US"/>
              <a:t>THANK YOU</a:t>
            </a:r>
          </a:p>
        </p:txBody>
      </p:sp>
    </p:spTree>
    <p:extLst>
      <p:ext uri="{BB962C8B-B14F-4D97-AF65-F5344CB8AC3E}">
        <p14:creationId xmlns:p14="http://schemas.microsoft.com/office/powerpoint/2010/main" val="5778901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Thank You New">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83F388-8DA6-F3FF-548C-922930AEE28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6FE68ACB-2593-4C7C-7E2A-EF7DBD15124A}"/>
              </a:ext>
            </a:extLst>
          </p:cNvPr>
          <p:cNvSpPr/>
          <p:nvPr userDrawn="1"/>
        </p:nvSpPr>
        <p:spPr>
          <a:xfrm>
            <a:off x="0" y="0"/>
            <a:ext cx="9144001" cy="51435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7" name="Picture 26">
            <a:extLst>
              <a:ext uri="{FF2B5EF4-FFF2-40B4-BE49-F238E27FC236}">
                <a16:creationId xmlns:a16="http://schemas.microsoft.com/office/drawing/2014/main" id="{52031C83-E40D-4038-958F-45A64DCB1F43}"/>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323850" y="116214"/>
            <a:ext cx="905358" cy="759938"/>
          </a:xfrm>
          <a:prstGeom prst="rect">
            <a:avLst/>
          </a:prstGeom>
        </p:spPr>
      </p:pic>
      <p:cxnSp>
        <p:nvCxnSpPr>
          <p:cNvPr id="3" name="Straight Connector 2">
            <a:extLst>
              <a:ext uri="{FF2B5EF4-FFF2-40B4-BE49-F238E27FC236}">
                <a16:creationId xmlns:a16="http://schemas.microsoft.com/office/drawing/2014/main" id="{E2DCD772-99C7-8F41-F311-6E8AB6D05A8F}"/>
              </a:ext>
            </a:extLst>
          </p:cNvPr>
          <p:cNvCxnSpPr>
            <a:cxnSpLocks/>
          </p:cNvCxnSpPr>
          <p:nvPr userDrawn="1"/>
        </p:nvCxnSpPr>
        <p:spPr>
          <a:xfrm>
            <a:off x="0" y="2719567"/>
            <a:ext cx="4392611" cy="0"/>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6B712CD-B155-BA00-9933-CE6891B875A0}"/>
              </a:ext>
            </a:extLst>
          </p:cNvPr>
          <p:cNvPicPr>
            <a:picLocks noChangeAspect="1"/>
          </p:cNvPicPr>
          <p:nvPr userDrawn="1"/>
        </p:nvPicPr>
        <p:blipFill>
          <a:blip r:embed="rId4" cstate="screen">
            <a:biLevel thresh="25000"/>
            <a:extLst>
              <a:ext uri="{28A0092B-C50C-407E-A947-70E740481C1C}">
                <a14:useLocalDpi xmlns:a14="http://schemas.microsoft.com/office/drawing/2010/main"/>
              </a:ext>
            </a:extLst>
          </a:blip>
          <a:stretch>
            <a:fillRect/>
          </a:stretch>
        </p:blipFill>
        <p:spPr>
          <a:xfrm>
            <a:off x="335979" y="2869973"/>
            <a:ext cx="4044502" cy="358107"/>
          </a:xfrm>
          <a:prstGeom prst="rect">
            <a:avLst/>
          </a:prstGeom>
        </p:spPr>
      </p:pic>
      <p:sp>
        <p:nvSpPr>
          <p:cNvPr id="6" name="Text Placeholder 3">
            <a:extLst>
              <a:ext uri="{FF2B5EF4-FFF2-40B4-BE49-F238E27FC236}">
                <a16:creationId xmlns:a16="http://schemas.microsoft.com/office/drawing/2014/main" id="{38B56D2C-FECD-4402-FDB5-45A80136C278}"/>
              </a:ext>
            </a:extLst>
          </p:cNvPr>
          <p:cNvSpPr>
            <a:spLocks noGrp="1"/>
          </p:cNvSpPr>
          <p:nvPr>
            <p:ph type="body" sz="quarter" idx="11" hasCustomPrompt="1"/>
          </p:nvPr>
        </p:nvSpPr>
        <p:spPr>
          <a:xfrm>
            <a:off x="320597" y="2071255"/>
            <a:ext cx="4072016" cy="497908"/>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a:t>THANK YOU</a:t>
            </a:r>
          </a:p>
        </p:txBody>
      </p:sp>
      <p:pic>
        <p:nvPicPr>
          <p:cNvPr id="7" name="Picture 2" descr="Image result for sify logo">
            <a:extLst>
              <a:ext uri="{FF2B5EF4-FFF2-40B4-BE49-F238E27FC236}">
                <a16:creationId xmlns:a16="http://schemas.microsoft.com/office/drawing/2014/main" id="{74B075DA-52F1-B8EB-30D9-2A31D0B2AA24}"/>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6814"/>
          <a:stretch/>
        </p:blipFill>
        <p:spPr bwMode="auto">
          <a:xfrm>
            <a:off x="7971586" y="234500"/>
            <a:ext cx="905357" cy="512966"/>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25445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Thank You New">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83F388-8DA6-F3FF-548C-922930AEE28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6FE68ACB-2593-4C7C-7E2A-EF7DBD15124A}"/>
              </a:ext>
            </a:extLst>
          </p:cNvPr>
          <p:cNvSpPr/>
          <p:nvPr userDrawn="1"/>
        </p:nvSpPr>
        <p:spPr>
          <a:xfrm>
            <a:off x="0" y="0"/>
            <a:ext cx="9144001" cy="51435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7" name="Picture 26">
            <a:extLst>
              <a:ext uri="{FF2B5EF4-FFF2-40B4-BE49-F238E27FC236}">
                <a16:creationId xmlns:a16="http://schemas.microsoft.com/office/drawing/2014/main" id="{52031C83-E40D-4038-958F-45A64DCB1F43}"/>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323850" y="116214"/>
            <a:ext cx="905358" cy="759938"/>
          </a:xfrm>
          <a:prstGeom prst="rect">
            <a:avLst/>
          </a:prstGeom>
        </p:spPr>
      </p:pic>
      <p:cxnSp>
        <p:nvCxnSpPr>
          <p:cNvPr id="3" name="Straight Connector 2">
            <a:extLst>
              <a:ext uri="{FF2B5EF4-FFF2-40B4-BE49-F238E27FC236}">
                <a16:creationId xmlns:a16="http://schemas.microsoft.com/office/drawing/2014/main" id="{E2DCD772-99C7-8F41-F311-6E8AB6D05A8F}"/>
              </a:ext>
            </a:extLst>
          </p:cNvPr>
          <p:cNvCxnSpPr>
            <a:cxnSpLocks/>
          </p:cNvCxnSpPr>
          <p:nvPr userDrawn="1"/>
        </p:nvCxnSpPr>
        <p:spPr>
          <a:xfrm>
            <a:off x="0" y="2719567"/>
            <a:ext cx="4392611" cy="0"/>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6B712CD-B155-BA00-9933-CE6891B875A0}"/>
              </a:ext>
            </a:extLst>
          </p:cNvPr>
          <p:cNvPicPr>
            <a:picLocks noChangeAspect="1"/>
          </p:cNvPicPr>
          <p:nvPr userDrawn="1"/>
        </p:nvPicPr>
        <p:blipFill>
          <a:blip r:embed="rId4" cstate="screen">
            <a:biLevel thresh="25000"/>
            <a:extLst>
              <a:ext uri="{28A0092B-C50C-407E-A947-70E740481C1C}">
                <a14:useLocalDpi xmlns:a14="http://schemas.microsoft.com/office/drawing/2010/main"/>
              </a:ext>
            </a:extLst>
          </a:blip>
          <a:stretch>
            <a:fillRect/>
          </a:stretch>
        </p:blipFill>
        <p:spPr>
          <a:xfrm>
            <a:off x="335979" y="2869973"/>
            <a:ext cx="4044502" cy="358107"/>
          </a:xfrm>
          <a:prstGeom prst="rect">
            <a:avLst/>
          </a:prstGeom>
        </p:spPr>
      </p:pic>
      <p:sp>
        <p:nvSpPr>
          <p:cNvPr id="6" name="Text Placeholder 3">
            <a:extLst>
              <a:ext uri="{FF2B5EF4-FFF2-40B4-BE49-F238E27FC236}">
                <a16:creationId xmlns:a16="http://schemas.microsoft.com/office/drawing/2014/main" id="{38B56D2C-FECD-4402-FDB5-45A80136C278}"/>
              </a:ext>
            </a:extLst>
          </p:cNvPr>
          <p:cNvSpPr>
            <a:spLocks noGrp="1"/>
          </p:cNvSpPr>
          <p:nvPr>
            <p:ph type="body" sz="quarter" idx="11" hasCustomPrompt="1"/>
          </p:nvPr>
        </p:nvSpPr>
        <p:spPr>
          <a:xfrm>
            <a:off x="320597" y="2071255"/>
            <a:ext cx="4072016" cy="497908"/>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a:t>THANK YOU</a:t>
            </a:r>
          </a:p>
        </p:txBody>
      </p:sp>
      <p:pic>
        <p:nvPicPr>
          <p:cNvPr id="7" name="Picture 2" descr="Image result for sify logo">
            <a:extLst>
              <a:ext uri="{FF2B5EF4-FFF2-40B4-BE49-F238E27FC236}">
                <a16:creationId xmlns:a16="http://schemas.microsoft.com/office/drawing/2014/main" id="{A4398FB8-9481-9027-CA35-CB662E8C3B3F}"/>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6814"/>
          <a:stretch/>
        </p:blipFill>
        <p:spPr bwMode="auto">
          <a:xfrm>
            <a:off x="7971586" y="234500"/>
            <a:ext cx="905357" cy="512966"/>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8688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DA715-CF26-4BFF-8B3F-894401EBA040}"/>
              </a:ext>
            </a:extLst>
          </p:cNvPr>
          <p:cNvSpPr>
            <a:spLocks noGrp="1"/>
          </p:cNvSpPr>
          <p:nvPr>
            <p:ph type="title"/>
          </p:nvPr>
        </p:nvSpPr>
        <p:spPr/>
        <p:txBody>
          <a:bodyPr/>
          <a:lstStyle/>
          <a:p>
            <a:r>
              <a:rPr lang="en-US"/>
              <a:t>Click to edit Master title style</a:t>
            </a:r>
            <a:endParaRPr lang="en-IN"/>
          </a:p>
        </p:txBody>
      </p:sp>
      <p:sp>
        <p:nvSpPr>
          <p:cNvPr id="3" name="Slide Number Placeholder 2">
            <a:extLst>
              <a:ext uri="{FF2B5EF4-FFF2-40B4-BE49-F238E27FC236}">
                <a16:creationId xmlns:a16="http://schemas.microsoft.com/office/drawing/2014/main" id="{40AB2D9E-1078-4956-B9B7-FC9341E2588F}"/>
              </a:ext>
            </a:extLst>
          </p:cNvPr>
          <p:cNvSpPr>
            <a:spLocks noGrp="1"/>
          </p:cNvSpPr>
          <p:nvPr>
            <p:ph type="sldNum" sz="quarter" idx="10"/>
          </p:nvPr>
        </p:nvSpPr>
        <p:spPr/>
        <p:txBody>
          <a:bodyPr/>
          <a:lstStyle/>
          <a:p>
            <a:fld id="{D6AB342A-830E-438F-A6A8-BEDF509AB0A8}" type="slidenum">
              <a:rPr lang="en-US" smtClean="0"/>
              <a:pPr/>
              <a:t>‹#›</a:t>
            </a:fld>
            <a:endParaRPr lang="en-US"/>
          </a:p>
        </p:txBody>
      </p:sp>
    </p:spTree>
    <p:extLst>
      <p:ext uri="{BB962C8B-B14F-4D97-AF65-F5344CB8AC3E}">
        <p14:creationId xmlns:p14="http://schemas.microsoft.com/office/powerpoint/2010/main" val="21541082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Inner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5BA79F-C34F-D564-54A0-3C52CFA5D91B}"/>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 y="0"/>
            <a:ext cx="9143999" cy="5143500"/>
          </a:xfrm>
          <a:prstGeom prst="rect">
            <a:avLst/>
          </a:prstGeom>
        </p:spPr>
      </p:pic>
      <p:sp>
        <p:nvSpPr>
          <p:cNvPr id="4" name="Rectangle 3">
            <a:extLst>
              <a:ext uri="{FF2B5EF4-FFF2-40B4-BE49-F238E27FC236}">
                <a16:creationId xmlns:a16="http://schemas.microsoft.com/office/drawing/2014/main" id="{3E794680-026D-525E-495F-3EE907F68862}"/>
              </a:ext>
            </a:extLst>
          </p:cNvPr>
          <p:cNvSpPr/>
          <p:nvPr userDrawn="1"/>
        </p:nvSpPr>
        <p:spPr>
          <a:xfrm>
            <a:off x="2"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11" name="Title 4">
            <a:extLst>
              <a:ext uri="{FF2B5EF4-FFF2-40B4-BE49-F238E27FC236}">
                <a16:creationId xmlns:a16="http://schemas.microsoft.com/office/drawing/2014/main" id="{289692E0-75EA-3CC9-02A2-875AE46836F4}"/>
              </a:ext>
            </a:extLst>
          </p:cNvPr>
          <p:cNvSpPr>
            <a:spLocks noGrp="1"/>
          </p:cNvSpPr>
          <p:nvPr>
            <p:ph type="title" hasCustomPrompt="1"/>
          </p:nvPr>
        </p:nvSpPr>
        <p:spPr>
          <a:xfrm>
            <a:off x="324000" y="188492"/>
            <a:ext cx="8496150" cy="438572"/>
          </a:xfrm>
        </p:spPr>
        <p:txBody>
          <a:bodyPr/>
          <a:lstStyle>
            <a:lvl1pPr>
              <a:defRPr sz="2400" baseline="0">
                <a:solidFill>
                  <a:srgbClr val="BED730"/>
                </a:solidFill>
                <a:latin typeface="TheSansOffice" panose="020B0503040302060204" pitchFamily="34" charset="0"/>
              </a:defRPr>
            </a:lvl1pPr>
          </a:lstStyle>
          <a:p>
            <a:r>
              <a:rPr lang="en-US"/>
              <a:t>TITLE OF THE SLIDE GOES HERE</a:t>
            </a:r>
          </a:p>
        </p:txBody>
      </p:sp>
      <p:sp>
        <p:nvSpPr>
          <p:cNvPr id="2" name="TextBox 1">
            <a:extLst>
              <a:ext uri="{FF2B5EF4-FFF2-40B4-BE49-F238E27FC236}">
                <a16:creationId xmlns:a16="http://schemas.microsoft.com/office/drawing/2014/main" id="{DF2E3784-EDA8-E8A9-E9DC-FEB0E94F5DBE}"/>
              </a:ext>
            </a:extLst>
          </p:cNvPr>
          <p:cNvSpPr txBox="1"/>
          <p:nvPr userDrawn="1"/>
        </p:nvSpPr>
        <p:spPr>
          <a:xfrm>
            <a:off x="87466" y="4862677"/>
            <a:ext cx="1337366" cy="200055"/>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2395078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rv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3" y="0"/>
            <a:ext cx="9144001" cy="51435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6195274" y="2015776"/>
            <a:ext cx="394916" cy="39491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6240114" y="2444897"/>
            <a:ext cx="305232" cy="305232"/>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2" name="Picture 1" descr="Logo&#10;&#10;Description automatically generated">
            <a:extLst>
              <a:ext uri="{FF2B5EF4-FFF2-40B4-BE49-F238E27FC236}">
                <a16:creationId xmlns:a16="http://schemas.microsoft.com/office/drawing/2014/main" id="{ECACB53A-C956-607C-EAC5-052ED3AFDB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4" name="Rectangle 3">
            <a:extLst>
              <a:ext uri="{FF2B5EF4-FFF2-40B4-BE49-F238E27FC236}">
                <a16:creationId xmlns:a16="http://schemas.microsoft.com/office/drawing/2014/main" id="{7DB50C02-C64F-F570-5037-D890349727E4}"/>
              </a:ext>
            </a:extLst>
          </p:cNvPr>
          <p:cNvSpPr/>
          <p:nvPr userDrawn="1"/>
        </p:nvSpPr>
        <p:spPr>
          <a:xfrm>
            <a:off x="-36281" y="3859834"/>
            <a:ext cx="9216571" cy="128366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5" name="Text Placeholder 3">
            <a:extLst>
              <a:ext uri="{FF2B5EF4-FFF2-40B4-BE49-F238E27FC236}">
                <a16:creationId xmlns:a16="http://schemas.microsoft.com/office/drawing/2014/main" id="{6BF72D8F-8E8B-A7FF-4F87-7F0905E03837}"/>
              </a:ext>
            </a:extLst>
          </p:cNvPr>
          <p:cNvSpPr>
            <a:spLocks noGrp="1"/>
          </p:cNvSpPr>
          <p:nvPr>
            <p:ph type="body" sz="quarter" idx="11" hasCustomPrompt="1"/>
          </p:nvPr>
        </p:nvSpPr>
        <p:spPr>
          <a:xfrm>
            <a:off x="323850" y="3929322"/>
            <a:ext cx="8496300" cy="1106806"/>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a:t>SECTION DIVIDER</a:t>
            </a:r>
          </a:p>
        </p:txBody>
      </p:sp>
    </p:spTree>
    <p:extLst>
      <p:ext uri="{BB962C8B-B14F-4D97-AF65-F5344CB8AC3E}">
        <p14:creationId xmlns:p14="http://schemas.microsoft.com/office/powerpoint/2010/main" val="1573063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Full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8DCF0-1ED5-4F76-942B-A19560D269A4}"/>
              </a:ext>
            </a:extLst>
          </p:cNvPr>
          <p:cNvSpPr/>
          <p:nvPr userDrawn="1"/>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4" name="Picture 3">
            <a:extLst>
              <a:ext uri="{FF2B5EF4-FFF2-40B4-BE49-F238E27FC236}">
                <a16:creationId xmlns:a16="http://schemas.microsoft.com/office/drawing/2014/main" id="{CCC54D60-252F-F612-EF8F-A74CAFA7E47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18193"/>
            <a:ext cx="9144000" cy="5143500"/>
          </a:xfrm>
          <a:prstGeom prst="rect">
            <a:avLst/>
          </a:prstGeom>
        </p:spPr>
      </p:pic>
      <p:sp>
        <p:nvSpPr>
          <p:cNvPr id="5" name="Rectangle 4">
            <a:extLst>
              <a:ext uri="{FF2B5EF4-FFF2-40B4-BE49-F238E27FC236}">
                <a16:creationId xmlns:a16="http://schemas.microsoft.com/office/drawing/2014/main" id="{C56680C3-01B3-5FA0-8C80-ECC82269C489}"/>
              </a:ext>
            </a:extLst>
          </p:cNvPr>
          <p:cNvSpPr/>
          <p:nvPr userDrawn="1"/>
        </p:nvSpPr>
        <p:spPr>
          <a:xfrm>
            <a:off x="-10258" y="0"/>
            <a:ext cx="9164516"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Tree>
    <p:extLst>
      <p:ext uri="{BB962C8B-B14F-4D97-AF65-F5344CB8AC3E}">
        <p14:creationId xmlns:p14="http://schemas.microsoft.com/office/powerpoint/2010/main" val="13439239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51C49-0D57-9670-9E18-376447B59CAC}"/>
              </a:ext>
            </a:extLst>
          </p:cNvPr>
          <p:cNvSpPr/>
          <p:nvPr userDrawn="1"/>
        </p:nvSpPr>
        <p:spPr>
          <a:xfrm>
            <a:off x="0" y="0"/>
            <a:ext cx="9144000" cy="5305904"/>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5" name="Text Placeholder 16">
            <a:extLst>
              <a:ext uri="{FF2B5EF4-FFF2-40B4-BE49-F238E27FC236}">
                <a16:creationId xmlns:a16="http://schemas.microsoft.com/office/drawing/2014/main" id="{DC21E752-D648-41B6-DE28-294BE36B943C}"/>
              </a:ext>
            </a:extLst>
          </p:cNvPr>
          <p:cNvSpPr>
            <a:spLocks noGrp="1"/>
          </p:cNvSpPr>
          <p:nvPr>
            <p:ph type="body" sz="quarter" idx="13" hasCustomPrompt="1"/>
          </p:nvPr>
        </p:nvSpPr>
        <p:spPr>
          <a:xfrm>
            <a:off x="334100" y="1665513"/>
            <a:ext cx="6863533" cy="1516001"/>
          </a:xfrm>
        </p:spPr>
        <p:txBody>
          <a:bodyPr>
            <a:noAutofit/>
          </a:bodyPr>
          <a:lstStyle>
            <a:lvl1pPr marL="0" indent="0">
              <a:lnSpc>
                <a:spcPct val="100000"/>
              </a:lnSpc>
              <a:spcBef>
                <a:spcPts val="0"/>
              </a:spcBef>
              <a:buNone/>
              <a:defRPr sz="3200" b="1" cap="none" baseline="0">
                <a:solidFill>
                  <a:schemeClr val="bg1"/>
                </a:solidFill>
              </a:defRPr>
            </a:lvl1pPr>
          </a:lstStyle>
          <a:p>
            <a:pPr lvl="0"/>
            <a:r>
              <a:rPr lang="en-US"/>
              <a:t>TITLE OF THE SLIDE - LINE ONE</a:t>
            </a:r>
            <a:endParaRPr lang="en-IN"/>
          </a:p>
        </p:txBody>
      </p:sp>
      <p:sp>
        <p:nvSpPr>
          <p:cNvPr id="6" name="Text Placeholder 16">
            <a:extLst>
              <a:ext uri="{FF2B5EF4-FFF2-40B4-BE49-F238E27FC236}">
                <a16:creationId xmlns:a16="http://schemas.microsoft.com/office/drawing/2014/main" id="{E7A12016-9A79-1732-D765-09981F5CAC1E}"/>
              </a:ext>
            </a:extLst>
          </p:cNvPr>
          <p:cNvSpPr>
            <a:spLocks noGrp="1"/>
          </p:cNvSpPr>
          <p:nvPr>
            <p:ph type="body" sz="quarter" idx="14" hasCustomPrompt="1"/>
          </p:nvPr>
        </p:nvSpPr>
        <p:spPr>
          <a:xfrm>
            <a:off x="334101" y="3182770"/>
            <a:ext cx="6863531" cy="491319"/>
          </a:xfrm>
        </p:spPr>
        <p:txBody>
          <a:bodyPr>
            <a:noAutofit/>
          </a:bodyPr>
          <a:lstStyle>
            <a:lvl1pPr marL="0" indent="0">
              <a:lnSpc>
                <a:spcPts val="2000"/>
              </a:lnSpc>
              <a:spcBef>
                <a:spcPts val="0"/>
              </a:spcBef>
              <a:buNone/>
              <a:defRPr sz="1800" b="1" baseline="0">
                <a:solidFill>
                  <a:srgbClr val="BED730"/>
                </a:solidFill>
              </a:defRPr>
            </a:lvl1pPr>
          </a:lstStyle>
          <a:p>
            <a:pPr lvl="0"/>
            <a:r>
              <a:rPr lang="en-US"/>
              <a:t>Line two</a:t>
            </a:r>
          </a:p>
        </p:txBody>
      </p:sp>
      <p:sp>
        <p:nvSpPr>
          <p:cNvPr id="7" name="Text Placeholder 16">
            <a:extLst>
              <a:ext uri="{FF2B5EF4-FFF2-40B4-BE49-F238E27FC236}">
                <a16:creationId xmlns:a16="http://schemas.microsoft.com/office/drawing/2014/main" id="{60542FC3-60D7-B1D5-1FEA-0AFB6860CD69}"/>
              </a:ext>
            </a:extLst>
          </p:cNvPr>
          <p:cNvSpPr>
            <a:spLocks noGrp="1"/>
          </p:cNvSpPr>
          <p:nvPr>
            <p:ph type="body" sz="quarter" idx="15" hasCustomPrompt="1"/>
          </p:nvPr>
        </p:nvSpPr>
        <p:spPr>
          <a:xfrm>
            <a:off x="334102" y="3675344"/>
            <a:ext cx="2517377" cy="277103"/>
          </a:xfrm>
        </p:spPr>
        <p:txBody>
          <a:bodyPr anchor="t">
            <a:noAutofit/>
          </a:bodyPr>
          <a:lstStyle>
            <a:lvl1pPr marL="0" indent="0">
              <a:lnSpc>
                <a:spcPts val="1800"/>
              </a:lnSpc>
              <a:buNone/>
              <a:defRPr sz="1200" b="0">
                <a:solidFill>
                  <a:schemeClr val="bg1">
                    <a:lumMod val="75000"/>
                  </a:schemeClr>
                </a:solidFill>
              </a:defRPr>
            </a:lvl1pPr>
          </a:lstStyle>
          <a:p>
            <a:pPr lvl="0"/>
            <a:r>
              <a:rPr lang="en-US"/>
              <a:t>Month 2024</a:t>
            </a:r>
          </a:p>
        </p:txBody>
      </p:sp>
    </p:spTree>
    <p:extLst>
      <p:ext uri="{BB962C8B-B14F-4D97-AF65-F5344CB8AC3E}">
        <p14:creationId xmlns:p14="http://schemas.microsoft.com/office/powerpoint/2010/main" val="23050817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5BA79F-C34F-D564-54A0-3C52CFA5D91B}"/>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4" y="0"/>
            <a:ext cx="9143999" cy="5143500"/>
          </a:xfrm>
          <a:prstGeom prst="rect">
            <a:avLst/>
          </a:prstGeom>
        </p:spPr>
      </p:pic>
      <p:sp>
        <p:nvSpPr>
          <p:cNvPr id="4" name="Rectangle 3">
            <a:extLst>
              <a:ext uri="{FF2B5EF4-FFF2-40B4-BE49-F238E27FC236}">
                <a16:creationId xmlns:a16="http://schemas.microsoft.com/office/drawing/2014/main" id="{3E794680-026D-525E-495F-3EE907F68862}"/>
              </a:ext>
            </a:extLst>
          </p:cNvPr>
          <p:cNvSpPr/>
          <p:nvPr userDrawn="1"/>
        </p:nvSpPr>
        <p:spPr>
          <a:xfrm>
            <a:off x="4"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11" name="Title 4">
            <a:extLst>
              <a:ext uri="{FF2B5EF4-FFF2-40B4-BE49-F238E27FC236}">
                <a16:creationId xmlns:a16="http://schemas.microsoft.com/office/drawing/2014/main" id="{289692E0-75EA-3CC9-02A2-875AE46836F4}"/>
              </a:ext>
            </a:extLst>
          </p:cNvPr>
          <p:cNvSpPr>
            <a:spLocks noGrp="1"/>
          </p:cNvSpPr>
          <p:nvPr>
            <p:ph type="title" hasCustomPrompt="1"/>
          </p:nvPr>
        </p:nvSpPr>
        <p:spPr>
          <a:xfrm>
            <a:off x="324000" y="219268"/>
            <a:ext cx="8496150" cy="400099"/>
          </a:xfrm>
        </p:spPr>
        <p:txBody>
          <a:bodyPr/>
          <a:lstStyle>
            <a:lvl1pPr>
              <a:defRPr sz="2000" baseline="0">
                <a:solidFill>
                  <a:srgbClr val="BED730"/>
                </a:solidFill>
                <a:latin typeface="TheSansOffice" panose="020B0503040302060204" pitchFamily="34" charset="0"/>
              </a:defRPr>
            </a:lvl1pPr>
          </a:lstStyle>
          <a:p>
            <a:r>
              <a:rPr lang="en-US"/>
              <a:t>TITLE OF THE SLIDE GOES HERE</a:t>
            </a:r>
          </a:p>
        </p:txBody>
      </p:sp>
    </p:spTree>
    <p:extLst>
      <p:ext uri="{BB962C8B-B14F-4D97-AF65-F5344CB8AC3E}">
        <p14:creationId xmlns:p14="http://schemas.microsoft.com/office/powerpoint/2010/main" val="5860584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with Titl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4"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4"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324000" y="219268"/>
            <a:ext cx="8496150" cy="400099"/>
          </a:xfrm>
        </p:spPr>
        <p:txBody>
          <a:bodyPr/>
          <a:lstStyle>
            <a:lvl1pPr>
              <a:defRPr sz="2000" baseline="0">
                <a:solidFill>
                  <a:srgbClr val="BED730"/>
                </a:solidFill>
                <a:latin typeface="TheSansOffice" panose="020B0503040302060204" pitchFamily="34" charset="0"/>
              </a:defRPr>
            </a:lvl1pPr>
          </a:lstStyle>
          <a:p>
            <a:r>
              <a:rPr lang="en-US"/>
              <a:t>TITLE OF THE SLIDE GOES HERE</a:t>
            </a:r>
          </a:p>
        </p:txBody>
      </p:sp>
    </p:spTree>
    <p:extLst>
      <p:ext uri="{BB962C8B-B14F-4D97-AF65-F5344CB8AC3E}">
        <p14:creationId xmlns:p14="http://schemas.microsoft.com/office/powerpoint/2010/main" val="10417907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_Section Divider">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01A299A-BF04-2CCA-5422-9B7E992F7D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AD35131-7371-4CF0-B282-66D9EF64198D}"/>
              </a:ext>
            </a:extLst>
          </p:cNvPr>
          <p:cNvSpPr/>
          <p:nvPr userDrawn="1"/>
        </p:nvSpPr>
        <p:spPr>
          <a:xfrm>
            <a:off x="3" y="0"/>
            <a:ext cx="9144001" cy="51435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1800"/>
          </a:p>
        </p:txBody>
      </p:sp>
      <p:sp>
        <p:nvSpPr>
          <p:cNvPr id="26" name="Rectangle 25">
            <a:extLst>
              <a:ext uri="{FF2B5EF4-FFF2-40B4-BE49-F238E27FC236}">
                <a16:creationId xmlns:a16="http://schemas.microsoft.com/office/drawing/2014/main" id="{8AD19607-E94E-48EE-A274-950F2411742E}"/>
              </a:ext>
            </a:extLst>
          </p:cNvPr>
          <p:cNvSpPr/>
          <p:nvPr/>
        </p:nvSpPr>
        <p:spPr>
          <a:xfrm>
            <a:off x="-30425" y="3396343"/>
            <a:ext cx="9204850" cy="174715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46" name="Text Placeholder 3">
            <a:extLst>
              <a:ext uri="{FF2B5EF4-FFF2-40B4-BE49-F238E27FC236}">
                <a16:creationId xmlns:a16="http://schemas.microsoft.com/office/drawing/2014/main" id="{FC89170F-4740-47C6-A37C-089B562BC848}"/>
              </a:ext>
            </a:extLst>
          </p:cNvPr>
          <p:cNvSpPr>
            <a:spLocks noGrp="1"/>
          </p:cNvSpPr>
          <p:nvPr userDrawn="1">
            <p:ph type="body" sz="quarter" idx="11" hasCustomPrompt="1"/>
          </p:nvPr>
        </p:nvSpPr>
        <p:spPr>
          <a:xfrm>
            <a:off x="323850" y="3396343"/>
            <a:ext cx="8496300" cy="1335995"/>
          </a:xfrm>
        </p:spPr>
        <p:txBody>
          <a:bodyPr anchor="ctr">
            <a:normAutofit/>
          </a:bodyPr>
          <a:lstStyle>
            <a:lvl1pPr marL="0" indent="0" algn="ctr">
              <a:lnSpc>
                <a:spcPts val="3000"/>
              </a:lnSpc>
              <a:spcBef>
                <a:spcPts val="0"/>
              </a:spcBef>
              <a:buNone/>
              <a:defRPr sz="2400" b="1" cap="all" baseline="0">
                <a:solidFill>
                  <a:schemeClr val="bg1"/>
                </a:solidFill>
              </a:defRPr>
            </a:lvl1pPr>
          </a:lstStyle>
          <a:p>
            <a:pPr lvl="0"/>
            <a:r>
              <a:rPr lang="en-US"/>
              <a:t>SECTION DIVIDER</a:t>
            </a:r>
          </a:p>
        </p:txBody>
      </p:sp>
      <p:pic>
        <p:nvPicPr>
          <p:cNvPr id="3" name="Picture 2" descr="Image result for sify logo">
            <a:extLst>
              <a:ext uri="{FF2B5EF4-FFF2-40B4-BE49-F238E27FC236}">
                <a16:creationId xmlns:a16="http://schemas.microsoft.com/office/drawing/2014/main" id="{2CC4C690-9221-A66D-9637-BB32643B273E}"/>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8001000" y="309615"/>
            <a:ext cx="877648" cy="497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8329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ull Blank with 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3"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3"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Tree>
    <p:extLst>
      <p:ext uri="{BB962C8B-B14F-4D97-AF65-F5344CB8AC3E}">
        <p14:creationId xmlns:p14="http://schemas.microsoft.com/office/powerpoint/2010/main" val="13119242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hank you New">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1CF5F4CF-AAD1-4AFE-98D0-497D00F545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8C00623-BBB6-CF60-107E-584B25B0B661}"/>
              </a:ext>
            </a:extLst>
          </p:cNvPr>
          <p:cNvSpPr/>
          <p:nvPr userDrawn="1"/>
        </p:nvSpPr>
        <p:spPr>
          <a:xfrm>
            <a:off x="2" y="0"/>
            <a:ext cx="9144001" cy="5143500"/>
          </a:xfrm>
          <a:prstGeom prst="rect">
            <a:avLst/>
          </a:prstGeom>
          <a:solidFill>
            <a:srgbClr val="0000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1800"/>
          </a:p>
        </p:txBody>
      </p:sp>
      <p:pic>
        <p:nvPicPr>
          <p:cNvPr id="23" name="Picture 22" descr="http://skillwise.in/consulting/images_new/logo/sify.png">
            <a:extLst>
              <a:ext uri="{FF2B5EF4-FFF2-40B4-BE49-F238E27FC236}">
                <a16:creationId xmlns:a16="http://schemas.microsoft.com/office/drawing/2014/main" id="{502C8AC8-AFE6-467F-8CDF-743475E1E568}"/>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760303" y="-25426"/>
            <a:ext cx="1194705" cy="119470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1E53CF5-21DD-0643-92BD-DCA404F11458}"/>
              </a:ext>
            </a:extLst>
          </p:cNvPr>
          <p:cNvGrpSpPr/>
          <p:nvPr userDrawn="1"/>
        </p:nvGrpSpPr>
        <p:grpSpPr>
          <a:xfrm>
            <a:off x="291314" y="4088660"/>
            <a:ext cx="6341715" cy="643679"/>
            <a:chOff x="388418" y="4989095"/>
            <a:chExt cx="9958648" cy="1010794"/>
          </a:xfrm>
        </p:grpSpPr>
        <p:cxnSp>
          <p:nvCxnSpPr>
            <p:cNvPr id="4" name="Straight Connector 3">
              <a:extLst>
                <a:ext uri="{FF2B5EF4-FFF2-40B4-BE49-F238E27FC236}">
                  <a16:creationId xmlns:a16="http://schemas.microsoft.com/office/drawing/2014/main" id="{660BE776-C5A2-8543-18F3-F4CA20B884B1}"/>
                </a:ext>
              </a:extLst>
            </p:cNvPr>
            <p:cNvCxnSpPr/>
            <p:nvPr/>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5CC3E1A-2F78-3C8C-215A-3F5AFBCD2AB8}"/>
                </a:ext>
              </a:extLst>
            </p:cNvPr>
            <p:cNvCxnSpPr/>
            <p:nvPr/>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D18059D-29A3-8AAA-DA15-1F876AE2D5DA}"/>
                </a:ext>
              </a:extLst>
            </p:cNvPr>
            <p:cNvCxnSpPr/>
            <p:nvPr/>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5ACBCBE-50B1-E46F-DE38-80E7712A1AE2}"/>
                </a:ext>
              </a:extLst>
            </p:cNvPr>
            <p:cNvCxnSpPr/>
            <p:nvPr/>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A44C6A7-64FA-22A5-CB88-D18E2C26B2CB}"/>
                </a:ext>
              </a:extLst>
            </p:cNvPr>
            <p:cNvCxnSpPr/>
            <p:nvPr/>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1FF86FA-DF0C-C732-0F39-FE4E709624EE}"/>
                </a:ext>
              </a:extLst>
            </p:cNvPr>
            <p:cNvCxnSpPr/>
            <p:nvPr/>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163F1D1-471D-D669-D345-35BFA31920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2288"/>
            <a:stretch/>
          </p:blipFill>
          <p:spPr>
            <a:xfrm>
              <a:off x="388418" y="4994607"/>
              <a:ext cx="9958648" cy="1005282"/>
            </a:xfrm>
            <a:prstGeom prst="rect">
              <a:avLst/>
            </a:prstGeom>
          </p:spPr>
        </p:pic>
      </p:grpSp>
    </p:spTree>
    <p:extLst>
      <p:ext uri="{BB962C8B-B14F-4D97-AF65-F5344CB8AC3E}">
        <p14:creationId xmlns:p14="http://schemas.microsoft.com/office/powerpoint/2010/main" val="22254346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Blank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8DCF0-1ED5-4F76-942B-A19560D269A4}"/>
              </a:ext>
            </a:extLst>
          </p:cNvPr>
          <p:cNvSpPr/>
          <p:nvPr userDrawn="1"/>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4" name="Picture 3">
            <a:extLst>
              <a:ext uri="{FF2B5EF4-FFF2-40B4-BE49-F238E27FC236}">
                <a16:creationId xmlns:a16="http://schemas.microsoft.com/office/drawing/2014/main" id="{CCC54D60-252F-F612-EF8F-A74CAFA7E47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C56680C3-01B3-5FA0-8C80-ECC82269C489}"/>
              </a:ext>
            </a:extLst>
          </p:cNvPr>
          <p:cNvSpPr/>
          <p:nvPr userDrawn="1"/>
        </p:nvSpPr>
        <p:spPr>
          <a:xfrm>
            <a:off x="-10258" y="0"/>
            <a:ext cx="9164516"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Tree>
    <p:extLst>
      <p:ext uri="{BB962C8B-B14F-4D97-AF65-F5344CB8AC3E}">
        <p14:creationId xmlns:p14="http://schemas.microsoft.com/office/powerpoint/2010/main" val="10752911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286433" y="4767266"/>
            <a:ext cx="487680" cy="274637"/>
          </a:xfrm>
          <a:prstGeom prst="rect">
            <a:avLst/>
          </a:prstGeom>
        </p:spPr>
        <p:txBody>
          <a:bodyPr/>
          <a:lstStyle/>
          <a:p>
            <a:fld id="{D6AB342A-830E-438F-A6A8-BEDF509AB0A8}" type="slidenum">
              <a:rPr lang="en-US" smtClean="0"/>
              <a:t>‹#›</a:t>
            </a:fld>
            <a:endParaRPr lang="en-US"/>
          </a:p>
        </p:txBody>
      </p:sp>
      <p:sp>
        <p:nvSpPr>
          <p:cNvPr id="5" name="Title 4"/>
          <p:cNvSpPr>
            <a:spLocks noGrp="1"/>
          </p:cNvSpPr>
          <p:nvPr>
            <p:ph type="title" hasCustomPrompt="1"/>
          </p:nvPr>
        </p:nvSpPr>
        <p:spPr/>
        <p:txBody>
          <a:bodyPr/>
          <a:lstStyle>
            <a:lvl1pPr>
              <a:defRPr baseline="0"/>
            </a:lvl1pPr>
          </a:lstStyle>
          <a:p>
            <a:r>
              <a:rPr lang="en-US"/>
              <a:t>TITLE OF THE SLIDE GOES HERE</a:t>
            </a:r>
          </a:p>
        </p:txBody>
      </p:sp>
    </p:spTree>
    <p:extLst>
      <p:ext uri="{BB962C8B-B14F-4D97-AF65-F5344CB8AC3E}">
        <p14:creationId xmlns:p14="http://schemas.microsoft.com/office/powerpoint/2010/main" val="22421436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Inner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5BA79F-C34F-D564-54A0-3C52CFA5D91B}"/>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 y="0"/>
            <a:ext cx="9143999" cy="5143500"/>
          </a:xfrm>
          <a:prstGeom prst="rect">
            <a:avLst/>
          </a:prstGeom>
        </p:spPr>
      </p:pic>
      <p:sp>
        <p:nvSpPr>
          <p:cNvPr id="4" name="Rectangle 3">
            <a:extLst>
              <a:ext uri="{FF2B5EF4-FFF2-40B4-BE49-F238E27FC236}">
                <a16:creationId xmlns:a16="http://schemas.microsoft.com/office/drawing/2014/main" id="{3E794680-026D-525E-495F-3EE907F68862}"/>
              </a:ext>
            </a:extLst>
          </p:cNvPr>
          <p:cNvSpPr/>
          <p:nvPr userDrawn="1"/>
        </p:nvSpPr>
        <p:spPr>
          <a:xfrm>
            <a:off x="2"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11" name="Title 4">
            <a:extLst>
              <a:ext uri="{FF2B5EF4-FFF2-40B4-BE49-F238E27FC236}">
                <a16:creationId xmlns:a16="http://schemas.microsoft.com/office/drawing/2014/main" id="{289692E0-75EA-3CC9-02A2-875AE46836F4}"/>
              </a:ext>
            </a:extLst>
          </p:cNvPr>
          <p:cNvSpPr>
            <a:spLocks noGrp="1"/>
          </p:cNvSpPr>
          <p:nvPr>
            <p:ph type="title" hasCustomPrompt="1"/>
          </p:nvPr>
        </p:nvSpPr>
        <p:spPr>
          <a:xfrm>
            <a:off x="324000" y="188492"/>
            <a:ext cx="8496150" cy="438572"/>
          </a:xfrm>
        </p:spPr>
        <p:txBody>
          <a:bodyPr/>
          <a:lstStyle>
            <a:lvl1pPr>
              <a:defRPr sz="2400" baseline="0">
                <a:solidFill>
                  <a:srgbClr val="BED730"/>
                </a:solidFill>
                <a:latin typeface="TheSansOffice" panose="020B0503040302060204" pitchFamily="34" charset="0"/>
              </a:defRPr>
            </a:lvl1pPr>
          </a:lstStyle>
          <a:p>
            <a:r>
              <a:rPr lang="en-US"/>
              <a:t>TITLE OF THE SLIDE GOES HERE</a:t>
            </a:r>
          </a:p>
        </p:txBody>
      </p:sp>
      <p:sp>
        <p:nvSpPr>
          <p:cNvPr id="2" name="TextBox 1">
            <a:extLst>
              <a:ext uri="{FF2B5EF4-FFF2-40B4-BE49-F238E27FC236}">
                <a16:creationId xmlns:a16="http://schemas.microsoft.com/office/drawing/2014/main" id="{DF2E3784-EDA8-E8A9-E9DC-FEB0E94F5DBE}"/>
              </a:ext>
            </a:extLst>
          </p:cNvPr>
          <p:cNvSpPr txBox="1"/>
          <p:nvPr userDrawn="1"/>
        </p:nvSpPr>
        <p:spPr>
          <a:xfrm>
            <a:off x="87466" y="4862677"/>
            <a:ext cx="1337366" cy="200055"/>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1211861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serv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3" y="0"/>
            <a:ext cx="9144001" cy="51435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6195274" y="2015776"/>
            <a:ext cx="394916" cy="39491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6240114" y="2444897"/>
            <a:ext cx="305232" cy="305232"/>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2" name="Picture 1" descr="Logo&#10;&#10;Description automatically generated">
            <a:extLst>
              <a:ext uri="{FF2B5EF4-FFF2-40B4-BE49-F238E27FC236}">
                <a16:creationId xmlns:a16="http://schemas.microsoft.com/office/drawing/2014/main" id="{ECACB53A-C956-607C-EAC5-052ED3AFDB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Tree>
    <p:extLst>
      <p:ext uri="{BB962C8B-B14F-4D97-AF65-F5344CB8AC3E}">
        <p14:creationId xmlns:p14="http://schemas.microsoft.com/office/powerpoint/2010/main" val="15150508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Inner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4"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4"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9" name="Title 4">
            <a:extLst>
              <a:ext uri="{FF2B5EF4-FFF2-40B4-BE49-F238E27FC236}">
                <a16:creationId xmlns:a16="http://schemas.microsoft.com/office/drawing/2014/main" id="{F09191C3-0A0D-8436-08E1-46FA1F89FC42}"/>
              </a:ext>
            </a:extLst>
          </p:cNvPr>
          <p:cNvSpPr>
            <a:spLocks noGrp="1"/>
          </p:cNvSpPr>
          <p:nvPr>
            <p:ph type="title" hasCustomPrompt="1"/>
          </p:nvPr>
        </p:nvSpPr>
        <p:spPr>
          <a:xfrm>
            <a:off x="324000" y="211574"/>
            <a:ext cx="8496150" cy="415490"/>
          </a:xfrm>
        </p:spPr>
        <p:txBody>
          <a:bodyPr/>
          <a:lstStyle>
            <a:lvl1pPr>
              <a:defRPr sz="2400" baseline="0">
                <a:solidFill>
                  <a:srgbClr val="BED730"/>
                </a:solidFill>
                <a:latin typeface="TheSansOffice" panose="020B0503040302060204" pitchFamily="34" charset="0"/>
              </a:defRPr>
            </a:lvl1pPr>
          </a:lstStyle>
          <a:p>
            <a:r>
              <a:rPr lang="en-US"/>
              <a:t>TITLE OF THE SLIDE GOES HERE</a:t>
            </a:r>
          </a:p>
        </p:txBody>
      </p:sp>
      <p:sp>
        <p:nvSpPr>
          <p:cNvPr id="10" name="TextBox 9">
            <a:extLst>
              <a:ext uri="{FF2B5EF4-FFF2-40B4-BE49-F238E27FC236}">
                <a16:creationId xmlns:a16="http://schemas.microsoft.com/office/drawing/2014/main" id="{79E18E49-2E34-13FB-D73B-6B6F1154728B}"/>
              </a:ext>
            </a:extLst>
          </p:cNvPr>
          <p:cNvSpPr txBox="1"/>
          <p:nvPr userDrawn="1"/>
        </p:nvSpPr>
        <p:spPr>
          <a:xfrm>
            <a:off x="87465" y="4862677"/>
            <a:ext cx="133736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8153739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Inner 1A">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2" y="1658"/>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12" name="Title 4">
            <a:extLst>
              <a:ext uri="{FF2B5EF4-FFF2-40B4-BE49-F238E27FC236}">
                <a16:creationId xmlns:a16="http://schemas.microsoft.com/office/drawing/2014/main" id="{84601352-D74E-D226-05C0-6BEB858CCFF4}"/>
              </a:ext>
            </a:extLst>
          </p:cNvPr>
          <p:cNvSpPr>
            <a:spLocks noGrp="1"/>
          </p:cNvSpPr>
          <p:nvPr>
            <p:ph type="title" hasCustomPrompt="1"/>
          </p:nvPr>
        </p:nvSpPr>
        <p:spPr>
          <a:xfrm>
            <a:off x="324000" y="176951"/>
            <a:ext cx="8496150" cy="461655"/>
          </a:xfrm>
        </p:spPr>
        <p:txBody>
          <a:bodyPr/>
          <a:lstStyle>
            <a:lvl1pPr>
              <a:defRPr sz="2400" baseline="0">
                <a:solidFill>
                  <a:srgbClr val="B9D300"/>
                </a:solidFill>
                <a:latin typeface="TheSansOffice" panose="020B0503040302060204" pitchFamily="34" charset="0"/>
              </a:defRPr>
            </a:lvl1pPr>
          </a:lstStyle>
          <a:p>
            <a:r>
              <a:rPr lang="en-US"/>
              <a:t>TITLE OF THE SLIDE GOES HERE</a:t>
            </a:r>
          </a:p>
        </p:txBody>
      </p:sp>
    </p:spTree>
    <p:extLst>
      <p:ext uri="{BB962C8B-B14F-4D97-AF65-F5344CB8AC3E}">
        <p14:creationId xmlns:p14="http://schemas.microsoft.com/office/powerpoint/2010/main" val="2346548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Full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8DCF0-1ED5-4F76-942B-A19560D269A4}"/>
              </a:ext>
            </a:extLst>
          </p:cNvPr>
          <p:cNvSpPr/>
          <p:nvPr userDrawn="1"/>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4" name="Picture 3">
            <a:extLst>
              <a:ext uri="{FF2B5EF4-FFF2-40B4-BE49-F238E27FC236}">
                <a16:creationId xmlns:a16="http://schemas.microsoft.com/office/drawing/2014/main" id="{CCC54D60-252F-F612-EF8F-A74CAFA7E47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18193"/>
            <a:ext cx="9144000" cy="5143500"/>
          </a:xfrm>
          <a:prstGeom prst="rect">
            <a:avLst/>
          </a:prstGeom>
        </p:spPr>
      </p:pic>
      <p:sp>
        <p:nvSpPr>
          <p:cNvPr id="5" name="Rectangle 4">
            <a:extLst>
              <a:ext uri="{FF2B5EF4-FFF2-40B4-BE49-F238E27FC236}">
                <a16:creationId xmlns:a16="http://schemas.microsoft.com/office/drawing/2014/main" id="{C56680C3-01B3-5FA0-8C80-ECC82269C489}"/>
              </a:ext>
            </a:extLst>
          </p:cNvPr>
          <p:cNvSpPr/>
          <p:nvPr userDrawn="1"/>
        </p:nvSpPr>
        <p:spPr>
          <a:xfrm>
            <a:off x="-10258" y="0"/>
            <a:ext cx="9164516"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Tree>
    <p:extLst>
      <p:ext uri="{BB962C8B-B14F-4D97-AF65-F5344CB8AC3E}">
        <p14:creationId xmlns:p14="http://schemas.microsoft.com/office/powerpoint/2010/main" val="19469385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Inner White">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324000" y="219270"/>
            <a:ext cx="8496150" cy="400099"/>
          </a:xfrm>
        </p:spPr>
        <p:txBody>
          <a:bodyPr/>
          <a:lstStyle>
            <a:lvl1pPr>
              <a:defRPr sz="2000" baseline="0">
                <a:solidFill>
                  <a:schemeClr val="tx2"/>
                </a:solidFill>
                <a:latin typeface="TheSansOffice" panose="020B0503040302060204" pitchFamily="34" charset="0"/>
              </a:defRPr>
            </a:lvl1pPr>
          </a:lstStyle>
          <a:p>
            <a:r>
              <a:rPr lang="en-US" dirty="0"/>
              <a:t>TITLE OF THE SLIDE GOES HERE</a:t>
            </a:r>
          </a:p>
        </p:txBody>
      </p:sp>
      <p:sp>
        <p:nvSpPr>
          <p:cNvPr id="4" name="TextBox 3">
            <a:extLst>
              <a:ext uri="{FF2B5EF4-FFF2-40B4-BE49-F238E27FC236}">
                <a16:creationId xmlns:a16="http://schemas.microsoft.com/office/drawing/2014/main" id="{6A28207F-CAC6-072C-CFAB-75B3AEA15768}"/>
              </a:ext>
            </a:extLst>
          </p:cNvPr>
          <p:cNvSpPr txBox="1"/>
          <p:nvPr userDrawn="1"/>
        </p:nvSpPr>
        <p:spPr>
          <a:xfrm>
            <a:off x="244221" y="4862677"/>
            <a:ext cx="1337366" cy="200055"/>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dirty="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23889241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51C49-0D57-9670-9E18-376447B59CAC}"/>
              </a:ext>
            </a:extLst>
          </p:cNvPr>
          <p:cNvSpPr/>
          <p:nvPr userDrawn="1"/>
        </p:nvSpPr>
        <p:spPr>
          <a:xfrm>
            <a:off x="0" y="0"/>
            <a:ext cx="9144000" cy="51435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5" name="Text Placeholder 16">
            <a:extLst>
              <a:ext uri="{FF2B5EF4-FFF2-40B4-BE49-F238E27FC236}">
                <a16:creationId xmlns:a16="http://schemas.microsoft.com/office/drawing/2014/main" id="{DC21E752-D648-41B6-DE28-294BE36B943C}"/>
              </a:ext>
            </a:extLst>
          </p:cNvPr>
          <p:cNvSpPr>
            <a:spLocks noGrp="1"/>
          </p:cNvSpPr>
          <p:nvPr>
            <p:ph type="body" sz="quarter" idx="13" hasCustomPrompt="1"/>
          </p:nvPr>
        </p:nvSpPr>
        <p:spPr>
          <a:xfrm>
            <a:off x="334104" y="1479306"/>
            <a:ext cx="5729812" cy="1282622"/>
          </a:xfrm>
        </p:spPr>
        <p:txBody>
          <a:bodyPr>
            <a:noAutofit/>
          </a:bodyPr>
          <a:lstStyle>
            <a:lvl1pPr marL="0" indent="0">
              <a:lnSpc>
                <a:spcPct val="100000"/>
              </a:lnSpc>
              <a:spcBef>
                <a:spcPts val="0"/>
              </a:spcBef>
              <a:buNone/>
              <a:defRPr sz="3200" b="1" cap="none" baseline="0">
                <a:solidFill>
                  <a:schemeClr val="bg1"/>
                </a:solidFill>
              </a:defRPr>
            </a:lvl1pPr>
          </a:lstStyle>
          <a:p>
            <a:pPr lvl="0"/>
            <a:r>
              <a:rPr lang="en-US"/>
              <a:t>TITLE OF THE SLIDE - LINE ONE</a:t>
            </a:r>
            <a:endParaRPr lang="en-IN"/>
          </a:p>
        </p:txBody>
      </p:sp>
      <p:sp>
        <p:nvSpPr>
          <p:cNvPr id="7" name="Text Placeholder 16">
            <a:extLst>
              <a:ext uri="{FF2B5EF4-FFF2-40B4-BE49-F238E27FC236}">
                <a16:creationId xmlns:a16="http://schemas.microsoft.com/office/drawing/2014/main" id="{60542FC3-60D7-B1D5-1FEA-0AFB6860CD69}"/>
              </a:ext>
            </a:extLst>
          </p:cNvPr>
          <p:cNvSpPr>
            <a:spLocks noGrp="1"/>
          </p:cNvSpPr>
          <p:nvPr>
            <p:ph type="body" sz="quarter" idx="15" hasCustomPrompt="1"/>
          </p:nvPr>
        </p:nvSpPr>
        <p:spPr>
          <a:xfrm>
            <a:off x="334106" y="3191889"/>
            <a:ext cx="2517377" cy="277103"/>
          </a:xfrm>
        </p:spPr>
        <p:txBody>
          <a:bodyPr anchor="t">
            <a:noAutofit/>
          </a:bodyPr>
          <a:lstStyle>
            <a:lvl1pPr marL="0" indent="0">
              <a:lnSpc>
                <a:spcPts val="1800"/>
              </a:lnSpc>
              <a:buNone/>
              <a:defRPr sz="1200" b="0">
                <a:solidFill>
                  <a:schemeClr val="bg1">
                    <a:lumMod val="75000"/>
                  </a:schemeClr>
                </a:solidFill>
              </a:defRPr>
            </a:lvl1pPr>
          </a:lstStyle>
          <a:p>
            <a:pPr lvl="0"/>
            <a:r>
              <a:rPr lang="en-US"/>
              <a:t>Month 2024</a:t>
            </a:r>
          </a:p>
        </p:txBody>
      </p:sp>
    </p:spTree>
    <p:extLst>
      <p:ext uri="{BB962C8B-B14F-4D97-AF65-F5344CB8AC3E}">
        <p14:creationId xmlns:p14="http://schemas.microsoft.com/office/powerpoint/2010/main" val="13652565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51C49-0D57-9670-9E18-376447B59CAC}"/>
              </a:ext>
            </a:extLst>
          </p:cNvPr>
          <p:cNvSpPr/>
          <p:nvPr userDrawn="1"/>
        </p:nvSpPr>
        <p:spPr>
          <a:xfrm>
            <a:off x="0" y="0"/>
            <a:ext cx="9144000" cy="51435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5" name="Text Placeholder 16">
            <a:extLst>
              <a:ext uri="{FF2B5EF4-FFF2-40B4-BE49-F238E27FC236}">
                <a16:creationId xmlns:a16="http://schemas.microsoft.com/office/drawing/2014/main" id="{DC21E752-D648-41B6-DE28-294BE36B943C}"/>
              </a:ext>
            </a:extLst>
          </p:cNvPr>
          <p:cNvSpPr>
            <a:spLocks noGrp="1"/>
          </p:cNvSpPr>
          <p:nvPr>
            <p:ph type="body" sz="quarter" idx="13" hasCustomPrompt="1"/>
          </p:nvPr>
        </p:nvSpPr>
        <p:spPr>
          <a:xfrm>
            <a:off x="323850" y="1709532"/>
            <a:ext cx="5809162" cy="862220"/>
          </a:xfrm>
        </p:spPr>
        <p:txBody>
          <a:bodyPr>
            <a:noAutofit/>
          </a:bodyPr>
          <a:lstStyle>
            <a:lvl1pPr marL="0" indent="0">
              <a:lnSpc>
                <a:spcPct val="100000"/>
              </a:lnSpc>
              <a:spcBef>
                <a:spcPts val="0"/>
              </a:spcBef>
              <a:buNone/>
              <a:defRPr sz="3200" b="1" cap="none" baseline="0">
                <a:solidFill>
                  <a:schemeClr val="bg1"/>
                </a:solidFill>
              </a:defRPr>
            </a:lvl1pPr>
          </a:lstStyle>
          <a:p>
            <a:pPr lvl="0"/>
            <a:r>
              <a:rPr lang="en-US"/>
              <a:t>TITLE OF THE SLIDE - LINE ONE</a:t>
            </a:r>
            <a:endParaRPr lang="en-IN"/>
          </a:p>
        </p:txBody>
      </p:sp>
      <p:sp>
        <p:nvSpPr>
          <p:cNvPr id="6" name="Text Placeholder 16">
            <a:extLst>
              <a:ext uri="{FF2B5EF4-FFF2-40B4-BE49-F238E27FC236}">
                <a16:creationId xmlns:a16="http://schemas.microsoft.com/office/drawing/2014/main" id="{E7A12016-9A79-1732-D765-09981F5CAC1E}"/>
              </a:ext>
            </a:extLst>
          </p:cNvPr>
          <p:cNvSpPr>
            <a:spLocks noGrp="1"/>
          </p:cNvSpPr>
          <p:nvPr>
            <p:ph type="body" sz="quarter" idx="14" hasCustomPrompt="1"/>
          </p:nvPr>
        </p:nvSpPr>
        <p:spPr>
          <a:xfrm>
            <a:off x="323852" y="2793683"/>
            <a:ext cx="5435173" cy="442845"/>
          </a:xfrm>
        </p:spPr>
        <p:txBody>
          <a:bodyPr>
            <a:noAutofit/>
          </a:bodyPr>
          <a:lstStyle>
            <a:lvl1pPr marL="0" indent="0">
              <a:lnSpc>
                <a:spcPct val="100000"/>
              </a:lnSpc>
              <a:spcBef>
                <a:spcPts val="0"/>
              </a:spcBef>
              <a:buNone/>
              <a:defRPr sz="2000" b="1" baseline="0">
                <a:solidFill>
                  <a:srgbClr val="BED730"/>
                </a:solidFill>
              </a:defRPr>
            </a:lvl1pPr>
          </a:lstStyle>
          <a:p>
            <a:pPr lvl="0"/>
            <a:r>
              <a:rPr lang="en-US"/>
              <a:t>Line two</a:t>
            </a:r>
          </a:p>
        </p:txBody>
      </p:sp>
      <p:sp>
        <p:nvSpPr>
          <p:cNvPr id="7" name="Text Placeholder 16">
            <a:extLst>
              <a:ext uri="{FF2B5EF4-FFF2-40B4-BE49-F238E27FC236}">
                <a16:creationId xmlns:a16="http://schemas.microsoft.com/office/drawing/2014/main" id="{60542FC3-60D7-B1D5-1FEA-0AFB6860CD69}"/>
              </a:ext>
            </a:extLst>
          </p:cNvPr>
          <p:cNvSpPr>
            <a:spLocks noGrp="1"/>
          </p:cNvSpPr>
          <p:nvPr>
            <p:ph type="body" sz="quarter" idx="15" hasCustomPrompt="1"/>
          </p:nvPr>
        </p:nvSpPr>
        <p:spPr>
          <a:xfrm>
            <a:off x="323852" y="3330888"/>
            <a:ext cx="2527631" cy="277103"/>
          </a:xfrm>
        </p:spPr>
        <p:txBody>
          <a:bodyPr anchor="t">
            <a:noAutofit/>
          </a:bodyPr>
          <a:lstStyle>
            <a:lvl1pPr marL="0" indent="0">
              <a:lnSpc>
                <a:spcPts val="1800"/>
              </a:lnSpc>
              <a:buNone/>
              <a:defRPr sz="1200" b="0">
                <a:solidFill>
                  <a:schemeClr val="bg1">
                    <a:lumMod val="75000"/>
                  </a:schemeClr>
                </a:solidFill>
              </a:defRPr>
            </a:lvl1pPr>
          </a:lstStyle>
          <a:p>
            <a:pPr lvl="0"/>
            <a:r>
              <a:rPr lang="en-US"/>
              <a:t>Month 2024</a:t>
            </a:r>
          </a:p>
        </p:txBody>
      </p:sp>
    </p:spTree>
    <p:extLst>
      <p:ext uri="{BB962C8B-B14F-4D97-AF65-F5344CB8AC3E}">
        <p14:creationId xmlns:p14="http://schemas.microsoft.com/office/powerpoint/2010/main" val="23186864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Inner page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6"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6"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324000" y="219271"/>
            <a:ext cx="8496150" cy="400099"/>
          </a:xfrm>
        </p:spPr>
        <p:txBody>
          <a:bodyPr/>
          <a:lstStyle>
            <a:lvl1pPr>
              <a:defRPr sz="2000" baseline="0">
                <a:solidFill>
                  <a:srgbClr val="BED730"/>
                </a:solidFill>
                <a:latin typeface="TheSansOffice" panose="020B0503040302060204" pitchFamily="34" charset="0"/>
              </a:defRPr>
            </a:lvl1pPr>
          </a:lstStyle>
          <a:p>
            <a:r>
              <a:rPr lang="en-US"/>
              <a:t>TITLE OF THE SLIDE GOES HERE</a:t>
            </a:r>
          </a:p>
        </p:txBody>
      </p:sp>
      <p:sp>
        <p:nvSpPr>
          <p:cNvPr id="4" name="TextBox 3">
            <a:extLst>
              <a:ext uri="{FF2B5EF4-FFF2-40B4-BE49-F238E27FC236}">
                <a16:creationId xmlns:a16="http://schemas.microsoft.com/office/drawing/2014/main" id="{6A28207F-CAC6-072C-CFAB-75B3AEA15768}"/>
              </a:ext>
            </a:extLst>
          </p:cNvPr>
          <p:cNvSpPr txBox="1"/>
          <p:nvPr userDrawn="1"/>
        </p:nvSpPr>
        <p:spPr>
          <a:xfrm>
            <a:off x="244222" y="4862678"/>
            <a:ext cx="1337366" cy="200055"/>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28838671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Inner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6"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6"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4" name="TextBox 3">
            <a:extLst>
              <a:ext uri="{FF2B5EF4-FFF2-40B4-BE49-F238E27FC236}">
                <a16:creationId xmlns:a16="http://schemas.microsoft.com/office/drawing/2014/main" id="{0328EB6B-7FB8-BD58-0714-EC09A1C53C0D}"/>
              </a:ext>
            </a:extLst>
          </p:cNvPr>
          <p:cNvSpPr txBox="1"/>
          <p:nvPr userDrawn="1"/>
        </p:nvSpPr>
        <p:spPr>
          <a:xfrm>
            <a:off x="244222" y="4862678"/>
            <a:ext cx="1337366" cy="200055"/>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
        <p:nvSpPr>
          <p:cNvPr id="5" name="Title 4">
            <a:extLst>
              <a:ext uri="{FF2B5EF4-FFF2-40B4-BE49-F238E27FC236}">
                <a16:creationId xmlns:a16="http://schemas.microsoft.com/office/drawing/2014/main" id="{81BC223F-92D1-9879-EA40-F0BC9FB3B36D}"/>
              </a:ext>
            </a:extLst>
          </p:cNvPr>
          <p:cNvSpPr>
            <a:spLocks noGrp="1"/>
          </p:cNvSpPr>
          <p:nvPr>
            <p:ph type="title" hasCustomPrompt="1"/>
          </p:nvPr>
        </p:nvSpPr>
        <p:spPr>
          <a:xfrm>
            <a:off x="324000" y="219271"/>
            <a:ext cx="8496150" cy="400099"/>
          </a:xfrm>
        </p:spPr>
        <p:txBody>
          <a:bodyPr/>
          <a:lstStyle>
            <a:lvl1pPr>
              <a:defRPr sz="2000" baseline="0">
                <a:solidFill>
                  <a:srgbClr val="BED730"/>
                </a:solidFill>
                <a:latin typeface="TheSansOffice" panose="020B0503040302060204" pitchFamily="34" charset="0"/>
              </a:defRPr>
            </a:lvl1pPr>
          </a:lstStyle>
          <a:p>
            <a:r>
              <a:rPr lang="en-US"/>
              <a:t>TITLE OF THE SLIDE GOES HERE</a:t>
            </a:r>
          </a:p>
        </p:txBody>
      </p:sp>
    </p:spTree>
    <p:extLst>
      <p:ext uri="{BB962C8B-B14F-4D97-AF65-F5344CB8AC3E}">
        <p14:creationId xmlns:p14="http://schemas.microsoft.com/office/powerpoint/2010/main" val="3838296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Full Blank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C54D60-252F-F612-EF8F-A74CAFA7E47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C56680C3-01B3-5FA0-8C80-ECC82269C489}"/>
              </a:ext>
            </a:extLst>
          </p:cNvPr>
          <p:cNvSpPr/>
          <p:nvPr userDrawn="1"/>
        </p:nvSpPr>
        <p:spPr>
          <a:xfrm>
            <a:off x="-10258" y="0"/>
            <a:ext cx="9164516"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Tree>
    <p:extLst>
      <p:ext uri="{BB962C8B-B14F-4D97-AF65-F5344CB8AC3E}">
        <p14:creationId xmlns:p14="http://schemas.microsoft.com/office/powerpoint/2010/main" val="2093863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serv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4" y="0"/>
            <a:ext cx="9144001" cy="51435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6195274" y="2015776"/>
            <a:ext cx="394916" cy="39491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6240114" y="2444897"/>
            <a:ext cx="305232" cy="305232"/>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2" name="Picture 1" descr="Logo&#10;&#10;Description automatically generated">
            <a:extLst>
              <a:ext uri="{FF2B5EF4-FFF2-40B4-BE49-F238E27FC236}">
                <a16:creationId xmlns:a16="http://schemas.microsoft.com/office/drawing/2014/main" id="{ECACB53A-C956-607C-EAC5-052ED3AFDB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4" name="Rectangle 3">
            <a:extLst>
              <a:ext uri="{FF2B5EF4-FFF2-40B4-BE49-F238E27FC236}">
                <a16:creationId xmlns:a16="http://schemas.microsoft.com/office/drawing/2014/main" id="{7DB50C02-C64F-F570-5037-D890349727E4}"/>
              </a:ext>
            </a:extLst>
          </p:cNvPr>
          <p:cNvSpPr/>
          <p:nvPr userDrawn="1"/>
        </p:nvSpPr>
        <p:spPr>
          <a:xfrm>
            <a:off x="-36280" y="3859835"/>
            <a:ext cx="9216571" cy="128366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5" name="Text Placeholder 3">
            <a:extLst>
              <a:ext uri="{FF2B5EF4-FFF2-40B4-BE49-F238E27FC236}">
                <a16:creationId xmlns:a16="http://schemas.microsoft.com/office/drawing/2014/main" id="{6BF72D8F-8E8B-A7FF-4F87-7F0905E03837}"/>
              </a:ext>
            </a:extLst>
          </p:cNvPr>
          <p:cNvSpPr>
            <a:spLocks noGrp="1"/>
          </p:cNvSpPr>
          <p:nvPr>
            <p:ph type="body" sz="quarter" idx="11" hasCustomPrompt="1"/>
          </p:nvPr>
        </p:nvSpPr>
        <p:spPr>
          <a:xfrm>
            <a:off x="323850" y="3929322"/>
            <a:ext cx="8496300" cy="1106806"/>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a:t>SECTION DIVIDER</a:t>
            </a:r>
          </a:p>
        </p:txBody>
      </p:sp>
    </p:spTree>
    <p:extLst>
      <p:ext uri="{BB962C8B-B14F-4D97-AF65-F5344CB8AC3E}">
        <p14:creationId xmlns:p14="http://schemas.microsoft.com/office/powerpoint/2010/main" val="157306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5217C-3A06-4AF7-2DF3-0E24D64A7978}"/>
              </a:ext>
            </a:extLst>
          </p:cNvPr>
          <p:cNvSpPr>
            <a:spLocks noGrp="1"/>
          </p:cNvSpPr>
          <p:nvPr>
            <p:ph type="ctrTitle"/>
          </p:nvPr>
        </p:nvSpPr>
        <p:spPr>
          <a:xfrm>
            <a:off x="1143000" y="1155155"/>
            <a:ext cx="6858000" cy="1477317"/>
          </a:xfrm>
        </p:spPr>
        <p:txBody>
          <a:bodyPr anchor="b"/>
          <a:lstStyle>
            <a:lvl1pPr algn="ctr">
              <a:defRPr sz="4500"/>
            </a:lvl1pPr>
          </a:lstStyle>
          <a:p>
            <a:r>
              <a:rPr lang="en-US"/>
              <a:t>Click to edit Master title style</a:t>
            </a:r>
            <a:endParaRPr lang="en-IN"/>
          </a:p>
        </p:txBody>
      </p:sp>
      <p:sp>
        <p:nvSpPr>
          <p:cNvPr id="3" name="Subtitle 2">
            <a:extLst>
              <a:ext uri="{FF2B5EF4-FFF2-40B4-BE49-F238E27FC236}">
                <a16:creationId xmlns:a16="http://schemas.microsoft.com/office/drawing/2014/main" id="{BF236041-9888-3289-A353-FCC44B2F52B8}"/>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297D1521-C48D-29C1-6A59-58DDD23E6435}"/>
              </a:ext>
            </a:extLst>
          </p:cNvPr>
          <p:cNvSpPr>
            <a:spLocks noGrp="1"/>
          </p:cNvSpPr>
          <p:nvPr>
            <p:ph type="dt" sz="half" idx="10"/>
          </p:nvPr>
        </p:nvSpPr>
        <p:spPr/>
        <p:txBody>
          <a:bodyPr/>
          <a:lstStyle/>
          <a:p>
            <a:fld id="{7895335C-34CB-4AEE-B415-7886E05DF06B}" type="datetimeFigureOut">
              <a:rPr lang="en-IN" smtClean="0"/>
              <a:t>24-04-2025</a:t>
            </a:fld>
            <a:endParaRPr lang="en-IN"/>
          </a:p>
        </p:txBody>
      </p:sp>
      <p:sp>
        <p:nvSpPr>
          <p:cNvPr id="5" name="Footer Placeholder 4">
            <a:extLst>
              <a:ext uri="{FF2B5EF4-FFF2-40B4-BE49-F238E27FC236}">
                <a16:creationId xmlns:a16="http://schemas.microsoft.com/office/drawing/2014/main" id="{DD55B5F6-268F-BA35-2F5C-62FD2907E4C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F7AF45C-C14E-E8D4-84AE-9C28EEB6831E}"/>
              </a:ext>
            </a:extLst>
          </p:cNvPr>
          <p:cNvSpPr>
            <a:spLocks noGrp="1"/>
          </p:cNvSpPr>
          <p:nvPr>
            <p:ph type="sldNum" sz="quarter" idx="12"/>
          </p:nvPr>
        </p:nvSpPr>
        <p:spPr/>
        <p:txBody>
          <a:bodyPr/>
          <a:lstStyle/>
          <a:p>
            <a:fld id="{14B65C12-609B-41F2-8E37-D7E8DB090894}" type="slidenum">
              <a:rPr lang="en-IN" smtClean="0"/>
              <a:t>‹#›</a:t>
            </a:fld>
            <a:endParaRPr lang="en-IN"/>
          </a:p>
        </p:txBody>
      </p:sp>
    </p:spTree>
    <p:extLst>
      <p:ext uri="{BB962C8B-B14F-4D97-AF65-F5344CB8AC3E}">
        <p14:creationId xmlns:p14="http://schemas.microsoft.com/office/powerpoint/2010/main" val="407698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serv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4" y="0"/>
            <a:ext cx="9144001" cy="51435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6195274" y="2015776"/>
            <a:ext cx="394916" cy="39491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6240114" y="2444897"/>
            <a:ext cx="305232" cy="305232"/>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2" name="Picture 1" descr="Logo&#10;&#10;Description automatically generated">
            <a:extLst>
              <a:ext uri="{FF2B5EF4-FFF2-40B4-BE49-F238E27FC236}">
                <a16:creationId xmlns:a16="http://schemas.microsoft.com/office/drawing/2014/main" id="{ECACB53A-C956-607C-EAC5-052ED3AFDB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Tree>
    <p:extLst>
      <p:ext uri="{BB962C8B-B14F-4D97-AF65-F5344CB8AC3E}">
        <p14:creationId xmlns:p14="http://schemas.microsoft.com/office/powerpoint/2010/main" val="15150508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6_Section Divider">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01A299A-BF04-2CCA-5422-9B7E992F7D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AD35131-7371-4CF0-B282-66D9EF64198D}"/>
              </a:ext>
            </a:extLst>
          </p:cNvPr>
          <p:cNvSpPr/>
          <p:nvPr userDrawn="1"/>
        </p:nvSpPr>
        <p:spPr>
          <a:xfrm>
            <a:off x="5" y="0"/>
            <a:ext cx="9144001" cy="51435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1800"/>
          </a:p>
        </p:txBody>
      </p:sp>
      <p:sp>
        <p:nvSpPr>
          <p:cNvPr id="26" name="Rectangle 25">
            <a:extLst>
              <a:ext uri="{FF2B5EF4-FFF2-40B4-BE49-F238E27FC236}">
                <a16:creationId xmlns:a16="http://schemas.microsoft.com/office/drawing/2014/main" id="{8AD19607-E94E-48EE-A274-950F2411742E}"/>
              </a:ext>
            </a:extLst>
          </p:cNvPr>
          <p:cNvSpPr/>
          <p:nvPr/>
        </p:nvSpPr>
        <p:spPr>
          <a:xfrm>
            <a:off x="-36280" y="3859835"/>
            <a:ext cx="9216571" cy="128366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46" name="Text Placeholder 3">
            <a:extLst>
              <a:ext uri="{FF2B5EF4-FFF2-40B4-BE49-F238E27FC236}">
                <a16:creationId xmlns:a16="http://schemas.microsoft.com/office/drawing/2014/main" id="{FC89170F-4740-47C6-A37C-089B562BC848}"/>
              </a:ext>
            </a:extLst>
          </p:cNvPr>
          <p:cNvSpPr>
            <a:spLocks noGrp="1"/>
          </p:cNvSpPr>
          <p:nvPr userDrawn="1">
            <p:ph type="body" sz="quarter" idx="11" hasCustomPrompt="1"/>
          </p:nvPr>
        </p:nvSpPr>
        <p:spPr>
          <a:xfrm>
            <a:off x="323850" y="3929322"/>
            <a:ext cx="8496300" cy="1106806"/>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a:t>SECTION DIVIDER</a:t>
            </a:r>
          </a:p>
        </p:txBody>
      </p:sp>
      <p:pic>
        <p:nvPicPr>
          <p:cNvPr id="4" name="Picture 3" descr="Logo&#10;&#10;Description automatically generated">
            <a:extLst>
              <a:ext uri="{FF2B5EF4-FFF2-40B4-BE49-F238E27FC236}">
                <a16:creationId xmlns:a16="http://schemas.microsoft.com/office/drawing/2014/main" id="{65AA10AE-5B92-B943-6B31-8EE580D7D0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Tree>
    <p:extLst>
      <p:ext uri="{BB962C8B-B14F-4D97-AF65-F5344CB8AC3E}">
        <p14:creationId xmlns:p14="http://schemas.microsoft.com/office/powerpoint/2010/main" val="41466466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Blank with Titl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6"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6"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324000" y="234134"/>
            <a:ext cx="8496150" cy="400099"/>
          </a:xfrm>
        </p:spPr>
        <p:txBody>
          <a:bodyPr/>
          <a:lstStyle>
            <a:lvl1pPr>
              <a:defRPr sz="2000" baseline="0">
                <a:solidFill>
                  <a:srgbClr val="BED730"/>
                </a:solidFill>
                <a:latin typeface="TheSansOffice" panose="020B0503040302060204" pitchFamily="34" charset="0"/>
              </a:defRPr>
            </a:lvl1pPr>
          </a:lstStyle>
          <a:p>
            <a:r>
              <a:rPr lang="en-US"/>
              <a:t>TITLE OF THE SLIDE GOES HERE</a:t>
            </a:r>
          </a:p>
        </p:txBody>
      </p:sp>
      <p:sp>
        <p:nvSpPr>
          <p:cNvPr id="5" name="TextBox 4">
            <a:extLst>
              <a:ext uri="{FF2B5EF4-FFF2-40B4-BE49-F238E27FC236}">
                <a16:creationId xmlns:a16="http://schemas.microsoft.com/office/drawing/2014/main" id="{9B16DF64-CD2D-E12B-9C4B-CB2430A17BFD}"/>
              </a:ext>
            </a:extLst>
          </p:cNvPr>
          <p:cNvSpPr txBox="1"/>
          <p:nvPr userDrawn="1"/>
        </p:nvSpPr>
        <p:spPr>
          <a:xfrm>
            <a:off x="87465" y="4862678"/>
            <a:ext cx="1337366" cy="200055"/>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9328456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Inner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5BA79F-C34F-D564-54A0-3C52CFA5D91B}"/>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4" y="0"/>
            <a:ext cx="9143999" cy="5143500"/>
          </a:xfrm>
          <a:prstGeom prst="rect">
            <a:avLst/>
          </a:prstGeom>
        </p:spPr>
      </p:pic>
      <p:sp>
        <p:nvSpPr>
          <p:cNvPr id="4" name="Rectangle 3">
            <a:extLst>
              <a:ext uri="{FF2B5EF4-FFF2-40B4-BE49-F238E27FC236}">
                <a16:creationId xmlns:a16="http://schemas.microsoft.com/office/drawing/2014/main" id="{3E794680-026D-525E-495F-3EE907F68862}"/>
              </a:ext>
            </a:extLst>
          </p:cNvPr>
          <p:cNvSpPr/>
          <p:nvPr userDrawn="1"/>
        </p:nvSpPr>
        <p:spPr>
          <a:xfrm>
            <a:off x="4"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11" name="Title 4">
            <a:extLst>
              <a:ext uri="{FF2B5EF4-FFF2-40B4-BE49-F238E27FC236}">
                <a16:creationId xmlns:a16="http://schemas.microsoft.com/office/drawing/2014/main" id="{289692E0-75EA-3CC9-02A2-875AE46836F4}"/>
              </a:ext>
            </a:extLst>
          </p:cNvPr>
          <p:cNvSpPr>
            <a:spLocks noGrp="1"/>
          </p:cNvSpPr>
          <p:nvPr>
            <p:ph type="title" hasCustomPrompt="1"/>
          </p:nvPr>
        </p:nvSpPr>
        <p:spPr>
          <a:xfrm>
            <a:off x="324000" y="176953"/>
            <a:ext cx="8496150" cy="461655"/>
          </a:xfrm>
        </p:spPr>
        <p:txBody>
          <a:bodyPr/>
          <a:lstStyle>
            <a:lvl1pPr>
              <a:defRPr sz="2400" baseline="0">
                <a:solidFill>
                  <a:srgbClr val="BED730"/>
                </a:solidFill>
                <a:latin typeface="TheSansOffice" panose="020B0503040302060204" pitchFamily="34" charset="0"/>
              </a:defRPr>
            </a:lvl1pPr>
          </a:lstStyle>
          <a:p>
            <a:r>
              <a:rPr lang="en-US"/>
              <a:t>TITLE OF THE SLIDE GOES HERE</a:t>
            </a:r>
          </a:p>
        </p:txBody>
      </p:sp>
      <p:sp>
        <p:nvSpPr>
          <p:cNvPr id="2" name="TextBox 1">
            <a:extLst>
              <a:ext uri="{FF2B5EF4-FFF2-40B4-BE49-F238E27FC236}">
                <a16:creationId xmlns:a16="http://schemas.microsoft.com/office/drawing/2014/main" id="{DF2E3784-EDA8-E8A9-E9DC-FEB0E94F5DBE}"/>
              </a:ext>
            </a:extLst>
          </p:cNvPr>
          <p:cNvSpPr txBox="1"/>
          <p:nvPr userDrawn="1"/>
        </p:nvSpPr>
        <p:spPr>
          <a:xfrm>
            <a:off x="87466" y="4862678"/>
            <a:ext cx="1337366" cy="200055"/>
          </a:xfrm>
          <a:prstGeom prst="rect">
            <a:avLst/>
          </a:prstGeom>
          <a:noFill/>
        </p:spPr>
        <p:txBody>
          <a:bodyPr wrap="square" rtlCol="0">
            <a:spAutoFit/>
          </a:bodyPr>
          <a:lstStyle/>
          <a:p>
            <a:pPr marL="0" marR="0" lvl="0" indent="0" algn="l" defTabSz="914333"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4091450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129C35-7975-15E8-D323-7DF8539843F3}"/>
              </a:ext>
            </a:extLst>
          </p:cNvPr>
          <p:cNvPicPr>
            <a:picLocks noChangeAspect="1"/>
          </p:cNvPicPr>
          <p:nvPr userDrawn="1"/>
        </p:nvPicPr>
        <p:blipFill>
          <a:blip r:embed="rId2"/>
          <a:srcRect t="7982" b="7982"/>
          <a:stretch/>
        </p:blipFill>
        <p:spPr>
          <a:xfrm>
            <a:off x="-18472" y="0"/>
            <a:ext cx="9180944" cy="5143500"/>
          </a:xfrm>
          <a:prstGeom prst="rect">
            <a:avLst/>
          </a:prstGeom>
        </p:spPr>
      </p:pic>
      <p:sp>
        <p:nvSpPr>
          <p:cNvPr id="6" name="Rectangle 5">
            <a:extLst>
              <a:ext uri="{FF2B5EF4-FFF2-40B4-BE49-F238E27FC236}">
                <a16:creationId xmlns:a16="http://schemas.microsoft.com/office/drawing/2014/main" id="{B7AAEB03-96EE-CBDE-8BD1-118B2B37055C}"/>
              </a:ext>
            </a:extLst>
          </p:cNvPr>
          <p:cNvSpPr/>
          <p:nvPr userDrawn="1"/>
        </p:nvSpPr>
        <p:spPr>
          <a:xfrm>
            <a:off x="0" y="0"/>
            <a:ext cx="9144000" cy="51435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18" name="Picture 2" descr="Image result for sify logo">
            <a:extLst>
              <a:ext uri="{FF2B5EF4-FFF2-40B4-BE49-F238E27FC236}">
                <a16:creationId xmlns:a16="http://schemas.microsoft.com/office/drawing/2014/main" id="{7E477AC7-F05E-40F6-892D-1033110209FF}"/>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val="0"/>
              </a:ext>
            </a:extLst>
          </a:blip>
          <a:srcRect l="6814"/>
          <a:stretch/>
        </p:blipFill>
        <p:spPr bwMode="auto">
          <a:xfrm>
            <a:off x="7971592" y="234502"/>
            <a:ext cx="905357" cy="512966"/>
          </a:xfrm>
          <a:prstGeom prst="rect">
            <a:avLst/>
          </a:prstGeom>
          <a:extLst>
            <a:ext uri="{909E8E84-426E-40DD-AFC4-6F175D3DCCD1}">
              <a14:hiddenFill xmlns:a14="http://schemas.microsoft.com/office/drawing/2010/main">
                <a:solidFill>
                  <a:srgbClr val="FFFFFF"/>
                </a:solidFill>
              </a14:hiddenFill>
            </a:ext>
          </a:extLst>
        </p:spPr>
      </p:pic>
      <p:sp>
        <p:nvSpPr>
          <p:cNvPr id="2" name="Text Placeholder 16">
            <a:extLst>
              <a:ext uri="{FF2B5EF4-FFF2-40B4-BE49-F238E27FC236}">
                <a16:creationId xmlns:a16="http://schemas.microsoft.com/office/drawing/2014/main" id="{36876629-C758-686E-1A89-9E2E73235CE5}"/>
              </a:ext>
            </a:extLst>
          </p:cNvPr>
          <p:cNvSpPr>
            <a:spLocks noGrp="1"/>
          </p:cNvSpPr>
          <p:nvPr>
            <p:ph type="body" sz="quarter" idx="13" hasCustomPrompt="1"/>
          </p:nvPr>
        </p:nvSpPr>
        <p:spPr>
          <a:xfrm>
            <a:off x="323849" y="1566814"/>
            <a:ext cx="4068763" cy="897360"/>
          </a:xfrm>
        </p:spPr>
        <p:txBody>
          <a:bodyPr>
            <a:noAutofit/>
          </a:bodyPr>
          <a:lstStyle>
            <a:lvl1pPr marL="0" indent="0">
              <a:lnSpc>
                <a:spcPct val="100000"/>
              </a:lnSpc>
              <a:spcBef>
                <a:spcPts val="0"/>
              </a:spcBef>
              <a:buNone/>
              <a:defRPr sz="2800" b="1" cap="none" baseline="0">
                <a:solidFill>
                  <a:schemeClr val="bg1"/>
                </a:solidFill>
              </a:defRPr>
            </a:lvl1pPr>
          </a:lstStyle>
          <a:p>
            <a:pPr lvl="0"/>
            <a:r>
              <a:rPr lang="en-US"/>
              <a:t>TITLE OF THE SLIDE - LINE ONE</a:t>
            </a:r>
            <a:endParaRPr lang="en-IN"/>
          </a:p>
        </p:txBody>
      </p:sp>
      <p:sp>
        <p:nvSpPr>
          <p:cNvPr id="5" name="Text Placeholder 16">
            <a:extLst>
              <a:ext uri="{FF2B5EF4-FFF2-40B4-BE49-F238E27FC236}">
                <a16:creationId xmlns:a16="http://schemas.microsoft.com/office/drawing/2014/main" id="{08982AFA-66B7-DEDE-3320-A1231BB21826}"/>
              </a:ext>
            </a:extLst>
          </p:cNvPr>
          <p:cNvSpPr>
            <a:spLocks noGrp="1"/>
          </p:cNvSpPr>
          <p:nvPr>
            <p:ph type="body" sz="quarter" idx="15" hasCustomPrompt="1"/>
          </p:nvPr>
        </p:nvSpPr>
        <p:spPr>
          <a:xfrm>
            <a:off x="323851" y="3711158"/>
            <a:ext cx="3160838" cy="264995"/>
          </a:xfrm>
        </p:spPr>
        <p:txBody>
          <a:bodyPr anchor="t">
            <a:noAutofit/>
          </a:bodyPr>
          <a:lstStyle>
            <a:lvl1pPr marL="0" indent="0">
              <a:lnSpc>
                <a:spcPts val="1800"/>
              </a:lnSpc>
              <a:buNone/>
              <a:defRPr sz="1200" b="0">
                <a:solidFill>
                  <a:schemeClr val="bg1">
                    <a:lumMod val="75000"/>
                  </a:schemeClr>
                </a:solidFill>
              </a:defRPr>
            </a:lvl1pPr>
          </a:lstStyle>
          <a:p>
            <a:pPr lvl="0"/>
            <a:r>
              <a:rPr lang="en-US"/>
              <a:t>Month 2024</a:t>
            </a:r>
          </a:p>
        </p:txBody>
      </p:sp>
      <p:sp>
        <p:nvSpPr>
          <p:cNvPr id="4" name="Text Placeholder 16">
            <a:extLst>
              <a:ext uri="{FF2B5EF4-FFF2-40B4-BE49-F238E27FC236}">
                <a16:creationId xmlns:a16="http://schemas.microsoft.com/office/drawing/2014/main" id="{592D86EA-298D-989C-37F2-7B16EBA48695}"/>
              </a:ext>
            </a:extLst>
          </p:cNvPr>
          <p:cNvSpPr>
            <a:spLocks noGrp="1"/>
          </p:cNvSpPr>
          <p:nvPr>
            <p:ph type="body" sz="quarter" idx="14" hasCustomPrompt="1"/>
          </p:nvPr>
        </p:nvSpPr>
        <p:spPr>
          <a:xfrm>
            <a:off x="323851" y="2470009"/>
            <a:ext cx="4068762" cy="442845"/>
          </a:xfrm>
        </p:spPr>
        <p:txBody>
          <a:bodyPr>
            <a:noAutofit/>
          </a:bodyPr>
          <a:lstStyle>
            <a:lvl1pPr marL="0" indent="0">
              <a:lnSpc>
                <a:spcPct val="100000"/>
              </a:lnSpc>
              <a:spcBef>
                <a:spcPts val="0"/>
              </a:spcBef>
              <a:buNone/>
              <a:defRPr sz="2000" b="1" baseline="0">
                <a:solidFill>
                  <a:srgbClr val="BED730"/>
                </a:solidFill>
              </a:defRPr>
            </a:lvl1pPr>
          </a:lstStyle>
          <a:p>
            <a:pPr lvl="0"/>
            <a:r>
              <a:rPr lang="en-US"/>
              <a:t>Line two</a:t>
            </a:r>
          </a:p>
        </p:txBody>
      </p:sp>
    </p:spTree>
    <p:extLst>
      <p:ext uri="{BB962C8B-B14F-4D97-AF65-F5344CB8AC3E}">
        <p14:creationId xmlns:p14="http://schemas.microsoft.com/office/powerpoint/2010/main" val="34898466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51C49-0D57-9670-9E18-376447B59CAC}"/>
              </a:ext>
            </a:extLst>
          </p:cNvPr>
          <p:cNvSpPr/>
          <p:nvPr userDrawn="1"/>
        </p:nvSpPr>
        <p:spPr>
          <a:xfrm>
            <a:off x="0" y="0"/>
            <a:ext cx="9144000" cy="51435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5" name="Text Placeholder 16">
            <a:extLst>
              <a:ext uri="{FF2B5EF4-FFF2-40B4-BE49-F238E27FC236}">
                <a16:creationId xmlns:a16="http://schemas.microsoft.com/office/drawing/2014/main" id="{DC21E752-D648-41B6-DE28-294BE36B943C}"/>
              </a:ext>
            </a:extLst>
          </p:cNvPr>
          <p:cNvSpPr>
            <a:spLocks noGrp="1"/>
          </p:cNvSpPr>
          <p:nvPr>
            <p:ph type="body" sz="quarter" idx="13" hasCustomPrompt="1"/>
          </p:nvPr>
        </p:nvSpPr>
        <p:spPr>
          <a:xfrm>
            <a:off x="323850" y="1543920"/>
            <a:ext cx="5809162" cy="1248508"/>
          </a:xfrm>
        </p:spPr>
        <p:txBody>
          <a:bodyPr>
            <a:noAutofit/>
          </a:bodyPr>
          <a:lstStyle>
            <a:lvl1pPr marL="0" indent="0">
              <a:lnSpc>
                <a:spcPct val="100000"/>
              </a:lnSpc>
              <a:spcBef>
                <a:spcPts val="0"/>
              </a:spcBef>
              <a:buNone/>
              <a:defRPr sz="3200" b="1" cap="none" baseline="0">
                <a:solidFill>
                  <a:schemeClr val="bg1"/>
                </a:solidFill>
              </a:defRPr>
            </a:lvl1pPr>
          </a:lstStyle>
          <a:p>
            <a:pPr lvl="0"/>
            <a:r>
              <a:rPr lang="en-US"/>
              <a:t>TITLE OF THE SLIDE - LINE ONE</a:t>
            </a:r>
            <a:endParaRPr lang="en-IN"/>
          </a:p>
        </p:txBody>
      </p:sp>
      <p:sp>
        <p:nvSpPr>
          <p:cNvPr id="6" name="Text Placeholder 16">
            <a:extLst>
              <a:ext uri="{FF2B5EF4-FFF2-40B4-BE49-F238E27FC236}">
                <a16:creationId xmlns:a16="http://schemas.microsoft.com/office/drawing/2014/main" id="{E7A12016-9A79-1732-D765-09981F5CAC1E}"/>
              </a:ext>
            </a:extLst>
          </p:cNvPr>
          <p:cNvSpPr>
            <a:spLocks noGrp="1"/>
          </p:cNvSpPr>
          <p:nvPr>
            <p:ph type="body" sz="quarter" idx="14" hasCustomPrompt="1"/>
          </p:nvPr>
        </p:nvSpPr>
        <p:spPr>
          <a:xfrm>
            <a:off x="323851" y="2793683"/>
            <a:ext cx="5435173" cy="442845"/>
          </a:xfrm>
        </p:spPr>
        <p:txBody>
          <a:bodyPr>
            <a:noAutofit/>
          </a:bodyPr>
          <a:lstStyle>
            <a:lvl1pPr marL="0" indent="0">
              <a:lnSpc>
                <a:spcPct val="100000"/>
              </a:lnSpc>
              <a:spcBef>
                <a:spcPts val="0"/>
              </a:spcBef>
              <a:buNone/>
              <a:defRPr sz="2000" b="1" baseline="0">
                <a:solidFill>
                  <a:srgbClr val="BED730"/>
                </a:solidFill>
              </a:defRPr>
            </a:lvl1pPr>
          </a:lstStyle>
          <a:p>
            <a:pPr lvl="0"/>
            <a:r>
              <a:rPr lang="en-US"/>
              <a:t>Line two</a:t>
            </a:r>
          </a:p>
        </p:txBody>
      </p:sp>
      <p:sp>
        <p:nvSpPr>
          <p:cNvPr id="7" name="Text Placeholder 16">
            <a:extLst>
              <a:ext uri="{FF2B5EF4-FFF2-40B4-BE49-F238E27FC236}">
                <a16:creationId xmlns:a16="http://schemas.microsoft.com/office/drawing/2014/main" id="{60542FC3-60D7-B1D5-1FEA-0AFB6860CD69}"/>
              </a:ext>
            </a:extLst>
          </p:cNvPr>
          <p:cNvSpPr>
            <a:spLocks noGrp="1"/>
          </p:cNvSpPr>
          <p:nvPr>
            <p:ph type="body" sz="quarter" idx="15" hasCustomPrompt="1"/>
          </p:nvPr>
        </p:nvSpPr>
        <p:spPr>
          <a:xfrm>
            <a:off x="323851" y="3236528"/>
            <a:ext cx="2527631" cy="277103"/>
          </a:xfrm>
        </p:spPr>
        <p:txBody>
          <a:bodyPr anchor="t">
            <a:noAutofit/>
          </a:bodyPr>
          <a:lstStyle>
            <a:lvl1pPr marL="0" indent="0">
              <a:lnSpc>
                <a:spcPts val="1800"/>
              </a:lnSpc>
              <a:buNone/>
              <a:defRPr sz="1200" b="0">
                <a:solidFill>
                  <a:schemeClr val="bg1">
                    <a:lumMod val="75000"/>
                  </a:schemeClr>
                </a:solidFill>
              </a:defRPr>
            </a:lvl1pPr>
          </a:lstStyle>
          <a:p>
            <a:pPr lvl="0"/>
            <a:r>
              <a:rPr lang="en-US"/>
              <a:t>Month 2024</a:t>
            </a:r>
          </a:p>
        </p:txBody>
      </p:sp>
    </p:spTree>
    <p:extLst>
      <p:ext uri="{BB962C8B-B14F-4D97-AF65-F5344CB8AC3E}">
        <p14:creationId xmlns:p14="http://schemas.microsoft.com/office/powerpoint/2010/main" val="33215537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Blank with Titl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5"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5"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5" name="TextBox 4">
            <a:extLst>
              <a:ext uri="{FF2B5EF4-FFF2-40B4-BE49-F238E27FC236}">
                <a16:creationId xmlns:a16="http://schemas.microsoft.com/office/drawing/2014/main" id="{9B16DF64-CD2D-E12B-9C4B-CB2430A17BFD}"/>
              </a:ext>
            </a:extLst>
          </p:cNvPr>
          <p:cNvSpPr txBox="1"/>
          <p:nvPr userDrawn="1"/>
        </p:nvSpPr>
        <p:spPr>
          <a:xfrm>
            <a:off x="87466" y="4862677"/>
            <a:ext cx="1337366" cy="200055"/>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
        <p:nvSpPr>
          <p:cNvPr id="4" name="Title 4">
            <a:extLst>
              <a:ext uri="{FF2B5EF4-FFF2-40B4-BE49-F238E27FC236}">
                <a16:creationId xmlns:a16="http://schemas.microsoft.com/office/drawing/2014/main" id="{FB06C7C2-DA59-B6D2-9C83-474D0A448619}"/>
              </a:ext>
            </a:extLst>
          </p:cNvPr>
          <p:cNvSpPr>
            <a:spLocks noGrp="1"/>
          </p:cNvSpPr>
          <p:nvPr>
            <p:ph type="title" hasCustomPrompt="1"/>
          </p:nvPr>
        </p:nvSpPr>
        <p:spPr>
          <a:xfrm>
            <a:off x="324000" y="225027"/>
            <a:ext cx="8496150" cy="400099"/>
          </a:xfrm>
        </p:spPr>
        <p:txBody>
          <a:bodyPr/>
          <a:lstStyle>
            <a:lvl1pPr>
              <a:defRPr sz="2000" baseline="0">
                <a:solidFill>
                  <a:srgbClr val="BED730"/>
                </a:solidFill>
                <a:latin typeface="TheSansOffice" panose="020B0503040302060204" pitchFamily="34" charset="0"/>
              </a:defRPr>
            </a:lvl1pPr>
          </a:lstStyle>
          <a:p>
            <a:r>
              <a:rPr lang="en-US"/>
              <a:t>TITLE OF THE SLIDE GOES HERE</a:t>
            </a:r>
          </a:p>
        </p:txBody>
      </p:sp>
    </p:spTree>
    <p:extLst>
      <p:ext uri="{BB962C8B-B14F-4D97-AF65-F5344CB8AC3E}">
        <p14:creationId xmlns:p14="http://schemas.microsoft.com/office/powerpoint/2010/main" val="3231873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Full Blank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8DCF0-1ED5-4F76-942B-A19560D269A4}"/>
              </a:ext>
            </a:extLst>
          </p:cNvPr>
          <p:cNvSpPr/>
          <p:nvPr userDrawn="1"/>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4" name="Picture 3">
            <a:extLst>
              <a:ext uri="{FF2B5EF4-FFF2-40B4-BE49-F238E27FC236}">
                <a16:creationId xmlns:a16="http://schemas.microsoft.com/office/drawing/2014/main" id="{CCC54D60-252F-F612-EF8F-A74CAFA7E47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C56680C3-01B3-5FA0-8C80-ECC82269C489}"/>
              </a:ext>
            </a:extLst>
          </p:cNvPr>
          <p:cNvSpPr/>
          <p:nvPr userDrawn="1"/>
        </p:nvSpPr>
        <p:spPr>
          <a:xfrm>
            <a:off x="-10258" y="0"/>
            <a:ext cx="9164516"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Tree>
    <p:extLst>
      <p:ext uri="{BB962C8B-B14F-4D97-AF65-F5344CB8AC3E}">
        <p14:creationId xmlns:p14="http://schemas.microsoft.com/office/powerpoint/2010/main" val="8544812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Full Blank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8DCF0-1ED5-4F76-942B-A19560D269A4}"/>
              </a:ext>
            </a:extLst>
          </p:cNvPr>
          <p:cNvSpPr/>
          <p:nvPr userDrawn="1"/>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4" name="Picture 3">
            <a:extLst>
              <a:ext uri="{FF2B5EF4-FFF2-40B4-BE49-F238E27FC236}">
                <a16:creationId xmlns:a16="http://schemas.microsoft.com/office/drawing/2014/main" id="{CCC54D60-252F-F612-EF8F-A74CAFA7E47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18193"/>
            <a:ext cx="9144000" cy="5143500"/>
          </a:xfrm>
          <a:prstGeom prst="rect">
            <a:avLst/>
          </a:prstGeom>
        </p:spPr>
      </p:pic>
      <p:sp>
        <p:nvSpPr>
          <p:cNvPr id="5" name="Rectangle 4">
            <a:extLst>
              <a:ext uri="{FF2B5EF4-FFF2-40B4-BE49-F238E27FC236}">
                <a16:creationId xmlns:a16="http://schemas.microsoft.com/office/drawing/2014/main" id="{C56680C3-01B3-5FA0-8C80-ECC82269C489}"/>
              </a:ext>
            </a:extLst>
          </p:cNvPr>
          <p:cNvSpPr/>
          <p:nvPr userDrawn="1"/>
        </p:nvSpPr>
        <p:spPr>
          <a:xfrm>
            <a:off x="-10258" y="0"/>
            <a:ext cx="9164516"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Tree>
    <p:extLst>
      <p:ext uri="{BB962C8B-B14F-4D97-AF65-F5344CB8AC3E}">
        <p14:creationId xmlns:p14="http://schemas.microsoft.com/office/powerpoint/2010/main" val="32600071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rv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6" y="0"/>
            <a:ext cx="9144001"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6195274" y="2015776"/>
            <a:ext cx="394916" cy="39491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6240114" y="2444897"/>
            <a:ext cx="305232" cy="305232"/>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6505" y="3822833"/>
            <a:ext cx="9150505" cy="1320673"/>
          </a:xfrm>
          <a:prstGeom prst="rect">
            <a:avLst/>
          </a:prstGeom>
          <a:solidFill>
            <a:srgbClr val="000000">
              <a:alpha val="60000"/>
            </a:srgbClr>
          </a:solidFill>
          <a:ln w="6350">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9" rtl="0" eaLnBrk="1" fontAlgn="auto" latinLnBrk="0" hangingPunct="1">
              <a:lnSpc>
                <a:spcPct val="100000"/>
              </a:lnSpc>
              <a:spcBef>
                <a:spcPts val="0"/>
              </a:spcBef>
              <a:spcAft>
                <a:spcPts val="0"/>
              </a:spcAft>
              <a:buClrTx/>
              <a:buSzTx/>
              <a:buFontTx/>
              <a:buNone/>
              <a:tabLst/>
              <a:defRPr/>
            </a:pPr>
            <a:endParaRPr kumimoji="0" lang="en-IN" sz="1400"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7971592" y="234502"/>
            <a:ext cx="905357" cy="512966"/>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320602" y="3822827"/>
            <a:ext cx="8499553" cy="1251183"/>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a:t>Section separator</a:t>
            </a:r>
          </a:p>
        </p:txBody>
      </p:sp>
    </p:spTree>
    <p:extLst>
      <p:ext uri="{BB962C8B-B14F-4D97-AF65-F5344CB8AC3E}">
        <p14:creationId xmlns:p14="http://schemas.microsoft.com/office/powerpoint/2010/main" val="1574002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A939B8-69D9-4BB4-AF8A-4E245E9B6BC8}"/>
              </a:ext>
            </a:extLst>
          </p:cNvPr>
          <p:cNvSpPr>
            <a:spLocks noGrp="1"/>
          </p:cNvSpPr>
          <p:nvPr>
            <p:ph type="dt" sz="half" idx="10"/>
          </p:nvPr>
        </p:nvSpPr>
        <p:spPr/>
        <p:txBody>
          <a:bodyPr/>
          <a:lstStyle/>
          <a:p>
            <a:fld id="{7895335C-34CB-4AEE-B415-7886E05DF06B}" type="datetimeFigureOut">
              <a:rPr lang="en-IN" smtClean="0"/>
              <a:t>24-04-2025</a:t>
            </a:fld>
            <a:endParaRPr lang="en-IN"/>
          </a:p>
        </p:txBody>
      </p:sp>
      <p:sp>
        <p:nvSpPr>
          <p:cNvPr id="3" name="Footer Placeholder 2">
            <a:extLst>
              <a:ext uri="{FF2B5EF4-FFF2-40B4-BE49-F238E27FC236}">
                <a16:creationId xmlns:a16="http://schemas.microsoft.com/office/drawing/2014/main" id="{1917B51D-5068-3DA4-F217-B512F18E51F9}"/>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F0471683-2662-97AA-04D5-04AAC92D7C93}"/>
              </a:ext>
            </a:extLst>
          </p:cNvPr>
          <p:cNvSpPr>
            <a:spLocks noGrp="1"/>
          </p:cNvSpPr>
          <p:nvPr>
            <p:ph type="sldNum" sz="quarter" idx="12"/>
          </p:nvPr>
        </p:nvSpPr>
        <p:spPr/>
        <p:txBody>
          <a:bodyPr/>
          <a:lstStyle/>
          <a:p>
            <a:fld id="{14B65C12-609B-41F2-8E37-D7E8DB090894}" type="slidenum">
              <a:rPr lang="en-IN" smtClean="0"/>
              <a:t>‹#›</a:t>
            </a:fld>
            <a:endParaRPr lang="en-IN"/>
          </a:p>
        </p:txBody>
      </p:sp>
    </p:spTree>
    <p:extLst>
      <p:ext uri="{BB962C8B-B14F-4D97-AF65-F5344CB8AC3E}">
        <p14:creationId xmlns:p14="http://schemas.microsoft.com/office/powerpoint/2010/main" val="27372488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7F07F-8927-0807-63A5-3AA203DDBC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3BB01D-8DF5-C466-CD54-24B40DF4E1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5B9E21-264A-26AE-1391-5B641B0498DE}"/>
              </a:ext>
            </a:extLst>
          </p:cNvPr>
          <p:cNvSpPr>
            <a:spLocks noGrp="1"/>
          </p:cNvSpPr>
          <p:nvPr>
            <p:ph type="dt" sz="half" idx="10"/>
          </p:nvPr>
        </p:nvSpPr>
        <p:spPr/>
        <p:txBody>
          <a:bodyPr/>
          <a:lstStyle/>
          <a:p>
            <a:fld id="{4B18486B-676C-4795-BD85-24CC043E6856}" type="datetimeFigureOut">
              <a:rPr lang="en-US" smtClean="0"/>
              <a:t>4/24/2025</a:t>
            </a:fld>
            <a:endParaRPr lang="en-US"/>
          </a:p>
        </p:txBody>
      </p:sp>
      <p:sp>
        <p:nvSpPr>
          <p:cNvPr id="5" name="Footer Placeholder 4">
            <a:extLst>
              <a:ext uri="{FF2B5EF4-FFF2-40B4-BE49-F238E27FC236}">
                <a16:creationId xmlns:a16="http://schemas.microsoft.com/office/drawing/2014/main" id="{EEDCBF64-4268-7D76-0292-F720788F53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72BD9E-0A6F-F01C-4E5E-D78239DDE79D}"/>
              </a:ext>
            </a:extLst>
          </p:cNvPr>
          <p:cNvSpPr>
            <a:spLocks noGrp="1"/>
          </p:cNvSpPr>
          <p:nvPr>
            <p:ph type="sldNum" sz="quarter" idx="12"/>
          </p:nvPr>
        </p:nvSpPr>
        <p:spPr/>
        <p:txBody>
          <a:bodyPr/>
          <a:lstStyle/>
          <a:p>
            <a:fld id="{142F0DB1-EBAB-4B83-9989-B540D30F91E9}" type="slidenum">
              <a:rPr lang="en-US" smtClean="0"/>
              <a:t>‹#›</a:t>
            </a:fld>
            <a:endParaRPr lang="en-US"/>
          </a:p>
        </p:txBody>
      </p:sp>
    </p:spTree>
    <p:extLst>
      <p:ext uri="{BB962C8B-B14F-4D97-AF65-F5344CB8AC3E}">
        <p14:creationId xmlns:p14="http://schemas.microsoft.com/office/powerpoint/2010/main" val="27388340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Blank with Titl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5"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5"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6" name="Title 4">
            <a:extLst>
              <a:ext uri="{FF2B5EF4-FFF2-40B4-BE49-F238E27FC236}">
                <a16:creationId xmlns:a16="http://schemas.microsoft.com/office/drawing/2014/main" id="{83C70F92-3C4B-4B24-CCE6-BF1C41505EB1}"/>
              </a:ext>
            </a:extLst>
          </p:cNvPr>
          <p:cNvSpPr>
            <a:spLocks noGrp="1"/>
          </p:cNvSpPr>
          <p:nvPr>
            <p:ph type="title" hasCustomPrompt="1"/>
          </p:nvPr>
        </p:nvSpPr>
        <p:spPr>
          <a:xfrm>
            <a:off x="324000" y="225027"/>
            <a:ext cx="7585560" cy="400099"/>
          </a:xfrm>
        </p:spPr>
        <p:txBody>
          <a:bodyPr/>
          <a:lstStyle>
            <a:lvl1pPr>
              <a:defRPr sz="2000" baseline="0">
                <a:solidFill>
                  <a:srgbClr val="BED730"/>
                </a:solidFill>
                <a:latin typeface="TheSansOffice" panose="020B0503040302060204" pitchFamily="34" charset="0"/>
              </a:defRPr>
            </a:lvl1pPr>
          </a:lstStyle>
          <a:p>
            <a:r>
              <a:rPr lang="en-US"/>
              <a:t>TITLE OF THE SLIDE GOES HERE</a:t>
            </a:r>
          </a:p>
        </p:txBody>
      </p:sp>
      <p:pic>
        <p:nvPicPr>
          <p:cNvPr id="7" name="Picture 6" descr="Logo&#10;&#10;Description automatically generated">
            <a:extLst>
              <a:ext uri="{FF2B5EF4-FFF2-40B4-BE49-F238E27FC236}">
                <a16:creationId xmlns:a16="http://schemas.microsoft.com/office/drawing/2014/main" id="{2FCDDD9B-434C-594D-CD1F-2F2786BA84D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84482" y="162405"/>
            <a:ext cx="646314" cy="430876"/>
          </a:xfrm>
          <a:prstGeom prst="rect">
            <a:avLst/>
          </a:prstGeom>
        </p:spPr>
      </p:pic>
    </p:spTree>
    <p:extLst>
      <p:ext uri="{BB962C8B-B14F-4D97-AF65-F5344CB8AC3E}">
        <p14:creationId xmlns:p14="http://schemas.microsoft.com/office/powerpoint/2010/main" val="27976507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Inner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5"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5"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5" name="Title 4">
            <a:extLst>
              <a:ext uri="{FF2B5EF4-FFF2-40B4-BE49-F238E27FC236}">
                <a16:creationId xmlns:a16="http://schemas.microsoft.com/office/drawing/2014/main" id="{47AF7F60-DF6F-592D-FE09-A0E0E9B433DC}"/>
              </a:ext>
            </a:extLst>
          </p:cNvPr>
          <p:cNvSpPr>
            <a:spLocks noGrp="1"/>
          </p:cNvSpPr>
          <p:nvPr>
            <p:ph type="title" hasCustomPrompt="1"/>
          </p:nvPr>
        </p:nvSpPr>
        <p:spPr>
          <a:xfrm>
            <a:off x="324000" y="225027"/>
            <a:ext cx="8496150" cy="400099"/>
          </a:xfrm>
        </p:spPr>
        <p:txBody>
          <a:bodyPr/>
          <a:lstStyle>
            <a:lvl1pPr>
              <a:defRPr sz="2000" baseline="0">
                <a:solidFill>
                  <a:srgbClr val="BED730"/>
                </a:solidFill>
                <a:latin typeface="TheSansOffice" panose="020B0503040302060204" pitchFamily="34" charset="0"/>
              </a:defRPr>
            </a:lvl1pPr>
          </a:lstStyle>
          <a:p>
            <a:r>
              <a:rPr lang="en-US"/>
              <a:t>TITLE OF THE SLIDE GOES HERE</a:t>
            </a:r>
          </a:p>
        </p:txBody>
      </p:sp>
    </p:spTree>
    <p:extLst>
      <p:ext uri="{BB962C8B-B14F-4D97-AF65-F5344CB8AC3E}">
        <p14:creationId xmlns:p14="http://schemas.microsoft.com/office/powerpoint/2010/main" val="26565588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3_Blank with Titl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6"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6"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324000" y="188494"/>
            <a:ext cx="8496150" cy="461655"/>
          </a:xfrm>
        </p:spPr>
        <p:txBody>
          <a:bodyPr/>
          <a:lstStyle>
            <a:lvl1pPr>
              <a:defRPr sz="2400" baseline="0">
                <a:solidFill>
                  <a:srgbClr val="BED730"/>
                </a:solidFill>
                <a:latin typeface="TheSansOffice" panose="020B0503040302060204" pitchFamily="34" charset="0"/>
              </a:defRPr>
            </a:lvl1pPr>
          </a:lstStyle>
          <a:p>
            <a:r>
              <a:rPr lang="en-US"/>
              <a:t>TITLE OF THE SLIDE GOES HERE</a:t>
            </a:r>
          </a:p>
        </p:txBody>
      </p:sp>
      <p:sp>
        <p:nvSpPr>
          <p:cNvPr id="5" name="TextBox 4">
            <a:extLst>
              <a:ext uri="{FF2B5EF4-FFF2-40B4-BE49-F238E27FC236}">
                <a16:creationId xmlns:a16="http://schemas.microsoft.com/office/drawing/2014/main" id="{9B16DF64-CD2D-E12B-9C4B-CB2430A17BFD}"/>
              </a:ext>
            </a:extLst>
          </p:cNvPr>
          <p:cNvSpPr txBox="1"/>
          <p:nvPr userDrawn="1"/>
        </p:nvSpPr>
        <p:spPr>
          <a:xfrm>
            <a:off x="87466" y="4862677"/>
            <a:ext cx="1337366" cy="200055"/>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22193656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Full Blank with 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7"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7"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4" name="Title 4">
            <a:extLst>
              <a:ext uri="{FF2B5EF4-FFF2-40B4-BE49-F238E27FC236}">
                <a16:creationId xmlns:a16="http://schemas.microsoft.com/office/drawing/2014/main" id="{8DA7558F-236F-DEF8-2615-BCEB15C37F68}"/>
              </a:ext>
            </a:extLst>
          </p:cNvPr>
          <p:cNvSpPr>
            <a:spLocks noGrp="1"/>
          </p:cNvSpPr>
          <p:nvPr>
            <p:ph type="title" hasCustomPrompt="1"/>
          </p:nvPr>
        </p:nvSpPr>
        <p:spPr>
          <a:xfrm>
            <a:off x="323925" y="292455"/>
            <a:ext cx="8496150" cy="400099"/>
          </a:xfrm>
        </p:spPr>
        <p:txBody>
          <a:bodyPr/>
          <a:lstStyle>
            <a:lvl1pPr>
              <a:defRPr sz="2000" baseline="0">
                <a:solidFill>
                  <a:srgbClr val="BED730"/>
                </a:solidFill>
                <a:latin typeface="TheSansOffice" panose="020B0503040302060204" pitchFamily="34" charset="0"/>
              </a:defRPr>
            </a:lvl1pPr>
          </a:lstStyle>
          <a:p>
            <a:r>
              <a:rPr lang="en-US"/>
              <a:t>TITLE OF THE SLIDE GOES HERE</a:t>
            </a:r>
          </a:p>
        </p:txBody>
      </p:sp>
    </p:spTree>
    <p:extLst>
      <p:ext uri="{BB962C8B-B14F-4D97-AF65-F5344CB8AC3E}">
        <p14:creationId xmlns:p14="http://schemas.microsoft.com/office/powerpoint/2010/main" val="39750171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Inner Pa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1"/>
            <a:ext cx="9143999" cy="5143499"/>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2"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12" name="Title 4">
            <a:extLst>
              <a:ext uri="{FF2B5EF4-FFF2-40B4-BE49-F238E27FC236}">
                <a16:creationId xmlns:a16="http://schemas.microsoft.com/office/drawing/2014/main" id="{84601352-D74E-D226-05C0-6BEB858CCFF4}"/>
              </a:ext>
            </a:extLst>
          </p:cNvPr>
          <p:cNvSpPr>
            <a:spLocks noGrp="1"/>
          </p:cNvSpPr>
          <p:nvPr>
            <p:ph type="title" hasCustomPrompt="1"/>
          </p:nvPr>
        </p:nvSpPr>
        <p:spPr>
          <a:xfrm>
            <a:off x="324000" y="176950"/>
            <a:ext cx="8496150" cy="461655"/>
          </a:xfrm>
        </p:spPr>
        <p:txBody>
          <a:bodyPr/>
          <a:lstStyle>
            <a:lvl1pPr>
              <a:defRPr sz="2400" baseline="0">
                <a:solidFill>
                  <a:schemeClr val="bg1"/>
                </a:solidFill>
                <a:latin typeface="TheSansOffice" panose="020B0503040302060204" pitchFamily="34" charset="0"/>
              </a:defRPr>
            </a:lvl1pPr>
          </a:lstStyle>
          <a:p>
            <a:r>
              <a:rPr lang="en-US"/>
              <a:t>TITLE OF THE SLIDE GOES HERE</a:t>
            </a:r>
          </a:p>
        </p:txBody>
      </p:sp>
      <p:sp>
        <p:nvSpPr>
          <p:cNvPr id="4" name="TextBox 3">
            <a:extLst>
              <a:ext uri="{FF2B5EF4-FFF2-40B4-BE49-F238E27FC236}">
                <a16:creationId xmlns:a16="http://schemas.microsoft.com/office/drawing/2014/main" id="{43FC792D-F1C8-BE83-A663-AB1F4EA63EA3}"/>
              </a:ext>
            </a:extLst>
          </p:cNvPr>
          <p:cNvSpPr txBox="1"/>
          <p:nvPr userDrawn="1"/>
        </p:nvSpPr>
        <p:spPr>
          <a:xfrm>
            <a:off x="87466" y="4862677"/>
            <a:ext cx="1337366" cy="200055"/>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25652646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5" name="Title 4"/>
          <p:cNvSpPr>
            <a:spLocks noGrp="1"/>
          </p:cNvSpPr>
          <p:nvPr>
            <p:ph type="title" hasCustomPrompt="1"/>
          </p:nvPr>
        </p:nvSpPr>
        <p:spPr/>
        <p:txBody>
          <a:bodyPr/>
          <a:lstStyle>
            <a:lvl1pPr>
              <a:defRPr baseline="0"/>
            </a:lvl1pPr>
          </a:lstStyle>
          <a:p>
            <a:r>
              <a:rPr lang="en-US"/>
              <a:t>AGENDA</a:t>
            </a:r>
          </a:p>
        </p:txBody>
      </p:sp>
      <p:sp>
        <p:nvSpPr>
          <p:cNvPr id="6" name="Slide Number Placeholder 5">
            <a:extLst>
              <a:ext uri="{FF2B5EF4-FFF2-40B4-BE49-F238E27FC236}">
                <a16:creationId xmlns:a16="http://schemas.microsoft.com/office/drawing/2014/main" id="{D7CC79BB-DFBF-4095-8290-D3EFBA1ECC3C}"/>
              </a:ext>
            </a:extLst>
          </p:cNvPr>
          <p:cNvSpPr txBox="1">
            <a:spLocks/>
          </p:cNvSpPr>
          <p:nvPr userDrawn="1"/>
        </p:nvSpPr>
        <p:spPr>
          <a:xfrm>
            <a:off x="8680315" y="4948700"/>
            <a:ext cx="419747" cy="144000"/>
          </a:xfrm>
          <a:prstGeom prst="rect">
            <a:avLst/>
          </a:prstGeom>
          <a:noFill/>
          <a:ln w="12700">
            <a:noFill/>
            <a:prstDash val="sysDot"/>
          </a:ln>
        </p:spPr>
        <p:txBody>
          <a:bodyPr vert="horz" lIns="91428" tIns="45715" rIns="0" bIns="45715" rtlCol="0" anchor="ctr"/>
          <a:lstStyle>
            <a:defPPr>
              <a:defRPr lang="en-US"/>
            </a:defPPr>
            <a:lvl1pPr marL="0" algn="ctr" defTabSz="914286" rtl="0" eaLnBrk="1" latinLnBrk="0" hangingPunct="1">
              <a:defRPr sz="800" b="1" kern="1200">
                <a:solidFill>
                  <a:schemeClr val="tx1">
                    <a:tint val="75000"/>
                  </a:schemeClr>
                </a:solidFill>
                <a:latin typeface="Trebuchet MS" pitchFamily="34" charset="0"/>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fld id="{D6AB342A-830E-438F-A6A8-BEDF509AB0A8}" type="slidenum">
              <a:rPr lang="en-US" sz="800" b="0" smtClean="0">
                <a:solidFill>
                  <a:schemeClr val="tx1">
                    <a:lumMod val="75000"/>
                    <a:lumOff val="25000"/>
                  </a:schemeClr>
                </a:solidFill>
              </a:rPr>
              <a:pPr/>
              <a:t>‹#›</a:t>
            </a:fld>
            <a:endParaRPr lang="en-US" sz="800" b="0">
              <a:solidFill>
                <a:schemeClr val="tx1">
                  <a:lumMod val="75000"/>
                  <a:lumOff val="25000"/>
                </a:schemeClr>
              </a:solidFill>
            </a:endParaRPr>
          </a:p>
        </p:txBody>
      </p:sp>
    </p:spTree>
    <p:extLst>
      <p:ext uri="{BB962C8B-B14F-4D97-AF65-F5344CB8AC3E}">
        <p14:creationId xmlns:p14="http://schemas.microsoft.com/office/powerpoint/2010/main" val="14274621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DD6C9F0A-EE65-56E2-5D6B-516FA757FB9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1256"/>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D5BB7FC-46A2-DF93-1B83-435422E047DF}"/>
              </a:ext>
            </a:extLst>
          </p:cNvPr>
          <p:cNvSpPr/>
          <p:nvPr userDrawn="1"/>
        </p:nvSpPr>
        <p:spPr>
          <a:xfrm>
            <a:off x="0" y="-5171"/>
            <a:ext cx="9144000"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457130">
              <a:defRPr/>
            </a:pPr>
            <a:endParaRPr lang="en-IN" sz="1800">
              <a:solidFill>
                <a:prstClr val="white"/>
              </a:solidFill>
              <a:latin typeface="Trebuchet MS"/>
            </a:endParaRPr>
          </a:p>
        </p:txBody>
      </p:sp>
    </p:spTree>
    <p:extLst>
      <p:ext uri="{BB962C8B-B14F-4D97-AF65-F5344CB8AC3E}">
        <p14:creationId xmlns:p14="http://schemas.microsoft.com/office/powerpoint/2010/main" val="39876621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2513"/>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51C49-0D57-9670-9E18-376447B59CAC}"/>
              </a:ext>
            </a:extLst>
          </p:cNvPr>
          <p:cNvSpPr/>
          <p:nvPr userDrawn="1"/>
        </p:nvSpPr>
        <p:spPr>
          <a:xfrm>
            <a:off x="0" y="0"/>
            <a:ext cx="9144000" cy="51435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5" name="Text Placeholder 16">
            <a:extLst>
              <a:ext uri="{FF2B5EF4-FFF2-40B4-BE49-F238E27FC236}">
                <a16:creationId xmlns:a16="http://schemas.microsoft.com/office/drawing/2014/main" id="{DC21E752-D648-41B6-DE28-294BE36B943C}"/>
              </a:ext>
            </a:extLst>
          </p:cNvPr>
          <p:cNvSpPr>
            <a:spLocks noGrp="1"/>
          </p:cNvSpPr>
          <p:nvPr>
            <p:ph type="body" sz="quarter" idx="13" hasCustomPrompt="1"/>
          </p:nvPr>
        </p:nvSpPr>
        <p:spPr>
          <a:xfrm>
            <a:off x="334104" y="1291640"/>
            <a:ext cx="5729812" cy="1046781"/>
          </a:xfrm>
        </p:spPr>
        <p:txBody>
          <a:bodyPr>
            <a:noAutofit/>
          </a:bodyPr>
          <a:lstStyle>
            <a:lvl1pPr marL="0" indent="0">
              <a:lnSpc>
                <a:spcPct val="100000"/>
              </a:lnSpc>
              <a:spcBef>
                <a:spcPts val="0"/>
              </a:spcBef>
              <a:buNone/>
              <a:defRPr sz="3200" b="1" cap="none" baseline="0">
                <a:solidFill>
                  <a:schemeClr val="bg1"/>
                </a:solidFill>
              </a:defRPr>
            </a:lvl1pPr>
          </a:lstStyle>
          <a:p>
            <a:pPr lvl="0"/>
            <a:r>
              <a:rPr lang="en-US"/>
              <a:t>TITLE OF THE SLIDE - LINE ONE</a:t>
            </a:r>
            <a:endParaRPr lang="en-IN"/>
          </a:p>
        </p:txBody>
      </p:sp>
      <p:sp>
        <p:nvSpPr>
          <p:cNvPr id="6" name="Text Placeholder 16">
            <a:extLst>
              <a:ext uri="{FF2B5EF4-FFF2-40B4-BE49-F238E27FC236}">
                <a16:creationId xmlns:a16="http://schemas.microsoft.com/office/drawing/2014/main" id="{E7A12016-9A79-1732-D765-09981F5CAC1E}"/>
              </a:ext>
            </a:extLst>
          </p:cNvPr>
          <p:cNvSpPr>
            <a:spLocks noGrp="1"/>
          </p:cNvSpPr>
          <p:nvPr>
            <p:ph type="body" sz="quarter" idx="14" hasCustomPrompt="1"/>
          </p:nvPr>
        </p:nvSpPr>
        <p:spPr>
          <a:xfrm>
            <a:off x="334104" y="2339678"/>
            <a:ext cx="5729812" cy="491319"/>
          </a:xfrm>
        </p:spPr>
        <p:txBody>
          <a:bodyPr>
            <a:noAutofit/>
          </a:bodyPr>
          <a:lstStyle>
            <a:lvl1pPr marL="0" indent="0">
              <a:lnSpc>
                <a:spcPts val="2000"/>
              </a:lnSpc>
              <a:spcBef>
                <a:spcPts val="0"/>
              </a:spcBef>
              <a:buNone/>
              <a:defRPr sz="1800" b="1" baseline="0">
                <a:solidFill>
                  <a:srgbClr val="BED730"/>
                </a:solidFill>
              </a:defRPr>
            </a:lvl1pPr>
          </a:lstStyle>
          <a:p>
            <a:pPr lvl="0"/>
            <a:r>
              <a:rPr lang="en-US"/>
              <a:t>Line two</a:t>
            </a:r>
          </a:p>
        </p:txBody>
      </p:sp>
      <p:sp>
        <p:nvSpPr>
          <p:cNvPr id="7" name="Text Placeholder 16">
            <a:extLst>
              <a:ext uri="{FF2B5EF4-FFF2-40B4-BE49-F238E27FC236}">
                <a16:creationId xmlns:a16="http://schemas.microsoft.com/office/drawing/2014/main" id="{60542FC3-60D7-B1D5-1FEA-0AFB6860CD69}"/>
              </a:ext>
            </a:extLst>
          </p:cNvPr>
          <p:cNvSpPr>
            <a:spLocks noGrp="1"/>
          </p:cNvSpPr>
          <p:nvPr>
            <p:ph type="body" sz="quarter" idx="15" hasCustomPrompt="1"/>
          </p:nvPr>
        </p:nvSpPr>
        <p:spPr>
          <a:xfrm>
            <a:off x="334106" y="3161523"/>
            <a:ext cx="2517377" cy="277103"/>
          </a:xfrm>
        </p:spPr>
        <p:txBody>
          <a:bodyPr anchor="t">
            <a:noAutofit/>
          </a:bodyPr>
          <a:lstStyle>
            <a:lvl1pPr marL="0" indent="0">
              <a:lnSpc>
                <a:spcPts val="1800"/>
              </a:lnSpc>
              <a:buNone/>
              <a:defRPr sz="1200" b="0">
                <a:solidFill>
                  <a:schemeClr val="bg1">
                    <a:lumMod val="75000"/>
                  </a:schemeClr>
                </a:solidFill>
              </a:defRPr>
            </a:lvl1pPr>
          </a:lstStyle>
          <a:p>
            <a:pPr lvl="0"/>
            <a:r>
              <a:rPr lang="en-US"/>
              <a:t>Month 2024</a:t>
            </a:r>
          </a:p>
        </p:txBody>
      </p:sp>
    </p:spTree>
    <p:extLst>
      <p:ext uri="{BB962C8B-B14F-4D97-AF65-F5344CB8AC3E}">
        <p14:creationId xmlns:p14="http://schemas.microsoft.com/office/powerpoint/2010/main" val="314517959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51C49-0D57-9670-9E18-376447B59CAC}"/>
              </a:ext>
            </a:extLst>
          </p:cNvPr>
          <p:cNvSpPr/>
          <p:nvPr userDrawn="1"/>
        </p:nvSpPr>
        <p:spPr>
          <a:xfrm>
            <a:off x="0" y="0"/>
            <a:ext cx="9144000" cy="51435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5" name="Text Placeholder 16">
            <a:extLst>
              <a:ext uri="{FF2B5EF4-FFF2-40B4-BE49-F238E27FC236}">
                <a16:creationId xmlns:a16="http://schemas.microsoft.com/office/drawing/2014/main" id="{DC21E752-D648-41B6-DE28-294BE36B943C}"/>
              </a:ext>
            </a:extLst>
          </p:cNvPr>
          <p:cNvSpPr>
            <a:spLocks noGrp="1"/>
          </p:cNvSpPr>
          <p:nvPr>
            <p:ph type="body" sz="quarter" idx="13" hasCustomPrompt="1"/>
          </p:nvPr>
        </p:nvSpPr>
        <p:spPr>
          <a:xfrm>
            <a:off x="323850" y="1709532"/>
            <a:ext cx="5809162" cy="862220"/>
          </a:xfrm>
        </p:spPr>
        <p:txBody>
          <a:bodyPr>
            <a:noAutofit/>
          </a:bodyPr>
          <a:lstStyle>
            <a:lvl1pPr marL="0" indent="0">
              <a:lnSpc>
                <a:spcPct val="100000"/>
              </a:lnSpc>
              <a:spcBef>
                <a:spcPts val="0"/>
              </a:spcBef>
              <a:buNone/>
              <a:defRPr sz="3200" b="1" cap="none" baseline="0">
                <a:solidFill>
                  <a:schemeClr val="bg1"/>
                </a:solidFill>
              </a:defRPr>
            </a:lvl1pPr>
          </a:lstStyle>
          <a:p>
            <a:pPr lvl="0"/>
            <a:r>
              <a:rPr lang="en-US"/>
              <a:t>TITLE OF THE SLIDE - LINE ONE</a:t>
            </a:r>
            <a:endParaRPr lang="en-IN"/>
          </a:p>
        </p:txBody>
      </p:sp>
      <p:sp>
        <p:nvSpPr>
          <p:cNvPr id="6" name="Text Placeholder 16">
            <a:extLst>
              <a:ext uri="{FF2B5EF4-FFF2-40B4-BE49-F238E27FC236}">
                <a16:creationId xmlns:a16="http://schemas.microsoft.com/office/drawing/2014/main" id="{E7A12016-9A79-1732-D765-09981F5CAC1E}"/>
              </a:ext>
            </a:extLst>
          </p:cNvPr>
          <p:cNvSpPr>
            <a:spLocks noGrp="1"/>
          </p:cNvSpPr>
          <p:nvPr>
            <p:ph type="body" sz="quarter" idx="14" hasCustomPrompt="1"/>
          </p:nvPr>
        </p:nvSpPr>
        <p:spPr>
          <a:xfrm>
            <a:off x="323852" y="2793683"/>
            <a:ext cx="5435173" cy="442845"/>
          </a:xfrm>
        </p:spPr>
        <p:txBody>
          <a:bodyPr>
            <a:noAutofit/>
          </a:bodyPr>
          <a:lstStyle>
            <a:lvl1pPr marL="0" indent="0">
              <a:lnSpc>
                <a:spcPct val="100000"/>
              </a:lnSpc>
              <a:spcBef>
                <a:spcPts val="0"/>
              </a:spcBef>
              <a:buNone/>
              <a:defRPr sz="2000" b="1" baseline="0">
                <a:solidFill>
                  <a:srgbClr val="BED730"/>
                </a:solidFill>
              </a:defRPr>
            </a:lvl1pPr>
          </a:lstStyle>
          <a:p>
            <a:pPr lvl="0"/>
            <a:r>
              <a:rPr lang="en-US"/>
              <a:t>Line two</a:t>
            </a:r>
          </a:p>
        </p:txBody>
      </p:sp>
      <p:sp>
        <p:nvSpPr>
          <p:cNvPr id="7" name="Text Placeholder 16">
            <a:extLst>
              <a:ext uri="{FF2B5EF4-FFF2-40B4-BE49-F238E27FC236}">
                <a16:creationId xmlns:a16="http://schemas.microsoft.com/office/drawing/2014/main" id="{60542FC3-60D7-B1D5-1FEA-0AFB6860CD69}"/>
              </a:ext>
            </a:extLst>
          </p:cNvPr>
          <p:cNvSpPr>
            <a:spLocks noGrp="1"/>
          </p:cNvSpPr>
          <p:nvPr>
            <p:ph type="body" sz="quarter" idx="15" hasCustomPrompt="1"/>
          </p:nvPr>
        </p:nvSpPr>
        <p:spPr>
          <a:xfrm>
            <a:off x="323852" y="3330888"/>
            <a:ext cx="2527631" cy="277103"/>
          </a:xfrm>
        </p:spPr>
        <p:txBody>
          <a:bodyPr anchor="t">
            <a:noAutofit/>
          </a:bodyPr>
          <a:lstStyle>
            <a:lvl1pPr marL="0" indent="0">
              <a:lnSpc>
                <a:spcPts val="1800"/>
              </a:lnSpc>
              <a:buNone/>
              <a:defRPr sz="1200" b="0">
                <a:solidFill>
                  <a:schemeClr val="bg1">
                    <a:lumMod val="75000"/>
                  </a:schemeClr>
                </a:solidFill>
              </a:defRPr>
            </a:lvl1pPr>
          </a:lstStyle>
          <a:p>
            <a:pPr lvl="0"/>
            <a:r>
              <a:rPr lang="en-US"/>
              <a:t>Month 2024</a:t>
            </a:r>
          </a:p>
        </p:txBody>
      </p:sp>
    </p:spTree>
    <p:extLst>
      <p:ext uri="{BB962C8B-B14F-4D97-AF65-F5344CB8AC3E}">
        <p14:creationId xmlns:p14="http://schemas.microsoft.com/office/powerpoint/2010/main" val="3356181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theme" Target="../theme/theme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theme" Target="../theme/theme5.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theme" Target="../theme/theme6.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6" Type="http://schemas.openxmlformats.org/officeDocument/2006/relationships/theme" Target="../theme/theme7.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3850" y="987426"/>
            <a:ext cx="8496300" cy="3744914"/>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8286433" y="4767268"/>
            <a:ext cx="487680" cy="274637"/>
          </a:xfrm>
          <a:prstGeom prst="rect">
            <a:avLst/>
          </a:prstGeom>
        </p:spPr>
        <p:txBody>
          <a:bodyPr vert="horz" lIns="91428" tIns="45715" rIns="0" bIns="45715" rtlCol="0" anchor="ctr"/>
          <a:lstStyle>
            <a:lvl1pPr algn="r">
              <a:defRPr sz="1000">
                <a:solidFill>
                  <a:schemeClr val="tx1">
                    <a:tint val="75000"/>
                  </a:schemeClr>
                </a:solidFill>
                <a:latin typeface="TheSansOffice" panose="020B0503040302060204" pitchFamily="34" charset="0"/>
              </a:defRPr>
            </a:lvl1pPr>
          </a:lstStyle>
          <a:p>
            <a:fld id="{D6AB342A-830E-438F-A6A8-BEDF509AB0A8}" type="slidenum">
              <a:rPr lang="en-US" smtClean="0"/>
              <a:pPr/>
              <a:t>‹#›</a:t>
            </a:fld>
            <a:endParaRPr lang="en-US"/>
          </a:p>
        </p:txBody>
      </p:sp>
      <p:sp>
        <p:nvSpPr>
          <p:cNvPr id="13" name="Title Placeholder 11"/>
          <p:cNvSpPr>
            <a:spLocks noGrp="1"/>
          </p:cNvSpPr>
          <p:nvPr>
            <p:ph type="title"/>
          </p:nvPr>
        </p:nvSpPr>
        <p:spPr>
          <a:xfrm>
            <a:off x="323850" y="234660"/>
            <a:ext cx="8496300" cy="400099"/>
          </a:xfrm>
          <a:prstGeom prst="rect">
            <a:avLst/>
          </a:prstGeom>
        </p:spPr>
        <p:txBody>
          <a:bodyPr vert="horz" wrap="square" lIns="0" tIns="45715" rIns="91428" bIns="45715" rtlCol="0" anchor="ctr">
            <a:spAutoFit/>
          </a:bodyPr>
          <a:lstStyle/>
          <a:p>
            <a:pPr marL="0" marR="0" lvl="0" indent="0" algn="l" defTabSz="914196" rtl="0" eaLnBrk="1" fontAlgn="auto" latinLnBrk="0" hangingPunct="1">
              <a:lnSpc>
                <a:spcPct val="100000"/>
              </a:lnSpc>
              <a:spcBef>
                <a:spcPct val="0"/>
              </a:spcBef>
              <a:spcAft>
                <a:spcPts val="0"/>
              </a:spcAft>
              <a:buClrTx/>
              <a:buSzTx/>
              <a:buFontTx/>
              <a:buNone/>
              <a:tabLst/>
              <a:defRPr/>
            </a:pPr>
            <a:r>
              <a:rPr lang="en-US"/>
              <a:t>TITLE OF THE SLIDE GOES HERE</a:t>
            </a:r>
          </a:p>
        </p:txBody>
      </p:sp>
      <p:sp>
        <p:nvSpPr>
          <p:cNvPr id="2" name="TextBox 1">
            <a:extLst>
              <a:ext uri="{FF2B5EF4-FFF2-40B4-BE49-F238E27FC236}">
                <a16:creationId xmlns:a16="http://schemas.microsoft.com/office/drawing/2014/main" id="{C4063274-8EF9-DCCD-29A5-EF766D83A230}"/>
              </a:ext>
            </a:extLst>
          </p:cNvPr>
          <p:cNvSpPr txBox="1"/>
          <p:nvPr userDrawn="1"/>
        </p:nvSpPr>
        <p:spPr>
          <a:xfrm>
            <a:off x="244221" y="4862677"/>
            <a:ext cx="1337366" cy="200055"/>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2727939800"/>
      </p:ext>
    </p:extLst>
  </p:cSld>
  <p:clrMap bg1="lt1" tx1="dk1" bg2="lt2" tx2="dk2" accent1="accent1" accent2="accent2" accent3="accent3" accent4="accent4" accent5="accent5" accent6="accent6" hlink="hlink" folHlink="folHlink"/>
  <p:sldLayoutIdLst>
    <p:sldLayoutId id="2147484345" r:id="rId1"/>
    <p:sldLayoutId id="2147484346" r:id="rId2"/>
    <p:sldLayoutId id="2147484347" r:id="rId3"/>
    <p:sldLayoutId id="2147484348" r:id="rId4"/>
    <p:sldLayoutId id="2147484333" r:id="rId5"/>
    <p:sldLayoutId id="2147484334" r:id="rId6"/>
    <p:sldLayoutId id="2147484335" r:id="rId7"/>
    <p:sldLayoutId id="2147484337" r:id="rId8"/>
    <p:sldLayoutId id="2147484338" r:id="rId9"/>
    <p:sldLayoutId id="2147484339" r:id="rId10"/>
    <p:sldLayoutId id="2147484341" r:id="rId11"/>
    <p:sldLayoutId id="2147484342" r:id="rId12"/>
    <p:sldLayoutId id="2147484343" r:id="rId13"/>
    <p:sldLayoutId id="2147484349" r:id="rId14"/>
    <p:sldLayoutId id="2147484421" r:id="rId15"/>
    <p:sldLayoutId id="2147484422" r:id="rId16"/>
    <p:sldLayoutId id="2147484423" r:id="rId17"/>
  </p:sldLayoutIdLst>
  <p:txStyles>
    <p:titleStyle>
      <a:lvl1pPr algn="l" defTabSz="914196" rtl="0" eaLnBrk="1" latinLnBrk="0" hangingPunct="1">
        <a:spcBef>
          <a:spcPct val="0"/>
        </a:spcBef>
        <a:buNone/>
        <a:defRPr kumimoji="0" lang="en-US" sz="20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226748" indent="-226748" algn="l" defTabSz="914196" rtl="0" eaLnBrk="1" latinLnBrk="0" hangingPunct="1">
        <a:lnSpc>
          <a:spcPct val="90000"/>
        </a:lnSpc>
        <a:spcBef>
          <a:spcPts val="600"/>
        </a:spcBef>
        <a:buFont typeface="Arial" pitchFamily="34" charset="0"/>
        <a:buChar char="•"/>
        <a:defRPr sz="1600" kern="1200">
          <a:solidFill>
            <a:srgbClr val="595959"/>
          </a:solidFill>
          <a:latin typeface="TheSansOffice" panose="020B0503040302060204" pitchFamily="34" charset="0"/>
          <a:ea typeface="+mn-ea"/>
          <a:cs typeface="+mn-cs"/>
        </a:defRPr>
      </a:lvl1pPr>
      <a:lvl2pPr marL="568673" indent="-285686" algn="l" defTabSz="914196" rtl="0" eaLnBrk="1" latinLnBrk="0" hangingPunct="1">
        <a:lnSpc>
          <a:spcPct val="90000"/>
        </a:lnSpc>
        <a:spcBef>
          <a:spcPts val="600"/>
        </a:spcBef>
        <a:buFont typeface="Arial" pitchFamily="34" charset="0"/>
        <a:buChar char="–"/>
        <a:defRPr sz="1400" kern="1200">
          <a:solidFill>
            <a:srgbClr val="595959"/>
          </a:solidFill>
          <a:latin typeface="TheSansOffice" panose="020B0503040302060204" pitchFamily="34" charset="0"/>
          <a:ea typeface="+mn-ea"/>
          <a:cs typeface="+mn-cs"/>
        </a:defRPr>
      </a:lvl2pPr>
      <a:lvl3pPr marL="1142743" indent="-228548" algn="l" defTabSz="914196" rtl="0" eaLnBrk="1" latinLnBrk="0" hangingPunct="1">
        <a:lnSpc>
          <a:spcPct val="90000"/>
        </a:lnSpc>
        <a:spcBef>
          <a:spcPts val="600"/>
        </a:spcBef>
        <a:buFont typeface="Arial" pitchFamily="34" charset="0"/>
        <a:buChar char="•"/>
        <a:defRPr sz="1200" kern="1200">
          <a:solidFill>
            <a:srgbClr val="595959"/>
          </a:solidFill>
          <a:latin typeface="Trebuchet MS" pitchFamily="34" charset="0"/>
          <a:ea typeface="+mn-ea"/>
          <a:cs typeface="+mn-cs"/>
        </a:defRPr>
      </a:lvl3pPr>
      <a:lvl4pPr marL="1599840" indent="-228548" algn="l" defTabSz="914196"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4pPr>
      <a:lvl5pPr marL="2056939" indent="-228548" algn="l" defTabSz="914196"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5pPr>
      <a:lvl6pPr marL="2514035" indent="-228548" algn="l" defTabSz="91419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33" indent="-228548" algn="l" defTabSz="91419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29" indent="-228548" algn="l" defTabSz="91419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27" indent="-228548" algn="l" defTabSz="91419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96" rtl="0" eaLnBrk="1" latinLnBrk="0" hangingPunct="1">
        <a:defRPr sz="1800" kern="1200">
          <a:solidFill>
            <a:schemeClr val="tx1"/>
          </a:solidFill>
          <a:latin typeface="+mn-lt"/>
          <a:ea typeface="+mn-ea"/>
          <a:cs typeface="+mn-cs"/>
        </a:defRPr>
      </a:lvl1pPr>
      <a:lvl2pPr marL="457097" algn="l" defTabSz="914196" rtl="0" eaLnBrk="1" latinLnBrk="0" hangingPunct="1">
        <a:defRPr sz="1800" kern="1200">
          <a:solidFill>
            <a:schemeClr val="tx1"/>
          </a:solidFill>
          <a:latin typeface="+mn-lt"/>
          <a:ea typeface="+mn-ea"/>
          <a:cs typeface="+mn-cs"/>
        </a:defRPr>
      </a:lvl2pPr>
      <a:lvl3pPr marL="914196" algn="l" defTabSz="914196" rtl="0" eaLnBrk="1" latinLnBrk="0" hangingPunct="1">
        <a:defRPr sz="1800" kern="1200">
          <a:solidFill>
            <a:schemeClr val="tx1"/>
          </a:solidFill>
          <a:latin typeface="+mn-lt"/>
          <a:ea typeface="+mn-ea"/>
          <a:cs typeface="+mn-cs"/>
        </a:defRPr>
      </a:lvl3pPr>
      <a:lvl4pPr marL="1371293" algn="l" defTabSz="914196" rtl="0" eaLnBrk="1" latinLnBrk="0" hangingPunct="1">
        <a:defRPr sz="1800" kern="1200">
          <a:solidFill>
            <a:schemeClr val="tx1"/>
          </a:solidFill>
          <a:latin typeface="+mn-lt"/>
          <a:ea typeface="+mn-ea"/>
          <a:cs typeface="+mn-cs"/>
        </a:defRPr>
      </a:lvl4pPr>
      <a:lvl5pPr marL="1828391" algn="l" defTabSz="914196" rtl="0" eaLnBrk="1" latinLnBrk="0" hangingPunct="1">
        <a:defRPr sz="1800" kern="1200">
          <a:solidFill>
            <a:schemeClr val="tx1"/>
          </a:solidFill>
          <a:latin typeface="+mn-lt"/>
          <a:ea typeface="+mn-ea"/>
          <a:cs typeface="+mn-cs"/>
        </a:defRPr>
      </a:lvl5pPr>
      <a:lvl6pPr marL="2285487" algn="l" defTabSz="914196" rtl="0" eaLnBrk="1" latinLnBrk="0" hangingPunct="1">
        <a:defRPr sz="1800" kern="1200">
          <a:solidFill>
            <a:schemeClr val="tx1"/>
          </a:solidFill>
          <a:latin typeface="+mn-lt"/>
          <a:ea typeface="+mn-ea"/>
          <a:cs typeface="+mn-cs"/>
        </a:defRPr>
      </a:lvl6pPr>
      <a:lvl7pPr marL="2742581" algn="l" defTabSz="914196" rtl="0" eaLnBrk="1" latinLnBrk="0" hangingPunct="1">
        <a:defRPr sz="1800" kern="1200">
          <a:solidFill>
            <a:schemeClr val="tx1"/>
          </a:solidFill>
          <a:latin typeface="+mn-lt"/>
          <a:ea typeface="+mn-ea"/>
          <a:cs typeface="+mn-cs"/>
        </a:defRPr>
      </a:lvl7pPr>
      <a:lvl8pPr marL="3199681" algn="l" defTabSz="914196" rtl="0" eaLnBrk="1" latinLnBrk="0" hangingPunct="1">
        <a:defRPr sz="1800" kern="1200">
          <a:solidFill>
            <a:schemeClr val="tx1"/>
          </a:solidFill>
          <a:latin typeface="+mn-lt"/>
          <a:ea typeface="+mn-ea"/>
          <a:cs typeface="+mn-cs"/>
        </a:defRPr>
      </a:lvl8pPr>
      <a:lvl9pPr marL="3656777" algn="l" defTabSz="91419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93" userDrawn="1">
          <p15:clr>
            <a:srgbClr val="F26B43"/>
          </p15:clr>
        </p15:guide>
        <p15:guide id="2" orient="horz" pos="1620" userDrawn="1">
          <p15:clr>
            <a:srgbClr val="F26B43"/>
          </p15:clr>
        </p15:guide>
        <p15:guide id="3" pos="2767" userDrawn="1">
          <p15:clr>
            <a:srgbClr val="F26B43"/>
          </p15:clr>
        </p15:guide>
        <p15:guide id="5" pos="204" userDrawn="1">
          <p15:clr>
            <a:srgbClr val="F26B43"/>
          </p15:clr>
        </p15:guide>
        <p15:guide id="6" pos="2880" userDrawn="1">
          <p15:clr>
            <a:srgbClr val="F26B43"/>
          </p15:clr>
        </p15:guide>
        <p15:guide id="8" orient="horz" pos="622" userDrawn="1">
          <p15:clr>
            <a:srgbClr val="F26B43"/>
          </p15:clr>
        </p15:guide>
        <p15:guide id="9" orient="horz" pos="395" userDrawn="1">
          <p15:clr>
            <a:srgbClr val="F26B43"/>
          </p15:clr>
        </p15:guide>
        <p15:guide id="11" pos="5556" userDrawn="1">
          <p15:clr>
            <a:srgbClr val="F26B43"/>
          </p15:clr>
        </p15:guide>
        <p15:guide id="12" orient="horz" pos="298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4000" y="987426"/>
            <a:ext cx="8496150" cy="3744912"/>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8286433" y="4767266"/>
            <a:ext cx="487680" cy="274637"/>
          </a:xfrm>
          <a:prstGeom prst="rect">
            <a:avLst/>
          </a:prstGeom>
        </p:spPr>
        <p:txBody>
          <a:bodyPr vert="horz" lIns="91428" tIns="45715" rIns="0" bIns="45715" rtlCol="0" anchor="ctr"/>
          <a:lstStyle>
            <a:lvl1pPr algn="r">
              <a:defRPr sz="1000">
                <a:solidFill>
                  <a:schemeClr val="tx1">
                    <a:tint val="75000"/>
                  </a:schemeClr>
                </a:solidFill>
                <a:latin typeface="TheSansOffice" panose="020B0503040302060204" pitchFamily="34" charset="0"/>
              </a:defRPr>
            </a:lvl1pPr>
          </a:lstStyle>
          <a:p>
            <a:fld id="{D6AB342A-830E-438F-A6A8-BEDF509AB0A8}" type="slidenum">
              <a:rPr lang="en-US" smtClean="0"/>
              <a:pPr/>
              <a:t>‹#›</a:t>
            </a:fld>
            <a:endParaRPr lang="en-US"/>
          </a:p>
        </p:txBody>
      </p:sp>
      <p:sp>
        <p:nvSpPr>
          <p:cNvPr id="13" name="Title Placeholder 11"/>
          <p:cNvSpPr>
            <a:spLocks noGrp="1"/>
          </p:cNvSpPr>
          <p:nvPr>
            <p:ph type="title"/>
          </p:nvPr>
        </p:nvSpPr>
        <p:spPr>
          <a:xfrm>
            <a:off x="324000" y="257736"/>
            <a:ext cx="8496150" cy="369322"/>
          </a:xfrm>
          <a:prstGeom prst="rect">
            <a:avLst/>
          </a:prstGeom>
        </p:spPr>
        <p:txBody>
          <a:bodyPr vert="horz" wrap="square" lIns="0" tIns="45715" rIns="91428" bIns="45715" rtlCol="0" anchor="ctr">
            <a:spAutoFit/>
          </a:bodyPr>
          <a:lstStyle/>
          <a:p>
            <a:pPr marL="0" marR="0" lvl="0" indent="0" algn="l" defTabSz="914241" rtl="0" eaLnBrk="1" fontAlgn="auto" latinLnBrk="0" hangingPunct="1">
              <a:lnSpc>
                <a:spcPct val="100000"/>
              </a:lnSpc>
              <a:spcBef>
                <a:spcPct val="0"/>
              </a:spcBef>
              <a:spcAft>
                <a:spcPts val="0"/>
              </a:spcAft>
              <a:buClrTx/>
              <a:buSzTx/>
              <a:buFontTx/>
              <a:buNone/>
              <a:tabLst/>
              <a:defRPr/>
            </a:pPr>
            <a:r>
              <a:rPr lang="en-US"/>
              <a:t>TITLE OF THE SLIDE GOES HERE</a:t>
            </a:r>
          </a:p>
        </p:txBody>
      </p:sp>
    </p:spTree>
    <p:extLst>
      <p:ext uri="{BB962C8B-B14F-4D97-AF65-F5344CB8AC3E}">
        <p14:creationId xmlns:p14="http://schemas.microsoft.com/office/powerpoint/2010/main" val="1557223739"/>
      </p:ext>
    </p:extLst>
  </p:cSld>
  <p:clrMap bg1="lt1" tx1="dk1" bg2="lt2" tx2="dk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 id="2147484307" r:id="rId12"/>
    <p:sldLayoutId id="2147484308" r:id="rId13"/>
    <p:sldLayoutId id="2147484309" r:id="rId14"/>
    <p:sldLayoutId id="2147484310" r:id="rId15"/>
    <p:sldLayoutId id="2147484311" r:id="rId16"/>
    <p:sldLayoutId id="2147484312" r:id="rId17"/>
    <p:sldLayoutId id="2147484313" r:id="rId18"/>
    <p:sldLayoutId id="2147484314" r:id="rId19"/>
  </p:sldLayoutIdLst>
  <p:txStyles>
    <p:titleStyle>
      <a:lvl1pPr algn="l" defTabSz="914241" rtl="0" eaLnBrk="1" latinLnBrk="0" hangingPunct="1">
        <a:spcBef>
          <a:spcPct val="0"/>
        </a:spcBef>
        <a:buNone/>
        <a:defRPr kumimoji="0" lang="en-US" sz="18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226760" indent="-226760" algn="l" defTabSz="914241" rtl="0" eaLnBrk="1" latinLnBrk="0" hangingPunct="1">
        <a:lnSpc>
          <a:spcPct val="90000"/>
        </a:lnSpc>
        <a:spcBef>
          <a:spcPts val="600"/>
        </a:spcBef>
        <a:buFont typeface="Arial" pitchFamily="34" charset="0"/>
        <a:buChar char="•"/>
        <a:defRPr sz="1600" kern="1200">
          <a:solidFill>
            <a:srgbClr val="595959"/>
          </a:solidFill>
          <a:latin typeface="TheSansOffice" panose="020B0503040302060204" pitchFamily="34" charset="0"/>
          <a:ea typeface="+mn-ea"/>
          <a:cs typeface="+mn-cs"/>
        </a:defRPr>
      </a:lvl1pPr>
      <a:lvl2pPr marL="568701" indent="-285700" algn="l" defTabSz="914241" rtl="0" eaLnBrk="1" latinLnBrk="0" hangingPunct="1">
        <a:lnSpc>
          <a:spcPct val="90000"/>
        </a:lnSpc>
        <a:spcBef>
          <a:spcPts val="600"/>
        </a:spcBef>
        <a:buFont typeface="Arial" pitchFamily="34" charset="0"/>
        <a:buChar char="–"/>
        <a:defRPr sz="1400" kern="1200">
          <a:solidFill>
            <a:srgbClr val="595959"/>
          </a:solidFill>
          <a:latin typeface="TheSansOffice" panose="020B0503040302060204" pitchFamily="34" charset="0"/>
          <a:ea typeface="+mn-ea"/>
          <a:cs typeface="+mn-cs"/>
        </a:defRPr>
      </a:lvl2pPr>
      <a:lvl3pPr marL="1142800" indent="-228560" algn="l" defTabSz="914241" rtl="0" eaLnBrk="1" latinLnBrk="0" hangingPunct="1">
        <a:lnSpc>
          <a:spcPct val="90000"/>
        </a:lnSpc>
        <a:spcBef>
          <a:spcPts val="600"/>
        </a:spcBef>
        <a:buFont typeface="Arial" pitchFamily="34" charset="0"/>
        <a:buChar char="•"/>
        <a:defRPr sz="1200" kern="1200">
          <a:solidFill>
            <a:srgbClr val="595959"/>
          </a:solidFill>
          <a:latin typeface="Trebuchet MS" pitchFamily="34" charset="0"/>
          <a:ea typeface="+mn-ea"/>
          <a:cs typeface="+mn-cs"/>
        </a:defRPr>
      </a:lvl3pPr>
      <a:lvl4pPr marL="1599920" indent="-228560" algn="l" defTabSz="914241"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4pPr>
      <a:lvl5pPr marL="2057041" indent="-228560" algn="l" defTabSz="914241"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5pPr>
      <a:lvl6pPr marL="2514161" indent="-228560" algn="l" defTabSz="9142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81" indent="-228560" algn="l" defTabSz="9142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00" indent="-228560" algn="l" defTabSz="9142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521" indent="-228560" algn="l" defTabSz="91424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41" rtl="0" eaLnBrk="1" latinLnBrk="0" hangingPunct="1">
        <a:defRPr sz="1800" kern="1200">
          <a:solidFill>
            <a:schemeClr val="tx1"/>
          </a:solidFill>
          <a:latin typeface="+mn-lt"/>
          <a:ea typeface="+mn-ea"/>
          <a:cs typeface="+mn-cs"/>
        </a:defRPr>
      </a:lvl1pPr>
      <a:lvl2pPr marL="457121" algn="l" defTabSz="914241" rtl="0" eaLnBrk="1" latinLnBrk="0" hangingPunct="1">
        <a:defRPr sz="1800" kern="1200">
          <a:solidFill>
            <a:schemeClr val="tx1"/>
          </a:solidFill>
          <a:latin typeface="+mn-lt"/>
          <a:ea typeface="+mn-ea"/>
          <a:cs typeface="+mn-cs"/>
        </a:defRPr>
      </a:lvl2pPr>
      <a:lvl3pPr marL="914241" algn="l" defTabSz="914241" rtl="0" eaLnBrk="1" latinLnBrk="0" hangingPunct="1">
        <a:defRPr sz="1800" kern="1200">
          <a:solidFill>
            <a:schemeClr val="tx1"/>
          </a:solidFill>
          <a:latin typeface="+mn-lt"/>
          <a:ea typeface="+mn-ea"/>
          <a:cs typeface="+mn-cs"/>
        </a:defRPr>
      </a:lvl3pPr>
      <a:lvl4pPr marL="1371361" algn="l" defTabSz="914241" rtl="0" eaLnBrk="1" latinLnBrk="0" hangingPunct="1">
        <a:defRPr sz="1800" kern="1200">
          <a:solidFill>
            <a:schemeClr val="tx1"/>
          </a:solidFill>
          <a:latin typeface="+mn-lt"/>
          <a:ea typeface="+mn-ea"/>
          <a:cs typeface="+mn-cs"/>
        </a:defRPr>
      </a:lvl4pPr>
      <a:lvl5pPr marL="1828481" algn="l" defTabSz="914241" rtl="0" eaLnBrk="1" latinLnBrk="0" hangingPunct="1">
        <a:defRPr sz="1800" kern="1200">
          <a:solidFill>
            <a:schemeClr val="tx1"/>
          </a:solidFill>
          <a:latin typeface="+mn-lt"/>
          <a:ea typeface="+mn-ea"/>
          <a:cs typeface="+mn-cs"/>
        </a:defRPr>
      </a:lvl5pPr>
      <a:lvl6pPr marL="2285601" algn="l" defTabSz="914241" rtl="0" eaLnBrk="1" latinLnBrk="0" hangingPunct="1">
        <a:defRPr sz="1800" kern="1200">
          <a:solidFill>
            <a:schemeClr val="tx1"/>
          </a:solidFill>
          <a:latin typeface="+mn-lt"/>
          <a:ea typeface="+mn-ea"/>
          <a:cs typeface="+mn-cs"/>
        </a:defRPr>
      </a:lvl6pPr>
      <a:lvl7pPr marL="2742719" algn="l" defTabSz="914241" rtl="0" eaLnBrk="1" latinLnBrk="0" hangingPunct="1">
        <a:defRPr sz="1800" kern="1200">
          <a:solidFill>
            <a:schemeClr val="tx1"/>
          </a:solidFill>
          <a:latin typeface="+mn-lt"/>
          <a:ea typeface="+mn-ea"/>
          <a:cs typeface="+mn-cs"/>
        </a:defRPr>
      </a:lvl7pPr>
      <a:lvl8pPr marL="3199841" algn="l" defTabSz="914241" rtl="0" eaLnBrk="1" latinLnBrk="0" hangingPunct="1">
        <a:defRPr sz="1800" kern="1200">
          <a:solidFill>
            <a:schemeClr val="tx1"/>
          </a:solidFill>
          <a:latin typeface="+mn-lt"/>
          <a:ea typeface="+mn-ea"/>
          <a:cs typeface="+mn-cs"/>
        </a:defRPr>
      </a:lvl8pPr>
      <a:lvl9pPr marL="3656960" algn="l" defTabSz="91424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93">
          <p15:clr>
            <a:srgbClr val="F26B43"/>
          </p15:clr>
        </p15:guide>
        <p15:guide id="2" orient="horz" pos="1620">
          <p15:clr>
            <a:srgbClr val="F26B43"/>
          </p15:clr>
        </p15:guide>
        <p15:guide id="3" pos="2767">
          <p15:clr>
            <a:srgbClr val="F26B43"/>
          </p15:clr>
        </p15:guide>
        <p15:guide id="5" pos="204">
          <p15:clr>
            <a:srgbClr val="F26B43"/>
          </p15:clr>
        </p15:guide>
        <p15:guide id="6" pos="2880">
          <p15:clr>
            <a:srgbClr val="F26B43"/>
          </p15:clr>
        </p15:guide>
        <p15:guide id="8" orient="horz" pos="622">
          <p15:clr>
            <a:srgbClr val="F26B43"/>
          </p15:clr>
        </p15:guide>
        <p15:guide id="9" orient="horz" pos="395">
          <p15:clr>
            <a:srgbClr val="F26B43"/>
          </p15:clr>
        </p15:guide>
        <p15:guide id="11" pos="5556">
          <p15:clr>
            <a:srgbClr val="F26B43"/>
          </p15:clr>
        </p15:guide>
        <p15:guide id="12" orient="horz" pos="29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4000" y="987425"/>
            <a:ext cx="8496150" cy="3744913"/>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8286433" y="4767264"/>
            <a:ext cx="487680" cy="274637"/>
          </a:xfrm>
          <a:prstGeom prst="rect">
            <a:avLst/>
          </a:prstGeom>
        </p:spPr>
        <p:txBody>
          <a:bodyPr vert="horz" lIns="91428" tIns="45715" rIns="0" bIns="45715" rtlCol="0" anchor="ctr"/>
          <a:lstStyle>
            <a:lvl1pPr algn="r">
              <a:defRPr sz="1000">
                <a:solidFill>
                  <a:schemeClr val="tx1">
                    <a:tint val="75000"/>
                  </a:schemeClr>
                </a:solidFill>
                <a:latin typeface="TheSansOffice" panose="020B0503040302060204" pitchFamily="34" charset="0"/>
              </a:defRPr>
            </a:lvl1pPr>
          </a:lstStyle>
          <a:p>
            <a:fld id="{D6AB342A-830E-438F-A6A8-BEDF509AB0A8}" type="slidenum">
              <a:rPr lang="en-US" smtClean="0"/>
              <a:pPr/>
              <a:t>‹#›</a:t>
            </a:fld>
            <a:endParaRPr lang="en-US"/>
          </a:p>
        </p:txBody>
      </p:sp>
      <p:sp>
        <p:nvSpPr>
          <p:cNvPr id="13" name="Title Placeholder 11"/>
          <p:cNvSpPr>
            <a:spLocks noGrp="1"/>
          </p:cNvSpPr>
          <p:nvPr>
            <p:ph type="title"/>
          </p:nvPr>
        </p:nvSpPr>
        <p:spPr>
          <a:xfrm>
            <a:off x="324000" y="257731"/>
            <a:ext cx="8496150" cy="369332"/>
          </a:xfrm>
          <a:prstGeom prst="rect">
            <a:avLst/>
          </a:prstGeom>
        </p:spPr>
        <p:txBody>
          <a:bodyPr vert="horz" wrap="square" lIns="0" tIns="45715" rIns="91428" bIns="45715" rtlCol="0" anchor="ctr">
            <a:spAutoFit/>
          </a:bodyPr>
          <a:lstStyle/>
          <a:p>
            <a:pPr marL="0" marR="0" lvl="0" indent="0" algn="l" defTabSz="914286" rtl="0" eaLnBrk="1" fontAlgn="auto" latinLnBrk="0" hangingPunct="1">
              <a:lnSpc>
                <a:spcPct val="100000"/>
              </a:lnSpc>
              <a:spcBef>
                <a:spcPct val="0"/>
              </a:spcBef>
              <a:spcAft>
                <a:spcPts val="0"/>
              </a:spcAft>
              <a:buClrTx/>
              <a:buSzTx/>
              <a:buFontTx/>
              <a:buNone/>
              <a:tabLst/>
              <a:defRPr/>
            </a:pPr>
            <a:r>
              <a:rPr lang="en-US"/>
              <a:t>TITLE OF THE SLIDE GOES HERE</a:t>
            </a:r>
          </a:p>
        </p:txBody>
      </p:sp>
    </p:spTree>
    <p:extLst>
      <p:ext uri="{BB962C8B-B14F-4D97-AF65-F5344CB8AC3E}">
        <p14:creationId xmlns:p14="http://schemas.microsoft.com/office/powerpoint/2010/main" val="330537794"/>
      </p:ext>
    </p:extLst>
  </p:cSld>
  <p:clrMap bg1="lt1" tx1="dk1" bg2="lt2" tx2="dk2" accent1="accent1" accent2="accent2" accent3="accent3" accent4="accent4" accent5="accent5" accent6="accent6" hlink="hlink" folHlink="folHlink"/>
  <p:sldLayoutIdLst>
    <p:sldLayoutId id="2147483787" r:id="rId1"/>
    <p:sldLayoutId id="2147483763" r:id="rId2"/>
    <p:sldLayoutId id="2147483764" r:id="rId3"/>
    <p:sldLayoutId id="2147483765" r:id="rId4"/>
    <p:sldLayoutId id="2147483766" r:id="rId5"/>
    <p:sldLayoutId id="2147483767" r:id="rId6"/>
    <p:sldLayoutId id="2147483768" r:id="rId7"/>
    <p:sldLayoutId id="2147483785" r:id="rId8"/>
    <p:sldLayoutId id="2147483786" r:id="rId9"/>
    <p:sldLayoutId id="2147483770" r:id="rId10"/>
    <p:sldLayoutId id="2147483790" r:id="rId11"/>
    <p:sldLayoutId id="2147483791" r:id="rId12"/>
    <p:sldLayoutId id="2147483792" r:id="rId13"/>
    <p:sldLayoutId id="2147483793" r:id="rId14"/>
    <p:sldLayoutId id="2147483794" r:id="rId15"/>
    <p:sldLayoutId id="2147483795" r:id="rId16"/>
    <p:sldLayoutId id="2147483796" r:id="rId17"/>
    <p:sldLayoutId id="2147483867" r:id="rId18"/>
    <p:sldLayoutId id="2147483868" r:id="rId19"/>
    <p:sldLayoutId id="2147483869" r:id="rId20"/>
    <p:sldLayoutId id="2147483870" r:id="rId21"/>
    <p:sldLayoutId id="2147483788" r:id="rId22"/>
    <p:sldLayoutId id="2147483884" r:id="rId23"/>
    <p:sldLayoutId id="2147483885" r:id="rId24"/>
  </p:sldLayoutIdLst>
  <p:txStyles>
    <p:titleStyle>
      <a:lvl1pPr algn="l" defTabSz="914286" rtl="0" eaLnBrk="1" latinLnBrk="0" hangingPunct="1">
        <a:spcBef>
          <a:spcPct val="0"/>
        </a:spcBef>
        <a:buNone/>
        <a:defRPr kumimoji="0" lang="en-US" sz="18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226772" indent="-226772" algn="l" defTabSz="914286" rtl="0" eaLnBrk="1" latinLnBrk="0" hangingPunct="1">
        <a:lnSpc>
          <a:spcPct val="90000"/>
        </a:lnSpc>
        <a:spcBef>
          <a:spcPts val="600"/>
        </a:spcBef>
        <a:buFont typeface="Arial" pitchFamily="34" charset="0"/>
        <a:buChar char="•"/>
        <a:defRPr sz="1600" kern="1200">
          <a:solidFill>
            <a:srgbClr val="595959"/>
          </a:solidFill>
          <a:latin typeface="TheSansOffice" panose="020B0503040302060204" pitchFamily="34" charset="0"/>
          <a:ea typeface="+mn-ea"/>
          <a:cs typeface="+mn-cs"/>
        </a:defRPr>
      </a:lvl1pPr>
      <a:lvl2pPr marL="568729" indent="-285714" algn="l" defTabSz="914286" rtl="0" eaLnBrk="1" latinLnBrk="0" hangingPunct="1">
        <a:lnSpc>
          <a:spcPct val="90000"/>
        </a:lnSpc>
        <a:spcBef>
          <a:spcPts val="600"/>
        </a:spcBef>
        <a:buFont typeface="Arial" pitchFamily="34" charset="0"/>
        <a:buChar char="–"/>
        <a:defRPr sz="1400" kern="1200">
          <a:solidFill>
            <a:srgbClr val="595959"/>
          </a:solidFill>
          <a:latin typeface="TheSansOffice" panose="020B0503040302060204" pitchFamily="34" charset="0"/>
          <a:ea typeface="+mn-ea"/>
          <a:cs typeface="+mn-cs"/>
        </a:defRPr>
      </a:lvl2pPr>
      <a:lvl3pPr marL="1142857" indent="-228571" algn="l" defTabSz="914286" rtl="0" eaLnBrk="1" latinLnBrk="0" hangingPunct="1">
        <a:lnSpc>
          <a:spcPct val="90000"/>
        </a:lnSpc>
        <a:spcBef>
          <a:spcPts val="600"/>
        </a:spcBef>
        <a:buFont typeface="Arial" pitchFamily="34" charset="0"/>
        <a:buChar char="•"/>
        <a:defRPr sz="1200" kern="1200">
          <a:solidFill>
            <a:srgbClr val="595959"/>
          </a:solidFill>
          <a:latin typeface="Trebuchet MS" pitchFamily="34" charset="0"/>
          <a:ea typeface="+mn-ea"/>
          <a:cs typeface="+mn-cs"/>
        </a:defRPr>
      </a:lvl3pPr>
      <a:lvl4pPr marL="1600000" indent="-228571" algn="l" defTabSz="914286"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4pPr>
      <a:lvl5pPr marL="2057143" indent="-228571" algn="l" defTabSz="914286"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5pPr>
      <a:lvl6pPr marL="2514286" indent="-228571"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29" indent="-228571"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2" indent="-228571"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15" indent="-228571"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guide id="3" pos="2767">
          <p15:clr>
            <a:srgbClr val="F26B43"/>
          </p15:clr>
        </p15:guide>
        <p15:guide id="4" pos="2993">
          <p15:clr>
            <a:srgbClr val="F26B43"/>
          </p15:clr>
        </p15:guide>
        <p15:guide id="5" pos="204">
          <p15:clr>
            <a:srgbClr val="F26B43"/>
          </p15:clr>
        </p15:guide>
        <p15:guide id="6" pos="5556">
          <p15:clr>
            <a:srgbClr val="F26B43"/>
          </p15:clr>
        </p15:guide>
        <p15:guide id="7" orient="horz" pos="2981">
          <p15:clr>
            <a:srgbClr val="F26B43"/>
          </p15:clr>
        </p15:guide>
        <p15:guide id="8" orient="horz" pos="622">
          <p15:clr>
            <a:srgbClr val="F26B43"/>
          </p15:clr>
        </p15:guide>
        <p15:guide id="9" orient="horz" pos="395">
          <p15:clr>
            <a:srgbClr val="F26B43"/>
          </p15:clr>
        </p15:guide>
        <p15:guide id="10" userDrawn="1">
          <p15:clr>
            <a:srgbClr val="F26B43"/>
          </p15:clr>
        </p15:guide>
        <p15:guide id="11" pos="5760" userDrawn="1">
          <p15:clr>
            <a:srgbClr val="F26B43"/>
          </p15:clr>
        </p15:guide>
        <p15:guide id="12" orient="horz" pos="3240" userDrawn="1">
          <p15:clr>
            <a:srgbClr val="F26B43"/>
          </p15:clr>
        </p15:guide>
        <p15:guide id="13" orient="horz"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4000" y="987428"/>
            <a:ext cx="8496150" cy="3744913"/>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8286433" y="4767267"/>
            <a:ext cx="487680" cy="274637"/>
          </a:xfrm>
          <a:prstGeom prst="rect">
            <a:avLst/>
          </a:prstGeom>
        </p:spPr>
        <p:txBody>
          <a:bodyPr vert="horz" lIns="91428" tIns="45715" rIns="0" bIns="45715" rtlCol="0" anchor="ctr"/>
          <a:lstStyle>
            <a:lvl1pPr algn="r">
              <a:defRPr sz="1000">
                <a:solidFill>
                  <a:schemeClr val="tx1">
                    <a:tint val="75000"/>
                  </a:schemeClr>
                </a:solidFill>
                <a:latin typeface="TheSansOffice" panose="020B0503040302060204" pitchFamily="34" charset="0"/>
              </a:defRPr>
            </a:lvl1pPr>
          </a:lstStyle>
          <a:p>
            <a:fld id="{D6AB342A-830E-438F-A6A8-BEDF509AB0A8}" type="slidenum">
              <a:rPr lang="en-US" smtClean="0"/>
              <a:pPr/>
              <a:t>‹#›</a:t>
            </a:fld>
            <a:endParaRPr lang="en-US"/>
          </a:p>
        </p:txBody>
      </p:sp>
      <p:sp>
        <p:nvSpPr>
          <p:cNvPr id="13" name="Title Placeholder 11"/>
          <p:cNvSpPr>
            <a:spLocks noGrp="1"/>
          </p:cNvSpPr>
          <p:nvPr>
            <p:ph type="title"/>
          </p:nvPr>
        </p:nvSpPr>
        <p:spPr>
          <a:xfrm>
            <a:off x="324000" y="242350"/>
            <a:ext cx="8496150" cy="400099"/>
          </a:xfrm>
          <a:prstGeom prst="rect">
            <a:avLst/>
          </a:prstGeom>
        </p:spPr>
        <p:txBody>
          <a:bodyPr vert="horz" wrap="square" lIns="0" tIns="45715" rIns="91428" bIns="45715" rtlCol="0" anchor="ctr">
            <a:spAutoFit/>
          </a:bodyPr>
          <a:lstStyle/>
          <a:p>
            <a:pPr marL="0" marR="0" lvl="0" indent="0" algn="l" defTabSz="914219" rtl="0" eaLnBrk="1" fontAlgn="auto" latinLnBrk="0" hangingPunct="1">
              <a:lnSpc>
                <a:spcPct val="100000"/>
              </a:lnSpc>
              <a:spcBef>
                <a:spcPct val="0"/>
              </a:spcBef>
              <a:spcAft>
                <a:spcPts val="0"/>
              </a:spcAft>
              <a:buClrTx/>
              <a:buSzTx/>
              <a:buFontTx/>
              <a:buNone/>
              <a:tabLst/>
              <a:defRPr/>
            </a:pPr>
            <a:r>
              <a:rPr lang="en-US"/>
              <a:t>TITLE OF THE SLIDE GOES HERE</a:t>
            </a:r>
          </a:p>
        </p:txBody>
      </p:sp>
    </p:spTree>
    <p:extLst>
      <p:ext uri="{BB962C8B-B14F-4D97-AF65-F5344CB8AC3E}">
        <p14:creationId xmlns:p14="http://schemas.microsoft.com/office/powerpoint/2010/main" val="4238059128"/>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3" r:id="rId8"/>
    <p:sldLayoutId id="2147484380" r:id="rId9"/>
    <p:sldLayoutId id="2147484381" r:id="rId10"/>
    <p:sldLayoutId id="2147484382" r:id="rId11"/>
    <p:sldLayoutId id="2147484383" r:id="rId12"/>
    <p:sldLayoutId id="2147484389" r:id="rId13"/>
  </p:sldLayoutIdLst>
  <p:txStyles>
    <p:titleStyle>
      <a:lvl1pPr algn="l" defTabSz="914219" rtl="0" eaLnBrk="1" latinLnBrk="0" hangingPunct="1">
        <a:spcBef>
          <a:spcPct val="0"/>
        </a:spcBef>
        <a:buNone/>
        <a:defRPr kumimoji="0" lang="en-US" sz="20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226754" indent="-226754" algn="l" defTabSz="914219" rtl="0" eaLnBrk="1" latinLnBrk="0" hangingPunct="1">
        <a:lnSpc>
          <a:spcPct val="90000"/>
        </a:lnSpc>
        <a:spcBef>
          <a:spcPts val="600"/>
        </a:spcBef>
        <a:buFont typeface="Arial" pitchFamily="34" charset="0"/>
        <a:buChar char="•"/>
        <a:defRPr sz="1600" kern="1200">
          <a:solidFill>
            <a:srgbClr val="595959"/>
          </a:solidFill>
          <a:latin typeface="TheSansOffice" panose="020B0503040302060204" pitchFamily="34" charset="0"/>
          <a:ea typeface="+mn-ea"/>
          <a:cs typeface="+mn-cs"/>
        </a:defRPr>
      </a:lvl1pPr>
      <a:lvl2pPr marL="568687" indent="-285693" algn="l" defTabSz="914219" rtl="0" eaLnBrk="1" latinLnBrk="0" hangingPunct="1">
        <a:lnSpc>
          <a:spcPct val="90000"/>
        </a:lnSpc>
        <a:spcBef>
          <a:spcPts val="600"/>
        </a:spcBef>
        <a:buFont typeface="Arial" pitchFamily="34" charset="0"/>
        <a:buChar char="–"/>
        <a:defRPr sz="1400" kern="1200">
          <a:solidFill>
            <a:srgbClr val="595959"/>
          </a:solidFill>
          <a:latin typeface="TheSansOffice" panose="020B0503040302060204" pitchFamily="34" charset="0"/>
          <a:ea typeface="+mn-ea"/>
          <a:cs typeface="+mn-cs"/>
        </a:defRPr>
      </a:lvl2pPr>
      <a:lvl3pPr marL="1142771" indent="-228554" algn="l" defTabSz="914219" rtl="0" eaLnBrk="1" latinLnBrk="0" hangingPunct="1">
        <a:lnSpc>
          <a:spcPct val="90000"/>
        </a:lnSpc>
        <a:spcBef>
          <a:spcPts val="600"/>
        </a:spcBef>
        <a:buFont typeface="Arial" pitchFamily="34" charset="0"/>
        <a:buChar char="•"/>
        <a:defRPr sz="1200" kern="1200">
          <a:solidFill>
            <a:srgbClr val="595959"/>
          </a:solidFill>
          <a:latin typeface="Trebuchet MS" pitchFamily="34" charset="0"/>
          <a:ea typeface="+mn-ea"/>
          <a:cs typeface="+mn-cs"/>
        </a:defRPr>
      </a:lvl3pPr>
      <a:lvl4pPr marL="1599880" indent="-228554" algn="l" defTabSz="914219"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4pPr>
      <a:lvl5pPr marL="2056990" indent="-228554" algn="l" defTabSz="914219"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5pPr>
      <a:lvl6pPr marL="2514098" indent="-228554" algn="l" defTabSz="91421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07" indent="-228554" algn="l" defTabSz="91421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15" indent="-228554" algn="l" defTabSz="91421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424" indent="-228554" algn="l" defTabSz="91421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19" rtl="0" eaLnBrk="1" latinLnBrk="0" hangingPunct="1">
        <a:defRPr sz="1800" kern="1200">
          <a:solidFill>
            <a:schemeClr val="tx1"/>
          </a:solidFill>
          <a:latin typeface="+mn-lt"/>
          <a:ea typeface="+mn-ea"/>
          <a:cs typeface="+mn-cs"/>
        </a:defRPr>
      </a:lvl1pPr>
      <a:lvl2pPr marL="457109" algn="l" defTabSz="914219" rtl="0" eaLnBrk="1" latinLnBrk="0" hangingPunct="1">
        <a:defRPr sz="1800" kern="1200">
          <a:solidFill>
            <a:schemeClr val="tx1"/>
          </a:solidFill>
          <a:latin typeface="+mn-lt"/>
          <a:ea typeface="+mn-ea"/>
          <a:cs typeface="+mn-cs"/>
        </a:defRPr>
      </a:lvl2pPr>
      <a:lvl3pPr marL="914219" algn="l" defTabSz="914219" rtl="0" eaLnBrk="1" latinLnBrk="0" hangingPunct="1">
        <a:defRPr sz="1800" kern="1200">
          <a:solidFill>
            <a:schemeClr val="tx1"/>
          </a:solidFill>
          <a:latin typeface="+mn-lt"/>
          <a:ea typeface="+mn-ea"/>
          <a:cs typeface="+mn-cs"/>
        </a:defRPr>
      </a:lvl3pPr>
      <a:lvl4pPr marL="1371327" algn="l" defTabSz="914219" rtl="0" eaLnBrk="1" latinLnBrk="0" hangingPunct="1">
        <a:defRPr sz="1800" kern="1200">
          <a:solidFill>
            <a:schemeClr val="tx1"/>
          </a:solidFill>
          <a:latin typeface="+mn-lt"/>
          <a:ea typeface="+mn-ea"/>
          <a:cs typeface="+mn-cs"/>
        </a:defRPr>
      </a:lvl4pPr>
      <a:lvl5pPr marL="1828436" algn="l" defTabSz="914219" rtl="0" eaLnBrk="1" latinLnBrk="0" hangingPunct="1">
        <a:defRPr sz="1800" kern="1200">
          <a:solidFill>
            <a:schemeClr val="tx1"/>
          </a:solidFill>
          <a:latin typeface="+mn-lt"/>
          <a:ea typeface="+mn-ea"/>
          <a:cs typeface="+mn-cs"/>
        </a:defRPr>
      </a:lvl5pPr>
      <a:lvl6pPr marL="2285544" algn="l" defTabSz="914219" rtl="0" eaLnBrk="1" latinLnBrk="0" hangingPunct="1">
        <a:defRPr sz="1800" kern="1200">
          <a:solidFill>
            <a:schemeClr val="tx1"/>
          </a:solidFill>
          <a:latin typeface="+mn-lt"/>
          <a:ea typeface="+mn-ea"/>
          <a:cs typeface="+mn-cs"/>
        </a:defRPr>
      </a:lvl6pPr>
      <a:lvl7pPr marL="2742650" algn="l" defTabSz="914219" rtl="0" eaLnBrk="1" latinLnBrk="0" hangingPunct="1">
        <a:defRPr sz="1800" kern="1200">
          <a:solidFill>
            <a:schemeClr val="tx1"/>
          </a:solidFill>
          <a:latin typeface="+mn-lt"/>
          <a:ea typeface="+mn-ea"/>
          <a:cs typeface="+mn-cs"/>
        </a:defRPr>
      </a:lvl7pPr>
      <a:lvl8pPr marL="3199761" algn="l" defTabSz="914219" rtl="0" eaLnBrk="1" latinLnBrk="0" hangingPunct="1">
        <a:defRPr sz="1800" kern="1200">
          <a:solidFill>
            <a:schemeClr val="tx1"/>
          </a:solidFill>
          <a:latin typeface="+mn-lt"/>
          <a:ea typeface="+mn-ea"/>
          <a:cs typeface="+mn-cs"/>
        </a:defRPr>
      </a:lvl8pPr>
      <a:lvl9pPr marL="3656869" algn="l" defTabSz="91421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65">
          <p15:clr>
            <a:srgbClr val="F26B43"/>
          </p15:clr>
        </p15:guide>
        <p15:guide id="3" pos="2795">
          <p15:clr>
            <a:srgbClr val="F26B43"/>
          </p15:clr>
        </p15:guide>
        <p15:guide id="4" pos="2880">
          <p15:clr>
            <a:srgbClr val="F26B43"/>
          </p15:clr>
        </p15:guide>
        <p15:guide id="5" pos="204">
          <p15:clr>
            <a:srgbClr val="F26B43"/>
          </p15:clr>
        </p15:guide>
        <p15:guide id="7" orient="horz" pos="1620">
          <p15:clr>
            <a:srgbClr val="F26B43"/>
          </p15:clr>
        </p15:guide>
        <p15:guide id="8" orient="horz" pos="622">
          <p15:clr>
            <a:srgbClr val="F26B43"/>
          </p15:clr>
        </p15:guide>
        <p15:guide id="9" orient="horz" pos="395">
          <p15:clr>
            <a:srgbClr val="F26B43"/>
          </p15:clr>
        </p15:guide>
        <p15:guide id="11" pos="5556">
          <p15:clr>
            <a:srgbClr val="F26B43"/>
          </p15:clr>
        </p15:guide>
        <p15:guide id="12" orient="horz" pos="298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3850" y="987427"/>
            <a:ext cx="8496300" cy="3744914"/>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8286433" y="4767269"/>
            <a:ext cx="487680" cy="274637"/>
          </a:xfrm>
          <a:prstGeom prst="rect">
            <a:avLst/>
          </a:prstGeom>
        </p:spPr>
        <p:txBody>
          <a:bodyPr vert="horz" lIns="91428" tIns="45715" rIns="0" bIns="45715" rtlCol="0" anchor="ctr"/>
          <a:lstStyle>
            <a:lvl1pPr algn="r">
              <a:defRPr sz="1000">
                <a:solidFill>
                  <a:schemeClr val="tx1">
                    <a:tint val="75000"/>
                  </a:schemeClr>
                </a:solidFill>
                <a:latin typeface="TheSansOffice" panose="020B0503040302060204" pitchFamily="34" charset="0"/>
              </a:defRPr>
            </a:lvl1pPr>
          </a:lstStyle>
          <a:p>
            <a:fld id="{D6AB342A-830E-438F-A6A8-BEDF509AB0A8}" type="slidenum">
              <a:rPr lang="en-US" smtClean="0"/>
              <a:pPr/>
              <a:t>‹#›</a:t>
            </a:fld>
            <a:endParaRPr lang="en-US"/>
          </a:p>
        </p:txBody>
      </p:sp>
      <p:sp>
        <p:nvSpPr>
          <p:cNvPr id="13" name="Title Placeholder 11"/>
          <p:cNvSpPr>
            <a:spLocks noGrp="1"/>
          </p:cNvSpPr>
          <p:nvPr>
            <p:ph type="title"/>
          </p:nvPr>
        </p:nvSpPr>
        <p:spPr>
          <a:xfrm>
            <a:off x="323850" y="303908"/>
            <a:ext cx="8496300" cy="323155"/>
          </a:xfrm>
          <a:prstGeom prst="rect">
            <a:avLst/>
          </a:prstGeom>
        </p:spPr>
        <p:txBody>
          <a:bodyPr vert="horz" wrap="square" lIns="0" tIns="45715" rIns="91428" bIns="45715" rtlCol="0" anchor="ctr">
            <a:spAutoFit/>
          </a:bodyPr>
          <a:lstStyle/>
          <a:p>
            <a:pPr marL="0" marR="0" lvl="0" indent="0" algn="l" defTabSz="914174" rtl="0" eaLnBrk="1" fontAlgn="auto" latinLnBrk="0" hangingPunct="1">
              <a:lnSpc>
                <a:spcPct val="100000"/>
              </a:lnSpc>
              <a:spcBef>
                <a:spcPct val="0"/>
              </a:spcBef>
              <a:spcAft>
                <a:spcPts val="0"/>
              </a:spcAft>
              <a:buClrTx/>
              <a:buSzTx/>
              <a:buFontTx/>
              <a:buNone/>
              <a:tabLst/>
              <a:defRPr/>
            </a:pPr>
            <a:r>
              <a:rPr lang="en-US"/>
              <a:t>TITLE OF THE SLIDE GOES HERE</a:t>
            </a:r>
          </a:p>
        </p:txBody>
      </p:sp>
      <p:sp>
        <p:nvSpPr>
          <p:cNvPr id="2" name="TextBox 1">
            <a:extLst>
              <a:ext uri="{FF2B5EF4-FFF2-40B4-BE49-F238E27FC236}">
                <a16:creationId xmlns:a16="http://schemas.microsoft.com/office/drawing/2014/main" id="{C4063274-8EF9-DCCD-29A5-EF766D83A230}"/>
              </a:ext>
            </a:extLst>
          </p:cNvPr>
          <p:cNvSpPr txBox="1"/>
          <p:nvPr userDrawn="1"/>
        </p:nvSpPr>
        <p:spPr>
          <a:xfrm>
            <a:off x="244222" y="4862678"/>
            <a:ext cx="1337366" cy="200055"/>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2727939800"/>
      </p:ext>
    </p:extLst>
  </p:cSld>
  <p:clrMap bg1="lt1" tx1="dk1" bg2="lt2" tx2="dk2" accent1="accent1" accent2="accent2" accent3="accent3" accent4="accent4" accent5="accent5" accent6="accent6" hlink="hlink" folHlink="folHlink"/>
  <p:sldLayoutIdLst>
    <p:sldLayoutId id="2147484329" r:id="rId1"/>
    <p:sldLayoutId id="2147484330" r:id="rId2"/>
    <p:sldLayoutId id="2147484331" r:id="rId3"/>
    <p:sldLayoutId id="2147484332" r:id="rId4"/>
    <p:sldLayoutId id="2147484385" r:id="rId5"/>
    <p:sldLayoutId id="2147484386" r:id="rId6"/>
    <p:sldLayoutId id="2147484387" r:id="rId7"/>
    <p:sldLayoutId id="2147484336" r:id="rId8"/>
    <p:sldLayoutId id="2147484388" r:id="rId9"/>
    <p:sldLayoutId id="2147484379" r:id="rId10"/>
  </p:sldLayoutIdLst>
  <p:txStyles>
    <p:titleStyle>
      <a:lvl1pPr algn="l" defTabSz="685647" rtl="0" eaLnBrk="1" latinLnBrk="0" hangingPunct="1">
        <a:spcBef>
          <a:spcPct val="0"/>
        </a:spcBef>
        <a:buNone/>
        <a:defRPr kumimoji="0" lang="en-US" sz="15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170061" indent="-170061" algn="l" defTabSz="685647" rtl="0" eaLnBrk="1" latinLnBrk="0" hangingPunct="1">
        <a:lnSpc>
          <a:spcPct val="90000"/>
        </a:lnSpc>
        <a:spcBef>
          <a:spcPts val="450"/>
        </a:spcBef>
        <a:buFont typeface="Arial" pitchFamily="34" charset="0"/>
        <a:buChar char="•"/>
        <a:defRPr sz="1200" kern="1200">
          <a:solidFill>
            <a:srgbClr val="595959"/>
          </a:solidFill>
          <a:latin typeface="TheSansOffice" panose="020B0503040302060204" pitchFamily="34" charset="0"/>
          <a:ea typeface="+mn-ea"/>
          <a:cs typeface="+mn-cs"/>
        </a:defRPr>
      </a:lvl1pPr>
      <a:lvl2pPr marL="426505" indent="-214265" algn="l" defTabSz="685647" rtl="0" eaLnBrk="1" latinLnBrk="0" hangingPunct="1">
        <a:lnSpc>
          <a:spcPct val="90000"/>
        </a:lnSpc>
        <a:spcBef>
          <a:spcPts val="450"/>
        </a:spcBef>
        <a:buFont typeface="Arial" pitchFamily="34" charset="0"/>
        <a:buChar char="–"/>
        <a:defRPr sz="1050" kern="1200">
          <a:solidFill>
            <a:srgbClr val="595959"/>
          </a:solidFill>
          <a:latin typeface="TheSansOffice" panose="020B0503040302060204" pitchFamily="34" charset="0"/>
          <a:ea typeface="+mn-ea"/>
          <a:cs typeface="+mn-cs"/>
        </a:defRPr>
      </a:lvl2pPr>
      <a:lvl3pPr marL="857057" indent="-171411" algn="l" defTabSz="685647" rtl="0" eaLnBrk="1" latinLnBrk="0" hangingPunct="1">
        <a:lnSpc>
          <a:spcPct val="90000"/>
        </a:lnSpc>
        <a:spcBef>
          <a:spcPts val="450"/>
        </a:spcBef>
        <a:buFont typeface="Arial" pitchFamily="34" charset="0"/>
        <a:buChar char="•"/>
        <a:defRPr sz="900" kern="1200">
          <a:solidFill>
            <a:srgbClr val="595959"/>
          </a:solidFill>
          <a:latin typeface="Trebuchet MS" pitchFamily="34" charset="0"/>
          <a:ea typeface="+mn-ea"/>
          <a:cs typeface="+mn-cs"/>
        </a:defRPr>
      </a:lvl3pPr>
      <a:lvl4pPr marL="1199880" indent="-171411" algn="l" defTabSz="685647" rtl="0" eaLnBrk="1" latinLnBrk="0" hangingPunct="1">
        <a:lnSpc>
          <a:spcPct val="90000"/>
        </a:lnSpc>
        <a:spcBef>
          <a:spcPts val="450"/>
        </a:spcBef>
        <a:buFont typeface="Arial" pitchFamily="34" charset="0"/>
        <a:buChar char="–"/>
        <a:defRPr sz="825" kern="1200">
          <a:solidFill>
            <a:srgbClr val="595959"/>
          </a:solidFill>
          <a:latin typeface="Trebuchet MS" pitchFamily="34" charset="0"/>
          <a:ea typeface="+mn-ea"/>
          <a:cs typeface="+mn-cs"/>
        </a:defRPr>
      </a:lvl4pPr>
      <a:lvl5pPr marL="1542704" indent="-171411" algn="l" defTabSz="685647" rtl="0" eaLnBrk="1" latinLnBrk="0" hangingPunct="1">
        <a:lnSpc>
          <a:spcPct val="90000"/>
        </a:lnSpc>
        <a:spcBef>
          <a:spcPts val="450"/>
        </a:spcBef>
        <a:buFont typeface="Arial" pitchFamily="34" charset="0"/>
        <a:buChar char="»"/>
        <a:defRPr sz="825" kern="1200">
          <a:solidFill>
            <a:srgbClr val="595959"/>
          </a:solidFill>
          <a:latin typeface="Trebuchet MS" pitchFamily="34" charset="0"/>
          <a:ea typeface="+mn-ea"/>
          <a:cs typeface="+mn-cs"/>
        </a:defRPr>
      </a:lvl5pPr>
      <a:lvl6pPr marL="1885526" indent="-171411" algn="l" defTabSz="68564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350" indent="-171411" algn="l" defTabSz="68564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172" indent="-171411" algn="l" defTabSz="68564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995" indent="-171411" algn="l" defTabSz="68564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647" rtl="0" eaLnBrk="1" latinLnBrk="0" hangingPunct="1">
        <a:defRPr sz="1350" kern="1200">
          <a:solidFill>
            <a:schemeClr val="tx1"/>
          </a:solidFill>
          <a:latin typeface="+mn-lt"/>
          <a:ea typeface="+mn-ea"/>
          <a:cs typeface="+mn-cs"/>
        </a:defRPr>
      </a:lvl1pPr>
      <a:lvl2pPr marL="342823" algn="l" defTabSz="685647" rtl="0" eaLnBrk="1" latinLnBrk="0" hangingPunct="1">
        <a:defRPr sz="1350" kern="1200">
          <a:solidFill>
            <a:schemeClr val="tx1"/>
          </a:solidFill>
          <a:latin typeface="+mn-lt"/>
          <a:ea typeface="+mn-ea"/>
          <a:cs typeface="+mn-cs"/>
        </a:defRPr>
      </a:lvl2pPr>
      <a:lvl3pPr marL="685647" algn="l" defTabSz="685647" rtl="0" eaLnBrk="1" latinLnBrk="0" hangingPunct="1">
        <a:defRPr sz="1350" kern="1200">
          <a:solidFill>
            <a:schemeClr val="tx1"/>
          </a:solidFill>
          <a:latin typeface="+mn-lt"/>
          <a:ea typeface="+mn-ea"/>
          <a:cs typeface="+mn-cs"/>
        </a:defRPr>
      </a:lvl3pPr>
      <a:lvl4pPr marL="1028470" algn="l" defTabSz="685647" rtl="0" eaLnBrk="1" latinLnBrk="0" hangingPunct="1">
        <a:defRPr sz="1350" kern="1200">
          <a:solidFill>
            <a:schemeClr val="tx1"/>
          </a:solidFill>
          <a:latin typeface="+mn-lt"/>
          <a:ea typeface="+mn-ea"/>
          <a:cs typeface="+mn-cs"/>
        </a:defRPr>
      </a:lvl4pPr>
      <a:lvl5pPr marL="1371293" algn="l" defTabSz="685647" rtl="0" eaLnBrk="1" latinLnBrk="0" hangingPunct="1">
        <a:defRPr sz="1350" kern="1200">
          <a:solidFill>
            <a:schemeClr val="tx1"/>
          </a:solidFill>
          <a:latin typeface="+mn-lt"/>
          <a:ea typeface="+mn-ea"/>
          <a:cs typeface="+mn-cs"/>
        </a:defRPr>
      </a:lvl5pPr>
      <a:lvl6pPr marL="1714115" algn="l" defTabSz="685647" rtl="0" eaLnBrk="1" latinLnBrk="0" hangingPunct="1">
        <a:defRPr sz="1350" kern="1200">
          <a:solidFill>
            <a:schemeClr val="tx1"/>
          </a:solidFill>
          <a:latin typeface="+mn-lt"/>
          <a:ea typeface="+mn-ea"/>
          <a:cs typeface="+mn-cs"/>
        </a:defRPr>
      </a:lvl6pPr>
      <a:lvl7pPr marL="2056936" algn="l" defTabSz="685647" rtl="0" eaLnBrk="1" latinLnBrk="0" hangingPunct="1">
        <a:defRPr sz="1350" kern="1200">
          <a:solidFill>
            <a:schemeClr val="tx1"/>
          </a:solidFill>
          <a:latin typeface="+mn-lt"/>
          <a:ea typeface="+mn-ea"/>
          <a:cs typeface="+mn-cs"/>
        </a:defRPr>
      </a:lvl7pPr>
      <a:lvl8pPr marL="2399761" algn="l" defTabSz="685647" rtl="0" eaLnBrk="1" latinLnBrk="0" hangingPunct="1">
        <a:defRPr sz="1350" kern="1200">
          <a:solidFill>
            <a:schemeClr val="tx1"/>
          </a:solidFill>
          <a:latin typeface="+mn-lt"/>
          <a:ea typeface="+mn-ea"/>
          <a:cs typeface="+mn-cs"/>
        </a:defRPr>
      </a:lvl8pPr>
      <a:lvl9pPr marL="2742583" algn="l" defTabSz="685647"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67" userDrawn="1">
          <p15:clr>
            <a:srgbClr val="F26B43"/>
          </p15:clr>
        </p15:guide>
        <p15:guide id="2" orient="horz" pos="1620" userDrawn="1">
          <p15:clr>
            <a:srgbClr val="F26B43"/>
          </p15:clr>
        </p15:guide>
        <p15:guide id="3" pos="2993" userDrawn="1">
          <p15:clr>
            <a:srgbClr val="F26B43"/>
          </p15:clr>
        </p15:guide>
        <p15:guide id="5" pos="204" userDrawn="1">
          <p15:clr>
            <a:srgbClr val="F26B43"/>
          </p15:clr>
        </p15:guide>
        <p15:guide id="6" pos="2880" userDrawn="1">
          <p15:clr>
            <a:srgbClr val="F26B43"/>
          </p15:clr>
        </p15:guide>
        <p15:guide id="8" orient="horz" pos="622" userDrawn="1">
          <p15:clr>
            <a:srgbClr val="F26B43"/>
          </p15:clr>
        </p15:guide>
        <p15:guide id="9" orient="horz" pos="395" userDrawn="1">
          <p15:clr>
            <a:srgbClr val="F26B43"/>
          </p15:clr>
        </p15:guide>
        <p15:guide id="11" pos="5556" userDrawn="1">
          <p15:clr>
            <a:srgbClr val="F26B43"/>
          </p15:clr>
        </p15:guide>
        <p15:guide id="12" orient="horz" pos="2981"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4000" y="987426"/>
            <a:ext cx="8496150" cy="3744913"/>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8286433" y="4767268"/>
            <a:ext cx="487680" cy="274637"/>
          </a:xfrm>
          <a:prstGeom prst="rect">
            <a:avLst/>
          </a:prstGeom>
        </p:spPr>
        <p:txBody>
          <a:bodyPr vert="horz" lIns="91428" tIns="45715" rIns="0" bIns="45715" rtlCol="0" anchor="ctr"/>
          <a:lstStyle>
            <a:lvl1pPr algn="r">
              <a:defRPr sz="1000">
                <a:solidFill>
                  <a:schemeClr val="tx1">
                    <a:tint val="75000"/>
                  </a:schemeClr>
                </a:solidFill>
                <a:latin typeface="TheSansOffice" panose="020B0503040302060204" pitchFamily="34" charset="0"/>
              </a:defRPr>
            </a:lvl1pPr>
          </a:lstStyle>
          <a:p>
            <a:fld id="{D6AB342A-830E-438F-A6A8-BEDF509AB0A8}" type="slidenum">
              <a:rPr lang="en-US" smtClean="0"/>
              <a:pPr/>
              <a:t>‹#›</a:t>
            </a:fld>
            <a:endParaRPr lang="en-US"/>
          </a:p>
        </p:txBody>
      </p:sp>
      <p:sp>
        <p:nvSpPr>
          <p:cNvPr id="13" name="Title Placeholder 11"/>
          <p:cNvSpPr>
            <a:spLocks noGrp="1"/>
          </p:cNvSpPr>
          <p:nvPr>
            <p:ph type="title"/>
          </p:nvPr>
        </p:nvSpPr>
        <p:spPr>
          <a:xfrm>
            <a:off x="324000" y="242352"/>
            <a:ext cx="8496150" cy="400099"/>
          </a:xfrm>
          <a:prstGeom prst="rect">
            <a:avLst/>
          </a:prstGeom>
        </p:spPr>
        <p:txBody>
          <a:bodyPr vert="horz" wrap="square" lIns="0" tIns="45715" rIns="91428" bIns="45715" rtlCol="0" anchor="ctr">
            <a:spAutoFit/>
          </a:bodyPr>
          <a:lstStyle/>
          <a:p>
            <a:pPr marL="0" marR="0" lvl="0" indent="0" algn="l" defTabSz="914196" rtl="0" eaLnBrk="1" fontAlgn="auto" latinLnBrk="0" hangingPunct="1">
              <a:lnSpc>
                <a:spcPct val="100000"/>
              </a:lnSpc>
              <a:spcBef>
                <a:spcPct val="0"/>
              </a:spcBef>
              <a:spcAft>
                <a:spcPts val="0"/>
              </a:spcAft>
              <a:buClrTx/>
              <a:buSzTx/>
              <a:buFontTx/>
              <a:buNone/>
              <a:tabLst/>
              <a:defRPr/>
            </a:pPr>
            <a:r>
              <a:rPr lang="en-US"/>
              <a:t>TITLE OF THE SLIDE GOES HERE</a:t>
            </a:r>
          </a:p>
        </p:txBody>
      </p:sp>
    </p:spTree>
    <p:extLst>
      <p:ext uri="{BB962C8B-B14F-4D97-AF65-F5344CB8AC3E}">
        <p14:creationId xmlns:p14="http://schemas.microsoft.com/office/powerpoint/2010/main" val="1453093646"/>
      </p:ext>
    </p:extLst>
  </p:cSld>
  <p:clrMap bg1="lt1" tx1="dk1" bg2="lt2" tx2="dk2" accent1="accent1" accent2="accent2" accent3="accent3" accent4="accent4" accent5="accent5" accent6="accent6" hlink="hlink" folHlink="folHlink"/>
  <p:sldLayoutIdLst>
    <p:sldLayoutId id="2147484391" r:id="rId1"/>
    <p:sldLayoutId id="2147484392" r:id="rId2"/>
    <p:sldLayoutId id="2147484393" r:id="rId3"/>
    <p:sldLayoutId id="2147484394" r:id="rId4"/>
    <p:sldLayoutId id="2147484395" r:id="rId5"/>
    <p:sldLayoutId id="2147484396" r:id="rId6"/>
    <p:sldLayoutId id="2147484397" r:id="rId7"/>
    <p:sldLayoutId id="2147484398" r:id="rId8"/>
    <p:sldLayoutId id="2147484399" r:id="rId9"/>
    <p:sldLayoutId id="2147484400" r:id="rId10"/>
    <p:sldLayoutId id="2147484401" r:id="rId11"/>
    <p:sldLayoutId id="2147484402" r:id="rId12"/>
    <p:sldLayoutId id="2147484403" r:id="rId13"/>
    <p:sldLayoutId id="2147484404" r:id="rId14"/>
  </p:sldLayoutIdLst>
  <p:txStyles>
    <p:titleStyle>
      <a:lvl1pPr algn="l" defTabSz="914196" rtl="0" eaLnBrk="1" latinLnBrk="0" hangingPunct="1">
        <a:spcBef>
          <a:spcPct val="0"/>
        </a:spcBef>
        <a:buNone/>
        <a:defRPr kumimoji="0" lang="en-US" sz="20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226748" indent="-226748" algn="l" defTabSz="914196" rtl="0" eaLnBrk="1" latinLnBrk="0" hangingPunct="1">
        <a:lnSpc>
          <a:spcPct val="90000"/>
        </a:lnSpc>
        <a:spcBef>
          <a:spcPts val="600"/>
        </a:spcBef>
        <a:buFont typeface="Arial" pitchFamily="34" charset="0"/>
        <a:buChar char="•"/>
        <a:defRPr sz="1600" kern="1200">
          <a:solidFill>
            <a:srgbClr val="595959"/>
          </a:solidFill>
          <a:latin typeface="TheSansOffice" panose="020B0503040302060204" pitchFamily="34" charset="0"/>
          <a:ea typeface="+mn-ea"/>
          <a:cs typeface="+mn-cs"/>
        </a:defRPr>
      </a:lvl1pPr>
      <a:lvl2pPr marL="568673" indent="-285686" algn="l" defTabSz="914196" rtl="0" eaLnBrk="1" latinLnBrk="0" hangingPunct="1">
        <a:lnSpc>
          <a:spcPct val="90000"/>
        </a:lnSpc>
        <a:spcBef>
          <a:spcPts val="600"/>
        </a:spcBef>
        <a:buFont typeface="Arial" pitchFamily="34" charset="0"/>
        <a:buChar char="–"/>
        <a:defRPr sz="1400" kern="1200">
          <a:solidFill>
            <a:srgbClr val="595959"/>
          </a:solidFill>
          <a:latin typeface="TheSansOffice" panose="020B0503040302060204" pitchFamily="34" charset="0"/>
          <a:ea typeface="+mn-ea"/>
          <a:cs typeface="+mn-cs"/>
        </a:defRPr>
      </a:lvl2pPr>
      <a:lvl3pPr marL="1142743" indent="-228548" algn="l" defTabSz="914196" rtl="0" eaLnBrk="1" latinLnBrk="0" hangingPunct="1">
        <a:lnSpc>
          <a:spcPct val="90000"/>
        </a:lnSpc>
        <a:spcBef>
          <a:spcPts val="600"/>
        </a:spcBef>
        <a:buFont typeface="Arial" pitchFamily="34" charset="0"/>
        <a:buChar char="•"/>
        <a:defRPr sz="1200" kern="1200">
          <a:solidFill>
            <a:srgbClr val="595959"/>
          </a:solidFill>
          <a:latin typeface="Trebuchet MS" pitchFamily="34" charset="0"/>
          <a:ea typeface="+mn-ea"/>
          <a:cs typeface="+mn-cs"/>
        </a:defRPr>
      </a:lvl3pPr>
      <a:lvl4pPr marL="1599840" indent="-228548" algn="l" defTabSz="914196"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4pPr>
      <a:lvl5pPr marL="2056939" indent="-228548" algn="l" defTabSz="914196"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5pPr>
      <a:lvl6pPr marL="2514035" indent="-228548" algn="l" defTabSz="91419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33" indent="-228548" algn="l" defTabSz="91419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29" indent="-228548" algn="l" defTabSz="91419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27" indent="-228548" algn="l" defTabSz="91419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96" rtl="0" eaLnBrk="1" latinLnBrk="0" hangingPunct="1">
        <a:defRPr sz="1800" kern="1200">
          <a:solidFill>
            <a:schemeClr val="tx1"/>
          </a:solidFill>
          <a:latin typeface="+mn-lt"/>
          <a:ea typeface="+mn-ea"/>
          <a:cs typeface="+mn-cs"/>
        </a:defRPr>
      </a:lvl1pPr>
      <a:lvl2pPr marL="457097" algn="l" defTabSz="914196" rtl="0" eaLnBrk="1" latinLnBrk="0" hangingPunct="1">
        <a:defRPr sz="1800" kern="1200">
          <a:solidFill>
            <a:schemeClr val="tx1"/>
          </a:solidFill>
          <a:latin typeface="+mn-lt"/>
          <a:ea typeface="+mn-ea"/>
          <a:cs typeface="+mn-cs"/>
        </a:defRPr>
      </a:lvl2pPr>
      <a:lvl3pPr marL="914196" algn="l" defTabSz="914196" rtl="0" eaLnBrk="1" latinLnBrk="0" hangingPunct="1">
        <a:defRPr sz="1800" kern="1200">
          <a:solidFill>
            <a:schemeClr val="tx1"/>
          </a:solidFill>
          <a:latin typeface="+mn-lt"/>
          <a:ea typeface="+mn-ea"/>
          <a:cs typeface="+mn-cs"/>
        </a:defRPr>
      </a:lvl3pPr>
      <a:lvl4pPr marL="1371293" algn="l" defTabSz="914196" rtl="0" eaLnBrk="1" latinLnBrk="0" hangingPunct="1">
        <a:defRPr sz="1800" kern="1200">
          <a:solidFill>
            <a:schemeClr val="tx1"/>
          </a:solidFill>
          <a:latin typeface="+mn-lt"/>
          <a:ea typeface="+mn-ea"/>
          <a:cs typeface="+mn-cs"/>
        </a:defRPr>
      </a:lvl4pPr>
      <a:lvl5pPr marL="1828391" algn="l" defTabSz="914196" rtl="0" eaLnBrk="1" latinLnBrk="0" hangingPunct="1">
        <a:defRPr sz="1800" kern="1200">
          <a:solidFill>
            <a:schemeClr val="tx1"/>
          </a:solidFill>
          <a:latin typeface="+mn-lt"/>
          <a:ea typeface="+mn-ea"/>
          <a:cs typeface="+mn-cs"/>
        </a:defRPr>
      </a:lvl5pPr>
      <a:lvl6pPr marL="2285487" algn="l" defTabSz="914196" rtl="0" eaLnBrk="1" latinLnBrk="0" hangingPunct="1">
        <a:defRPr sz="1800" kern="1200">
          <a:solidFill>
            <a:schemeClr val="tx1"/>
          </a:solidFill>
          <a:latin typeface="+mn-lt"/>
          <a:ea typeface="+mn-ea"/>
          <a:cs typeface="+mn-cs"/>
        </a:defRPr>
      </a:lvl6pPr>
      <a:lvl7pPr marL="2742581" algn="l" defTabSz="914196" rtl="0" eaLnBrk="1" latinLnBrk="0" hangingPunct="1">
        <a:defRPr sz="1800" kern="1200">
          <a:solidFill>
            <a:schemeClr val="tx1"/>
          </a:solidFill>
          <a:latin typeface="+mn-lt"/>
          <a:ea typeface="+mn-ea"/>
          <a:cs typeface="+mn-cs"/>
        </a:defRPr>
      </a:lvl7pPr>
      <a:lvl8pPr marL="3199681" algn="l" defTabSz="914196" rtl="0" eaLnBrk="1" latinLnBrk="0" hangingPunct="1">
        <a:defRPr sz="1800" kern="1200">
          <a:solidFill>
            <a:schemeClr val="tx1"/>
          </a:solidFill>
          <a:latin typeface="+mn-lt"/>
          <a:ea typeface="+mn-ea"/>
          <a:cs typeface="+mn-cs"/>
        </a:defRPr>
      </a:lvl8pPr>
      <a:lvl9pPr marL="3656777" algn="l" defTabSz="91419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93">
          <p15:clr>
            <a:srgbClr val="F26B43"/>
          </p15:clr>
        </p15:guide>
        <p15:guide id="2" orient="horz" pos="1215">
          <p15:clr>
            <a:srgbClr val="F26B43"/>
          </p15:clr>
        </p15:guide>
        <p15:guide id="3" pos="2767">
          <p15:clr>
            <a:srgbClr val="F26B43"/>
          </p15:clr>
        </p15:guide>
        <p15:guide id="5" pos="204">
          <p15:clr>
            <a:srgbClr val="F26B43"/>
          </p15:clr>
        </p15:guide>
        <p15:guide id="6" pos="2880">
          <p15:clr>
            <a:srgbClr val="F26B43"/>
          </p15:clr>
        </p15:guide>
        <p15:guide id="8" orient="horz" pos="622">
          <p15:clr>
            <a:srgbClr val="F26B43"/>
          </p15:clr>
        </p15:guide>
        <p15:guide id="9" orient="horz" pos="395">
          <p15:clr>
            <a:srgbClr val="F26B43"/>
          </p15:clr>
        </p15:guide>
        <p15:guide id="11" pos="5556">
          <p15:clr>
            <a:srgbClr val="F26B43"/>
          </p15:clr>
        </p15:guide>
        <p15:guide id="12" orient="horz" pos="298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3850" y="987427"/>
            <a:ext cx="8496300" cy="3744914"/>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8286433" y="4767269"/>
            <a:ext cx="487680" cy="274637"/>
          </a:xfrm>
          <a:prstGeom prst="rect">
            <a:avLst/>
          </a:prstGeom>
        </p:spPr>
        <p:txBody>
          <a:bodyPr vert="horz" lIns="91428" tIns="45715" rIns="0" bIns="45715" rtlCol="0" anchor="ctr"/>
          <a:lstStyle>
            <a:lvl1pPr algn="r">
              <a:defRPr sz="1000">
                <a:solidFill>
                  <a:schemeClr val="tx1">
                    <a:tint val="75000"/>
                  </a:schemeClr>
                </a:solidFill>
                <a:latin typeface="TheSansOffice" panose="020B0503040302060204" pitchFamily="34" charset="0"/>
              </a:defRPr>
            </a:lvl1pPr>
          </a:lstStyle>
          <a:p>
            <a:fld id="{D6AB342A-830E-438F-A6A8-BEDF509AB0A8}" type="slidenum">
              <a:rPr lang="en-US" smtClean="0"/>
              <a:pPr/>
              <a:t>‹#›</a:t>
            </a:fld>
            <a:endParaRPr lang="en-US"/>
          </a:p>
        </p:txBody>
      </p:sp>
      <p:sp>
        <p:nvSpPr>
          <p:cNvPr id="13" name="Title Placeholder 11"/>
          <p:cNvSpPr>
            <a:spLocks noGrp="1"/>
          </p:cNvSpPr>
          <p:nvPr>
            <p:ph type="title"/>
          </p:nvPr>
        </p:nvSpPr>
        <p:spPr>
          <a:xfrm>
            <a:off x="323850" y="234661"/>
            <a:ext cx="8496300" cy="400099"/>
          </a:xfrm>
          <a:prstGeom prst="rect">
            <a:avLst/>
          </a:prstGeom>
        </p:spPr>
        <p:txBody>
          <a:bodyPr vert="horz" wrap="square" lIns="0" tIns="45715" rIns="91428" bIns="45715" rtlCol="0" anchor="ctr">
            <a:spAutoFit/>
          </a:bodyPr>
          <a:lstStyle/>
          <a:p>
            <a:pPr marL="0" marR="0" lvl="0" indent="0" algn="l" defTabSz="914174" rtl="0" eaLnBrk="1" fontAlgn="auto" latinLnBrk="0" hangingPunct="1">
              <a:lnSpc>
                <a:spcPct val="100000"/>
              </a:lnSpc>
              <a:spcBef>
                <a:spcPct val="0"/>
              </a:spcBef>
              <a:spcAft>
                <a:spcPts val="0"/>
              </a:spcAft>
              <a:buClrTx/>
              <a:buSzTx/>
              <a:buFontTx/>
              <a:buNone/>
              <a:tabLst/>
              <a:defRPr/>
            </a:pPr>
            <a:r>
              <a:rPr lang="en-US"/>
              <a:t>TITLE OF THE SLIDE GOES HERE</a:t>
            </a:r>
          </a:p>
        </p:txBody>
      </p:sp>
      <p:sp>
        <p:nvSpPr>
          <p:cNvPr id="2" name="TextBox 1">
            <a:extLst>
              <a:ext uri="{FF2B5EF4-FFF2-40B4-BE49-F238E27FC236}">
                <a16:creationId xmlns:a16="http://schemas.microsoft.com/office/drawing/2014/main" id="{C4063274-8EF9-DCCD-29A5-EF766D83A230}"/>
              </a:ext>
            </a:extLst>
          </p:cNvPr>
          <p:cNvSpPr txBox="1"/>
          <p:nvPr userDrawn="1"/>
        </p:nvSpPr>
        <p:spPr>
          <a:xfrm>
            <a:off x="244222" y="4862677"/>
            <a:ext cx="1337366" cy="200055"/>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1084994360"/>
      </p:ext>
    </p:extLst>
  </p:cSld>
  <p:clrMap bg1="lt1" tx1="dk1" bg2="lt2" tx2="dk2" accent1="accent1" accent2="accent2" accent3="accent3" accent4="accent4" accent5="accent5" accent6="accent6" hlink="hlink" folHlink="folHlink"/>
  <p:sldLayoutIdLst>
    <p:sldLayoutId id="2147484406" r:id="rId1"/>
    <p:sldLayoutId id="2147484407" r:id="rId2"/>
    <p:sldLayoutId id="2147484408" r:id="rId3"/>
    <p:sldLayoutId id="2147484409" r:id="rId4"/>
    <p:sldLayoutId id="2147484410" r:id="rId5"/>
    <p:sldLayoutId id="2147484411" r:id="rId6"/>
    <p:sldLayoutId id="2147484412" r:id="rId7"/>
    <p:sldLayoutId id="2147484413" r:id="rId8"/>
    <p:sldLayoutId id="2147484414" r:id="rId9"/>
    <p:sldLayoutId id="2147484415" r:id="rId10"/>
    <p:sldLayoutId id="2147484416" r:id="rId11"/>
    <p:sldLayoutId id="2147484417" r:id="rId12"/>
    <p:sldLayoutId id="2147484418" r:id="rId13"/>
    <p:sldLayoutId id="2147484419" r:id="rId14"/>
    <p:sldLayoutId id="2147484420" r:id="rId15"/>
  </p:sldLayoutIdLst>
  <p:txStyles>
    <p:titleStyle>
      <a:lvl1pPr algn="l" defTabSz="914174" rtl="0" eaLnBrk="1" latinLnBrk="0" hangingPunct="1">
        <a:spcBef>
          <a:spcPct val="0"/>
        </a:spcBef>
        <a:buNone/>
        <a:defRPr kumimoji="0" lang="en-US" sz="20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226742" indent="-226742" algn="l" defTabSz="914174" rtl="0" eaLnBrk="1" latinLnBrk="0" hangingPunct="1">
        <a:lnSpc>
          <a:spcPct val="90000"/>
        </a:lnSpc>
        <a:spcBef>
          <a:spcPts val="600"/>
        </a:spcBef>
        <a:buFont typeface="Arial" pitchFamily="34" charset="0"/>
        <a:buChar char="•"/>
        <a:defRPr sz="1600" kern="1200">
          <a:solidFill>
            <a:srgbClr val="595959"/>
          </a:solidFill>
          <a:latin typeface="TheSansOffice" panose="020B0503040302060204" pitchFamily="34" charset="0"/>
          <a:ea typeface="+mn-ea"/>
          <a:cs typeface="+mn-cs"/>
        </a:defRPr>
      </a:lvl1pPr>
      <a:lvl2pPr marL="568659" indent="-285679" algn="l" defTabSz="914174" rtl="0" eaLnBrk="1" latinLnBrk="0" hangingPunct="1">
        <a:lnSpc>
          <a:spcPct val="90000"/>
        </a:lnSpc>
        <a:spcBef>
          <a:spcPts val="600"/>
        </a:spcBef>
        <a:buFont typeface="Arial" pitchFamily="34" charset="0"/>
        <a:buChar char="–"/>
        <a:defRPr sz="1400" kern="1200">
          <a:solidFill>
            <a:srgbClr val="595959"/>
          </a:solidFill>
          <a:latin typeface="TheSansOffice" panose="020B0503040302060204" pitchFamily="34" charset="0"/>
          <a:ea typeface="+mn-ea"/>
          <a:cs typeface="+mn-cs"/>
        </a:defRPr>
      </a:lvl2pPr>
      <a:lvl3pPr marL="1142714" indent="-228542" algn="l" defTabSz="914174" rtl="0" eaLnBrk="1" latinLnBrk="0" hangingPunct="1">
        <a:lnSpc>
          <a:spcPct val="90000"/>
        </a:lnSpc>
        <a:spcBef>
          <a:spcPts val="600"/>
        </a:spcBef>
        <a:buFont typeface="Arial" pitchFamily="34" charset="0"/>
        <a:buChar char="•"/>
        <a:defRPr sz="1200" kern="1200">
          <a:solidFill>
            <a:srgbClr val="595959"/>
          </a:solidFill>
          <a:latin typeface="Trebuchet MS" pitchFamily="34" charset="0"/>
          <a:ea typeface="+mn-ea"/>
          <a:cs typeface="+mn-cs"/>
        </a:defRPr>
      </a:lvl3pPr>
      <a:lvl4pPr marL="1599800" indent="-228542" algn="l" defTabSz="914174"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4pPr>
      <a:lvl5pPr marL="2056888" indent="-228542" algn="l" defTabSz="914174"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5pPr>
      <a:lvl6pPr marL="2513972" indent="-228542" algn="l" defTabSz="91417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59" indent="-228542" algn="l" defTabSz="91417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44" indent="-228542" algn="l" defTabSz="91417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30" indent="-228542" algn="l" defTabSz="91417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74" rtl="0" eaLnBrk="1" latinLnBrk="0" hangingPunct="1">
        <a:defRPr sz="1800" kern="1200">
          <a:solidFill>
            <a:schemeClr val="tx1"/>
          </a:solidFill>
          <a:latin typeface="+mn-lt"/>
          <a:ea typeface="+mn-ea"/>
          <a:cs typeface="+mn-cs"/>
        </a:defRPr>
      </a:lvl1pPr>
      <a:lvl2pPr marL="457085" algn="l" defTabSz="914174" rtl="0" eaLnBrk="1" latinLnBrk="0" hangingPunct="1">
        <a:defRPr sz="1800" kern="1200">
          <a:solidFill>
            <a:schemeClr val="tx1"/>
          </a:solidFill>
          <a:latin typeface="+mn-lt"/>
          <a:ea typeface="+mn-ea"/>
          <a:cs typeface="+mn-cs"/>
        </a:defRPr>
      </a:lvl2pPr>
      <a:lvl3pPr marL="914174" algn="l" defTabSz="914174" rtl="0" eaLnBrk="1" latinLnBrk="0" hangingPunct="1">
        <a:defRPr sz="1800" kern="1200">
          <a:solidFill>
            <a:schemeClr val="tx1"/>
          </a:solidFill>
          <a:latin typeface="+mn-lt"/>
          <a:ea typeface="+mn-ea"/>
          <a:cs typeface="+mn-cs"/>
        </a:defRPr>
      </a:lvl3pPr>
      <a:lvl4pPr marL="1371259" algn="l" defTabSz="914174" rtl="0" eaLnBrk="1" latinLnBrk="0" hangingPunct="1">
        <a:defRPr sz="1800" kern="1200">
          <a:solidFill>
            <a:schemeClr val="tx1"/>
          </a:solidFill>
          <a:latin typeface="+mn-lt"/>
          <a:ea typeface="+mn-ea"/>
          <a:cs typeface="+mn-cs"/>
        </a:defRPr>
      </a:lvl4pPr>
      <a:lvl5pPr marL="1828346" algn="l" defTabSz="914174" rtl="0" eaLnBrk="1" latinLnBrk="0" hangingPunct="1">
        <a:defRPr sz="1800" kern="1200">
          <a:solidFill>
            <a:schemeClr val="tx1"/>
          </a:solidFill>
          <a:latin typeface="+mn-lt"/>
          <a:ea typeface="+mn-ea"/>
          <a:cs typeface="+mn-cs"/>
        </a:defRPr>
      </a:lvl5pPr>
      <a:lvl6pPr marL="2285430" algn="l" defTabSz="914174" rtl="0" eaLnBrk="1" latinLnBrk="0" hangingPunct="1">
        <a:defRPr sz="1800" kern="1200">
          <a:solidFill>
            <a:schemeClr val="tx1"/>
          </a:solidFill>
          <a:latin typeface="+mn-lt"/>
          <a:ea typeface="+mn-ea"/>
          <a:cs typeface="+mn-cs"/>
        </a:defRPr>
      </a:lvl6pPr>
      <a:lvl7pPr marL="2742512" algn="l" defTabSz="914174" rtl="0" eaLnBrk="1" latinLnBrk="0" hangingPunct="1">
        <a:defRPr sz="1800" kern="1200">
          <a:solidFill>
            <a:schemeClr val="tx1"/>
          </a:solidFill>
          <a:latin typeface="+mn-lt"/>
          <a:ea typeface="+mn-ea"/>
          <a:cs typeface="+mn-cs"/>
        </a:defRPr>
      </a:lvl7pPr>
      <a:lvl8pPr marL="3199601" algn="l" defTabSz="914174" rtl="0" eaLnBrk="1" latinLnBrk="0" hangingPunct="1">
        <a:defRPr sz="1800" kern="1200">
          <a:solidFill>
            <a:schemeClr val="tx1"/>
          </a:solidFill>
          <a:latin typeface="+mn-lt"/>
          <a:ea typeface="+mn-ea"/>
          <a:cs typeface="+mn-cs"/>
        </a:defRPr>
      </a:lvl8pPr>
      <a:lvl9pPr marL="3656686" algn="l" defTabSz="91417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93">
          <p15:clr>
            <a:srgbClr val="F26B43"/>
          </p15:clr>
        </p15:guide>
        <p15:guide id="2" orient="horz" pos="1620">
          <p15:clr>
            <a:srgbClr val="F26B43"/>
          </p15:clr>
        </p15:guide>
        <p15:guide id="3" pos="2767">
          <p15:clr>
            <a:srgbClr val="F26B43"/>
          </p15:clr>
        </p15:guide>
        <p15:guide id="5" pos="204">
          <p15:clr>
            <a:srgbClr val="F26B43"/>
          </p15:clr>
        </p15:guide>
        <p15:guide id="6" pos="2880">
          <p15:clr>
            <a:srgbClr val="F26B43"/>
          </p15:clr>
        </p15:guide>
        <p15:guide id="8" orient="horz" pos="622">
          <p15:clr>
            <a:srgbClr val="F26B43"/>
          </p15:clr>
        </p15:guide>
        <p15:guide id="9" orient="horz" pos="395">
          <p15:clr>
            <a:srgbClr val="F26B43"/>
          </p15:clr>
        </p15:guide>
        <p15:guide id="11" pos="5556">
          <p15:clr>
            <a:srgbClr val="F26B43"/>
          </p15:clr>
        </p15:guide>
        <p15:guide id="12" orient="horz" pos="298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5.png"/><Relationship Id="rId7" Type="http://schemas.openxmlformats.org/officeDocument/2006/relationships/image" Target="../media/image67.sv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66.png"/><Relationship Id="rId11" Type="http://schemas.openxmlformats.org/officeDocument/2006/relationships/image" Target="../media/image71.svg"/><Relationship Id="rId5" Type="http://schemas.microsoft.com/office/2007/relationships/hdphoto" Target="../media/hdphoto3.wdp"/><Relationship Id="rId10" Type="http://schemas.openxmlformats.org/officeDocument/2006/relationships/image" Target="../media/image70.png"/><Relationship Id="rId4" Type="http://schemas.openxmlformats.org/officeDocument/2006/relationships/image" Target="../media/image53.png"/><Relationship Id="rId9" Type="http://schemas.openxmlformats.org/officeDocument/2006/relationships/image" Target="../media/image6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2.xml.rels><?xml version="1.0" encoding="UTF-8" standalone="yes"?>
<Relationships xmlns="http://schemas.openxmlformats.org/package/2006/relationships"><Relationship Id="rId8" Type="http://schemas.openxmlformats.org/officeDocument/2006/relationships/image" Target="../media/image75.pn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72.png"/><Relationship Id="rId1" Type="http://schemas.openxmlformats.org/officeDocument/2006/relationships/slideLayout" Target="../slideLayouts/slideLayout3.xml"/><Relationship Id="rId6" Type="http://schemas.openxmlformats.org/officeDocument/2006/relationships/image" Target="../media/image74.png"/><Relationship Id="rId5" Type="http://schemas.microsoft.com/office/2007/relationships/hdphoto" Target="../media/hdphoto5.wdp"/><Relationship Id="rId4" Type="http://schemas.openxmlformats.org/officeDocument/2006/relationships/image" Target="../media/image73.png"/><Relationship Id="rId9"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image" Target="../media/image78.jpeg"/><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image" Target="../media/image77.jpeg"/><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image" Target="../media/image80.png"/><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image" Target="../media/image79.jpeg"/></Relationships>
</file>

<file path=ppt/slides/_rels/slide15.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50.svg"/></Relationships>
</file>

<file path=ppt/slides/_rels/slide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37.png"/><Relationship Id="rId4" Type="http://schemas.openxmlformats.org/officeDocument/2006/relationships/image" Target="../media/image36.png"/></Relationships>
</file>

<file path=ppt/slides/_rels/slide20.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png"/><Relationship Id="rId7" Type="http://schemas.openxmlformats.org/officeDocument/2006/relationships/image" Target="../media/image89.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88.jpeg"/><Relationship Id="rId11" Type="http://schemas.openxmlformats.org/officeDocument/2006/relationships/image" Target="../media/image93.png"/><Relationship Id="rId5" Type="http://schemas.openxmlformats.org/officeDocument/2006/relationships/image" Target="../media/image87.jpeg"/><Relationship Id="rId10" Type="http://schemas.openxmlformats.org/officeDocument/2006/relationships/image" Target="../media/image92.jpeg"/><Relationship Id="rId4" Type="http://schemas.openxmlformats.org/officeDocument/2006/relationships/image" Target="../media/image86.png"/><Relationship Id="rId9" Type="http://schemas.openxmlformats.org/officeDocument/2006/relationships/image" Target="../media/image9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1.xml"/></Relationships>
</file>

<file path=ppt/slides/_rels/slide23.xml.rels><?xml version="1.0" encoding="UTF-8" standalone="yes"?>
<Relationships xmlns="http://schemas.openxmlformats.org/package/2006/relationships"><Relationship Id="rId8" Type="http://schemas.openxmlformats.org/officeDocument/2006/relationships/image" Target="../media/image95.jpeg"/><Relationship Id="rId13" Type="http://schemas.openxmlformats.org/officeDocument/2006/relationships/image" Target="../media/image100.svg"/><Relationship Id="rId3" Type="http://schemas.openxmlformats.org/officeDocument/2006/relationships/diagramLayout" Target="../diagrams/layout4.xml"/><Relationship Id="rId7" Type="http://schemas.openxmlformats.org/officeDocument/2006/relationships/image" Target="../media/image94.png"/><Relationship Id="rId12" Type="http://schemas.openxmlformats.org/officeDocument/2006/relationships/image" Target="../media/image99.png"/><Relationship Id="rId2" Type="http://schemas.openxmlformats.org/officeDocument/2006/relationships/diagramData" Target="../diagrams/data4.xml"/><Relationship Id="rId16" Type="http://schemas.openxmlformats.org/officeDocument/2006/relationships/image" Target="../media/image103.svg"/><Relationship Id="rId1" Type="http://schemas.openxmlformats.org/officeDocument/2006/relationships/slideLayout" Target="../slideLayouts/slideLayout4.xml"/><Relationship Id="rId6" Type="http://schemas.microsoft.com/office/2007/relationships/diagramDrawing" Target="../diagrams/drawing4.xml"/><Relationship Id="rId11" Type="http://schemas.openxmlformats.org/officeDocument/2006/relationships/image" Target="../media/image98.svg"/><Relationship Id="rId5" Type="http://schemas.openxmlformats.org/officeDocument/2006/relationships/diagramColors" Target="../diagrams/colors4.xml"/><Relationship Id="rId15" Type="http://schemas.openxmlformats.org/officeDocument/2006/relationships/image" Target="../media/image102.png"/><Relationship Id="rId10" Type="http://schemas.openxmlformats.org/officeDocument/2006/relationships/image" Target="../media/image97.png"/><Relationship Id="rId4" Type="http://schemas.openxmlformats.org/officeDocument/2006/relationships/diagramQuickStyle" Target="../diagrams/quickStyle4.xml"/><Relationship Id="rId9" Type="http://schemas.openxmlformats.org/officeDocument/2006/relationships/image" Target="../media/image96.png"/><Relationship Id="rId14" Type="http://schemas.openxmlformats.org/officeDocument/2006/relationships/image" Target="../media/image10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109.png"/><Relationship Id="rId3" Type="http://schemas.microsoft.com/office/2007/relationships/hdphoto" Target="../media/hdphoto8.wdp"/><Relationship Id="rId7" Type="http://schemas.openxmlformats.org/officeDocument/2006/relationships/image" Target="../media/image108.png"/><Relationship Id="rId2" Type="http://schemas.openxmlformats.org/officeDocument/2006/relationships/image" Target="../media/image104.png"/><Relationship Id="rId1" Type="http://schemas.openxmlformats.org/officeDocument/2006/relationships/slideLayout" Target="../slideLayouts/slideLayout4.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s/_rels/slide26.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png"/><Relationship Id="rId18" Type="http://schemas.openxmlformats.org/officeDocument/2006/relationships/image" Target="../media/image94.png"/><Relationship Id="rId26" Type="http://schemas.microsoft.com/office/2007/relationships/diagramDrawing" Target="../diagrams/drawing5.xml"/><Relationship Id="rId3" Type="http://schemas.openxmlformats.org/officeDocument/2006/relationships/image" Target="../media/image113.png"/><Relationship Id="rId21" Type="http://schemas.openxmlformats.org/officeDocument/2006/relationships/image" Target="../media/image129.png"/><Relationship Id="rId7" Type="http://schemas.openxmlformats.org/officeDocument/2006/relationships/image" Target="../media/image117.png"/><Relationship Id="rId12" Type="http://schemas.openxmlformats.org/officeDocument/2006/relationships/image" Target="../media/image122.png"/><Relationship Id="rId17" Type="http://schemas.openxmlformats.org/officeDocument/2006/relationships/image" Target="../media/image127.png"/><Relationship Id="rId25" Type="http://schemas.openxmlformats.org/officeDocument/2006/relationships/diagramColors" Target="../diagrams/colors5.xml"/><Relationship Id="rId2" Type="http://schemas.openxmlformats.org/officeDocument/2006/relationships/notesSlide" Target="../notesSlides/notesSlide17.xml"/><Relationship Id="rId16" Type="http://schemas.openxmlformats.org/officeDocument/2006/relationships/image" Target="../media/image126.png"/><Relationship Id="rId20" Type="http://schemas.openxmlformats.org/officeDocument/2006/relationships/image" Target="../media/image128.png"/><Relationship Id="rId1" Type="http://schemas.openxmlformats.org/officeDocument/2006/relationships/slideLayout" Target="../slideLayouts/slideLayout76.xml"/><Relationship Id="rId6" Type="http://schemas.openxmlformats.org/officeDocument/2006/relationships/image" Target="../media/image116.png"/><Relationship Id="rId11" Type="http://schemas.openxmlformats.org/officeDocument/2006/relationships/image" Target="../media/image121.png"/><Relationship Id="rId24" Type="http://schemas.openxmlformats.org/officeDocument/2006/relationships/diagramQuickStyle" Target="../diagrams/quickStyle5.xml"/><Relationship Id="rId5" Type="http://schemas.openxmlformats.org/officeDocument/2006/relationships/image" Target="../media/image115.png"/><Relationship Id="rId15" Type="http://schemas.openxmlformats.org/officeDocument/2006/relationships/image" Target="../media/image125.png"/><Relationship Id="rId23" Type="http://schemas.openxmlformats.org/officeDocument/2006/relationships/diagramLayout" Target="../diagrams/layout5.xml"/><Relationship Id="rId10" Type="http://schemas.openxmlformats.org/officeDocument/2006/relationships/image" Target="../media/image120.png"/><Relationship Id="rId19" Type="http://schemas.openxmlformats.org/officeDocument/2006/relationships/image" Target="../media/image95.jpeg"/><Relationship Id="rId4" Type="http://schemas.openxmlformats.org/officeDocument/2006/relationships/image" Target="../media/image114.png"/><Relationship Id="rId9" Type="http://schemas.openxmlformats.org/officeDocument/2006/relationships/image" Target="../media/image119.png"/><Relationship Id="rId14" Type="http://schemas.openxmlformats.org/officeDocument/2006/relationships/image" Target="../media/image124.png"/><Relationship Id="rId22" Type="http://schemas.openxmlformats.org/officeDocument/2006/relationships/diagramData" Target="../diagrams/data5.xml"/></Relationships>
</file>

<file path=ppt/slides/_rels/slide27.xml.rels><?xml version="1.0" encoding="UTF-8" standalone="yes"?>
<Relationships xmlns="http://schemas.openxmlformats.org/package/2006/relationships"><Relationship Id="rId13" Type="http://schemas.openxmlformats.org/officeDocument/2006/relationships/image" Target="../media/image140.svg"/><Relationship Id="rId18" Type="http://schemas.openxmlformats.org/officeDocument/2006/relationships/image" Target="../media/image145.png"/><Relationship Id="rId26" Type="http://schemas.openxmlformats.org/officeDocument/2006/relationships/image" Target="../media/image153.png"/><Relationship Id="rId39" Type="http://schemas.openxmlformats.org/officeDocument/2006/relationships/image" Target="../media/image129.png"/><Relationship Id="rId21" Type="http://schemas.openxmlformats.org/officeDocument/2006/relationships/image" Target="../media/image148.svg"/><Relationship Id="rId34" Type="http://schemas.openxmlformats.org/officeDocument/2006/relationships/image" Target="../media/image161.jpeg"/><Relationship Id="rId7" Type="http://schemas.openxmlformats.org/officeDocument/2006/relationships/image" Target="../media/image134.svg"/><Relationship Id="rId12" Type="http://schemas.openxmlformats.org/officeDocument/2006/relationships/image" Target="../media/image139.png"/><Relationship Id="rId17" Type="http://schemas.openxmlformats.org/officeDocument/2006/relationships/image" Target="../media/image144.svg"/><Relationship Id="rId25" Type="http://schemas.openxmlformats.org/officeDocument/2006/relationships/image" Target="../media/image152.svg"/><Relationship Id="rId33" Type="http://schemas.openxmlformats.org/officeDocument/2006/relationships/image" Target="../media/image160.jpeg"/><Relationship Id="rId38" Type="http://schemas.openxmlformats.org/officeDocument/2006/relationships/image" Target="../media/image165.svg"/><Relationship Id="rId2" Type="http://schemas.openxmlformats.org/officeDocument/2006/relationships/notesSlide" Target="../notesSlides/notesSlide18.xml"/><Relationship Id="rId16" Type="http://schemas.openxmlformats.org/officeDocument/2006/relationships/image" Target="../media/image143.png"/><Relationship Id="rId20" Type="http://schemas.openxmlformats.org/officeDocument/2006/relationships/image" Target="../media/image147.png"/><Relationship Id="rId29" Type="http://schemas.openxmlformats.org/officeDocument/2006/relationships/image" Target="../media/image156.svg"/><Relationship Id="rId1" Type="http://schemas.openxmlformats.org/officeDocument/2006/relationships/slideLayout" Target="../slideLayouts/slideLayout10.xml"/><Relationship Id="rId6" Type="http://schemas.openxmlformats.org/officeDocument/2006/relationships/image" Target="../media/image133.png"/><Relationship Id="rId11" Type="http://schemas.openxmlformats.org/officeDocument/2006/relationships/image" Target="../media/image138.svg"/><Relationship Id="rId24" Type="http://schemas.openxmlformats.org/officeDocument/2006/relationships/image" Target="../media/image151.png"/><Relationship Id="rId32" Type="http://schemas.openxmlformats.org/officeDocument/2006/relationships/image" Target="../media/image159.png"/><Relationship Id="rId37" Type="http://schemas.openxmlformats.org/officeDocument/2006/relationships/image" Target="../media/image164.png"/><Relationship Id="rId40" Type="http://schemas.openxmlformats.org/officeDocument/2006/relationships/image" Target="../media/image166.png"/><Relationship Id="rId5" Type="http://schemas.openxmlformats.org/officeDocument/2006/relationships/image" Target="../media/image132.svg"/><Relationship Id="rId15" Type="http://schemas.openxmlformats.org/officeDocument/2006/relationships/image" Target="../media/image142.svg"/><Relationship Id="rId23" Type="http://schemas.openxmlformats.org/officeDocument/2006/relationships/image" Target="../media/image150.svg"/><Relationship Id="rId28" Type="http://schemas.openxmlformats.org/officeDocument/2006/relationships/image" Target="../media/image155.png"/><Relationship Id="rId36" Type="http://schemas.openxmlformats.org/officeDocument/2006/relationships/image" Target="../media/image163.png"/><Relationship Id="rId10" Type="http://schemas.openxmlformats.org/officeDocument/2006/relationships/image" Target="../media/image137.png"/><Relationship Id="rId19" Type="http://schemas.openxmlformats.org/officeDocument/2006/relationships/image" Target="../media/image146.svg"/><Relationship Id="rId31" Type="http://schemas.openxmlformats.org/officeDocument/2006/relationships/image" Target="../media/image158.svg"/><Relationship Id="rId4" Type="http://schemas.openxmlformats.org/officeDocument/2006/relationships/image" Target="../media/image131.svg"/><Relationship Id="rId9" Type="http://schemas.openxmlformats.org/officeDocument/2006/relationships/image" Target="../media/image136.svg"/><Relationship Id="rId14" Type="http://schemas.openxmlformats.org/officeDocument/2006/relationships/image" Target="../media/image141.png"/><Relationship Id="rId22" Type="http://schemas.openxmlformats.org/officeDocument/2006/relationships/image" Target="../media/image149.png"/><Relationship Id="rId27" Type="http://schemas.openxmlformats.org/officeDocument/2006/relationships/image" Target="../media/image154.svg"/><Relationship Id="rId30" Type="http://schemas.openxmlformats.org/officeDocument/2006/relationships/image" Target="../media/image157.png"/><Relationship Id="rId35" Type="http://schemas.openxmlformats.org/officeDocument/2006/relationships/image" Target="../media/image162.png"/><Relationship Id="rId8" Type="http://schemas.openxmlformats.org/officeDocument/2006/relationships/image" Target="../media/image135.png"/><Relationship Id="rId3" Type="http://schemas.openxmlformats.org/officeDocument/2006/relationships/image" Target="../media/image130.png"/></Relationships>
</file>

<file path=ppt/slides/_rels/slide28.xml.rels><?xml version="1.0" encoding="UTF-8" standalone="yes"?>
<Relationships xmlns="http://schemas.openxmlformats.org/package/2006/relationships"><Relationship Id="rId8" Type="http://schemas.openxmlformats.org/officeDocument/2006/relationships/image" Target="../media/image172.svg"/><Relationship Id="rId13" Type="http://schemas.openxmlformats.org/officeDocument/2006/relationships/diagramQuickStyle" Target="../diagrams/quickStyle6.xml"/><Relationship Id="rId3" Type="http://schemas.openxmlformats.org/officeDocument/2006/relationships/image" Target="../media/image167.png"/><Relationship Id="rId7" Type="http://schemas.openxmlformats.org/officeDocument/2006/relationships/image" Target="../media/image171.png"/><Relationship Id="rId12" Type="http://schemas.openxmlformats.org/officeDocument/2006/relationships/diagramLayout" Target="../diagrams/layout6.xml"/><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170.png"/><Relationship Id="rId11" Type="http://schemas.openxmlformats.org/officeDocument/2006/relationships/diagramData" Target="../diagrams/data6.xml"/><Relationship Id="rId5" Type="http://schemas.openxmlformats.org/officeDocument/2006/relationships/image" Target="../media/image169.svg"/><Relationship Id="rId15" Type="http://schemas.microsoft.com/office/2007/relationships/diagramDrawing" Target="../diagrams/drawing6.xml"/><Relationship Id="rId10" Type="http://schemas.openxmlformats.org/officeDocument/2006/relationships/image" Target="../media/image174.png"/><Relationship Id="rId4" Type="http://schemas.openxmlformats.org/officeDocument/2006/relationships/image" Target="../media/image168.png"/><Relationship Id="rId9" Type="http://schemas.openxmlformats.org/officeDocument/2006/relationships/image" Target="../media/image173.png"/><Relationship Id="rId14" Type="http://schemas.openxmlformats.org/officeDocument/2006/relationships/diagramColors" Target="../diagrams/colors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1.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30.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5.png"/><Relationship Id="rId7" Type="http://schemas.openxmlformats.org/officeDocument/2006/relationships/image" Target="../media/image179.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178.png"/><Relationship Id="rId5" Type="http://schemas.openxmlformats.org/officeDocument/2006/relationships/image" Target="../media/image177.png"/><Relationship Id="rId10" Type="http://schemas.openxmlformats.org/officeDocument/2006/relationships/image" Target="../media/image182.png"/><Relationship Id="rId4" Type="http://schemas.openxmlformats.org/officeDocument/2006/relationships/image" Target="../media/image176.png"/><Relationship Id="rId9" Type="http://schemas.openxmlformats.org/officeDocument/2006/relationships/image" Target="../media/image181.png"/></Relationships>
</file>

<file path=ppt/slides/_rels/slide31.xml.rels><?xml version="1.0" encoding="UTF-8" standalone="yes"?>
<Relationships xmlns="http://schemas.openxmlformats.org/package/2006/relationships"><Relationship Id="rId8" Type="http://schemas.openxmlformats.org/officeDocument/2006/relationships/image" Target="../media/image187.png"/><Relationship Id="rId13" Type="http://schemas.openxmlformats.org/officeDocument/2006/relationships/diagramData" Target="../diagrams/data7.xml"/><Relationship Id="rId3" Type="http://schemas.openxmlformats.org/officeDocument/2006/relationships/image" Target="../media/image183.png"/><Relationship Id="rId7" Type="http://schemas.openxmlformats.org/officeDocument/2006/relationships/image" Target="../media/image186.png"/><Relationship Id="rId12" Type="http://schemas.openxmlformats.org/officeDocument/2006/relationships/image" Target="../media/image190.png"/><Relationship Id="rId17" Type="http://schemas.microsoft.com/office/2007/relationships/diagramDrawing" Target="../diagrams/drawing7.xml"/><Relationship Id="rId2" Type="http://schemas.openxmlformats.org/officeDocument/2006/relationships/notesSlide" Target="../notesSlides/notesSlide22.xml"/><Relationship Id="rId16" Type="http://schemas.openxmlformats.org/officeDocument/2006/relationships/diagramColors" Target="../diagrams/colors7.xml"/><Relationship Id="rId1" Type="http://schemas.openxmlformats.org/officeDocument/2006/relationships/slideLayout" Target="../slideLayouts/slideLayout10.xml"/><Relationship Id="rId6" Type="http://schemas.openxmlformats.org/officeDocument/2006/relationships/image" Target="../media/image185.svg"/><Relationship Id="rId11" Type="http://schemas.openxmlformats.org/officeDocument/2006/relationships/image" Target="../media/image189.png"/><Relationship Id="rId5" Type="http://schemas.openxmlformats.org/officeDocument/2006/relationships/image" Target="../media/image171.png"/><Relationship Id="rId15" Type="http://schemas.openxmlformats.org/officeDocument/2006/relationships/diagramQuickStyle" Target="../diagrams/quickStyle7.xml"/><Relationship Id="rId10" Type="http://schemas.microsoft.com/office/2007/relationships/hdphoto" Target="../media/hdphoto9.wdp"/><Relationship Id="rId4" Type="http://schemas.openxmlformats.org/officeDocument/2006/relationships/image" Target="../media/image184.svg"/><Relationship Id="rId9" Type="http://schemas.openxmlformats.org/officeDocument/2006/relationships/image" Target="../media/image188.png"/><Relationship Id="rId14" Type="http://schemas.openxmlformats.org/officeDocument/2006/relationships/diagramLayout" Target="../diagrams/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0.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9.xml"/><Relationship Id="rId13" Type="http://schemas.openxmlformats.org/officeDocument/2006/relationships/diagramColors" Target="../diagrams/colors10.xml"/><Relationship Id="rId3" Type="http://schemas.openxmlformats.org/officeDocument/2006/relationships/image" Target="../media/image191.png"/><Relationship Id="rId7" Type="http://schemas.openxmlformats.org/officeDocument/2006/relationships/diagramQuickStyle" Target="../diagrams/quickStyle9.xml"/><Relationship Id="rId12" Type="http://schemas.openxmlformats.org/officeDocument/2006/relationships/diagramQuickStyle" Target="../diagrams/quickStyle10.xml"/><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diagramLayout" Target="../diagrams/layout9.xml"/><Relationship Id="rId11" Type="http://schemas.openxmlformats.org/officeDocument/2006/relationships/diagramLayout" Target="../diagrams/layout10.xml"/><Relationship Id="rId5" Type="http://schemas.openxmlformats.org/officeDocument/2006/relationships/diagramData" Target="../diagrams/data9.xml"/><Relationship Id="rId10" Type="http://schemas.openxmlformats.org/officeDocument/2006/relationships/diagramData" Target="../diagrams/data10.xml"/><Relationship Id="rId4" Type="http://schemas.openxmlformats.org/officeDocument/2006/relationships/image" Target="../media/image192.png"/><Relationship Id="rId9" Type="http://schemas.microsoft.com/office/2007/relationships/diagramDrawing" Target="../diagrams/drawing9.xml"/><Relationship Id="rId14" Type="http://schemas.microsoft.com/office/2007/relationships/diagramDrawing" Target="../diagrams/drawing10.xml"/></Relationships>
</file>

<file path=ppt/slides/_rels/slide35.xml.rels><?xml version="1.0" encoding="UTF-8" standalone="yes"?>
<Relationships xmlns="http://schemas.openxmlformats.org/package/2006/relationships"><Relationship Id="rId8" Type="http://schemas.openxmlformats.org/officeDocument/2006/relationships/image" Target="../media/image198.png"/><Relationship Id="rId13" Type="http://schemas.openxmlformats.org/officeDocument/2006/relationships/image" Target="../media/image203.png"/><Relationship Id="rId3" Type="http://schemas.microsoft.com/office/2007/relationships/hdphoto" Target="../media/hdphoto10.wdp"/><Relationship Id="rId7" Type="http://schemas.openxmlformats.org/officeDocument/2006/relationships/image" Target="../media/image197.png"/><Relationship Id="rId12" Type="http://schemas.openxmlformats.org/officeDocument/2006/relationships/image" Target="../media/image202.png"/><Relationship Id="rId2" Type="http://schemas.openxmlformats.org/officeDocument/2006/relationships/image" Target="../media/image193.png"/><Relationship Id="rId1" Type="http://schemas.openxmlformats.org/officeDocument/2006/relationships/slideLayout" Target="../slideLayouts/slideLayout10.xml"/><Relationship Id="rId6" Type="http://schemas.openxmlformats.org/officeDocument/2006/relationships/image" Target="../media/image196.png"/><Relationship Id="rId11" Type="http://schemas.openxmlformats.org/officeDocument/2006/relationships/image" Target="../media/image201.png"/><Relationship Id="rId5" Type="http://schemas.openxmlformats.org/officeDocument/2006/relationships/image" Target="../media/image195.png"/><Relationship Id="rId10" Type="http://schemas.openxmlformats.org/officeDocument/2006/relationships/image" Target="../media/image200.png"/><Relationship Id="rId4" Type="http://schemas.openxmlformats.org/officeDocument/2006/relationships/image" Target="../media/image194.png"/><Relationship Id="rId9" Type="http://schemas.openxmlformats.org/officeDocument/2006/relationships/image" Target="../media/image199.png"/></Relationships>
</file>

<file path=ppt/slides/_rels/slide36.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218.svg"/></Relationships>
</file>

<file path=ppt/slides/_rels/slide38.xml.rels><?xml version="1.0" encoding="UTF-8" standalone="yes"?>
<Relationships xmlns="http://schemas.openxmlformats.org/package/2006/relationships"><Relationship Id="rId8" Type="http://schemas.openxmlformats.org/officeDocument/2006/relationships/image" Target="../media/image224.png"/><Relationship Id="rId13" Type="http://schemas.openxmlformats.org/officeDocument/2006/relationships/image" Target="../media/image229.svg"/><Relationship Id="rId3" Type="http://schemas.openxmlformats.org/officeDocument/2006/relationships/image" Target="../media/image219.jpeg"/><Relationship Id="rId7" Type="http://schemas.openxmlformats.org/officeDocument/2006/relationships/image" Target="../media/image223.svg"/><Relationship Id="rId12" Type="http://schemas.openxmlformats.org/officeDocument/2006/relationships/image" Target="../media/image228.png"/><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222.png"/><Relationship Id="rId11" Type="http://schemas.openxmlformats.org/officeDocument/2006/relationships/image" Target="../media/image227.svg"/><Relationship Id="rId5" Type="http://schemas.openxmlformats.org/officeDocument/2006/relationships/image" Target="../media/image221.svg"/><Relationship Id="rId10" Type="http://schemas.openxmlformats.org/officeDocument/2006/relationships/image" Target="../media/image226.png"/><Relationship Id="rId4" Type="http://schemas.openxmlformats.org/officeDocument/2006/relationships/image" Target="../media/image220.png"/><Relationship Id="rId9" Type="http://schemas.openxmlformats.org/officeDocument/2006/relationships/image" Target="../media/image225.svg"/></Relationships>
</file>

<file path=ppt/slides/_rels/slide39.xml.rels><?xml version="1.0" encoding="UTF-8" standalone="yes"?>
<Relationships xmlns="http://schemas.openxmlformats.org/package/2006/relationships"><Relationship Id="rId8" Type="http://schemas.openxmlformats.org/officeDocument/2006/relationships/image" Target="../media/image235.png"/><Relationship Id="rId3" Type="http://schemas.openxmlformats.org/officeDocument/2006/relationships/image" Target="../media/image230.png"/><Relationship Id="rId7" Type="http://schemas.openxmlformats.org/officeDocument/2006/relationships/image" Target="../media/image234.png"/><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31.png"/><Relationship Id="rId9" Type="http://schemas.openxmlformats.org/officeDocument/2006/relationships/image" Target="../media/image236.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8" Type="http://schemas.openxmlformats.org/officeDocument/2006/relationships/diagramData" Target="../diagrams/data13.xml"/><Relationship Id="rId13" Type="http://schemas.openxmlformats.org/officeDocument/2006/relationships/diagramData" Target="../diagrams/data14.xml"/><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17" Type="http://schemas.microsoft.com/office/2007/relationships/diagramDrawing" Target="../diagrams/drawing14.xml"/><Relationship Id="rId2" Type="http://schemas.openxmlformats.org/officeDocument/2006/relationships/notesSlide" Target="../notesSlides/notesSlide28.xml"/><Relationship Id="rId16" Type="http://schemas.openxmlformats.org/officeDocument/2006/relationships/diagramColors" Target="../diagrams/colors14.xml"/><Relationship Id="rId1" Type="http://schemas.openxmlformats.org/officeDocument/2006/relationships/slideLayout" Target="../slideLayouts/slideLayout10.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5" Type="http://schemas.openxmlformats.org/officeDocument/2006/relationships/diagramQuickStyle" Target="../diagrams/quickStyle14.xml"/><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 Id="rId14" Type="http://schemas.openxmlformats.org/officeDocument/2006/relationships/diagramLayout" Target="../diagrams/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image" Target="../media/image237.jpeg"/><Relationship Id="rId1" Type="http://schemas.openxmlformats.org/officeDocument/2006/relationships/slideLayout" Target="../slideLayouts/slideLayout10.xml"/><Relationship Id="rId6" Type="http://schemas.openxmlformats.org/officeDocument/2006/relationships/image" Target="../media/image241.jpeg"/><Relationship Id="rId5" Type="http://schemas.openxmlformats.org/officeDocument/2006/relationships/image" Target="../media/image240.jpeg"/><Relationship Id="rId4" Type="http://schemas.openxmlformats.org/officeDocument/2006/relationships/image" Target="../media/image239.jpeg"/></Relationships>
</file>

<file path=ppt/slides/_rels/slide43.xml.rels><?xml version="1.0" encoding="UTF-8" standalone="yes"?>
<Relationships xmlns="http://schemas.openxmlformats.org/package/2006/relationships"><Relationship Id="rId3" Type="http://schemas.openxmlformats.org/officeDocument/2006/relationships/image" Target="../media/image242.jpeg"/><Relationship Id="rId7" Type="http://schemas.openxmlformats.org/officeDocument/2006/relationships/image" Target="../media/image246.jpeg"/><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image" Target="../media/image245.jpeg"/><Relationship Id="rId5" Type="http://schemas.openxmlformats.org/officeDocument/2006/relationships/image" Target="../media/image244.jpeg"/><Relationship Id="rId4" Type="http://schemas.openxmlformats.org/officeDocument/2006/relationships/image" Target="../media/image243.jpeg"/></Relationships>
</file>

<file path=ppt/slides/_rels/slide44.xml.rels><?xml version="1.0" encoding="UTF-8" standalone="yes"?>
<Relationships xmlns="http://schemas.openxmlformats.org/package/2006/relationships"><Relationship Id="rId8" Type="http://schemas.openxmlformats.org/officeDocument/2006/relationships/image" Target="../media/image252.jpeg"/><Relationship Id="rId3" Type="http://schemas.openxmlformats.org/officeDocument/2006/relationships/image" Target="../media/image247.jpeg"/><Relationship Id="rId7" Type="http://schemas.openxmlformats.org/officeDocument/2006/relationships/image" Target="../media/image251.jpeg"/><Relationship Id="rId12" Type="http://schemas.openxmlformats.org/officeDocument/2006/relationships/image" Target="../media/image256.jpeg"/><Relationship Id="rId2" Type="http://schemas.openxmlformats.org/officeDocument/2006/relationships/notesSlide" Target="../notesSlides/notesSlide30.xml"/><Relationship Id="rId1" Type="http://schemas.openxmlformats.org/officeDocument/2006/relationships/slideLayout" Target="../slideLayouts/slideLayout16.xml"/><Relationship Id="rId6" Type="http://schemas.openxmlformats.org/officeDocument/2006/relationships/image" Target="../media/image250.jpeg"/><Relationship Id="rId11" Type="http://schemas.openxmlformats.org/officeDocument/2006/relationships/image" Target="../media/image255.jpeg"/><Relationship Id="rId5" Type="http://schemas.openxmlformats.org/officeDocument/2006/relationships/image" Target="../media/image249.jpeg"/><Relationship Id="rId10" Type="http://schemas.openxmlformats.org/officeDocument/2006/relationships/image" Target="../media/image254.jpeg"/><Relationship Id="rId4" Type="http://schemas.openxmlformats.org/officeDocument/2006/relationships/image" Target="../media/image248.jpeg"/><Relationship Id="rId9" Type="http://schemas.openxmlformats.org/officeDocument/2006/relationships/image" Target="../media/image253.jpeg"/></Relationships>
</file>

<file path=ppt/slides/_rels/slide4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62.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32.xml"/><Relationship Id="rId1" Type="http://schemas.openxmlformats.org/officeDocument/2006/relationships/slideLayout" Target="../slideLayouts/slideLayout42.xml"/><Relationship Id="rId6" Type="http://schemas.openxmlformats.org/officeDocument/2006/relationships/image" Target="../media/image260.svg"/><Relationship Id="rId5" Type="http://schemas.openxmlformats.org/officeDocument/2006/relationships/image" Target="../media/image259.png"/><Relationship Id="rId4" Type="http://schemas.openxmlformats.org/officeDocument/2006/relationships/image" Target="../media/image258.svg"/></Relationships>
</file>

<file path=ppt/slides/_rels/slide47.xml.rels><?xml version="1.0" encoding="UTF-8" standalone="yes"?>
<Relationships xmlns="http://schemas.openxmlformats.org/package/2006/relationships"><Relationship Id="rId13" Type="http://schemas.openxmlformats.org/officeDocument/2006/relationships/image" Target="../media/image272.png"/><Relationship Id="rId18" Type="http://schemas.openxmlformats.org/officeDocument/2006/relationships/image" Target="../media/image277.png"/><Relationship Id="rId26" Type="http://schemas.openxmlformats.org/officeDocument/2006/relationships/image" Target="../media/image285.png"/><Relationship Id="rId3" Type="http://schemas.openxmlformats.org/officeDocument/2006/relationships/image" Target="../media/image262.png"/><Relationship Id="rId21" Type="http://schemas.openxmlformats.org/officeDocument/2006/relationships/image" Target="../media/image280.png"/><Relationship Id="rId34" Type="http://schemas.openxmlformats.org/officeDocument/2006/relationships/image" Target="../media/image293.png"/><Relationship Id="rId7" Type="http://schemas.openxmlformats.org/officeDocument/2006/relationships/image" Target="../media/image266.png"/><Relationship Id="rId12" Type="http://schemas.openxmlformats.org/officeDocument/2006/relationships/image" Target="../media/image271.jpeg"/><Relationship Id="rId17" Type="http://schemas.openxmlformats.org/officeDocument/2006/relationships/image" Target="../media/image276.png"/><Relationship Id="rId25" Type="http://schemas.openxmlformats.org/officeDocument/2006/relationships/image" Target="../media/image284.png"/><Relationship Id="rId33" Type="http://schemas.openxmlformats.org/officeDocument/2006/relationships/image" Target="../media/image292.jpeg"/><Relationship Id="rId2" Type="http://schemas.openxmlformats.org/officeDocument/2006/relationships/image" Target="../media/image261.jpeg"/><Relationship Id="rId16" Type="http://schemas.openxmlformats.org/officeDocument/2006/relationships/image" Target="../media/image275.png"/><Relationship Id="rId20" Type="http://schemas.openxmlformats.org/officeDocument/2006/relationships/image" Target="../media/image279.png"/><Relationship Id="rId29" Type="http://schemas.openxmlformats.org/officeDocument/2006/relationships/image" Target="../media/image288.png"/><Relationship Id="rId1" Type="http://schemas.openxmlformats.org/officeDocument/2006/relationships/slideLayout" Target="../slideLayouts/slideLayout42.xml"/><Relationship Id="rId6" Type="http://schemas.openxmlformats.org/officeDocument/2006/relationships/image" Target="../media/image265.png"/><Relationship Id="rId11" Type="http://schemas.openxmlformats.org/officeDocument/2006/relationships/image" Target="../media/image270.png"/><Relationship Id="rId24" Type="http://schemas.openxmlformats.org/officeDocument/2006/relationships/image" Target="../media/image283.png"/><Relationship Id="rId32" Type="http://schemas.openxmlformats.org/officeDocument/2006/relationships/image" Target="../media/image291.png"/><Relationship Id="rId5" Type="http://schemas.openxmlformats.org/officeDocument/2006/relationships/image" Target="../media/image264.png"/><Relationship Id="rId15" Type="http://schemas.openxmlformats.org/officeDocument/2006/relationships/image" Target="../media/image274.png"/><Relationship Id="rId23" Type="http://schemas.openxmlformats.org/officeDocument/2006/relationships/image" Target="../media/image282.png"/><Relationship Id="rId28" Type="http://schemas.openxmlformats.org/officeDocument/2006/relationships/image" Target="../media/image287.png"/><Relationship Id="rId10" Type="http://schemas.openxmlformats.org/officeDocument/2006/relationships/image" Target="../media/image269.png"/><Relationship Id="rId19" Type="http://schemas.openxmlformats.org/officeDocument/2006/relationships/image" Target="../media/image278.png"/><Relationship Id="rId31" Type="http://schemas.openxmlformats.org/officeDocument/2006/relationships/image" Target="../media/image290.png"/><Relationship Id="rId4" Type="http://schemas.openxmlformats.org/officeDocument/2006/relationships/image" Target="../media/image263.png"/><Relationship Id="rId9" Type="http://schemas.openxmlformats.org/officeDocument/2006/relationships/image" Target="../media/image268.png"/><Relationship Id="rId14" Type="http://schemas.openxmlformats.org/officeDocument/2006/relationships/image" Target="../media/image273.png"/><Relationship Id="rId22" Type="http://schemas.openxmlformats.org/officeDocument/2006/relationships/image" Target="../media/image281.png"/><Relationship Id="rId27" Type="http://schemas.openxmlformats.org/officeDocument/2006/relationships/image" Target="../media/image286.png"/><Relationship Id="rId30" Type="http://schemas.openxmlformats.org/officeDocument/2006/relationships/image" Target="../media/image289.png"/><Relationship Id="rId35" Type="http://schemas.openxmlformats.org/officeDocument/2006/relationships/image" Target="../media/image294.png"/><Relationship Id="rId8" Type="http://schemas.openxmlformats.org/officeDocument/2006/relationships/image" Target="../media/image267.png"/></Relationships>
</file>

<file path=ppt/slides/_rels/slide48.xml.rels><?xml version="1.0" encoding="UTF-8" standalone="yes"?>
<Relationships xmlns="http://schemas.openxmlformats.org/package/2006/relationships"><Relationship Id="rId8" Type="http://schemas.openxmlformats.org/officeDocument/2006/relationships/image" Target="../media/image300.png"/><Relationship Id="rId13" Type="http://schemas.microsoft.com/office/2007/relationships/hdphoto" Target="../media/hdphoto11.wdp"/><Relationship Id="rId18" Type="http://schemas.openxmlformats.org/officeDocument/2006/relationships/image" Target="../media/image291.png"/><Relationship Id="rId3" Type="http://schemas.openxmlformats.org/officeDocument/2006/relationships/image" Target="../media/image295.jpeg"/><Relationship Id="rId7" Type="http://schemas.openxmlformats.org/officeDocument/2006/relationships/image" Target="../media/image299.png"/><Relationship Id="rId12" Type="http://schemas.openxmlformats.org/officeDocument/2006/relationships/image" Target="../media/image304.png"/><Relationship Id="rId17" Type="http://schemas.openxmlformats.org/officeDocument/2006/relationships/image" Target="../media/image307.jpeg"/><Relationship Id="rId2" Type="http://schemas.openxmlformats.org/officeDocument/2006/relationships/notesSlide" Target="../notesSlides/notesSlide33.xml"/><Relationship Id="rId16" Type="http://schemas.openxmlformats.org/officeDocument/2006/relationships/image" Target="../media/image93.png"/><Relationship Id="rId20" Type="http://schemas.openxmlformats.org/officeDocument/2006/relationships/image" Target="../media/image309.jpeg"/><Relationship Id="rId1" Type="http://schemas.openxmlformats.org/officeDocument/2006/relationships/slideLayout" Target="../slideLayouts/slideLayout42.xml"/><Relationship Id="rId6" Type="http://schemas.openxmlformats.org/officeDocument/2006/relationships/image" Target="../media/image298.png"/><Relationship Id="rId11" Type="http://schemas.openxmlformats.org/officeDocument/2006/relationships/image" Target="../media/image303.jpeg"/><Relationship Id="rId5" Type="http://schemas.openxmlformats.org/officeDocument/2006/relationships/image" Target="../media/image297.png"/><Relationship Id="rId15" Type="http://schemas.openxmlformats.org/officeDocument/2006/relationships/image" Target="../media/image306.png"/><Relationship Id="rId10" Type="http://schemas.openxmlformats.org/officeDocument/2006/relationships/image" Target="../media/image302.jpeg"/><Relationship Id="rId19" Type="http://schemas.openxmlformats.org/officeDocument/2006/relationships/image" Target="../media/image308.png"/><Relationship Id="rId4" Type="http://schemas.openxmlformats.org/officeDocument/2006/relationships/image" Target="../media/image296.jpeg"/><Relationship Id="rId9" Type="http://schemas.openxmlformats.org/officeDocument/2006/relationships/image" Target="../media/image301.jpeg"/><Relationship Id="rId14" Type="http://schemas.openxmlformats.org/officeDocument/2006/relationships/image" Target="../media/image305.png"/></Relationships>
</file>

<file path=ppt/slides/_rels/slide49.xml.rels><?xml version="1.0" encoding="UTF-8" standalone="yes"?>
<Relationships xmlns="http://schemas.openxmlformats.org/package/2006/relationships"><Relationship Id="rId8" Type="http://schemas.openxmlformats.org/officeDocument/2006/relationships/image" Target="../media/image310.png"/><Relationship Id="rId13" Type="http://schemas.openxmlformats.org/officeDocument/2006/relationships/image" Target="../media/image38.png"/><Relationship Id="rId18" Type="http://schemas.openxmlformats.org/officeDocument/2006/relationships/image" Target="../media/image313.png"/><Relationship Id="rId26" Type="http://schemas.openxmlformats.org/officeDocument/2006/relationships/image" Target="../media/image308.png"/><Relationship Id="rId3" Type="http://schemas.openxmlformats.org/officeDocument/2006/relationships/image" Target="../media/image9.png"/><Relationship Id="rId21" Type="http://schemas.openxmlformats.org/officeDocument/2006/relationships/image" Target="../media/image314.png"/><Relationship Id="rId7" Type="http://schemas.openxmlformats.org/officeDocument/2006/relationships/image" Target="../media/image45.svg"/><Relationship Id="rId12" Type="http://schemas.microsoft.com/office/2007/relationships/hdphoto" Target="../media/hdphoto3.wdp"/><Relationship Id="rId17" Type="http://schemas.openxmlformats.org/officeDocument/2006/relationships/image" Target="../media/image307.jpeg"/><Relationship Id="rId25" Type="http://schemas.openxmlformats.org/officeDocument/2006/relationships/image" Target="../media/image315.jpeg"/><Relationship Id="rId2" Type="http://schemas.openxmlformats.org/officeDocument/2006/relationships/notesSlide" Target="../notesSlides/notesSlide34.xml"/><Relationship Id="rId16" Type="http://schemas.openxmlformats.org/officeDocument/2006/relationships/image" Target="../media/image41.svg"/><Relationship Id="rId20" Type="http://schemas.openxmlformats.org/officeDocument/2006/relationships/image" Target="../media/image305.png"/><Relationship Id="rId1" Type="http://schemas.openxmlformats.org/officeDocument/2006/relationships/slideLayout" Target="../slideLayouts/slideLayout97.xml"/><Relationship Id="rId6" Type="http://schemas.openxmlformats.org/officeDocument/2006/relationships/image" Target="../media/image44.png"/><Relationship Id="rId11" Type="http://schemas.openxmlformats.org/officeDocument/2006/relationships/image" Target="../media/image53.png"/><Relationship Id="rId24" Type="http://schemas.openxmlformats.org/officeDocument/2006/relationships/image" Target="../media/image309.jpeg"/><Relationship Id="rId5" Type="http://schemas.openxmlformats.org/officeDocument/2006/relationships/image" Target="../media/image43.svg"/><Relationship Id="rId15" Type="http://schemas.openxmlformats.org/officeDocument/2006/relationships/image" Target="../media/image40.png"/><Relationship Id="rId23" Type="http://schemas.openxmlformats.org/officeDocument/2006/relationships/image" Target="../media/image93.png"/><Relationship Id="rId10" Type="http://schemas.openxmlformats.org/officeDocument/2006/relationships/image" Target="../media/image312.png"/><Relationship Id="rId19" Type="http://schemas.microsoft.com/office/2007/relationships/hdphoto" Target="../media/hdphoto11.wdp"/><Relationship Id="rId4" Type="http://schemas.openxmlformats.org/officeDocument/2006/relationships/image" Target="../media/image42.png"/><Relationship Id="rId9" Type="http://schemas.openxmlformats.org/officeDocument/2006/relationships/image" Target="../media/image311.png"/><Relationship Id="rId14" Type="http://schemas.openxmlformats.org/officeDocument/2006/relationships/image" Target="../media/image39.svg"/><Relationship Id="rId22" Type="http://schemas.microsoft.com/office/2007/relationships/hdphoto" Target="../media/hdphoto12.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3" Type="http://schemas.openxmlformats.org/officeDocument/2006/relationships/image" Target="../media/image327.svg"/><Relationship Id="rId18" Type="http://schemas.openxmlformats.org/officeDocument/2006/relationships/image" Target="../media/image332.png"/><Relationship Id="rId26" Type="http://schemas.openxmlformats.org/officeDocument/2006/relationships/image" Target="../media/image340.png"/><Relationship Id="rId39" Type="http://schemas.openxmlformats.org/officeDocument/2006/relationships/image" Target="../media/image353.svg"/><Relationship Id="rId21" Type="http://schemas.openxmlformats.org/officeDocument/2006/relationships/image" Target="../media/image335.svg"/><Relationship Id="rId34" Type="http://schemas.openxmlformats.org/officeDocument/2006/relationships/image" Target="../media/image348.png"/><Relationship Id="rId42" Type="http://schemas.openxmlformats.org/officeDocument/2006/relationships/image" Target="../media/image356.png"/><Relationship Id="rId47" Type="http://schemas.openxmlformats.org/officeDocument/2006/relationships/image" Target="../media/image361.svg"/><Relationship Id="rId50" Type="http://schemas.openxmlformats.org/officeDocument/2006/relationships/image" Target="../media/image364.png"/><Relationship Id="rId55" Type="http://schemas.openxmlformats.org/officeDocument/2006/relationships/image" Target="../media/image369.svg"/><Relationship Id="rId7" Type="http://schemas.openxmlformats.org/officeDocument/2006/relationships/image" Target="../media/image321.svg"/><Relationship Id="rId2" Type="http://schemas.openxmlformats.org/officeDocument/2006/relationships/image" Target="../media/image316.png"/><Relationship Id="rId16" Type="http://schemas.openxmlformats.org/officeDocument/2006/relationships/image" Target="../media/image330.png"/><Relationship Id="rId29" Type="http://schemas.openxmlformats.org/officeDocument/2006/relationships/image" Target="../media/image343.svg"/><Relationship Id="rId11" Type="http://schemas.openxmlformats.org/officeDocument/2006/relationships/image" Target="../media/image325.svg"/><Relationship Id="rId24" Type="http://schemas.openxmlformats.org/officeDocument/2006/relationships/image" Target="../media/image338.png"/><Relationship Id="rId32" Type="http://schemas.openxmlformats.org/officeDocument/2006/relationships/image" Target="../media/image346.png"/><Relationship Id="rId37" Type="http://schemas.openxmlformats.org/officeDocument/2006/relationships/image" Target="../media/image351.svg"/><Relationship Id="rId40" Type="http://schemas.openxmlformats.org/officeDocument/2006/relationships/image" Target="../media/image354.png"/><Relationship Id="rId45" Type="http://schemas.openxmlformats.org/officeDocument/2006/relationships/image" Target="../media/image359.svg"/><Relationship Id="rId53" Type="http://schemas.openxmlformats.org/officeDocument/2006/relationships/image" Target="../media/image367.svg"/><Relationship Id="rId5" Type="http://schemas.openxmlformats.org/officeDocument/2006/relationships/image" Target="../media/image319.svg"/><Relationship Id="rId19" Type="http://schemas.openxmlformats.org/officeDocument/2006/relationships/image" Target="../media/image333.svg"/><Relationship Id="rId4" Type="http://schemas.openxmlformats.org/officeDocument/2006/relationships/image" Target="../media/image318.png"/><Relationship Id="rId9" Type="http://schemas.openxmlformats.org/officeDocument/2006/relationships/image" Target="../media/image323.svg"/><Relationship Id="rId14" Type="http://schemas.openxmlformats.org/officeDocument/2006/relationships/image" Target="../media/image328.png"/><Relationship Id="rId22" Type="http://schemas.openxmlformats.org/officeDocument/2006/relationships/image" Target="../media/image336.png"/><Relationship Id="rId27" Type="http://schemas.openxmlformats.org/officeDocument/2006/relationships/image" Target="../media/image341.svg"/><Relationship Id="rId30" Type="http://schemas.openxmlformats.org/officeDocument/2006/relationships/image" Target="../media/image344.png"/><Relationship Id="rId35" Type="http://schemas.openxmlformats.org/officeDocument/2006/relationships/image" Target="../media/image349.svg"/><Relationship Id="rId43" Type="http://schemas.openxmlformats.org/officeDocument/2006/relationships/image" Target="../media/image357.svg"/><Relationship Id="rId48" Type="http://schemas.openxmlformats.org/officeDocument/2006/relationships/image" Target="../media/image362.png"/><Relationship Id="rId56" Type="http://schemas.openxmlformats.org/officeDocument/2006/relationships/image" Target="../media/image370.png"/><Relationship Id="rId8" Type="http://schemas.openxmlformats.org/officeDocument/2006/relationships/image" Target="../media/image322.png"/><Relationship Id="rId51" Type="http://schemas.openxmlformats.org/officeDocument/2006/relationships/image" Target="../media/image365.svg"/><Relationship Id="rId3" Type="http://schemas.openxmlformats.org/officeDocument/2006/relationships/image" Target="../media/image317.svg"/><Relationship Id="rId12" Type="http://schemas.openxmlformats.org/officeDocument/2006/relationships/image" Target="../media/image326.png"/><Relationship Id="rId17" Type="http://schemas.openxmlformats.org/officeDocument/2006/relationships/image" Target="../media/image331.svg"/><Relationship Id="rId25" Type="http://schemas.openxmlformats.org/officeDocument/2006/relationships/image" Target="../media/image339.svg"/><Relationship Id="rId33" Type="http://schemas.openxmlformats.org/officeDocument/2006/relationships/image" Target="../media/image347.svg"/><Relationship Id="rId38" Type="http://schemas.openxmlformats.org/officeDocument/2006/relationships/image" Target="../media/image352.png"/><Relationship Id="rId46" Type="http://schemas.openxmlformats.org/officeDocument/2006/relationships/image" Target="../media/image360.png"/><Relationship Id="rId20" Type="http://schemas.openxmlformats.org/officeDocument/2006/relationships/image" Target="../media/image334.png"/><Relationship Id="rId41" Type="http://schemas.openxmlformats.org/officeDocument/2006/relationships/image" Target="../media/image355.svg"/><Relationship Id="rId54" Type="http://schemas.openxmlformats.org/officeDocument/2006/relationships/image" Target="../media/image368.png"/><Relationship Id="rId1" Type="http://schemas.openxmlformats.org/officeDocument/2006/relationships/slideLayout" Target="../slideLayouts/slideLayout107.xml"/><Relationship Id="rId6" Type="http://schemas.openxmlformats.org/officeDocument/2006/relationships/image" Target="../media/image320.png"/><Relationship Id="rId15" Type="http://schemas.openxmlformats.org/officeDocument/2006/relationships/image" Target="../media/image329.svg"/><Relationship Id="rId23" Type="http://schemas.openxmlformats.org/officeDocument/2006/relationships/image" Target="../media/image337.svg"/><Relationship Id="rId28" Type="http://schemas.openxmlformats.org/officeDocument/2006/relationships/image" Target="../media/image342.png"/><Relationship Id="rId36" Type="http://schemas.openxmlformats.org/officeDocument/2006/relationships/image" Target="../media/image350.png"/><Relationship Id="rId49" Type="http://schemas.openxmlformats.org/officeDocument/2006/relationships/image" Target="../media/image363.svg"/><Relationship Id="rId57" Type="http://schemas.openxmlformats.org/officeDocument/2006/relationships/image" Target="../media/image371.svg"/><Relationship Id="rId10" Type="http://schemas.openxmlformats.org/officeDocument/2006/relationships/image" Target="../media/image324.png"/><Relationship Id="rId31" Type="http://schemas.openxmlformats.org/officeDocument/2006/relationships/image" Target="../media/image345.svg"/><Relationship Id="rId44" Type="http://schemas.openxmlformats.org/officeDocument/2006/relationships/image" Target="../media/image358.png"/><Relationship Id="rId52" Type="http://schemas.openxmlformats.org/officeDocument/2006/relationships/image" Target="../media/image366.png"/></Relationships>
</file>

<file path=ppt/slides/_rels/slide51.xml.rels><?xml version="1.0" encoding="UTF-8" standalone="yes"?>
<Relationships xmlns="http://schemas.openxmlformats.org/package/2006/relationships"><Relationship Id="rId8" Type="http://schemas.openxmlformats.org/officeDocument/2006/relationships/hyperlink" Target="https://coe-demos.sifylivewire.com/vr-haptics" TargetMode="External"/><Relationship Id="rId3" Type="http://schemas.openxmlformats.org/officeDocument/2006/relationships/image" Target="../media/image372.png"/><Relationship Id="rId7" Type="http://schemas.openxmlformats.org/officeDocument/2006/relationships/hyperlink" Target="https://coe-demos.sifylivewire.com/leap-motion" TargetMode="External"/><Relationship Id="rId2" Type="http://schemas.openxmlformats.org/officeDocument/2006/relationships/notesSlide" Target="../notesSlides/notesSlide35.xml"/><Relationship Id="rId1" Type="http://schemas.openxmlformats.org/officeDocument/2006/relationships/slideLayout" Target="../slideLayouts/slideLayout107.xml"/><Relationship Id="rId6" Type="http://schemas.openxmlformats.org/officeDocument/2006/relationships/hyperlink" Target="https://coe-demos.sifylivewire.com/assess" TargetMode="External"/><Relationship Id="rId5" Type="http://schemas.openxmlformats.org/officeDocument/2006/relationships/hyperlink" Target="https://coe-demos.sifylivewire.com/toolingu-web" TargetMode="External"/><Relationship Id="rId10" Type="http://schemas.openxmlformats.org/officeDocument/2006/relationships/hyperlink" Target="https://coe-demos.sifylivewire.com/hololens" TargetMode="External"/><Relationship Id="rId4" Type="http://schemas.openxmlformats.org/officeDocument/2006/relationships/image" Target="../media/image373.svg"/><Relationship Id="rId9" Type="http://schemas.openxmlformats.org/officeDocument/2006/relationships/hyperlink" Target="https://coe-demos.sifylivewire.com/ar-based-workinstructions"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53.xml.rels><?xml version="1.0" encoding="UTF-8" standalone="yes"?>
<Relationships xmlns="http://schemas.openxmlformats.org/package/2006/relationships"><Relationship Id="rId3" Type="http://schemas.openxmlformats.org/officeDocument/2006/relationships/image" Target="../media/image372.png"/><Relationship Id="rId2" Type="http://schemas.openxmlformats.org/officeDocument/2006/relationships/notesSlide" Target="../notesSlides/notesSlide36.xml"/><Relationship Id="rId1" Type="http://schemas.openxmlformats.org/officeDocument/2006/relationships/slideLayout" Target="../slideLayouts/slideLayout107.xml"/><Relationship Id="rId4" Type="http://schemas.openxmlformats.org/officeDocument/2006/relationships/image" Target="../media/image373.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png"/><Relationship Id="rId18" Type="http://schemas.openxmlformats.org/officeDocument/2006/relationships/image" Target="../media/image53.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svg"/><Relationship Id="rId2" Type="http://schemas.openxmlformats.org/officeDocument/2006/relationships/notesSlide" Target="../notesSlides/notesSlide5.xml"/><Relationship Id="rId16" Type="http://schemas.openxmlformats.org/officeDocument/2006/relationships/image" Target="../media/image51.png"/><Relationship Id="rId1" Type="http://schemas.openxmlformats.org/officeDocument/2006/relationships/slideLayout" Target="../slideLayouts/slideLayout3.xml"/><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svg"/><Relationship Id="rId10" Type="http://schemas.openxmlformats.org/officeDocument/2006/relationships/image" Target="../media/image45.svg"/><Relationship Id="rId19" Type="http://schemas.microsoft.com/office/2007/relationships/hdphoto" Target="../media/hdphoto2.wdp"/><Relationship Id="rId4" Type="http://schemas.openxmlformats.org/officeDocument/2006/relationships/image" Target="../media/image39.svg"/><Relationship Id="rId9" Type="http://schemas.openxmlformats.org/officeDocument/2006/relationships/image" Target="../media/image44.png"/><Relationship Id="rId14" Type="http://schemas.openxmlformats.org/officeDocument/2006/relationships/image" Target="../media/image4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emf"/><Relationship Id="rId2" Type="http://schemas.openxmlformats.org/officeDocument/2006/relationships/image" Target="../media/image54.png"/><Relationship Id="rId1" Type="http://schemas.openxmlformats.org/officeDocument/2006/relationships/slideLayout" Target="../slideLayouts/slideLayout25.xml"/><Relationship Id="rId6" Type="http://schemas.openxmlformats.org/officeDocument/2006/relationships/image" Target="../media/image58.png"/><Relationship Id="rId11" Type="http://schemas.openxmlformats.org/officeDocument/2006/relationships/image" Target="../media/image63.emf"/><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77BCCEA-D5D2-480E-9EF6-5C421A4C57C4}"/>
              </a:ext>
            </a:extLst>
          </p:cNvPr>
          <p:cNvSpPr>
            <a:spLocks noGrp="1"/>
          </p:cNvSpPr>
          <p:nvPr>
            <p:ph type="body" sz="quarter" idx="13"/>
          </p:nvPr>
        </p:nvSpPr>
        <p:spPr>
          <a:xfrm>
            <a:off x="334099" y="1559917"/>
            <a:ext cx="4417289" cy="913563"/>
          </a:xfrm>
        </p:spPr>
        <p:txBody>
          <a:bodyPr/>
          <a:lstStyle/>
          <a:p>
            <a:r>
              <a:rPr lang="en-IN" dirty="0"/>
              <a:t>EMPOWERING </a:t>
            </a:r>
          </a:p>
          <a:p>
            <a:r>
              <a:rPr lang="en-IN" dirty="0"/>
              <a:t>INDIA’S AI AMBITION </a:t>
            </a:r>
          </a:p>
        </p:txBody>
      </p:sp>
      <p:sp>
        <p:nvSpPr>
          <p:cNvPr id="13" name="Text Placeholder 12">
            <a:extLst>
              <a:ext uri="{FF2B5EF4-FFF2-40B4-BE49-F238E27FC236}">
                <a16:creationId xmlns:a16="http://schemas.microsoft.com/office/drawing/2014/main" id="{DC062683-999C-4FB2-9C42-29C1BFDE76EB}"/>
              </a:ext>
            </a:extLst>
          </p:cNvPr>
          <p:cNvSpPr>
            <a:spLocks noGrp="1"/>
          </p:cNvSpPr>
          <p:nvPr>
            <p:ph type="body" sz="quarter" idx="14"/>
          </p:nvPr>
        </p:nvSpPr>
        <p:spPr/>
        <p:txBody>
          <a:bodyPr vert="horz" lIns="0" tIns="0" rIns="91428" bIns="45715" rtlCol="0" anchor="t">
            <a:noAutofit/>
          </a:bodyPr>
          <a:lstStyle/>
          <a:p>
            <a:r>
              <a:rPr lang="en-IN" dirty="0">
                <a:latin typeface="TheSansOffice"/>
              </a:rPr>
              <a:t>Sify’s 8 GTM Overview </a:t>
            </a:r>
          </a:p>
        </p:txBody>
      </p:sp>
      <p:sp>
        <p:nvSpPr>
          <p:cNvPr id="14" name="Text Placeholder 13">
            <a:extLst>
              <a:ext uri="{FF2B5EF4-FFF2-40B4-BE49-F238E27FC236}">
                <a16:creationId xmlns:a16="http://schemas.microsoft.com/office/drawing/2014/main" id="{F7EA265C-0286-4CA7-9A77-50FD0974F5D0}"/>
              </a:ext>
            </a:extLst>
          </p:cNvPr>
          <p:cNvSpPr>
            <a:spLocks noGrp="1"/>
          </p:cNvSpPr>
          <p:nvPr>
            <p:ph type="body" sz="quarter" idx="15"/>
          </p:nvPr>
        </p:nvSpPr>
        <p:spPr/>
        <p:txBody>
          <a:bodyPr/>
          <a:lstStyle/>
          <a:p>
            <a:r>
              <a:rPr lang="en-IN" dirty="0">
                <a:latin typeface="TheSansOffice"/>
              </a:rPr>
              <a:t>April 2025</a:t>
            </a:r>
            <a:endParaRPr lang="en-US" dirty="0"/>
          </a:p>
        </p:txBody>
      </p:sp>
      <p:grpSp>
        <p:nvGrpSpPr>
          <p:cNvPr id="5" name="Group 4">
            <a:extLst>
              <a:ext uri="{FF2B5EF4-FFF2-40B4-BE49-F238E27FC236}">
                <a16:creationId xmlns:a16="http://schemas.microsoft.com/office/drawing/2014/main" id="{75F814F2-F949-F5DD-A2DE-F80FB72D5903}"/>
              </a:ext>
            </a:extLst>
          </p:cNvPr>
          <p:cNvGrpSpPr/>
          <p:nvPr/>
        </p:nvGrpSpPr>
        <p:grpSpPr>
          <a:xfrm>
            <a:off x="606933" y="4101866"/>
            <a:ext cx="7887458" cy="557598"/>
            <a:chOff x="323850" y="4101866"/>
            <a:chExt cx="7887458" cy="557598"/>
          </a:xfrm>
        </p:grpSpPr>
        <p:grpSp>
          <p:nvGrpSpPr>
            <p:cNvPr id="6" name="Group 5">
              <a:extLst>
                <a:ext uri="{FF2B5EF4-FFF2-40B4-BE49-F238E27FC236}">
                  <a16:creationId xmlns:a16="http://schemas.microsoft.com/office/drawing/2014/main" id="{00EBA7EA-48A5-0F5E-C4A8-B60A2D170337}"/>
                </a:ext>
              </a:extLst>
            </p:cNvPr>
            <p:cNvGrpSpPr/>
            <p:nvPr/>
          </p:nvGrpSpPr>
          <p:grpSpPr>
            <a:xfrm>
              <a:off x="323850" y="4101866"/>
              <a:ext cx="1443992" cy="557598"/>
              <a:chOff x="6660146" y="4084338"/>
              <a:chExt cx="1525991" cy="648000"/>
            </a:xfrm>
          </p:grpSpPr>
          <p:sp>
            <p:nvSpPr>
              <p:cNvPr id="18" name="Alternate Process 6">
                <a:extLst>
                  <a:ext uri="{FF2B5EF4-FFF2-40B4-BE49-F238E27FC236}">
                    <a16:creationId xmlns:a16="http://schemas.microsoft.com/office/drawing/2014/main" id="{FA2DDA4C-4F5E-94F0-617F-CCD8E0D21292}"/>
                  </a:ext>
                </a:extLst>
              </p:cNvPr>
              <p:cNvSpPr/>
              <p:nvPr/>
            </p:nvSpPr>
            <p:spPr>
              <a:xfrm>
                <a:off x="6660149" y="4084338"/>
                <a:ext cx="1525988" cy="648000"/>
              </a:xfrm>
              <a:prstGeom prst="flowChartAlternateProcess">
                <a:avLst/>
              </a:prstGeom>
              <a:solidFill>
                <a:srgbClr val="BED730"/>
              </a:solidFill>
              <a:ln w="3175">
                <a:solidFill>
                  <a:schemeClr val="bg1"/>
                </a:solidFill>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 name="TextBox 18">
                <a:extLst>
                  <a:ext uri="{FF2B5EF4-FFF2-40B4-BE49-F238E27FC236}">
                    <a16:creationId xmlns:a16="http://schemas.microsoft.com/office/drawing/2014/main" id="{4A90EFAF-0D7E-6096-9876-1E99BE1C44DF}"/>
                  </a:ext>
                </a:extLst>
              </p:cNvPr>
              <p:cNvSpPr txBox="1"/>
              <p:nvPr/>
            </p:nvSpPr>
            <p:spPr>
              <a:xfrm>
                <a:off x="6660146" y="4140720"/>
                <a:ext cx="1525989" cy="500746"/>
              </a:xfrm>
              <a:prstGeom prst="rect">
                <a:avLst/>
              </a:prstGeom>
              <a:noFill/>
            </p:spPr>
            <p:txBody>
              <a:bodyPr wrap="square" rtlCol="0">
                <a:spAutoFit/>
              </a:bodyPr>
              <a:lstStyle/>
              <a:p>
                <a:pPr algn="ctr"/>
                <a:r>
                  <a:rPr lang="en-US" sz="1100" b="1" dirty="0"/>
                  <a:t>Mission Critical Networks</a:t>
                </a:r>
                <a:endParaRPr lang="en-IN" sz="1100" b="1" dirty="0"/>
              </a:p>
            </p:txBody>
          </p:sp>
        </p:grpSp>
        <p:sp>
          <p:nvSpPr>
            <p:cNvPr id="7" name="Alternate Process 6">
              <a:extLst>
                <a:ext uri="{FF2B5EF4-FFF2-40B4-BE49-F238E27FC236}">
                  <a16:creationId xmlns:a16="http://schemas.microsoft.com/office/drawing/2014/main" id="{C1437429-0055-1CA8-DC44-26737AA42F74}"/>
                </a:ext>
              </a:extLst>
            </p:cNvPr>
            <p:cNvSpPr/>
            <p:nvPr/>
          </p:nvSpPr>
          <p:spPr>
            <a:xfrm>
              <a:off x="1945387" y="4101866"/>
              <a:ext cx="1443989" cy="557598"/>
            </a:xfrm>
            <a:prstGeom prst="flowChartAlternateProcess">
              <a:avLst/>
            </a:prstGeom>
            <a:solidFill>
              <a:srgbClr val="BED730"/>
            </a:solidFill>
            <a:ln w="3175">
              <a:solidFill>
                <a:schemeClr val="bg1"/>
              </a:solidFill>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Alternate Process 6">
              <a:extLst>
                <a:ext uri="{FF2B5EF4-FFF2-40B4-BE49-F238E27FC236}">
                  <a16:creationId xmlns:a16="http://schemas.microsoft.com/office/drawing/2014/main" id="{80FBA8D7-9B90-0498-6766-17E504CF52B2}"/>
                </a:ext>
              </a:extLst>
            </p:cNvPr>
            <p:cNvSpPr/>
            <p:nvPr/>
          </p:nvSpPr>
          <p:spPr>
            <a:xfrm>
              <a:off x="3566923" y="4101866"/>
              <a:ext cx="1443989" cy="557598"/>
            </a:xfrm>
            <a:prstGeom prst="flowChartAlternateProcess">
              <a:avLst/>
            </a:prstGeom>
            <a:solidFill>
              <a:srgbClr val="BED730"/>
            </a:solidFill>
            <a:ln w="3175">
              <a:solidFill>
                <a:schemeClr val="bg1"/>
              </a:solidFill>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Alternate Process 6">
              <a:extLst>
                <a:ext uri="{FF2B5EF4-FFF2-40B4-BE49-F238E27FC236}">
                  <a16:creationId xmlns:a16="http://schemas.microsoft.com/office/drawing/2014/main" id="{C69A7DD0-9945-DD3C-069D-0DD88AD3DDFE}"/>
                </a:ext>
              </a:extLst>
            </p:cNvPr>
            <p:cNvSpPr/>
            <p:nvPr/>
          </p:nvSpPr>
          <p:spPr>
            <a:xfrm>
              <a:off x="6767319" y="4101866"/>
              <a:ext cx="1443989" cy="557598"/>
            </a:xfrm>
            <a:prstGeom prst="flowChartAlternateProcess">
              <a:avLst/>
            </a:prstGeom>
            <a:solidFill>
              <a:srgbClr val="BED730"/>
            </a:solidFill>
            <a:ln w="3175">
              <a:solidFill>
                <a:schemeClr val="bg1"/>
              </a:solidFill>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Alternate Process 6">
              <a:extLst>
                <a:ext uri="{FF2B5EF4-FFF2-40B4-BE49-F238E27FC236}">
                  <a16:creationId xmlns:a16="http://schemas.microsoft.com/office/drawing/2014/main" id="{A42917A4-CE70-0F36-EF2F-839533DEAE5D}"/>
                </a:ext>
              </a:extLst>
            </p:cNvPr>
            <p:cNvSpPr/>
            <p:nvPr/>
          </p:nvSpPr>
          <p:spPr>
            <a:xfrm>
              <a:off x="5167121" y="4101866"/>
              <a:ext cx="1443989" cy="557598"/>
            </a:xfrm>
            <a:prstGeom prst="flowChartAlternateProcess">
              <a:avLst/>
            </a:prstGeom>
            <a:solidFill>
              <a:srgbClr val="BED730"/>
            </a:solidFill>
            <a:ln w="3175">
              <a:solidFill>
                <a:schemeClr val="bg1"/>
              </a:solidFill>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TextBox 11">
              <a:extLst>
                <a:ext uri="{FF2B5EF4-FFF2-40B4-BE49-F238E27FC236}">
                  <a16:creationId xmlns:a16="http://schemas.microsoft.com/office/drawing/2014/main" id="{231DD4D5-21D0-C47E-2713-F730742A8A1A}"/>
                </a:ext>
              </a:extLst>
            </p:cNvPr>
            <p:cNvSpPr txBox="1"/>
            <p:nvPr/>
          </p:nvSpPr>
          <p:spPr>
            <a:xfrm>
              <a:off x="1945385" y="4165220"/>
              <a:ext cx="1443990" cy="430887"/>
            </a:xfrm>
            <a:prstGeom prst="rect">
              <a:avLst/>
            </a:prstGeom>
            <a:noFill/>
          </p:spPr>
          <p:txBody>
            <a:bodyPr wrap="square" rtlCol="0">
              <a:spAutoFit/>
            </a:bodyPr>
            <a:lstStyle/>
            <a:p>
              <a:pPr algn="ctr"/>
              <a:r>
                <a:rPr lang="en-US" sz="1100" b="1" dirty="0"/>
                <a:t>AI-ready</a:t>
              </a:r>
            </a:p>
            <a:p>
              <a:pPr algn="ctr"/>
              <a:r>
                <a:rPr lang="en-US" sz="1100" b="1" dirty="0"/>
                <a:t>Data Centers</a:t>
              </a:r>
            </a:p>
          </p:txBody>
        </p:sp>
        <p:sp>
          <p:nvSpPr>
            <p:cNvPr id="15" name="TextBox 14">
              <a:extLst>
                <a:ext uri="{FF2B5EF4-FFF2-40B4-BE49-F238E27FC236}">
                  <a16:creationId xmlns:a16="http://schemas.microsoft.com/office/drawing/2014/main" id="{CEFD9EF7-5B68-DC6D-F713-7723FA0C6A35}"/>
                </a:ext>
              </a:extLst>
            </p:cNvPr>
            <p:cNvSpPr txBox="1"/>
            <p:nvPr/>
          </p:nvSpPr>
          <p:spPr>
            <a:xfrm>
              <a:off x="3566921" y="4172382"/>
              <a:ext cx="1443989" cy="430887"/>
            </a:xfrm>
            <a:prstGeom prst="rect">
              <a:avLst/>
            </a:prstGeom>
            <a:noFill/>
          </p:spPr>
          <p:txBody>
            <a:bodyPr wrap="square" rtlCol="0">
              <a:spAutoFit/>
            </a:bodyPr>
            <a:lstStyle/>
            <a:p>
              <a:pPr algn="ctr"/>
              <a:r>
                <a:rPr lang="en-US" sz="1100" b="1" dirty="0"/>
                <a:t>AI Cloud, </a:t>
              </a:r>
            </a:p>
            <a:p>
              <a:pPr algn="ctr"/>
              <a:r>
                <a:rPr lang="en-US" sz="1100" b="1" dirty="0"/>
                <a:t>Hybrid IT</a:t>
              </a:r>
            </a:p>
          </p:txBody>
        </p:sp>
        <p:sp>
          <p:nvSpPr>
            <p:cNvPr id="16" name="TextBox 15">
              <a:extLst>
                <a:ext uri="{FF2B5EF4-FFF2-40B4-BE49-F238E27FC236}">
                  <a16:creationId xmlns:a16="http://schemas.microsoft.com/office/drawing/2014/main" id="{7AB423A3-4A55-DB93-1719-263BB26B0A30}"/>
                </a:ext>
              </a:extLst>
            </p:cNvPr>
            <p:cNvSpPr txBox="1"/>
            <p:nvPr/>
          </p:nvSpPr>
          <p:spPr>
            <a:xfrm>
              <a:off x="6809991" y="4165221"/>
              <a:ext cx="1363980" cy="430887"/>
            </a:xfrm>
            <a:prstGeom prst="rect">
              <a:avLst/>
            </a:prstGeom>
            <a:noFill/>
          </p:spPr>
          <p:txBody>
            <a:bodyPr wrap="square" rtlCol="0">
              <a:spAutoFit/>
            </a:bodyPr>
            <a:lstStyle/>
            <a:p>
              <a:pPr algn="ctr"/>
              <a:r>
                <a:rPr lang="en-US" sz="1100" b="1" dirty="0"/>
                <a:t>Robust</a:t>
              </a:r>
            </a:p>
            <a:p>
              <a:pPr algn="ctr"/>
              <a:r>
                <a:rPr lang="en-US" sz="1100" b="1" dirty="0"/>
                <a:t> Security</a:t>
              </a:r>
            </a:p>
          </p:txBody>
        </p:sp>
        <p:sp>
          <p:nvSpPr>
            <p:cNvPr id="17" name="TextBox 16">
              <a:extLst>
                <a:ext uri="{FF2B5EF4-FFF2-40B4-BE49-F238E27FC236}">
                  <a16:creationId xmlns:a16="http://schemas.microsoft.com/office/drawing/2014/main" id="{DA1769A2-0A58-C9B3-BC7D-3AA1FC38D2F4}"/>
                </a:ext>
              </a:extLst>
            </p:cNvPr>
            <p:cNvSpPr txBox="1"/>
            <p:nvPr/>
          </p:nvSpPr>
          <p:spPr>
            <a:xfrm>
              <a:off x="5207125" y="4172382"/>
              <a:ext cx="1363980" cy="430887"/>
            </a:xfrm>
            <a:prstGeom prst="rect">
              <a:avLst/>
            </a:prstGeom>
            <a:noFill/>
          </p:spPr>
          <p:txBody>
            <a:bodyPr wrap="square" rtlCol="0">
              <a:spAutoFit/>
            </a:bodyPr>
            <a:lstStyle/>
            <a:p>
              <a:pPr algn="ctr"/>
              <a:r>
                <a:rPr lang="en-US" sz="1100" b="1" dirty="0"/>
                <a:t>Digital </a:t>
              </a:r>
            </a:p>
            <a:p>
              <a:pPr algn="ctr"/>
              <a:r>
                <a:rPr lang="en-US" sz="1100" b="1" dirty="0"/>
                <a:t>Services</a:t>
              </a:r>
            </a:p>
          </p:txBody>
        </p:sp>
      </p:grpSp>
    </p:spTree>
    <p:extLst>
      <p:ext uri="{BB962C8B-B14F-4D97-AF65-F5344CB8AC3E}">
        <p14:creationId xmlns:p14="http://schemas.microsoft.com/office/powerpoint/2010/main" val="1672174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886D7-E4F4-B563-B700-75F77F917CF0}"/>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CB82D9F5-E18A-C4B5-45C9-9A98B410B983}"/>
              </a:ext>
            </a:extLst>
          </p:cNvPr>
          <p:cNvSpPr>
            <a:spLocks noGrp="1"/>
          </p:cNvSpPr>
          <p:nvPr>
            <p:ph type="title"/>
          </p:nvPr>
        </p:nvSpPr>
        <p:spPr>
          <a:xfrm>
            <a:off x="324000" y="219269"/>
            <a:ext cx="8496150" cy="400099"/>
          </a:xfrm>
        </p:spPr>
        <p:txBody>
          <a:bodyPr/>
          <a:lstStyle/>
          <a:p>
            <a:r>
              <a:rPr lang="en-US" sz="2000" dirty="0"/>
              <a:t>one-stop engagement for enterprises’ digital pursuits </a:t>
            </a:r>
          </a:p>
        </p:txBody>
      </p:sp>
      <p:grpSp>
        <p:nvGrpSpPr>
          <p:cNvPr id="179" name="Group 178">
            <a:extLst>
              <a:ext uri="{FF2B5EF4-FFF2-40B4-BE49-F238E27FC236}">
                <a16:creationId xmlns:a16="http://schemas.microsoft.com/office/drawing/2014/main" id="{52D54790-C5AA-2DBF-5AE0-09CC0797AF75}"/>
              </a:ext>
            </a:extLst>
          </p:cNvPr>
          <p:cNvGrpSpPr/>
          <p:nvPr/>
        </p:nvGrpSpPr>
        <p:grpSpPr>
          <a:xfrm>
            <a:off x="5508152" y="988128"/>
            <a:ext cx="3311999" cy="2160001"/>
            <a:chOff x="2064661" y="988127"/>
            <a:chExt cx="3311999" cy="2160001"/>
          </a:xfrm>
        </p:grpSpPr>
        <p:sp>
          <p:nvSpPr>
            <p:cNvPr id="109" name="TextBox 108">
              <a:extLst>
                <a:ext uri="{FF2B5EF4-FFF2-40B4-BE49-F238E27FC236}">
                  <a16:creationId xmlns:a16="http://schemas.microsoft.com/office/drawing/2014/main" id="{3EC8332F-A03A-2DFD-7489-A099E5307301}"/>
                </a:ext>
              </a:extLst>
            </p:cNvPr>
            <p:cNvSpPr txBox="1"/>
            <p:nvPr/>
          </p:nvSpPr>
          <p:spPr>
            <a:xfrm>
              <a:off x="4257745" y="1030896"/>
              <a:ext cx="1046398" cy="553998"/>
            </a:xfrm>
            <a:prstGeom prst="rect">
              <a:avLst/>
            </a:prstGeom>
            <a:noFill/>
          </p:spPr>
          <p:txBody>
            <a:bodyPr wrap="square" rtlCol="0">
              <a:spAutoFit/>
            </a:bodyPr>
            <a:lstStyle/>
            <a:p>
              <a:pPr marL="0" marR="0" lvl="0" indent="0" algn="l" defTabSz="514299"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Cloud &amp; IT</a:t>
              </a:r>
            </a:p>
            <a:p>
              <a:pPr marL="0" marR="0" lvl="0" indent="0" algn="l" defTabSz="514299"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Managed Services</a:t>
              </a:r>
              <a:endParaRPr kumimoji="0" lang="en-US" sz="10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endParaRPr>
            </a:p>
          </p:txBody>
        </p:sp>
        <p:sp>
          <p:nvSpPr>
            <p:cNvPr id="111" name="TextBox 110">
              <a:extLst>
                <a:ext uri="{FF2B5EF4-FFF2-40B4-BE49-F238E27FC236}">
                  <a16:creationId xmlns:a16="http://schemas.microsoft.com/office/drawing/2014/main" id="{100CA84E-0DB0-4472-1359-61252144F125}"/>
                </a:ext>
              </a:extLst>
            </p:cNvPr>
            <p:cNvSpPr txBox="1"/>
            <p:nvPr/>
          </p:nvSpPr>
          <p:spPr>
            <a:xfrm>
              <a:off x="3965821" y="1566079"/>
              <a:ext cx="1338322" cy="1107996"/>
            </a:xfrm>
            <a:prstGeom prst="rect">
              <a:avLst/>
            </a:prstGeom>
            <a:noFill/>
          </p:spPr>
          <p:txBody>
            <a:bodyPr wrap="square" rtlCol="0">
              <a:spAutoFit/>
            </a:bodyPr>
            <a:lstStyle/>
            <a:p>
              <a:pPr marL="90486" marR="0" lvl="0" indent="-90486" algn="l" defTabSz="68578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7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Hybrid Cloud Assessment, Migration and Managed Services</a:t>
              </a:r>
            </a:p>
            <a:p>
              <a:pPr marL="90486" marR="0" lvl="0" indent="-90486" algn="l" defTabSz="68578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7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Multi Cloud Platform </a:t>
              </a:r>
            </a:p>
            <a:p>
              <a:pPr marL="90486" marR="0" lvl="0" indent="-90486" algn="l" defTabSz="68578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7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Hyperscale Cloud services AWS, Azure, GCP, OCI</a:t>
              </a:r>
            </a:p>
            <a:p>
              <a:pPr marL="90486" marR="0" lvl="0" indent="-90486" algn="l" defTabSz="68578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7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End-to-End IT Managed Services</a:t>
              </a:r>
            </a:p>
          </p:txBody>
        </p:sp>
        <p:sp>
          <p:nvSpPr>
            <p:cNvPr id="112" name="TextBox 111">
              <a:extLst>
                <a:ext uri="{FF2B5EF4-FFF2-40B4-BE49-F238E27FC236}">
                  <a16:creationId xmlns:a16="http://schemas.microsoft.com/office/drawing/2014/main" id="{7ADDEFD5-CF1E-793B-21C0-DC8D387186BE}"/>
                </a:ext>
              </a:extLst>
            </p:cNvPr>
            <p:cNvSpPr txBox="1"/>
            <p:nvPr/>
          </p:nvSpPr>
          <p:spPr>
            <a:xfrm>
              <a:off x="2719917" y="1054342"/>
              <a:ext cx="1167074" cy="400110"/>
            </a:xfrm>
            <a:prstGeom prst="rect">
              <a:avLst/>
            </a:prstGeom>
            <a:noFill/>
          </p:spPr>
          <p:txBody>
            <a:bodyPr wrap="square" lIns="91440" tIns="45720" rIns="91440" bIns="45720" rtlCol="0" anchor="t">
              <a:spAutoFit/>
            </a:bodyPr>
            <a:lstStyle/>
            <a:p>
              <a:pPr marL="0" marR="0" lvl="0" indent="0" algn="l" defTabSz="514299"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err="1">
                  <a:ln>
                    <a:noFill/>
                  </a:ln>
                  <a:solidFill>
                    <a:srgbClr val="BED730"/>
                  </a:solidFill>
                  <a:effectLst/>
                  <a:uLnTx/>
                  <a:uFillTx/>
                  <a:latin typeface="Trebuchet MS"/>
                  <a:ea typeface="+mn-ea"/>
                  <a:cs typeface="+mn-cs"/>
                </a:rPr>
                <a:t>CloudInfinit</a:t>
              </a:r>
              <a:r>
                <a:rPr kumimoji="0" lang="en-US" sz="1000" b="1" i="0" u="none" strike="noStrike" kern="1200" cap="none" spc="0" normalizeH="0" baseline="30000" noProof="0" dirty="0">
                  <a:ln>
                    <a:noFill/>
                  </a:ln>
                  <a:solidFill>
                    <a:prstClr val="white"/>
                  </a:solidFill>
                  <a:effectLst/>
                  <a:uLnTx/>
                  <a:uFillTx/>
                  <a:latin typeface="Trebuchet MS"/>
                  <a:ea typeface="+mn-ea"/>
                  <a:cs typeface="+mn-cs"/>
                </a:rPr>
                <a:t>+AI </a:t>
              </a:r>
              <a:r>
                <a:rPr kumimoji="0" lang="en-US" sz="1000" b="1" i="0" u="none" strike="noStrike" kern="1200" cap="none" spc="0" normalizeH="0" baseline="30000" noProof="0" dirty="0">
                  <a:ln>
                    <a:noFill/>
                  </a:ln>
                  <a:solidFill>
                    <a:srgbClr val="BBD42F"/>
                  </a:solidFill>
                  <a:effectLst/>
                  <a:uLnTx/>
                  <a:uFillTx/>
                  <a:latin typeface="Trebuchet MS"/>
                  <a:ea typeface="+mn-ea"/>
                  <a:cs typeface="+mn-cs"/>
                </a:rPr>
                <a:t>GPU Cloud</a:t>
              </a:r>
              <a:endParaRPr kumimoji="0" lang="en-IN" sz="1000" b="1" i="0" u="none" strike="noStrike" kern="1200" cap="none" spc="0" normalizeH="0" baseline="0" noProof="0" dirty="0">
                <a:ln>
                  <a:noFill/>
                </a:ln>
                <a:solidFill>
                  <a:srgbClr val="BBD42F"/>
                </a:solidFill>
                <a:effectLst/>
                <a:uLnTx/>
                <a:uFillTx/>
                <a:latin typeface="Trebuchet MS"/>
                <a:ea typeface="+mn-ea"/>
                <a:cs typeface="+mn-cs"/>
              </a:endParaRPr>
            </a:p>
          </p:txBody>
        </p:sp>
        <p:sp>
          <p:nvSpPr>
            <p:cNvPr id="113" name="Rectangle 112">
              <a:extLst>
                <a:ext uri="{FF2B5EF4-FFF2-40B4-BE49-F238E27FC236}">
                  <a16:creationId xmlns:a16="http://schemas.microsoft.com/office/drawing/2014/main" id="{A90C60BC-CBDC-49E6-7B77-DABCD4ADFE1E}"/>
                </a:ext>
              </a:extLst>
            </p:cNvPr>
            <p:cNvSpPr/>
            <p:nvPr/>
          </p:nvSpPr>
          <p:spPr>
            <a:xfrm>
              <a:off x="2064661" y="988127"/>
              <a:ext cx="3311999" cy="2160000"/>
            </a:xfrm>
            <a:prstGeom prst="rect">
              <a:avLst/>
            </a:prstGeom>
            <a:noFill/>
            <a:ln w="3175">
              <a:solidFill>
                <a:srgbClr val="BED73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114" name="TextBox 113">
              <a:extLst>
                <a:ext uri="{FF2B5EF4-FFF2-40B4-BE49-F238E27FC236}">
                  <a16:creationId xmlns:a16="http://schemas.microsoft.com/office/drawing/2014/main" id="{E7B47DE5-6602-8FAB-0935-A65BA5EE52EA}"/>
                </a:ext>
              </a:extLst>
            </p:cNvPr>
            <p:cNvSpPr txBox="1"/>
            <p:nvPr/>
          </p:nvSpPr>
          <p:spPr>
            <a:xfrm>
              <a:off x="2404701" y="1559080"/>
              <a:ext cx="1402323" cy="1051570"/>
            </a:xfrm>
            <a:prstGeom prst="rect">
              <a:avLst/>
            </a:prstGeom>
            <a:noFill/>
          </p:spPr>
          <p:txBody>
            <a:bodyPr wrap="square" lIns="91440" tIns="45720" rIns="91440" bIns="45720" rtlCol="0" anchor="t">
              <a:spAutoFit/>
            </a:bodyPr>
            <a:lstStyle/>
            <a:p>
              <a:pPr marL="90486" marR="0" lvl="0" indent="-90486" algn="l" defTabSz="68578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7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Managed Public/Private Cloud</a:t>
              </a:r>
            </a:p>
            <a:p>
              <a:pPr marL="90486" marR="0" lvl="0" indent="-90486" algn="l" defTabSz="68578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7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GPU as a Service </a:t>
              </a:r>
            </a:p>
            <a:p>
              <a:pPr marL="90486" marR="0" lvl="0" indent="-90486" algn="l" defTabSz="68578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7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Cloud Anywhere-Edge Cloud</a:t>
              </a:r>
            </a:p>
            <a:p>
              <a:pPr marL="90486" marR="0" lvl="0" indent="-90486" algn="l" defTabSz="68578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7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BCP- </a:t>
              </a:r>
              <a:r>
                <a:rPr kumimoji="0" lang="en-US" sz="700" b="0" i="0" u="none" strike="noStrike" kern="1200" cap="none" spc="0" normalizeH="0" baseline="0" noProof="0" err="1">
                  <a:ln>
                    <a:noFill/>
                  </a:ln>
                  <a:solidFill>
                    <a:prstClr val="white">
                      <a:lumMod val="85000"/>
                    </a:prstClr>
                  </a:solidFill>
                  <a:effectLst/>
                  <a:uLnTx/>
                  <a:uFillTx/>
                  <a:latin typeface="Trebuchet MS" panose="020B0703020202090204" pitchFamily="34" charset="0"/>
                  <a:ea typeface="+mn-ea"/>
                  <a:cs typeface="+mn-cs"/>
                </a:rPr>
                <a:t>DRaaS</a:t>
              </a:r>
              <a:r>
                <a:rPr kumimoji="0" lang="en-US" sz="7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 </a:t>
              </a:r>
            </a:p>
            <a:p>
              <a:pPr marL="90486" marR="0" lvl="0" indent="-90486" algn="l" defTabSz="68578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7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Regulatory and compliance ready</a:t>
              </a:r>
              <a:endParaRPr kumimoji="0" lang="en-IN" sz="7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endParaRPr>
            </a:p>
          </p:txBody>
        </p:sp>
        <p:sp>
          <p:nvSpPr>
            <p:cNvPr id="115" name="Rectangle 114">
              <a:extLst>
                <a:ext uri="{FF2B5EF4-FFF2-40B4-BE49-F238E27FC236}">
                  <a16:creationId xmlns:a16="http://schemas.microsoft.com/office/drawing/2014/main" id="{5F8CCBD4-32B8-99A5-2194-FD7494477C39}"/>
                </a:ext>
              </a:extLst>
            </p:cNvPr>
            <p:cNvSpPr/>
            <p:nvPr/>
          </p:nvSpPr>
          <p:spPr>
            <a:xfrm rot="16200000">
              <a:off x="1128662" y="1924128"/>
              <a:ext cx="2160000" cy="288000"/>
            </a:xfrm>
            <a:prstGeom prst="rect">
              <a:avLst/>
            </a:prstGeom>
            <a:solidFill>
              <a:srgbClr val="BED730"/>
            </a:solidFill>
            <a:ln w="635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Cloud &amp; IT</a:t>
              </a:r>
            </a:p>
          </p:txBody>
        </p:sp>
        <p:pic>
          <p:nvPicPr>
            <p:cNvPr id="117" name="Picture 116" descr="A black background with a black square&#10;&#10;Description automatically generated with medium confidence">
              <a:extLst>
                <a:ext uri="{FF2B5EF4-FFF2-40B4-BE49-F238E27FC236}">
                  <a16:creationId xmlns:a16="http://schemas.microsoft.com/office/drawing/2014/main" id="{8ACB0331-6F79-3EE4-B9BC-2E89C2C4B20E}"/>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954144" y="1098827"/>
              <a:ext cx="288000" cy="276706"/>
            </a:xfrm>
            <a:prstGeom prst="rect">
              <a:avLst/>
            </a:prstGeom>
          </p:spPr>
        </p:pic>
        <p:pic>
          <p:nvPicPr>
            <p:cNvPr id="118" name="Picture 117">
              <a:extLst>
                <a:ext uri="{FF2B5EF4-FFF2-40B4-BE49-F238E27FC236}">
                  <a16:creationId xmlns:a16="http://schemas.microsoft.com/office/drawing/2014/main" id="{307D740F-A10F-79E0-F725-FAE924F75478}"/>
                </a:ext>
              </a:extLst>
            </p:cNvPr>
            <p:cNvPicPr>
              <a:picLocks noChangeAspect="1"/>
            </p:cNvPicPr>
            <p:nvPr/>
          </p:nvPicPr>
          <p: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saturation sat="0"/>
                      </a14:imgEffect>
                    </a14:imgLayer>
                  </a14:imgProps>
                </a:ext>
              </a:extLst>
            </a:blip>
            <a:stretch>
              <a:fillRect/>
            </a:stretch>
          </p:blipFill>
          <p:spPr>
            <a:xfrm>
              <a:off x="2426953" y="1140648"/>
              <a:ext cx="288000" cy="214081"/>
            </a:xfrm>
            <a:prstGeom prst="rect">
              <a:avLst/>
            </a:prstGeom>
          </p:spPr>
        </p:pic>
      </p:grpSp>
      <p:grpSp>
        <p:nvGrpSpPr>
          <p:cNvPr id="3" name="Group 2">
            <a:extLst>
              <a:ext uri="{FF2B5EF4-FFF2-40B4-BE49-F238E27FC236}">
                <a16:creationId xmlns:a16="http://schemas.microsoft.com/office/drawing/2014/main" id="{08287C8F-2A25-48D1-4EBA-0F7A2204D201}"/>
              </a:ext>
            </a:extLst>
          </p:cNvPr>
          <p:cNvGrpSpPr/>
          <p:nvPr/>
        </p:nvGrpSpPr>
        <p:grpSpPr>
          <a:xfrm>
            <a:off x="323849" y="988127"/>
            <a:ext cx="3125466" cy="2160000"/>
            <a:chOff x="323849" y="988127"/>
            <a:chExt cx="3125466" cy="2160000"/>
          </a:xfrm>
        </p:grpSpPr>
        <p:sp>
          <p:nvSpPr>
            <p:cNvPr id="34" name="TextBox 33">
              <a:extLst>
                <a:ext uri="{FF2B5EF4-FFF2-40B4-BE49-F238E27FC236}">
                  <a16:creationId xmlns:a16="http://schemas.microsoft.com/office/drawing/2014/main" id="{958A6B8E-BD2C-9B89-3D9F-E0FD8E75F9BC}"/>
                </a:ext>
              </a:extLst>
            </p:cNvPr>
            <p:cNvSpPr txBox="1"/>
            <p:nvPr/>
          </p:nvSpPr>
          <p:spPr>
            <a:xfrm>
              <a:off x="1017805" y="1030896"/>
              <a:ext cx="869476" cy="553998"/>
            </a:xfrm>
            <a:prstGeom prst="rect">
              <a:avLst/>
            </a:prstGeom>
            <a:noFill/>
          </p:spPr>
          <p:txBody>
            <a:bodyPr wrap="square" rtlCol="0">
              <a:spAutoFit/>
            </a:bodyPr>
            <a:lstStyle/>
            <a:p>
              <a:pPr marL="0" marR="0" lvl="0" indent="0" algn="l" defTabSz="514299"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Network</a:t>
              </a:r>
            </a:p>
            <a:p>
              <a:pPr marL="0" marR="0" lvl="0" indent="0" algn="l" defTabSz="514299"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Infra Services</a:t>
              </a:r>
              <a:endParaRPr kumimoji="0" lang="en-US" sz="1000" b="0" i="0" u="none" strike="noStrike" kern="1200" cap="none" spc="0" normalizeH="0" baseline="0" noProof="0">
                <a:ln>
                  <a:noFill/>
                </a:ln>
                <a:solidFill>
                  <a:srgbClr val="BED730"/>
                </a:solidFill>
                <a:effectLst/>
                <a:uLnTx/>
                <a:uFillTx/>
                <a:latin typeface="Trebuchet MS" panose="020B0703020202090204" pitchFamily="34" charset="0"/>
                <a:ea typeface="+mn-ea"/>
                <a:cs typeface="+mn-cs"/>
              </a:endParaRPr>
            </a:p>
          </p:txBody>
        </p:sp>
        <p:grpSp>
          <p:nvGrpSpPr>
            <p:cNvPr id="30" name="Group 29">
              <a:extLst>
                <a:ext uri="{FF2B5EF4-FFF2-40B4-BE49-F238E27FC236}">
                  <a16:creationId xmlns:a16="http://schemas.microsoft.com/office/drawing/2014/main" id="{3DBF7A09-7CD5-6FE6-9845-5247E038B75C}"/>
                </a:ext>
              </a:extLst>
            </p:cNvPr>
            <p:cNvGrpSpPr/>
            <p:nvPr/>
          </p:nvGrpSpPr>
          <p:grpSpPr>
            <a:xfrm>
              <a:off x="702589" y="1091018"/>
              <a:ext cx="288252" cy="325198"/>
              <a:chOff x="2277724" y="1991783"/>
              <a:chExt cx="288252" cy="325198"/>
            </a:xfrm>
          </p:grpSpPr>
          <p:sp>
            <p:nvSpPr>
              <p:cNvPr id="8" name="Freeform 7">
                <a:extLst>
                  <a:ext uri="{FF2B5EF4-FFF2-40B4-BE49-F238E27FC236}">
                    <a16:creationId xmlns:a16="http://schemas.microsoft.com/office/drawing/2014/main" id="{14E982AC-3BD2-A113-2570-26EE1CB18DE7}"/>
                  </a:ext>
                </a:extLst>
              </p:cNvPr>
              <p:cNvSpPr/>
              <p:nvPr/>
            </p:nvSpPr>
            <p:spPr>
              <a:xfrm>
                <a:off x="2277724" y="2062857"/>
                <a:ext cx="41692" cy="41692"/>
              </a:xfrm>
              <a:custGeom>
                <a:avLst/>
                <a:gdLst>
                  <a:gd name="connsiteX0" fmla="*/ 41693 w 41692"/>
                  <a:gd name="connsiteY0" fmla="*/ 20846 h 41692"/>
                  <a:gd name="connsiteX1" fmla="*/ 20846 w 41692"/>
                  <a:gd name="connsiteY1" fmla="*/ 41693 h 41692"/>
                  <a:gd name="connsiteX2" fmla="*/ 0 w 41692"/>
                  <a:gd name="connsiteY2" fmla="*/ 20846 h 41692"/>
                  <a:gd name="connsiteX3" fmla="*/ 20846 w 41692"/>
                  <a:gd name="connsiteY3" fmla="*/ 0 h 41692"/>
                  <a:gd name="connsiteX4" fmla="*/ 41693 w 41692"/>
                  <a:gd name="connsiteY4" fmla="*/ 20846 h 41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92" h="41692">
                    <a:moveTo>
                      <a:pt x="41693" y="20846"/>
                    </a:moveTo>
                    <a:cubicBezTo>
                      <a:pt x="41693" y="32359"/>
                      <a:pt x="32360" y="41693"/>
                      <a:pt x="20846" y="41693"/>
                    </a:cubicBezTo>
                    <a:cubicBezTo>
                      <a:pt x="9333" y="41693"/>
                      <a:pt x="0" y="32359"/>
                      <a:pt x="0" y="20846"/>
                    </a:cubicBezTo>
                    <a:cubicBezTo>
                      <a:pt x="0" y="9333"/>
                      <a:pt x="9333" y="0"/>
                      <a:pt x="20846" y="0"/>
                    </a:cubicBezTo>
                    <a:cubicBezTo>
                      <a:pt x="32360" y="0"/>
                      <a:pt x="41693" y="9333"/>
                      <a:pt x="41693" y="20846"/>
                    </a:cubicBezTo>
                    <a:close/>
                  </a:path>
                </a:pathLst>
              </a:custGeom>
              <a:solidFill>
                <a:srgbClr val="BED730"/>
              </a:solidFill>
              <a:ln w="0" cap="flat">
                <a:solidFill>
                  <a:schemeClr val="bg1"/>
                </a:solid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Trebuchet MS"/>
                  <a:ea typeface="+mn-ea"/>
                  <a:cs typeface="+mn-cs"/>
                </a:endParaRPr>
              </a:p>
            </p:txBody>
          </p:sp>
          <p:sp>
            <p:nvSpPr>
              <p:cNvPr id="9" name="Freeform 8">
                <a:extLst>
                  <a:ext uri="{FF2B5EF4-FFF2-40B4-BE49-F238E27FC236}">
                    <a16:creationId xmlns:a16="http://schemas.microsoft.com/office/drawing/2014/main" id="{C877CFF5-44F0-63F4-ECFA-EAF84C0823FF}"/>
                  </a:ext>
                </a:extLst>
              </p:cNvPr>
              <p:cNvSpPr/>
              <p:nvPr/>
            </p:nvSpPr>
            <p:spPr>
              <a:xfrm>
                <a:off x="2355633" y="2064066"/>
                <a:ext cx="41692" cy="41692"/>
              </a:xfrm>
              <a:custGeom>
                <a:avLst/>
                <a:gdLst>
                  <a:gd name="connsiteX0" fmla="*/ 41693 w 41692"/>
                  <a:gd name="connsiteY0" fmla="*/ 20846 h 41692"/>
                  <a:gd name="connsiteX1" fmla="*/ 20846 w 41692"/>
                  <a:gd name="connsiteY1" fmla="*/ 41693 h 41692"/>
                  <a:gd name="connsiteX2" fmla="*/ 0 w 41692"/>
                  <a:gd name="connsiteY2" fmla="*/ 20846 h 41692"/>
                  <a:gd name="connsiteX3" fmla="*/ 20846 w 41692"/>
                  <a:gd name="connsiteY3" fmla="*/ 0 h 41692"/>
                  <a:gd name="connsiteX4" fmla="*/ 41693 w 41692"/>
                  <a:gd name="connsiteY4" fmla="*/ 20846 h 41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92" h="41692">
                    <a:moveTo>
                      <a:pt x="41693" y="20846"/>
                    </a:moveTo>
                    <a:cubicBezTo>
                      <a:pt x="41693" y="32359"/>
                      <a:pt x="32360" y="41693"/>
                      <a:pt x="20846" y="41693"/>
                    </a:cubicBezTo>
                    <a:cubicBezTo>
                      <a:pt x="9333" y="41693"/>
                      <a:pt x="0" y="32359"/>
                      <a:pt x="0" y="20846"/>
                    </a:cubicBezTo>
                    <a:cubicBezTo>
                      <a:pt x="0" y="9333"/>
                      <a:pt x="9333" y="0"/>
                      <a:pt x="20846" y="0"/>
                    </a:cubicBezTo>
                    <a:cubicBezTo>
                      <a:pt x="32360" y="0"/>
                      <a:pt x="41693" y="9333"/>
                      <a:pt x="41693" y="20846"/>
                    </a:cubicBezTo>
                    <a:close/>
                  </a:path>
                </a:pathLst>
              </a:custGeom>
              <a:solidFill>
                <a:srgbClr val="BED730"/>
              </a:solidFill>
              <a:ln w="0" cap="flat">
                <a:solidFill>
                  <a:schemeClr val="bg1"/>
                </a:solid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Trebuchet MS"/>
                  <a:ea typeface="+mn-ea"/>
                  <a:cs typeface="+mn-cs"/>
                </a:endParaRPr>
              </a:p>
            </p:txBody>
          </p:sp>
          <p:sp>
            <p:nvSpPr>
              <p:cNvPr id="10" name="Freeform 9">
                <a:extLst>
                  <a:ext uri="{FF2B5EF4-FFF2-40B4-BE49-F238E27FC236}">
                    <a16:creationId xmlns:a16="http://schemas.microsoft.com/office/drawing/2014/main" id="{6FEAAA29-96E9-76C2-ACEB-B6FCBBACB9C9}"/>
                  </a:ext>
                </a:extLst>
              </p:cNvPr>
              <p:cNvSpPr/>
              <p:nvPr/>
            </p:nvSpPr>
            <p:spPr>
              <a:xfrm>
                <a:off x="2402205" y="2137945"/>
                <a:ext cx="41692" cy="41692"/>
              </a:xfrm>
              <a:custGeom>
                <a:avLst/>
                <a:gdLst>
                  <a:gd name="connsiteX0" fmla="*/ 41693 w 41692"/>
                  <a:gd name="connsiteY0" fmla="*/ 20846 h 41692"/>
                  <a:gd name="connsiteX1" fmla="*/ 20846 w 41692"/>
                  <a:gd name="connsiteY1" fmla="*/ 41693 h 41692"/>
                  <a:gd name="connsiteX2" fmla="*/ 0 w 41692"/>
                  <a:gd name="connsiteY2" fmla="*/ 20846 h 41692"/>
                  <a:gd name="connsiteX3" fmla="*/ 20846 w 41692"/>
                  <a:gd name="connsiteY3" fmla="*/ 0 h 41692"/>
                  <a:gd name="connsiteX4" fmla="*/ 41693 w 41692"/>
                  <a:gd name="connsiteY4" fmla="*/ 20846 h 41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92" h="41692">
                    <a:moveTo>
                      <a:pt x="41693" y="20846"/>
                    </a:moveTo>
                    <a:cubicBezTo>
                      <a:pt x="41693" y="32359"/>
                      <a:pt x="32360" y="41693"/>
                      <a:pt x="20846" y="41693"/>
                    </a:cubicBezTo>
                    <a:cubicBezTo>
                      <a:pt x="9333" y="41693"/>
                      <a:pt x="0" y="32359"/>
                      <a:pt x="0" y="20846"/>
                    </a:cubicBezTo>
                    <a:cubicBezTo>
                      <a:pt x="0" y="9333"/>
                      <a:pt x="9333" y="0"/>
                      <a:pt x="20846" y="0"/>
                    </a:cubicBezTo>
                    <a:cubicBezTo>
                      <a:pt x="32360" y="0"/>
                      <a:pt x="41693" y="9333"/>
                      <a:pt x="41693" y="20846"/>
                    </a:cubicBezTo>
                    <a:close/>
                  </a:path>
                </a:pathLst>
              </a:custGeom>
              <a:solidFill>
                <a:srgbClr val="BED730"/>
              </a:solidFill>
              <a:ln w="0" cap="flat">
                <a:solidFill>
                  <a:schemeClr val="bg1"/>
                </a:solid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Trebuchet MS"/>
                  <a:ea typeface="+mn-ea"/>
                  <a:cs typeface="+mn-cs"/>
                </a:endParaRPr>
              </a:p>
            </p:txBody>
          </p:sp>
          <p:sp>
            <p:nvSpPr>
              <p:cNvPr id="11" name="Freeform 10">
                <a:extLst>
                  <a:ext uri="{FF2B5EF4-FFF2-40B4-BE49-F238E27FC236}">
                    <a16:creationId xmlns:a16="http://schemas.microsoft.com/office/drawing/2014/main" id="{E28318ED-245E-11E2-3EDF-904655EB5D3B}"/>
                  </a:ext>
                </a:extLst>
              </p:cNvPr>
              <p:cNvSpPr/>
              <p:nvPr/>
            </p:nvSpPr>
            <p:spPr>
              <a:xfrm>
                <a:off x="2277724" y="2208229"/>
                <a:ext cx="41692" cy="41692"/>
              </a:xfrm>
              <a:custGeom>
                <a:avLst/>
                <a:gdLst>
                  <a:gd name="connsiteX0" fmla="*/ 41693 w 41692"/>
                  <a:gd name="connsiteY0" fmla="*/ 20846 h 41692"/>
                  <a:gd name="connsiteX1" fmla="*/ 20846 w 41692"/>
                  <a:gd name="connsiteY1" fmla="*/ 41693 h 41692"/>
                  <a:gd name="connsiteX2" fmla="*/ 0 w 41692"/>
                  <a:gd name="connsiteY2" fmla="*/ 20846 h 41692"/>
                  <a:gd name="connsiteX3" fmla="*/ 20846 w 41692"/>
                  <a:gd name="connsiteY3" fmla="*/ 0 h 41692"/>
                  <a:gd name="connsiteX4" fmla="*/ 41693 w 41692"/>
                  <a:gd name="connsiteY4" fmla="*/ 20846 h 41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92" h="41692">
                    <a:moveTo>
                      <a:pt x="41693" y="20846"/>
                    </a:moveTo>
                    <a:cubicBezTo>
                      <a:pt x="41693" y="32359"/>
                      <a:pt x="32360" y="41693"/>
                      <a:pt x="20846" y="41693"/>
                    </a:cubicBezTo>
                    <a:cubicBezTo>
                      <a:pt x="9333" y="41693"/>
                      <a:pt x="0" y="32359"/>
                      <a:pt x="0" y="20846"/>
                    </a:cubicBezTo>
                    <a:cubicBezTo>
                      <a:pt x="0" y="9333"/>
                      <a:pt x="9333" y="0"/>
                      <a:pt x="20846" y="0"/>
                    </a:cubicBezTo>
                    <a:cubicBezTo>
                      <a:pt x="32360" y="0"/>
                      <a:pt x="41693" y="9333"/>
                      <a:pt x="41693" y="20846"/>
                    </a:cubicBezTo>
                    <a:close/>
                  </a:path>
                </a:pathLst>
              </a:custGeom>
              <a:solidFill>
                <a:srgbClr val="BED730"/>
              </a:solidFill>
              <a:ln w="0" cap="flat">
                <a:solidFill>
                  <a:schemeClr val="bg1"/>
                </a:solid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Trebuchet MS"/>
                  <a:ea typeface="+mn-ea"/>
                  <a:cs typeface="+mn-cs"/>
                </a:endParaRPr>
              </a:p>
            </p:txBody>
          </p:sp>
          <p:sp>
            <p:nvSpPr>
              <p:cNvPr id="15" name="Freeform 14">
                <a:extLst>
                  <a:ext uri="{FF2B5EF4-FFF2-40B4-BE49-F238E27FC236}">
                    <a16:creationId xmlns:a16="http://schemas.microsoft.com/office/drawing/2014/main" id="{903C2BDD-529D-233E-00D1-BEF4063ED776}"/>
                  </a:ext>
                </a:extLst>
              </p:cNvPr>
              <p:cNvSpPr/>
              <p:nvPr/>
            </p:nvSpPr>
            <p:spPr>
              <a:xfrm>
                <a:off x="2524284" y="2062857"/>
                <a:ext cx="41692" cy="41692"/>
              </a:xfrm>
              <a:custGeom>
                <a:avLst/>
                <a:gdLst>
                  <a:gd name="connsiteX0" fmla="*/ 41693 w 41692"/>
                  <a:gd name="connsiteY0" fmla="*/ 20846 h 41692"/>
                  <a:gd name="connsiteX1" fmla="*/ 20846 w 41692"/>
                  <a:gd name="connsiteY1" fmla="*/ 41693 h 41692"/>
                  <a:gd name="connsiteX2" fmla="*/ 0 w 41692"/>
                  <a:gd name="connsiteY2" fmla="*/ 20846 h 41692"/>
                  <a:gd name="connsiteX3" fmla="*/ 20846 w 41692"/>
                  <a:gd name="connsiteY3" fmla="*/ 0 h 41692"/>
                  <a:gd name="connsiteX4" fmla="*/ 41693 w 41692"/>
                  <a:gd name="connsiteY4" fmla="*/ 20846 h 41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92" h="41692">
                    <a:moveTo>
                      <a:pt x="41693" y="20846"/>
                    </a:moveTo>
                    <a:cubicBezTo>
                      <a:pt x="41693" y="32359"/>
                      <a:pt x="32360" y="41693"/>
                      <a:pt x="20846" y="41693"/>
                    </a:cubicBezTo>
                    <a:cubicBezTo>
                      <a:pt x="9333" y="41693"/>
                      <a:pt x="0" y="32359"/>
                      <a:pt x="0" y="20846"/>
                    </a:cubicBezTo>
                    <a:cubicBezTo>
                      <a:pt x="0" y="9333"/>
                      <a:pt x="9333" y="0"/>
                      <a:pt x="20846" y="0"/>
                    </a:cubicBezTo>
                    <a:cubicBezTo>
                      <a:pt x="32360" y="0"/>
                      <a:pt x="41693" y="9333"/>
                      <a:pt x="41693" y="20846"/>
                    </a:cubicBezTo>
                    <a:close/>
                  </a:path>
                </a:pathLst>
              </a:custGeom>
              <a:solidFill>
                <a:srgbClr val="BED730"/>
              </a:solidFill>
              <a:ln w="0" cap="flat">
                <a:solidFill>
                  <a:schemeClr val="bg1"/>
                </a:solid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Trebuchet MS"/>
                  <a:ea typeface="+mn-ea"/>
                  <a:cs typeface="+mn-cs"/>
                </a:endParaRPr>
              </a:p>
            </p:txBody>
          </p:sp>
          <p:sp>
            <p:nvSpPr>
              <p:cNvPr id="24" name="Freeform 23">
                <a:extLst>
                  <a:ext uri="{FF2B5EF4-FFF2-40B4-BE49-F238E27FC236}">
                    <a16:creationId xmlns:a16="http://schemas.microsoft.com/office/drawing/2014/main" id="{02259799-5A5E-F9B5-5B36-0FAA7E66EB3D}"/>
                  </a:ext>
                </a:extLst>
              </p:cNvPr>
              <p:cNvSpPr/>
              <p:nvPr/>
            </p:nvSpPr>
            <p:spPr>
              <a:xfrm>
                <a:off x="2524284" y="2207423"/>
                <a:ext cx="41692" cy="41692"/>
              </a:xfrm>
              <a:custGeom>
                <a:avLst/>
                <a:gdLst>
                  <a:gd name="connsiteX0" fmla="*/ 41693 w 41692"/>
                  <a:gd name="connsiteY0" fmla="*/ 20846 h 41692"/>
                  <a:gd name="connsiteX1" fmla="*/ 20846 w 41692"/>
                  <a:gd name="connsiteY1" fmla="*/ 41693 h 41692"/>
                  <a:gd name="connsiteX2" fmla="*/ 0 w 41692"/>
                  <a:gd name="connsiteY2" fmla="*/ 20846 h 41692"/>
                  <a:gd name="connsiteX3" fmla="*/ 20846 w 41692"/>
                  <a:gd name="connsiteY3" fmla="*/ 0 h 41692"/>
                  <a:gd name="connsiteX4" fmla="*/ 41693 w 41692"/>
                  <a:gd name="connsiteY4" fmla="*/ 20846 h 41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92" h="41692">
                    <a:moveTo>
                      <a:pt x="41693" y="20846"/>
                    </a:moveTo>
                    <a:cubicBezTo>
                      <a:pt x="41693" y="32359"/>
                      <a:pt x="32360" y="41693"/>
                      <a:pt x="20846" y="41693"/>
                    </a:cubicBezTo>
                    <a:cubicBezTo>
                      <a:pt x="9333" y="41693"/>
                      <a:pt x="0" y="32359"/>
                      <a:pt x="0" y="20846"/>
                    </a:cubicBezTo>
                    <a:cubicBezTo>
                      <a:pt x="0" y="9333"/>
                      <a:pt x="9333" y="0"/>
                      <a:pt x="20846" y="0"/>
                    </a:cubicBezTo>
                    <a:cubicBezTo>
                      <a:pt x="32360" y="0"/>
                      <a:pt x="41693" y="9333"/>
                      <a:pt x="41693" y="20846"/>
                    </a:cubicBezTo>
                    <a:close/>
                  </a:path>
                </a:pathLst>
              </a:custGeom>
              <a:solidFill>
                <a:srgbClr val="BED730"/>
              </a:solidFill>
              <a:ln w="0" cap="flat">
                <a:solidFill>
                  <a:schemeClr val="bg1"/>
                </a:solid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Trebuchet MS"/>
                  <a:ea typeface="+mn-ea"/>
                  <a:cs typeface="+mn-cs"/>
                </a:endParaRPr>
              </a:p>
            </p:txBody>
          </p:sp>
          <p:sp>
            <p:nvSpPr>
              <p:cNvPr id="25" name="Freeform 24">
                <a:extLst>
                  <a:ext uri="{FF2B5EF4-FFF2-40B4-BE49-F238E27FC236}">
                    <a16:creationId xmlns:a16="http://schemas.microsoft.com/office/drawing/2014/main" id="{06364B0B-C7EE-FD4F-EBEB-88C79497C120}"/>
                  </a:ext>
                </a:extLst>
              </p:cNvPr>
              <p:cNvSpPr/>
              <p:nvPr/>
            </p:nvSpPr>
            <p:spPr>
              <a:xfrm>
                <a:off x="2397788" y="1991783"/>
                <a:ext cx="41692" cy="41692"/>
              </a:xfrm>
              <a:custGeom>
                <a:avLst/>
                <a:gdLst>
                  <a:gd name="connsiteX0" fmla="*/ 41693 w 41692"/>
                  <a:gd name="connsiteY0" fmla="*/ 20846 h 41692"/>
                  <a:gd name="connsiteX1" fmla="*/ 20846 w 41692"/>
                  <a:gd name="connsiteY1" fmla="*/ 41693 h 41692"/>
                  <a:gd name="connsiteX2" fmla="*/ 0 w 41692"/>
                  <a:gd name="connsiteY2" fmla="*/ 20846 h 41692"/>
                  <a:gd name="connsiteX3" fmla="*/ 20846 w 41692"/>
                  <a:gd name="connsiteY3" fmla="*/ 0 h 41692"/>
                  <a:gd name="connsiteX4" fmla="*/ 41693 w 41692"/>
                  <a:gd name="connsiteY4" fmla="*/ 20846 h 41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92" h="41692">
                    <a:moveTo>
                      <a:pt x="41693" y="20846"/>
                    </a:moveTo>
                    <a:cubicBezTo>
                      <a:pt x="41693" y="32359"/>
                      <a:pt x="32360" y="41693"/>
                      <a:pt x="20846" y="41693"/>
                    </a:cubicBezTo>
                    <a:cubicBezTo>
                      <a:pt x="9333" y="41693"/>
                      <a:pt x="0" y="32359"/>
                      <a:pt x="0" y="20846"/>
                    </a:cubicBezTo>
                    <a:cubicBezTo>
                      <a:pt x="0" y="9333"/>
                      <a:pt x="9333" y="0"/>
                      <a:pt x="20846" y="0"/>
                    </a:cubicBezTo>
                    <a:cubicBezTo>
                      <a:pt x="32360" y="0"/>
                      <a:pt x="41693" y="9333"/>
                      <a:pt x="41693" y="20846"/>
                    </a:cubicBezTo>
                    <a:close/>
                  </a:path>
                </a:pathLst>
              </a:custGeom>
              <a:solidFill>
                <a:srgbClr val="BED730"/>
              </a:solidFill>
              <a:ln w="0" cap="flat">
                <a:solidFill>
                  <a:schemeClr val="bg1"/>
                </a:solid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Trebuchet MS"/>
                  <a:ea typeface="+mn-ea"/>
                  <a:cs typeface="+mn-cs"/>
                </a:endParaRPr>
              </a:p>
            </p:txBody>
          </p:sp>
          <p:sp>
            <p:nvSpPr>
              <p:cNvPr id="26" name="Freeform 25">
                <a:extLst>
                  <a:ext uri="{FF2B5EF4-FFF2-40B4-BE49-F238E27FC236}">
                    <a16:creationId xmlns:a16="http://schemas.microsoft.com/office/drawing/2014/main" id="{9911C741-ED8E-E1A6-39FF-E3F1EF49FB3A}"/>
                  </a:ext>
                </a:extLst>
              </p:cNvPr>
              <p:cNvSpPr/>
              <p:nvPr/>
            </p:nvSpPr>
            <p:spPr>
              <a:xfrm>
                <a:off x="2397788" y="2275289"/>
                <a:ext cx="41692" cy="41692"/>
              </a:xfrm>
              <a:custGeom>
                <a:avLst/>
                <a:gdLst>
                  <a:gd name="connsiteX0" fmla="*/ 41693 w 41692"/>
                  <a:gd name="connsiteY0" fmla="*/ 20846 h 41692"/>
                  <a:gd name="connsiteX1" fmla="*/ 20846 w 41692"/>
                  <a:gd name="connsiteY1" fmla="*/ 41693 h 41692"/>
                  <a:gd name="connsiteX2" fmla="*/ 0 w 41692"/>
                  <a:gd name="connsiteY2" fmla="*/ 20846 h 41692"/>
                  <a:gd name="connsiteX3" fmla="*/ 20846 w 41692"/>
                  <a:gd name="connsiteY3" fmla="*/ 0 h 41692"/>
                  <a:gd name="connsiteX4" fmla="*/ 41693 w 41692"/>
                  <a:gd name="connsiteY4" fmla="*/ 20846 h 41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92" h="41692">
                    <a:moveTo>
                      <a:pt x="41693" y="20846"/>
                    </a:moveTo>
                    <a:cubicBezTo>
                      <a:pt x="41693" y="32359"/>
                      <a:pt x="32360" y="41693"/>
                      <a:pt x="20846" y="41693"/>
                    </a:cubicBezTo>
                    <a:cubicBezTo>
                      <a:pt x="9333" y="41693"/>
                      <a:pt x="0" y="32359"/>
                      <a:pt x="0" y="20846"/>
                    </a:cubicBezTo>
                    <a:cubicBezTo>
                      <a:pt x="0" y="9333"/>
                      <a:pt x="9333" y="0"/>
                      <a:pt x="20846" y="0"/>
                    </a:cubicBezTo>
                    <a:cubicBezTo>
                      <a:pt x="32360" y="0"/>
                      <a:pt x="41693" y="9333"/>
                      <a:pt x="41693" y="20846"/>
                    </a:cubicBezTo>
                    <a:close/>
                  </a:path>
                </a:pathLst>
              </a:custGeom>
              <a:solidFill>
                <a:srgbClr val="BED730"/>
              </a:solidFill>
              <a:ln w="0" cap="flat">
                <a:solidFill>
                  <a:schemeClr val="bg1"/>
                </a:solid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Trebuchet MS"/>
                  <a:ea typeface="+mn-ea"/>
                  <a:cs typeface="+mn-cs"/>
                </a:endParaRPr>
              </a:p>
            </p:txBody>
          </p:sp>
          <p:sp>
            <p:nvSpPr>
              <p:cNvPr id="27" name="Freeform 26">
                <a:extLst>
                  <a:ext uri="{FF2B5EF4-FFF2-40B4-BE49-F238E27FC236}">
                    <a16:creationId xmlns:a16="http://schemas.microsoft.com/office/drawing/2014/main" id="{95DAEC0D-27C8-87F4-F684-69AEA212E9BF}"/>
                  </a:ext>
                </a:extLst>
              </p:cNvPr>
              <p:cNvSpPr/>
              <p:nvPr/>
            </p:nvSpPr>
            <p:spPr>
              <a:xfrm>
                <a:off x="2524284" y="2208229"/>
                <a:ext cx="41692" cy="41692"/>
              </a:xfrm>
              <a:custGeom>
                <a:avLst/>
                <a:gdLst>
                  <a:gd name="connsiteX0" fmla="*/ 41693 w 41692"/>
                  <a:gd name="connsiteY0" fmla="*/ 20846 h 41692"/>
                  <a:gd name="connsiteX1" fmla="*/ 20846 w 41692"/>
                  <a:gd name="connsiteY1" fmla="*/ 41693 h 41692"/>
                  <a:gd name="connsiteX2" fmla="*/ 0 w 41692"/>
                  <a:gd name="connsiteY2" fmla="*/ 20846 h 41692"/>
                  <a:gd name="connsiteX3" fmla="*/ 20846 w 41692"/>
                  <a:gd name="connsiteY3" fmla="*/ 0 h 41692"/>
                  <a:gd name="connsiteX4" fmla="*/ 41693 w 41692"/>
                  <a:gd name="connsiteY4" fmla="*/ 20846 h 41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92" h="41692">
                    <a:moveTo>
                      <a:pt x="41693" y="20846"/>
                    </a:moveTo>
                    <a:cubicBezTo>
                      <a:pt x="41693" y="32359"/>
                      <a:pt x="32360" y="41693"/>
                      <a:pt x="20846" y="41693"/>
                    </a:cubicBezTo>
                    <a:cubicBezTo>
                      <a:pt x="9333" y="41693"/>
                      <a:pt x="0" y="32359"/>
                      <a:pt x="0" y="20846"/>
                    </a:cubicBezTo>
                    <a:cubicBezTo>
                      <a:pt x="0" y="9333"/>
                      <a:pt x="9333" y="0"/>
                      <a:pt x="20846" y="0"/>
                    </a:cubicBezTo>
                    <a:cubicBezTo>
                      <a:pt x="32360" y="0"/>
                      <a:pt x="41693" y="9333"/>
                      <a:pt x="41693" y="20846"/>
                    </a:cubicBezTo>
                    <a:close/>
                  </a:path>
                </a:pathLst>
              </a:custGeom>
              <a:solidFill>
                <a:srgbClr val="BED730"/>
              </a:solidFill>
              <a:ln w="0" cap="flat">
                <a:solidFill>
                  <a:schemeClr val="bg1"/>
                </a:solid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Trebuchet MS"/>
                  <a:ea typeface="+mn-ea"/>
                  <a:cs typeface="+mn-cs"/>
                </a:endParaRPr>
              </a:p>
            </p:txBody>
          </p:sp>
          <p:sp>
            <p:nvSpPr>
              <p:cNvPr id="28" name="Freeform 27">
                <a:extLst>
                  <a:ext uri="{FF2B5EF4-FFF2-40B4-BE49-F238E27FC236}">
                    <a16:creationId xmlns:a16="http://schemas.microsoft.com/office/drawing/2014/main" id="{A6590260-5334-521F-AC17-F53CEB89A672}"/>
                  </a:ext>
                </a:extLst>
              </p:cNvPr>
              <p:cNvSpPr/>
              <p:nvPr/>
            </p:nvSpPr>
            <p:spPr>
              <a:xfrm>
                <a:off x="2295690" y="2012629"/>
                <a:ext cx="248978" cy="285431"/>
              </a:xfrm>
              <a:custGeom>
                <a:avLst/>
                <a:gdLst>
                  <a:gd name="connsiteX0" fmla="*/ 806 w 248978"/>
                  <a:gd name="connsiteY0" fmla="*/ 70194 h 285431"/>
                  <a:gd name="connsiteX1" fmla="*/ 122945 w 248978"/>
                  <a:gd name="connsiteY1" fmla="*/ 0 h 285431"/>
                  <a:gd name="connsiteX2" fmla="*/ 248978 w 248978"/>
                  <a:gd name="connsiteY2" fmla="*/ 72611 h 285431"/>
                  <a:gd name="connsiteX3" fmla="*/ 248978 w 248978"/>
                  <a:gd name="connsiteY3" fmla="*/ 217581 h 285431"/>
                  <a:gd name="connsiteX4" fmla="*/ 125287 w 248978"/>
                  <a:gd name="connsiteY4" fmla="*/ 285432 h 285431"/>
                  <a:gd name="connsiteX5" fmla="*/ 0 w 248978"/>
                  <a:gd name="connsiteY5" fmla="*/ 218372 h 285431"/>
                  <a:gd name="connsiteX6" fmla="*/ 806 w 248978"/>
                  <a:gd name="connsiteY6" fmla="*/ 70194 h 28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978" h="285431">
                    <a:moveTo>
                      <a:pt x="806" y="70194"/>
                    </a:moveTo>
                    <a:lnTo>
                      <a:pt x="122945" y="0"/>
                    </a:lnTo>
                    <a:lnTo>
                      <a:pt x="248978" y="72611"/>
                    </a:lnTo>
                    <a:lnTo>
                      <a:pt x="248978" y="217581"/>
                    </a:lnTo>
                    <a:lnTo>
                      <a:pt x="125287" y="285432"/>
                    </a:lnTo>
                    <a:lnTo>
                      <a:pt x="0" y="218372"/>
                    </a:lnTo>
                    <a:lnTo>
                      <a:pt x="806" y="70194"/>
                    </a:lnTo>
                    <a:close/>
                  </a:path>
                </a:pathLst>
              </a:custGeom>
              <a:noFill/>
              <a:ln w="7122" cap="flat">
                <a:solidFill>
                  <a:srgbClr val="BED730"/>
                </a:solid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Trebuchet MS"/>
                  <a:ea typeface="+mn-ea"/>
                  <a:cs typeface="+mn-cs"/>
                </a:endParaRPr>
              </a:p>
            </p:txBody>
          </p:sp>
          <p:sp>
            <p:nvSpPr>
              <p:cNvPr id="29" name="Freeform 28">
                <a:extLst>
                  <a:ext uri="{FF2B5EF4-FFF2-40B4-BE49-F238E27FC236}">
                    <a16:creationId xmlns:a16="http://schemas.microsoft.com/office/drawing/2014/main" id="{B981AB9C-FF3B-EB26-97E8-32D5B116EFAF}"/>
                  </a:ext>
                </a:extLst>
              </p:cNvPr>
              <p:cNvSpPr/>
              <p:nvPr/>
            </p:nvSpPr>
            <p:spPr>
              <a:xfrm>
                <a:off x="2418575" y="2158329"/>
                <a:ext cx="121273" cy="137731"/>
              </a:xfrm>
              <a:custGeom>
                <a:avLst/>
                <a:gdLst>
                  <a:gd name="connsiteX0" fmla="*/ 0 w 121273"/>
                  <a:gd name="connsiteY0" fmla="*/ 137732 h 137731"/>
                  <a:gd name="connsiteX1" fmla="*/ 0 w 121273"/>
                  <a:gd name="connsiteY1" fmla="*/ 0 h 137731"/>
                  <a:gd name="connsiteX2" fmla="*/ 121273 w 121273"/>
                  <a:gd name="connsiteY2" fmla="*/ 69866 h 137731"/>
                </a:gdLst>
                <a:ahLst/>
                <a:cxnLst>
                  <a:cxn ang="0">
                    <a:pos x="connsiteX0" y="connsiteY0"/>
                  </a:cxn>
                  <a:cxn ang="0">
                    <a:pos x="connsiteX1" y="connsiteY1"/>
                  </a:cxn>
                  <a:cxn ang="0">
                    <a:pos x="connsiteX2" y="connsiteY2"/>
                  </a:cxn>
                </a:cxnLst>
                <a:rect l="l" t="t" r="r" b="b"/>
                <a:pathLst>
                  <a:path w="121273" h="137731">
                    <a:moveTo>
                      <a:pt x="0" y="137732"/>
                    </a:moveTo>
                    <a:lnTo>
                      <a:pt x="0" y="0"/>
                    </a:lnTo>
                    <a:lnTo>
                      <a:pt x="121273" y="69866"/>
                    </a:lnTo>
                  </a:path>
                </a:pathLst>
              </a:custGeom>
              <a:noFill/>
              <a:ln w="7122" cap="flat">
                <a:solidFill>
                  <a:schemeClr val="bg1"/>
                </a:solid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Trebuchet MS"/>
                  <a:ea typeface="+mn-ea"/>
                  <a:cs typeface="+mn-cs"/>
                </a:endParaRPr>
              </a:p>
            </p:txBody>
          </p:sp>
        </p:grpSp>
        <p:sp>
          <p:nvSpPr>
            <p:cNvPr id="67" name="Rectangle 66">
              <a:extLst>
                <a:ext uri="{FF2B5EF4-FFF2-40B4-BE49-F238E27FC236}">
                  <a16:creationId xmlns:a16="http://schemas.microsoft.com/office/drawing/2014/main" id="{09353FC6-8855-DD93-1BEA-017933ABF907}"/>
                </a:ext>
              </a:extLst>
            </p:cNvPr>
            <p:cNvSpPr/>
            <p:nvPr/>
          </p:nvSpPr>
          <p:spPr>
            <a:xfrm>
              <a:off x="323849" y="988127"/>
              <a:ext cx="3125466" cy="2160000"/>
            </a:xfrm>
            <a:prstGeom prst="rect">
              <a:avLst/>
            </a:prstGeom>
            <a:noFill/>
            <a:ln w="3175">
              <a:solidFill>
                <a:srgbClr val="BED73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83" name="TextBox 82">
              <a:extLst>
                <a:ext uri="{FF2B5EF4-FFF2-40B4-BE49-F238E27FC236}">
                  <a16:creationId xmlns:a16="http://schemas.microsoft.com/office/drawing/2014/main" id="{C54609D5-EB0B-5CA6-496B-BE6B6373DEFD}"/>
                </a:ext>
              </a:extLst>
            </p:cNvPr>
            <p:cNvSpPr txBox="1"/>
            <p:nvPr/>
          </p:nvSpPr>
          <p:spPr>
            <a:xfrm>
              <a:off x="669337" y="1613704"/>
              <a:ext cx="1221867" cy="1215717"/>
            </a:xfrm>
            <a:prstGeom prst="rect">
              <a:avLst/>
            </a:prstGeom>
            <a:noFill/>
          </p:spPr>
          <p:txBody>
            <a:bodyPr wrap="square" lIns="91440" tIns="45720" rIns="91440" bIns="45720" rtlCol="0" anchor="t">
              <a:spAutoFit/>
            </a:bodyPr>
            <a:lstStyle/>
            <a:p>
              <a:pPr marL="90486" marR="0" lvl="0" indent="-90486" algn="l" defTabSz="68578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7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Enterprise connectivity- WAN, NLD </a:t>
              </a:r>
            </a:p>
            <a:p>
              <a:pPr marL="90486" marR="0" lvl="0" indent="-90486" algn="l" defTabSz="68578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7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Edge Connect- Pvt 5G, Wi-Fi</a:t>
              </a:r>
            </a:p>
            <a:p>
              <a:pPr marL="90486" marR="0" lvl="0" indent="-90486" algn="l" defTabSz="68578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7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Global Cloud Connect, DC Interconnect</a:t>
              </a:r>
            </a:p>
            <a:p>
              <a:pPr marL="90486" marR="0" lvl="0" indent="-90486" algn="l" defTabSz="68578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7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International POPs, Cable Landing Stations </a:t>
              </a:r>
            </a:p>
          </p:txBody>
        </p:sp>
        <p:sp>
          <p:nvSpPr>
            <p:cNvPr id="2" name="Rectangle 1">
              <a:extLst>
                <a:ext uri="{FF2B5EF4-FFF2-40B4-BE49-F238E27FC236}">
                  <a16:creationId xmlns:a16="http://schemas.microsoft.com/office/drawing/2014/main" id="{4A089DD2-7B47-00BD-7CBA-25B4ACCE7678}"/>
                </a:ext>
              </a:extLst>
            </p:cNvPr>
            <p:cNvSpPr/>
            <p:nvPr/>
          </p:nvSpPr>
          <p:spPr>
            <a:xfrm rot="16200000">
              <a:off x="-612150" y="1924127"/>
              <a:ext cx="2160000" cy="288000"/>
            </a:xfrm>
            <a:prstGeom prst="rect">
              <a:avLst/>
            </a:prstGeom>
            <a:solidFill>
              <a:srgbClr val="BED730"/>
            </a:solidFill>
            <a:ln w="635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Networks </a:t>
              </a:r>
            </a:p>
          </p:txBody>
        </p:sp>
        <p:sp>
          <p:nvSpPr>
            <p:cNvPr id="65" name="TextBox 64">
              <a:extLst>
                <a:ext uri="{FF2B5EF4-FFF2-40B4-BE49-F238E27FC236}">
                  <a16:creationId xmlns:a16="http://schemas.microsoft.com/office/drawing/2014/main" id="{434CBAC9-ADF8-D62D-9AEB-5918FB7D6B68}"/>
                </a:ext>
              </a:extLst>
            </p:cNvPr>
            <p:cNvSpPr txBox="1"/>
            <p:nvPr/>
          </p:nvSpPr>
          <p:spPr>
            <a:xfrm>
              <a:off x="2254472" y="1030896"/>
              <a:ext cx="1105000" cy="553998"/>
            </a:xfrm>
            <a:prstGeom prst="rect">
              <a:avLst/>
            </a:prstGeom>
            <a:noFill/>
          </p:spPr>
          <p:txBody>
            <a:bodyPr wrap="square" rtlCol="0">
              <a:spAutoFit/>
            </a:bodyPr>
            <a:lstStyle/>
            <a:p>
              <a:pPr marL="0" marR="0" lvl="0" indent="0" algn="l" defTabSz="514299"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Network Digital </a:t>
              </a:r>
            </a:p>
            <a:p>
              <a:pPr marL="0" marR="0" lvl="0" indent="0" algn="l" defTabSz="514299"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Managed Services</a:t>
              </a:r>
              <a:endParaRPr kumimoji="0" lang="en-US" sz="10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endParaRPr>
            </a:p>
          </p:txBody>
        </p:sp>
        <p:sp>
          <p:nvSpPr>
            <p:cNvPr id="95" name="TextBox 94">
              <a:extLst>
                <a:ext uri="{FF2B5EF4-FFF2-40B4-BE49-F238E27FC236}">
                  <a16:creationId xmlns:a16="http://schemas.microsoft.com/office/drawing/2014/main" id="{02D678A0-B63F-5CDC-72C9-CF9B950433BE}"/>
                </a:ext>
              </a:extLst>
            </p:cNvPr>
            <p:cNvSpPr txBox="1"/>
            <p:nvPr/>
          </p:nvSpPr>
          <p:spPr>
            <a:xfrm>
              <a:off x="1939256" y="1613704"/>
              <a:ext cx="1480681" cy="1477328"/>
            </a:xfrm>
            <a:prstGeom prst="rect">
              <a:avLst/>
            </a:prstGeom>
            <a:noFill/>
          </p:spPr>
          <p:txBody>
            <a:bodyPr wrap="square" lIns="91440" tIns="45720" rIns="91440" bIns="45720" rtlCol="0" anchor="t">
              <a:spAutoFit/>
            </a:bodyPr>
            <a:lstStyle/>
            <a:p>
              <a:pPr marL="90486" marR="0" lvl="0" indent="-90486" algn="l" defTabSz="68578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7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Network transformation and consolidation </a:t>
              </a:r>
            </a:p>
            <a:p>
              <a:pPr marL="90486" marR="0" lvl="0" indent="-90486" algn="l" defTabSz="68578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7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Managed Secure Networks- SDWAN, SASE, DDOS protect</a:t>
              </a:r>
            </a:p>
            <a:p>
              <a:pPr marL="90486" marR="0" lvl="0" indent="-90486" algn="l" defTabSz="68578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7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Campus &amp; Branch Networks</a:t>
              </a:r>
            </a:p>
            <a:p>
              <a:pPr marL="90486" marR="0" lvl="0" indent="-90486" algn="l" defTabSz="68578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7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Smart Edge </a:t>
              </a:r>
            </a:p>
            <a:p>
              <a:pPr marL="90486" marR="0" lvl="0" indent="-90486" algn="l" defTabSz="68578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7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Captive &amp; Hybrid NOC services</a:t>
              </a:r>
            </a:p>
            <a:p>
              <a:pPr marL="90486" marR="0" lvl="0" indent="-90486" algn="l" defTabSz="68578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7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Network Observability </a:t>
              </a:r>
            </a:p>
            <a:p>
              <a:pPr marL="90486" marR="0" lvl="0" indent="-90486" algn="l" defTabSz="68578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7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CaaS &amp; Collaboration Services</a:t>
              </a:r>
            </a:p>
          </p:txBody>
        </p:sp>
        <p:pic>
          <p:nvPicPr>
            <p:cNvPr id="97" name="Graphic 96">
              <a:extLst>
                <a:ext uri="{FF2B5EF4-FFF2-40B4-BE49-F238E27FC236}">
                  <a16:creationId xmlns:a16="http://schemas.microsoft.com/office/drawing/2014/main" id="{964EEBCA-FBDE-2226-3C07-9A88592C7A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57222" y="1096143"/>
              <a:ext cx="288000" cy="262956"/>
            </a:xfrm>
            <a:prstGeom prst="rect">
              <a:avLst/>
            </a:prstGeom>
          </p:spPr>
        </p:pic>
      </p:grpSp>
      <p:grpSp>
        <p:nvGrpSpPr>
          <p:cNvPr id="4" name="Group 3">
            <a:extLst>
              <a:ext uri="{FF2B5EF4-FFF2-40B4-BE49-F238E27FC236}">
                <a16:creationId xmlns:a16="http://schemas.microsoft.com/office/drawing/2014/main" id="{6B5913F4-F3A7-34F2-9CA1-79043CB9422A}"/>
              </a:ext>
            </a:extLst>
          </p:cNvPr>
          <p:cNvGrpSpPr/>
          <p:nvPr/>
        </p:nvGrpSpPr>
        <p:grpSpPr>
          <a:xfrm>
            <a:off x="3578734" y="988128"/>
            <a:ext cx="1793465" cy="2160000"/>
            <a:chOff x="3578733" y="988127"/>
            <a:chExt cx="1793465" cy="2160000"/>
          </a:xfrm>
        </p:grpSpPr>
        <p:sp>
          <p:nvSpPr>
            <p:cNvPr id="31" name="TextBox 30">
              <a:extLst>
                <a:ext uri="{FF2B5EF4-FFF2-40B4-BE49-F238E27FC236}">
                  <a16:creationId xmlns:a16="http://schemas.microsoft.com/office/drawing/2014/main" id="{600667D2-B433-87A2-2587-22EB5C48E9EF}"/>
                </a:ext>
              </a:extLst>
            </p:cNvPr>
            <p:cNvSpPr txBox="1"/>
            <p:nvPr/>
          </p:nvSpPr>
          <p:spPr>
            <a:xfrm>
              <a:off x="4263740" y="1033451"/>
              <a:ext cx="1025569" cy="400110"/>
            </a:xfrm>
            <a:prstGeom prst="rect">
              <a:avLst/>
            </a:prstGeom>
            <a:noFill/>
          </p:spPr>
          <p:txBody>
            <a:bodyPr wrap="square" rtlCol="0">
              <a:spAutoFit/>
            </a:bodyPr>
            <a:lstStyle/>
            <a:p>
              <a:pPr marL="0" marR="0" lvl="0" indent="0" algn="l" defTabSz="514299" rtl="0" eaLnBrk="1" fontAlgn="auto" latinLnBrk="0" hangingPunct="1">
                <a:lnSpc>
                  <a:spcPct val="100000"/>
                </a:lnSpc>
                <a:spcBef>
                  <a:spcPts val="0"/>
                </a:spcBef>
                <a:spcAft>
                  <a:spcPts val="0"/>
                </a:spcAft>
                <a:buClrTx/>
                <a:buSzTx/>
                <a:buFontTx/>
                <a:buNone/>
                <a:tabLst/>
                <a:defRPr/>
              </a:pPr>
              <a:r>
                <a:rPr kumimoji="0" lang="pt-BR" sz="10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Data Center</a:t>
              </a:r>
            </a:p>
            <a:p>
              <a:pPr marL="0" marR="0" lvl="0" indent="0" algn="l" defTabSz="514299" rtl="0" eaLnBrk="1" fontAlgn="auto" latinLnBrk="0" hangingPunct="1">
                <a:lnSpc>
                  <a:spcPct val="100000"/>
                </a:lnSpc>
                <a:spcBef>
                  <a:spcPts val="0"/>
                </a:spcBef>
                <a:spcAft>
                  <a:spcPts val="0"/>
                </a:spcAft>
                <a:buClrTx/>
                <a:buSzTx/>
                <a:buFontTx/>
                <a:buNone/>
                <a:tabLst/>
                <a:defRPr/>
              </a:pPr>
              <a:r>
                <a:rPr kumimoji="0" lang="pt-BR" sz="10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Colo Services</a:t>
              </a:r>
              <a:endParaRPr kumimoji="0" lang="en-US" sz="10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endParaRPr>
            </a:p>
          </p:txBody>
        </p:sp>
        <p:pic>
          <p:nvPicPr>
            <p:cNvPr id="57" name="Picture 56" descr="A black background with a black square&#10;&#10;Description automatically generated with medium confidence">
              <a:extLst>
                <a:ext uri="{FF2B5EF4-FFF2-40B4-BE49-F238E27FC236}">
                  <a16:creationId xmlns:a16="http://schemas.microsoft.com/office/drawing/2014/main" id="{BE0CC5EB-B673-9661-7F53-31C0BDD32289}"/>
                </a:ext>
              </a:extLst>
            </p:cNvPr>
            <p:cNvPicPr>
              <a:picLocks noChangeAspect="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971817" y="1101527"/>
              <a:ext cx="288000" cy="263959"/>
            </a:xfrm>
            <a:prstGeom prst="rect">
              <a:avLst/>
            </a:prstGeom>
          </p:spPr>
        </p:pic>
        <p:sp>
          <p:nvSpPr>
            <p:cNvPr id="58" name="TextBox 57">
              <a:extLst>
                <a:ext uri="{FF2B5EF4-FFF2-40B4-BE49-F238E27FC236}">
                  <a16:creationId xmlns:a16="http://schemas.microsoft.com/office/drawing/2014/main" id="{74A07A0E-FA51-3D68-5742-6B9006BAFE54}"/>
                </a:ext>
              </a:extLst>
            </p:cNvPr>
            <p:cNvSpPr txBox="1"/>
            <p:nvPr/>
          </p:nvSpPr>
          <p:spPr>
            <a:xfrm>
              <a:off x="3971816" y="1583008"/>
              <a:ext cx="1353203" cy="1420902"/>
            </a:xfrm>
            <a:prstGeom prst="rect">
              <a:avLst/>
            </a:prstGeom>
            <a:noFill/>
          </p:spPr>
          <p:txBody>
            <a:bodyPr wrap="square" rtlCol="0">
              <a:spAutoFit/>
            </a:bodyPr>
            <a:lstStyle/>
            <a:p>
              <a:pPr marL="90486" marR="0" lvl="0" indent="-90486" algn="l" defTabSz="68578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7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AI ready </a:t>
              </a:r>
            </a:p>
            <a:p>
              <a:pPr marL="90486" marR="0" lvl="0" indent="-90486" algn="l" defTabSz="68578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7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Hyperscale Cloud adjacency </a:t>
              </a:r>
            </a:p>
            <a:p>
              <a:pPr marL="90486" marR="0" lvl="0" indent="-90486" algn="l" defTabSz="68578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7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RAS Design</a:t>
              </a:r>
            </a:p>
            <a:p>
              <a:pPr marL="90486" marR="0" lvl="0" indent="-90486" algn="l" defTabSz="68578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7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Liquid Cooling</a:t>
              </a:r>
            </a:p>
            <a:p>
              <a:pPr marL="90486" marR="0" lvl="0" indent="-90486" algn="l" defTabSz="68578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7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Hyperconnected  </a:t>
              </a:r>
            </a:p>
            <a:p>
              <a:pPr marL="90486" marR="0" lvl="0" indent="-90486" algn="l" defTabSz="68578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7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Built-to-suit</a:t>
              </a:r>
            </a:p>
            <a:p>
              <a:pPr marL="90486" marR="0" lvl="0" indent="-90486" algn="l" defTabSz="68578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7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AIOps</a:t>
              </a:r>
            </a:p>
            <a:p>
              <a:pPr marL="90486" marR="0" lvl="0" indent="-90486" algn="l" defTabSz="68578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7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Renewable Energy </a:t>
              </a:r>
            </a:p>
          </p:txBody>
        </p:sp>
        <p:sp>
          <p:nvSpPr>
            <p:cNvPr id="96" name="Rectangle 95">
              <a:extLst>
                <a:ext uri="{FF2B5EF4-FFF2-40B4-BE49-F238E27FC236}">
                  <a16:creationId xmlns:a16="http://schemas.microsoft.com/office/drawing/2014/main" id="{82AA441A-140E-E124-A4E8-F0F207C81586}"/>
                </a:ext>
              </a:extLst>
            </p:cNvPr>
            <p:cNvSpPr/>
            <p:nvPr/>
          </p:nvSpPr>
          <p:spPr>
            <a:xfrm rot="16200000">
              <a:off x="2642733" y="1924127"/>
              <a:ext cx="2160000" cy="288000"/>
            </a:xfrm>
            <a:prstGeom prst="rect">
              <a:avLst/>
            </a:prstGeom>
            <a:solidFill>
              <a:srgbClr val="BED730"/>
            </a:solidFill>
            <a:ln w="635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Data Centers </a:t>
              </a:r>
            </a:p>
          </p:txBody>
        </p:sp>
        <p:sp>
          <p:nvSpPr>
            <p:cNvPr id="119" name="Rectangle 118">
              <a:extLst>
                <a:ext uri="{FF2B5EF4-FFF2-40B4-BE49-F238E27FC236}">
                  <a16:creationId xmlns:a16="http://schemas.microsoft.com/office/drawing/2014/main" id="{1C0C1DC3-E3E2-2440-D937-A0C12B751BDB}"/>
                </a:ext>
              </a:extLst>
            </p:cNvPr>
            <p:cNvSpPr/>
            <p:nvPr/>
          </p:nvSpPr>
          <p:spPr>
            <a:xfrm>
              <a:off x="3578733" y="988127"/>
              <a:ext cx="1793465" cy="2160000"/>
            </a:xfrm>
            <a:prstGeom prst="rect">
              <a:avLst/>
            </a:prstGeom>
            <a:noFill/>
            <a:ln w="3175">
              <a:solidFill>
                <a:srgbClr val="BED73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grpSp>
      <p:grpSp>
        <p:nvGrpSpPr>
          <p:cNvPr id="182" name="Group 181">
            <a:extLst>
              <a:ext uri="{FF2B5EF4-FFF2-40B4-BE49-F238E27FC236}">
                <a16:creationId xmlns:a16="http://schemas.microsoft.com/office/drawing/2014/main" id="{BCA5E2CA-D995-C693-C555-89DA8B53A9A8}"/>
              </a:ext>
            </a:extLst>
          </p:cNvPr>
          <p:cNvGrpSpPr/>
          <p:nvPr/>
        </p:nvGrpSpPr>
        <p:grpSpPr>
          <a:xfrm>
            <a:off x="323851" y="3265814"/>
            <a:ext cx="4113213" cy="1466523"/>
            <a:chOff x="323850" y="3265815"/>
            <a:chExt cx="4113213" cy="1466523"/>
          </a:xfrm>
        </p:grpSpPr>
        <p:sp>
          <p:nvSpPr>
            <p:cNvPr id="120" name="TextBox 119">
              <a:extLst>
                <a:ext uri="{FF2B5EF4-FFF2-40B4-BE49-F238E27FC236}">
                  <a16:creationId xmlns:a16="http://schemas.microsoft.com/office/drawing/2014/main" id="{2086E076-CBB1-A79F-624F-CF48902F0053}"/>
                </a:ext>
              </a:extLst>
            </p:cNvPr>
            <p:cNvSpPr txBox="1"/>
            <p:nvPr/>
          </p:nvSpPr>
          <p:spPr>
            <a:xfrm>
              <a:off x="2841187" y="3308493"/>
              <a:ext cx="1448080" cy="400110"/>
            </a:xfrm>
            <a:prstGeom prst="rect">
              <a:avLst/>
            </a:prstGeom>
            <a:noFill/>
          </p:spPr>
          <p:txBody>
            <a:bodyPr wrap="square" rtlCol="0">
              <a:spAutoFit/>
            </a:bodyPr>
            <a:lstStyle/>
            <a:p>
              <a:pPr marL="0" marR="0" lvl="0" indent="0" algn="l" defTabSz="514299"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Industry Apps</a:t>
              </a:r>
            </a:p>
            <a:p>
              <a:pPr marL="0" marR="0" lvl="0" indent="0" algn="l" defTabSz="514299"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Managed Services</a:t>
              </a:r>
              <a:endParaRPr kumimoji="0" lang="en-US" sz="10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endParaRPr>
            </a:p>
          </p:txBody>
        </p:sp>
        <p:sp>
          <p:nvSpPr>
            <p:cNvPr id="121" name="TextBox 120">
              <a:extLst>
                <a:ext uri="{FF2B5EF4-FFF2-40B4-BE49-F238E27FC236}">
                  <a16:creationId xmlns:a16="http://schemas.microsoft.com/office/drawing/2014/main" id="{7D3356BF-142C-B435-CED4-4818EB2DEE9D}"/>
                </a:ext>
              </a:extLst>
            </p:cNvPr>
            <p:cNvSpPr txBox="1"/>
            <p:nvPr/>
          </p:nvSpPr>
          <p:spPr>
            <a:xfrm>
              <a:off x="2549263" y="3791636"/>
              <a:ext cx="1740004" cy="784830"/>
            </a:xfrm>
            <a:prstGeom prst="rect">
              <a:avLst/>
            </a:prstGeom>
            <a:noFill/>
          </p:spPr>
          <p:txBody>
            <a:bodyPr wrap="square" rtlCol="0">
              <a:spAutoFit/>
            </a:bodyPr>
            <a:lstStyle/>
            <a:p>
              <a:pPr marL="90486" marR="0" lvl="0" indent="-90486" algn="l" defTabSz="68578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7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Consulting, Support, Maintenance, and Upgrades  </a:t>
              </a:r>
            </a:p>
            <a:p>
              <a:pPr marL="90486" marR="0" lvl="0" indent="-90486" algn="l" defTabSz="68578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7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Microsoft</a:t>
              </a:r>
            </a:p>
            <a:p>
              <a:pPr marL="90486" marR="0" lvl="0" indent="-90486" algn="l" defTabSz="68578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7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Oracle</a:t>
              </a:r>
            </a:p>
            <a:p>
              <a:pPr marL="90486" marR="0" lvl="0" indent="-90486" algn="l" defTabSz="68578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7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SAP</a:t>
              </a:r>
            </a:p>
          </p:txBody>
        </p:sp>
        <p:sp>
          <p:nvSpPr>
            <p:cNvPr id="122" name="TextBox 121">
              <a:extLst>
                <a:ext uri="{FF2B5EF4-FFF2-40B4-BE49-F238E27FC236}">
                  <a16:creationId xmlns:a16="http://schemas.microsoft.com/office/drawing/2014/main" id="{684EBB36-D0F1-398A-D840-C717EBBBC5C1}"/>
                </a:ext>
              </a:extLst>
            </p:cNvPr>
            <p:cNvSpPr txBox="1"/>
            <p:nvPr/>
          </p:nvSpPr>
          <p:spPr>
            <a:xfrm>
              <a:off x="1039740" y="3308493"/>
              <a:ext cx="1373558" cy="400110"/>
            </a:xfrm>
            <a:prstGeom prst="rect">
              <a:avLst/>
            </a:prstGeom>
            <a:noFill/>
          </p:spPr>
          <p:txBody>
            <a:bodyPr wrap="square" rtlCol="0">
              <a:spAutoFit/>
            </a:bodyPr>
            <a:lstStyle/>
            <a:p>
              <a:pPr marL="0" marR="0" lvl="0" indent="0" algn="l" defTabSz="514299"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Digital Apps</a:t>
              </a:r>
            </a:p>
            <a:p>
              <a:pPr marL="0" marR="0" lvl="0" indent="0" algn="l" defTabSz="514299"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Managed Services</a:t>
              </a:r>
              <a:endParaRPr kumimoji="0" lang="en-US" sz="10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endParaRPr>
            </a:p>
          </p:txBody>
        </p:sp>
        <p:sp>
          <p:nvSpPr>
            <p:cNvPr id="123" name="Rectangle 122">
              <a:extLst>
                <a:ext uri="{FF2B5EF4-FFF2-40B4-BE49-F238E27FC236}">
                  <a16:creationId xmlns:a16="http://schemas.microsoft.com/office/drawing/2014/main" id="{AB370D94-24E1-0E39-F200-AF3EF1186B15}"/>
                </a:ext>
              </a:extLst>
            </p:cNvPr>
            <p:cNvSpPr/>
            <p:nvPr/>
          </p:nvSpPr>
          <p:spPr>
            <a:xfrm>
              <a:off x="323850" y="3265815"/>
              <a:ext cx="4113213" cy="1466523"/>
            </a:xfrm>
            <a:prstGeom prst="rect">
              <a:avLst/>
            </a:prstGeom>
            <a:noFill/>
            <a:ln w="3175">
              <a:solidFill>
                <a:srgbClr val="BED73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124" name="TextBox 123">
              <a:extLst>
                <a:ext uri="{FF2B5EF4-FFF2-40B4-BE49-F238E27FC236}">
                  <a16:creationId xmlns:a16="http://schemas.microsoft.com/office/drawing/2014/main" id="{8E0543AD-222F-3907-6127-6DFE60FEBBD6}"/>
                </a:ext>
              </a:extLst>
            </p:cNvPr>
            <p:cNvSpPr txBox="1"/>
            <p:nvPr/>
          </p:nvSpPr>
          <p:spPr>
            <a:xfrm>
              <a:off x="663890" y="3791636"/>
              <a:ext cx="1740811" cy="836126"/>
            </a:xfrm>
            <a:prstGeom prst="rect">
              <a:avLst/>
            </a:prstGeom>
            <a:noFill/>
          </p:spPr>
          <p:txBody>
            <a:bodyPr wrap="square" lIns="91440" tIns="45720" rIns="91440" bIns="45720" rtlCol="0" anchor="t">
              <a:spAutoFit/>
            </a:bodyPr>
            <a:lstStyle/>
            <a:p>
              <a:pPr marL="90486" marR="0" lvl="0" indent="-90486" algn="l" defTabSz="68578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IN" sz="7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Infinit AI/ML Platform  </a:t>
              </a:r>
              <a:endParaRPr kumimoji="0" lang="en-US" sz="7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endParaRPr>
            </a:p>
            <a:p>
              <a:pPr marL="90486" marR="0" lvl="0" indent="-90486" algn="l" defTabSz="68578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700" b="0" i="0" u="none" strike="noStrike" kern="1200" cap="none" spc="0" normalizeH="0" baseline="0" noProof="0" err="1">
                  <a:ln>
                    <a:noFill/>
                  </a:ln>
                  <a:solidFill>
                    <a:prstClr val="white">
                      <a:lumMod val="85000"/>
                    </a:prstClr>
                  </a:solidFill>
                  <a:effectLst/>
                  <a:uLnTx/>
                  <a:uFillTx/>
                  <a:latin typeface="Trebuchet MS" panose="020B0703020202090204" pitchFamily="34" charset="0"/>
                  <a:ea typeface="+mn-ea"/>
                  <a:cs typeface="+mn-cs"/>
                </a:rPr>
                <a:t>Infinit</a:t>
              </a:r>
              <a:r>
                <a:rPr kumimoji="0" lang="en-US" sz="7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 Full Stack Observability</a:t>
              </a:r>
              <a:endParaRPr kumimoji="0" lang="en-IN" sz="7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endParaRPr>
            </a:p>
            <a:p>
              <a:pPr marL="90486" marR="0" lvl="0" indent="-90486" algn="l" defTabSz="68578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7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App Modernization &amp; </a:t>
              </a:r>
              <a:r>
                <a:rPr kumimoji="0" lang="en-US" sz="700" b="0" i="0" u="none" strike="noStrike" kern="1200" cap="none" spc="0" normalizeH="0" baseline="0" noProof="0" err="1">
                  <a:ln>
                    <a:noFill/>
                  </a:ln>
                  <a:solidFill>
                    <a:prstClr val="white">
                      <a:lumMod val="85000"/>
                    </a:prstClr>
                  </a:solidFill>
                  <a:effectLst/>
                  <a:uLnTx/>
                  <a:uFillTx/>
                  <a:latin typeface="Trebuchet MS" panose="020B0703020202090204" pitchFamily="34" charset="0"/>
                  <a:ea typeface="+mn-ea"/>
                  <a:cs typeface="+mn-cs"/>
                </a:rPr>
                <a:t>DevSecOps</a:t>
              </a:r>
              <a:r>
                <a:rPr kumimoji="0" lang="en-US" sz="7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 </a:t>
              </a:r>
            </a:p>
            <a:p>
              <a:pPr marL="90486" marR="0" lvl="0" indent="-90486" algn="l" defTabSz="68578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7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Retail Intelligence- Forum Digital</a:t>
              </a:r>
            </a:p>
            <a:p>
              <a:pPr marL="90486" marR="0" lvl="0" indent="-90486" algn="l" defTabSz="68578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7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Digital Assessment, AI Learning &amp; XR </a:t>
              </a:r>
            </a:p>
          </p:txBody>
        </p:sp>
        <p:sp>
          <p:nvSpPr>
            <p:cNvPr id="125" name="Rectangle 124">
              <a:extLst>
                <a:ext uri="{FF2B5EF4-FFF2-40B4-BE49-F238E27FC236}">
                  <a16:creationId xmlns:a16="http://schemas.microsoft.com/office/drawing/2014/main" id="{E185F0A1-E172-D3F9-EB33-154A34A35776}"/>
                </a:ext>
              </a:extLst>
            </p:cNvPr>
            <p:cNvSpPr/>
            <p:nvPr/>
          </p:nvSpPr>
          <p:spPr>
            <a:xfrm rot="16200000">
              <a:off x="-265410" y="3855077"/>
              <a:ext cx="1466522" cy="288000"/>
            </a:xfrm>
            <a:prstGeom prst="rect">
              <a:avLst/>
            </a:prstGeom>
            <a:solidFill>
              <a:srgbClr val="BED730"/>
            </a:solidFill>
            <a:ln w="635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Digital</a:t>
              </a:r>
            </a:p>
          </p:txBody>
        </p:sp>
        <p:grpSp>
          <p:nvGrpSpPr>
            <p:cNvPr id="149" name="Group 148">
              <a:extLst>
                <a:ext uri="{FF2B5EF4-FFF2-40B4-BE49-F238E27FC236}">
                  <a16:creationId xmlns:a16="http://schemas.microsoft.com/office/drawing/2014/main" id="{65E7B8BD-B84F-B7DE-BE93-7BA1293EE73B}"/>
                </a:ext>
              </a:extLst>
            </p:cNvPr>
            <p:cNvGrpSpPr/>
            <p:nvPr/>
          </p:nvGrpSpPr>
          <p:grpSpPr>
            <a:xfrm>
              <a:off x="723949" y="3369605"/>
              <a:ext cx="277434" cy="277887"/>
              <a:chOff x="5644679" y="3375689"/>
              <a:chExt cx="277434" cy="277887"/>
            </a:xfrm>
          </p:grpSpPr>
          <p:sp>
            <p:nvSpPr>
              <p:cNvPr id="150" name="Freeform 149">
                <a:extLst>
                  <a:ext uri="{FF2B5EF4-FFF2-40B4-BE49-F238E27FC236}">
                    <a16:creationId xmlns:a16="http://schemas.microsoft.com/office/drawing/2014/main" id="{80B8111D-4200-26F0-90BB-7841C09FECA4}"/>
                  </a:ext>
                </a:extLst>
              </p:cNvPr>
              <p:cNvSpPr/>
              <p:nvPr/>
            </p:nvSpPr>
            <p:spPr>
              <a:xfrm>
                <a:off x="5644679" y="3375689"/>
                <a:ext cx="116974" cy="116975"/>
              </a:xfrm>
              <a:custGeom>
                <a:avLst/>
                <a:gdLst>
                  <a:gd name="connsiteX0" fmla="*/ 21684 w 116974"/>
                  <a:gd name="connsiteY0" fmla="*/ 0 h 116975"/>
                  <a:gd name="connsiteX1" fmla="*/ 95291 w 116974"/>
                  <a:gd name="connsiteY1" fmla="*/ 0 h 116975"/>
                  <a:gd name="connsiteX2" fmla="*/ 116975 w 116974"/>
                  <a:gd name="connsiteY2" fmla="*/ 21684 h 116975"/>
                  <a:gd name="connsiteX3" fmla="*/ 116975 w 116974"/>
                  <a:gd name="connsiteY3" fmla="*/ 95291 h 116975"/>
                  <a:gd name="connsiteX4" fmla="*/ 95291 w 116974"/>
                  <a:gd name="connsiteY4" fmla="*/ 116975 h 116975"/>
                  <a:gd name="connsiteX5" fmla="*/ 21684 w 116974"/>
                  <a:gd name="connsiteY5" fmla="*/ 116975 h 116975"/>
                  <a:gd name="connsiteX6" fmla="*/ 0 w 116974"/>
                  <a:gd name="connsiteY6" fmla="*/ 95291 h 116975"/>
                  <a:gd name="connsiteX7" fmla="*/ 0 w 116974"/>
                  <a:gd name="connsiteY7" fmla="*/ 21684 h 116975"/>
                  <a:gd name="connsiteX8" fmla="*/ 21684 w 116974"/>
                  <a:gd name="connsiteY8" fmla="*/ 0 h 11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974" h="116975">
                    <a:moveTo>
                      <a:pt x="21684" y="0"/>
                    </a:moveTo>
                    <a:lnTo>
                      <a:pt x="95291" y="0"/>
                    </a:lnTo>
                    <a:cubicBezTo>
                      <a:pt x="107263" y="0"/>
                      <a:pt x="116975" y="9712"/>
                      <a:pt x="116975" y="21684"/>
                    </a:cubicBezTo>
                    <a:lnTo>
                      <a:pt x="116975" y="95291"/>
                    </a:lnTo>
                    <a:cubicBezTo>
                      <a:pt x="116975" y="107263"/>
                      <a:pt x="107263" y="116975"/>
                      <a:pt x="95291" y="116975"/>
                    </a:cubicBezTo>
                    <a:lnTo>
                      <a:pt x="21684" y="116975"/>
                    </a:lnTo>
                    <a:cubicBezTo>
                      <a:pt x="9712" y="116975"/>
                      <a:pt x="0" y="107263"/>
                      <a:pt x="0" y="95291"/>
                    </a:cubicBezTo>
                    <a:lnTo>
                      <a:pt x="0" y="21684"/>
                    </a:lnTo>
                    <a:cubicBezTo>
                      <a:pt x="0" y="9712"/>
                      <a:pt x="9712" y="0"/>
                      <a:pt x="21684" y="0"/>
                    </a:cubicBezTo>
                    <a:close/>
                  </a:path>
                </a:pathLst>
              </a:custGeom>
              <a:noFill/>
              <a:ln w="11231" cap="rnd">
                <a:solidFill>
                  <a:srgbClr val="BED730"/>
                </a:solid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Trebuchet MS"/>
                  <a:ea typeface="+mn-ea"/>
                  <a:cs typeface="+mn-cs"/>
                </a:endParaRPr>
              </a:p>
            </p:txBody>
          </p:sp>
          <p:sp>
            <p:nvSpPr>
              <p:cNvPr id="151" name="Freeform 150">
                <a:extLst>
                  <a:ext uri="{FF2B5EF4-FFF2-40B4-BE49-F238E27FC236}">
                    <a16:creationId xmlns:a16="http://schemas.microsoft.com/office/drawing/2014/main" id="{9D99EFC5-1B73-4BA7-CB5B-A0114A753CE3}"/>
                  </a:ext>
                </a:extLst>
              </p:cNvPr>
              <p:cNvSpPr/>
              <p:nvPr/>
            </p:nvSpPr>
            <p:spPr>
              <a:xfrm>
                <a:off x="5805139" y="3375689"/>
                <a:ext cx="116974" cy="116975"/>
              </a:xfrm>
              <a:custGeom>
                <a:avLst/>
                <a:gdLst>
                  <a:gd name="connsiteX0" fmla="*/ 21684 w 116974"/>
                  <a:gd name="connsiteY0" fmla="*/ 0 h 116975"/>
                  <a:gd name="connsiteX1" fmla="*/ 95291 w 116974"/>
                  <a:gd name="connsiteY1" fmla="*/ 0 h 116975"/>
                  <a:gd name="connsiteX2" fmla="*/ 116975 w 116974"/>
                  <a:gd name="connsiteY2" fmla="*/ 21684 h 116975"/>
                  <a:gd name="connsiteX3" fmla="*/ 116975 w 116974"/>
                  <a:gd name="connsiteY3" fmla="*/ 95291 h 116975"/>
                  <a:gd name="connsiteX4" fmla="*/ 95291 w 116974"/>
                  <a:gd name="connsiteY4" fmla="*/ 116975 h 116975"/>
                  <a:gd name="connsiteX5" fmla="*/ 21684 w 116974"/>
                  <a:gd name="connsiteY5" fmla="*/ 116975 h 116975"/>
                  <a:gd name="connsiteX6" fmla="*/ 0 w 116974"/>
                  <a:gd name="connsiteY6" fmla="*/ 95291 h 116975"/>
                  <a:gd name="connsiteX7" fmla="*/ 0 w 116974"/>
                  <a:gd name="connsiteY7" fmla="*/ 21684 h 116975"/>
                  <a:gd name="connsiteX8" fmla="*/ 21684 w 116974"/>
                  <a:gd name="connsiteY8" fmla="*/ 0 h 11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974" h="116975">
                    <a:moveTo>
                      <a:pt x="21684" y="0"/>
                    </a:moveTo>
                    <a:lnTo>
                      <a:pt x="95291" y="0"/>
                    </a:lnTo>
                    <a:cubicBezTo>
                      <a:pt x="107263" y="0"/>
                      <a:pt x="116975" y="9712"/>
                      <a:pt x="116975" y="21684"/>
                    </a:cubicBezTo>
                    <a:lnTo>
                      <a:pt x="116975" y="95291"/>
                    </a:lnTo>
                    <a:cubicBezTo>
                      <a:pt x="116975" y="107263"/>
                      <a:pt x="107263" y="116975"/>
                      <a:pt x="95291" y="116975"/>
                    </a:cubicBezTo>
                    <a:lnTo>
                      <a:pt x="21684" y="116975"/>
                    </a:lnTo>
                    <a:cubicBezTo>
                      <a:pt x="9712" y="116975"/>
                      <a:pt x="0" y="107263"/>
                      <a:pt x="0" y="95291"/>
                    </a:cubicBezTo>
                    <a:lnTo>
                      <a:pt x="0" y="21684"/>
                    </a:lnTo>
                    <a:cubicBezTo>
                      <a:pt x="0" y="9712"/>
                      <a:pt x="9712" y="0"/>
                      <a:pt x="21684" y="0"/>
                    </a:cubicBezTo>
                    <a:close/>
                  </a:path>
                </a:pathLst>
              </a:custGeom>
              <a:noFill/>
              <a:ln w="11231" cap="rnd">
                <a:solidFill>
                  <a:srgbClr val="BED730"/>
                </a:solid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Trebuchet MS"/>
                  <a:ea typeface="+mn-ea"/>
                  <a:cs typeface="+mn-cs"/>
                </a:endParaRPr>
              </a:p>
            </p:txBody>
          </p:sp>
          <p:sp>
            <p:nvSpPr>
              <p:cNvPr id="152" name="Freeform 151">
                <a:extLst>
                  <a:ext uri="{FF2B5EF4-FFF2-40B4-BE49-F238E27FC236}">
                    <a16:creationId xmlns:a16="http://schemas.microsoft.com/office/drawing/2014/main" id="{2B3EE04A-D898-F390-34C9-77C27B64C8B3}"/>
                  </a:ext>
                </a:extLst>
              </p:cNvPr>
              <p:cNvSpPr/>
              <p:nvPr/>
            </p:nvSpPr>
            <p:spPr>
              <a:xfrm>
                <a:off x="5644679" y="3536601"/>
                <a:ext cx="116974" cy="116975"/>
              </a:xfrm>
              <a:custGeom>
                <a:avLst/>
                <a:gdLst>
                  <a:gd name="connsiteX0" fmla="*/ 21684 w 116974"/>
                  <a:gd name="connsiteY0" fmla="*/ 0 h 116975"/>
                  <a:gd name="connsiteX1" fmla="*/ 95291 w 116974"/>
                  <a:gd name="connsiteY1" fmla="*/ 0 h 116975"/>
                  <a:gd name="connsiteX2" fmla="*/ 116975 w 116974"/>
                  <a:gd name="connsiteY2" fmla="*/ 21684 h 116975"/>
                  <a:gd name="connsiteX3" fmla="*/ 116975 w 116974"/>
                  <a:gd name="connsiteY3" fmla="*/ 95291 h 116975"/>
                  <a:gd name="connsiteX4" fmla="*/ 95291 w 116974"/>
                  <a:gd name="connsiteY4" fmla="*/ 116975 h 116975"/>
                  <a:gd name="connsiteX5" fmla="*/ 21684 w 116974"/>
                  <a:gd name="connsiteY5" fmla="*/ 116975 h 116975"/>
                  <a:gd name="connsiteX6" fmla="*/ 0 w 116974"/>
                  <a:gd name="connsiteY6" fmla="*/ 95291 h 116975"/>
                  <a:gd name="connsiteX7" fmla="*/ 0 w 116974"/>
                  <a:gd name="connsiteY7" fmla="*/ 21684 h 116975"/>
                  <a:gd name="connsiteX8" fmla="*/ 21684 w 116974"/>
                  <a:gd name="connsiteY8" fmla="*/ 0 h 11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974" h="116975">
                    <a:moveTo>
                      <a:pt x="21684" y="0"/>
                    </a:moveTo>
                    <a:lnTo>
                      <a:pt x="95291" y="0"/>
                    </a:lnTo>
                    <a:cubicBezTo>
                      <a:pt x="107263" y="0"/>
                      <a:pt x="116975" y="9712"/>
                      <a:pt x="116975" y="21684"/>
                    </a:cubicBezTo>
                    <a:lnTo>
                      <a:pt x="116975" y="95291"/>
                    </a:lnTo>
                    <a:cubicBezTo>
                      <a:pt x="116975" y="107263"/>
                      <a:pt x="107263" y="116975"/>
                      <a:pt x="95291" y="116975"/>
                    </a:cubicBezTo>
                    <a:lnTo>
                      <a:pt x="21684" y="116975"/>
                    </a:lnTo>
                    <a:cubicBezTo>
                      <a:pt x="9712" y="116975"/>
                      <a:pt x="0" y="107263"/>
                      <a:pt x="0" y="95291"/>
                    </a:cubicBezTo>
                    <a:lnTo>
                      <a:pt x="0" y="21684"/>
                    </a:lnTo>
                    <a:cubicBezTo>
                      <a:pt x="0" y="9712"/>
                      <a:pt x="9712" y="0"/>
                      <a:pt x="21684" y="0"/>
                    </a:cubicBezTo>
                    <a:close/>
                  </a:path>
                </a:pathLst>
              </a:custGeom>
              <a:noFill/>
              <a:ln w="11231" cap="rnd">
                <a:solidFill>
                  <a:srgbClr val="BED730"/>
                </a:solid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Trebuchet MS"/>
                  <a:ea typeface="+mn-ea"/>
                  <a:cs typeface="+mn-cs"/>
                </a:endParaRPr>
              </a:p>
            </p:txBody>
          </p:sp>
          <p:sp>
            <p:nvSpPr>
              <p:cNvPr id="153" name="Freeform 152">
                <a:extLst>
                  <a:ext uri="{FF2B5EF4-FFF2-40B4-BE49-F238E27FC236}">
                    <a16:creationId xmlns:a16="http://schemas.microsoft.com/office/drawing/2014/main" id="{B4AB380A-F608-2EF8-F308-BB29267307BF}"/>
                  </a:ext>
                </a:extLst>
              </p:cNvPr>
              <p:cNvSpPr/>
              <p:nvPr/>
            </p:nvSpPr>
            <p:spPr>
              <a:xfrm>
                <a:off x="5684765" y="3576134"/>
                <a:ext cx="36803" cy="45041"/>
              </a:xfrm>
              <a:custGeom>
                <a:avLst/>
                <a:gdLst>
                  <a:gd name="connsiteX0" fmla="*/ 0 w 36803"/>
                  <a:gd name="connsiteY0" fmla="*/ 0 h 45041"/>
                  <a:gd name="connsiteX1" fmla="*/ 0 w 36803"/>
                  <a:gd name="connsiteY1" fmla="*/ 45042 h 45041"/>
                  <a:gd name="connsiteX2" fmla="*/ 36804 w 36803"/>
                  <a:gd name="connsiteY2" fmla="*/ 22521 h 45041"/>
                  <a:gd name="connsiteX3" fmla="*/ 0 w 36803"/>
                  <a:gd name="connsiteY3" fmla="*/ 0 h 45041"/>
                </a:gdLst>
                <a:ahLst/>
                <a:cxnLst>
                  <a:cxn ang="0">
                    <a:pos x="connsiteX0" y="connsiteY0"/>
                  </a:cxn>
                  <a:cxn ang="0">
                    <a:pos x="connsiteX1" y="connsiteY1"/>
                  </a:cxn>
                  <a:cxn ang="0">
                    <a:pos x="connsiteX2" y="connsiteY2"/>
                  </a:cxn>
                  <a:cxn ang="0">
                    <a:pos x="connsiteX3" y="connsiteY3"/>
                  </a:cxn>
                </a:cxnLst>
                <a:rect l="l" t="t" r="r" b="b"/>
                <a:pathLst>
                  <a:path w="36803" h="45041">
                    <a:moveTo>
                      <a:pt x="0" y="0"/>
                    </a:moveTo>
                    <a:lnTo>
                      <a:pt x="0" y="45042"/>
                    </a:lnTo>
                    <a:lnTo>
                      <a:pt x="36804" y="22521"/>
                    </a:lnTo>
                    <a:lnTo>
                      <a:pt x="0" y="0"/>
                    </a:lnTo>
                    <a:close/>
                  </a:path>
                </a:pathLst>
              </a:custGeom>
              <a:noFill/>
              <a:ln w="11231" cap="rnd">
                <a:solidFill>
                  <a:srgbClr val="BED730"/>
                </a:solid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Trebuchet MS"/>
                  <a:ea typeface="+mn-ea"/>
                  <a:cs typeface="+mn-cs"/>
                </a:endParaRPr>
              </a:p>
            </p:txBody>
          </p:sp>
          <p:sp>
            <p:nvSpPr>
              <p:cNvPr id="154" name="Freeform 153">
                <a:extLst>
                  <a:ext uri="{FF2B5EF4-FFF2-40B4-BE49-F238E27FC236}">
                    <a16:creationId xmlns:a16="http://schemas.microsoft.com/office/drawing/2014/main" id="{D37BD1C2-1C21-86B8-6FAD-DF743C8B51C1}"/>
                  </a:ext>
                </a:extLst>
              </p:cNvPr>
              <p:cNvSpPr/>
              <p:nvPr/>
            </p:nvSpPr>
            <p:spPr>
              <a:xfrm>
                <a:off x="5843684" y="3414234"/>
                <a:ext cx="39884" cy="39884"/>
              </a:xfrm>
              <a:custGeom>
                <a:avLst/>
                <a:gdLst>
                  <a:gd name="connsiteX0" fmla="*/ 39885 w 39884"/>
                  <a:gd name="connsiteY0" fmla="*/ 19942 h 39884"/>
                  <a:gd name="connsiteX1" fmla="*/ 19942 w 39884"/>
                  <a:gd name="connsiteY1" fmla="*/ 39885 h 39884"/>
                  <a:gd name="connsiteX2" fmla="*/ 0 w 39884"/>
                  <a:gd name="connsiteY2" fmla="*/ 19942 h 39884"/>
                  <a:gd name="connsiteX3" fmla="*/ 19942 w 39884"/>
                  <a:gd name="connsiteY3" fmla="*/ 0 h 39884"/>
                  <a:gd name="connsiteX4" fmla="*/ 39885 w 39884"/>
                  <a:gd name="connsiteY4" fmla="*/ 19942 h 39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84" h="39884">
                    <a:moveTo>
                      <a:pt x="39885" y="19942"/>
                    </a:moveTo>
                    <a:cubicBezTo>
                      <a:pt x="39885" y="30956"/>
                      <a:pt x="30956" y="39885"/>
                      <a:pt x="19942" y="39885"/>
                    </a:cubicBezTo>
                    <a:cubicBezTo>
                      <a:pt x="8928" y="39885"/>
                      <a:pt x="0" y="30956"/>
                      <a:pt x="0" y="19942"/>
                    </a:cubicBezTo>
                    <a:cubicBezTo>
                      <a:pt x="0" y="8929"/>
                      <a:pt x="8928" y="0"/>
                      <a:pt x="19942" y="0"/>
                    </a:cubicBezTo>
                    <a:cubicBezTo>
                      <a:pt x="30956" y="0"/>
                      <a:pt x="39885" y="8929"/>
                      <a:pt x="39885" y="19942"/>
                    </a:cubicBezTo>
                    <a:close/>
                  </a:path>
                </a:pathLst>
              </a:custGeom>
              <a:noFill/>
              <a:ln w="11231" cap="rnd">
                <a:solidFill>
                  <a:srgbClr val="BED730"/>
                </a:solid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Trebuchet MS"/>
                  <a:ea typeface="+mn-ea"/>
                  <a:cs typeface="+mn-cs"/>
                </a:endParaRPr>
              </a:p>
            </p:txBody>
          </p:sp>
          <p:sp>
            <p:nvSpPr>
              <p:cNvPr id="155" name="Freeform 154">
                <a:extLst>
                  <a:ext uri="{FF2B5EF4-FFF2-40B4-BE49-F238E27FC236}">
                    <a16:creationId xmlns:a16="http://schemas.microsoft.com/office/drawing/2014/main" id="{1F1C32C0-2A67-77E0-4A1E-E74F57CAD8AA}"/>
                  </a:ext>
                </a:extLst>
              </p:cNvPr>
              <p:cNvSpPr/>
              <p:nvPr/>
            </p:nvSpPr>
            <p:spPr>
              <a:xfrm>
                <a:off x="5814147" y="3558955"/>
                <a:ext cx="98958" cy="1674"/>
              </a:xfrm>
              <a:custGeom>
                <a:avLst/>
                <a:gdLst>
                  <a:gd name="connsiteX0" fmla="*/ 0 w 98958"/>
                  <a:gd name="connsiteY0" fmla="*/ 0 h 1674"/>
                  <a:gd name="connsiteX1" fmla="*/ 98958 w 98958"/>
                  <a:gd name="connsiteY1" fmla="*/ 0 h 1674"/>
                </a:gdLst>
                <a:ahLst/>
                <a:cxnLst>
                  <a:cxn ang="0">
                    <a:pos x="connsiteX0" y="connsiteY0"/>
                  </a:cxn>
                  <a:cxn ang="0">
                    <a:pos x="connsiteX1" y="connsiteY1"/>
                  </a:cxn>
                </a:cxnLst>
                <a:rect l="l" t="t" r="r" b="b"/>
                <a:pathLst>
                  <a:path w="98958" h="1674">
                    <a:moveTo>
                      <a:pt x="0" y="0"/>
                    </a:moveTo>
                    <a:lnTo>
                      <a:pt x="98958" y="0"/>
                    </a:lnTo>
                  </a:path>
                </a:pathLst>
              </a:custGeom>
              <a:ln w="11231" cap="rnd">
                <a:solidFill>
                  <a:srgbClr val="BED730"/>
                </a:solid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Trebuchet MS"/>
                  <a:ea typeface="+mn-ea"/>
                  <a:cs typeface="+mn-cs"/>
                </a:endParaRPr>
              </a:p>
            </p:txBody>
          </p:sp>
          <p:sp>
            <p:nvSpPr>
              <p:cNvPr id="156" name="Freeform 155">
                <a:extLst>
                  <a:ext uri="{FF2B5EF4-FFF2-40B4-BE49-F238E27FC236}">
                    <a16:creationId xmlns:a16="http://schemas.microsoft.com/office/drawing/2014/main" id="{7D961854-9F12-A855-0BD4-72D52EAA6906}"/>
                  </a:ext>
                </a:extLst>
              </p:cNvPr>
              <p:cNvSpPr/>
              <p:nvPr/>
            </p:nvSpPr>
            <p:spPr>
              <a:xfrm>
                <a:off x="5814147" y="3595089"/>
                <a:ext cx="98958" cy="1674"/>
              </a:xfrm>
              <a:custGeom>
                <a:avLst/>
                <a:gdLst>
                  <a:gd name="connsiteX0" fmla="*/ 0 w 98958"/>
                  <a:gd name="connsiteY0" fmla="*/ 0 h 1674"/>
                  <a:gd name="connsiteX1" fmla="*/ 98958 w 98958"/>
                  <a:gd name="connsiteY1" fmla="*/ 0 h 1674"/>
                </a:gdLst>
                <a:ahLst/>
                <a:cxnLst>
                  <a:cxn ang="0">
                    <a:pos x="connsiteX0" y="connsiteY0"/>
                  </a:cxn>
                  <a:cxn ang="0">
                    <a:pos x="connsiteX1" y="connsiteY1"/>
                  </a:cxn>
                </a:cxnLst>
                <a:rect l="l" t="t" r="r" b="b"/>
                <a:pathLst>
                  <a:path w="98958" h="1674">
                    <a:moveTo>
                      <a:pt x="0" y="0"/>
                    </a:moveTo>
                    <a:lnTo>
                      <a:pt x="98958" y="0"/>
                    </a:lnTo>
                  </a:path>
                </a:pathLst>
              </a:custGeom>
              <a:ln w="11231" cap="rnd">
                <a:solidFill>
                  <a:srgbClr val="BED730"/>
                </a:solid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Trebuchet MS"/>
                  <a:ea typeface="+mn-ea"/>
                  <a:cs typeface="+mn-cs"/>
                </a:endParaRPr>
              </a:p>
            </p:txBody>
          </p:sp>
          <p:sp>
            <p:nvSpPr>
              <p:cNvPr id="157" name="Freeform 156">
                <a:extLst>
                  <a:ext uri="{FF2B5EF4-FFF2-40B4-BE49-F238E27FC236}">
                    <a16:creationId xmlns:a16="http://schemas.microsoft.com/office/drawing/2014/main" id="{B4F3C42B-5B33-73E0-182C-2FAA5442660D}"/>
                  </a:ext>
                </a:extLst>
              </p:cNvPr>
              <p:cNvSpPr/>
              <p:nvPr/>
            </p:nvSpPr>
            <p:spPr>
              <a:xfrm>
                <a:off x="5814147" y="3631223"/>
                <a:ext cx="98958" cy="1674"/>
              </a:xfrm>
              <a:custGeom>
                <a:avLst/>
                <a:gdLst>
                  <a:gd name="connsiteX0" fmla="*/ 0 w 98958"/>
                  <a:gd name="connsiteY0" fmla="*/ 0 h 1674"/>
                  <a:gd name="connsiteX1" fmla="*/ 98958 w 98958"/>
                  <a:gd name="connsiteY1" fmla="*/ 0 h 1674"/>
                </a:gdLst>
                <a:ahLst/>
                <a:cxnLst>
                  <a:cxn ang="0">
                    <a:pos x="connsiteX0" y="connsiteY0"/>
                  </a:cxn>
                  <a:cxn ang="0">
                    <a:pos x="connsiteX1" y="connsiteY1"/>
                  </a:cxn>
                </a:cxnLst>
                <a:rect l="l" t="t" r="r" b="b"/>
                <a:pathLst>
                  <a:path w="98958" h="1674">
                    <a:moveTo>
                      <a:pt x="0" y="0"/>
                    </a:moveTo>
                    <a:lnTo>
                      <a:pt x="98958" y="0"/>
                    </a:lnTo>
                  </a:path>
                </a:pathLst>
              </a:custGeom>
              <a:ln w="11231" cap="rnd">
                <a:solidFill>
                  <a:srgbClr val="BED730"/>
                </a:solid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Trebuchet MS"/>
                  <a:ea typeface="+mn-ea"/>
                  <a:cs typeface="+mn-cs"/>
                </a:endParaRPr>
              </a:p>
            </p:txBody>
          </p:sp>
        </p:grpSp>
        <p:pic>
          <p:nvPicPr>
            <p:cNvPr id="158" name="Picture 157" descr="A black background with a black square&#10;&#10;Description automatically generated with medium confidence">
              <a:extLst>
                <a:ext uri="{FF2B5EF4-FFF2-40B4-BE49-F238E27FC236}">
                  <a16:creationId xmlns:a16="http://schemas.microsoft.com/office/drawing/2014/main" id="{AEA8B5DA-75AC-4301-5B4E-2BE6986B8526}"/>
                </a:ext>
              </a:extLst>
            </p:cNvPr>
            <p:cNvPicPr>
              <a:picLocks noChangeAspect="1"/>
            </p:cNvPicPr>
            <p:nvPr/>
          </p:nvPicPr>
          <p:blipFill>
            <a:blip r:embed="rId9">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550052" y="3385299"/>
              <a:ext cx="288000" cy="246499"/>
            </a:xfrm>
            <a:prstGeom prst="rect">
              <a:avLst/>
            </a:prstGeom>
          </p:spPr>
        </p:pic>
      </p:grpSp>
      <p:grpSp>
        <p:nvGrpSpPr>
          <p:cNvPr id="183" name="Group 182">
            <a:extLst>
              <a:ext uri="{FF2B5EF4-FFF2-40B4-BE49-F238E27FC236}">
                <a16:creationId xmlns:a16="http://schemas.microsoft.com/office/drawing/2014/main" id="{5D2BA57B-64BA-4B3F-F8F1-4B172F564562}"/>
              </a:ext>
            </a:extLst>
          </p:cNvPr>
          <p:cNvGrpSpPr/>
          <p:nvPr/>
        </p:nvGrpSpPr>
        <p:grpSpPr>
          <a:xfrm>
            <a:off x="4572001" y="3265816"/>
            <a:ext cx="2286000" cy="1466523"/>
            <a:chOff x="4572001" y="3265815"/>
            <a:chExt cx="2286000" cy="1466523"/>
          </a:xfrm>
        </p:grpSpPr>
        <p:sp>
          <p:nvSpPr>
            <p:cNvPr id="161" name="TextBox 160">
              <a:extLst>
                <a:ext uri="{FF2B5EF4-FFF2-40B4-BE49-F238E27FC236}">
                  <a16:creationId xmlns:a16="http://schemas.microsoft.com/office/drawing/2014/main" id="{6DA8F4C4-CC1E-B2C7-4AA8-4A2699881AAA}"/>
                </a:ext>
              </a:extLst>
            </p:cNvPr>
            <p:cNvSpPr txBox="1"/>
            <p:nvPr/>
          </p:nvSpPr>
          <p:spPr>
            <a:xfrm>
              <a:off x="5227256" y="3308493"/>
              <a:ext cx="1373558" cy="400110"/>
            </a:xfrm>
            <a:prstGeom prst="rect">
              <a:avLst/>
            </a:prstGeom>
            <a:noFill/>
          </p:spPr>
          <p:txBody>
            <a:bodyPr wrap="square" rtlCol="0">
              <a:spAutoFit/>
            </a:bodyPr>
            <a:lstStyle/>
            <a:p>
              <a:pPr marL="0" marR="0" lvl="0" indent="0" algn="l" defTabSz="514299"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Security </a:t>
              </a:r>
            </a:p>
            <a:p>
              <a:pPr marL="0" marR="0" lvl="0" indent="0" algn="l" defTabSz="514299"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Managed Services</a:t>
              </a:r>
              <a:endParaRPr kumimoji="0" lang="en-US" sz="10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endParaRPr>
            </a:p>
          </p:txBody>
        </p:sp>
        <p:sp>
          <p:nvSpPr>
            <p:cNvPr id="162" name="Rectangle 161">
              <a:extLst>
                <a:ext uri="{FF2B5EF4-FFF2-40B4-BE49-F238E27FC236}">
                  <a16:creationId xmlns:a16="http://schemas.microsoft.com/office/drawing/2014/main" id="{52A299CA-A98C-C4DB-32B5-9064DA72DD9E}"/>
                </a:ext>
              </a:extLst>
            </p:cNvPr>
            <p:cNvSpPr/>
            <p:nvPr/>
          </p:nvSpPr>
          <p:spPr>
            <a:xfrm>
              <a:off x="4572001" y="3265815"/>
              <a:ext cx="2286000" cy="1466523"/>
            </a:xfrm>
            <a:prstGeom prst="rect">
              <a:avLst/>
            </a:prstGeom>
            <a:noFill/>
            <a:ln w="3175">
              <a:solidFill>
                <a:srgbClr val="BED73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163" name="TextBox 162">
              <a:extLst>
                <a:ext uri="{FF2B5EF4-FFF2-40B4-BE49-F238E27FC236}">
                  <a16:creationId xmlns:a16="http://schemas.microsoft.com/office/drawing/2014/main" id="{80DBC2C2-74A0-3F19-BB3A-A02D50B647A5}"/>
                </a:ext>
              </a:extLst>
            </p:cNvPr>
            <p:cNvSpPr txBox="1"/>
            <p:nvPr/>
          </p:nvSpPr>
          <p:spPr>
            <a:xfrm>
              <a:off x="4912040" y="3791636"/>
              <a:ext cx="1740811" cy="784830"/>
            </a:xfrm>
            <a:prstGeom prst="rect">
              <a:avLst/>
            </a:prstGeom>
            <a:noFill/>
          </p:spPr>
          <p:txBody>
            <a:bodyPr wrap="square" lIns="91440" tIns="45720" rIns="91440" bIns="45720" rtlCol="0" anchor="t">
              <a:spAutoFit/>
            </a:bodyPr>
            <a:lstStyle/>
            <a:p>
              <a:pPr marL="90486" marR="0" lvl="0" indent="-90486" algn="l" defTabSz="68578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IN" sz="7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Cybersecurity assessment and managed services</a:t>
              </a:r>
              <a:endParaRPr kumimoji="0" lang="en-US" sz="7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endParaRPr>
            </a:p>
            <a:p>
              <a:pPr marL="90486" marR="0" lvl="0" indent="-90486" algn="l" defTabSz="68578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7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MSS, MDR &amp; GRC </a:t>
              </a:r>
            </a:p>
            <a:p>
              <a:pPr marL="90486" marR="0" lvl="0" indent="-90486" algn="l" defTabSz="68578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7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Global SOC</a:t>
              </a:r>
            </a:p>
            <a:p>
              <a:pPr marL="90486" marR="0" lvl="0" indent="-90486" algn="l" defTabSz="685783"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7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AI/ML driven Security Assurance</a:t>
              </a:r>
              <a:endParaRPr kumimoji="0" lang="en-IN" sz="7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endParaRPr>
            </a:p>
          </p:txBody>
        </p:sp>
        <p:sp>
          <p:nvSpPr>
            <p:cNvPr id="164" name="Rectangle 163">
              <a:extLst>
                <a:ext uri="{FF2B5EF4-FFF2-40B4-BE49-F238E27FC236}">
                  <a16:creationId xmlns:a16="http://schemas.microsoft.com/office/drawing/2014/main" id="{36B94A61-2F69-2933-70EE-79C1B53DAA5F}"/>
                </a:ext>
              </a:extLst>
            </p:cNvPr>
            <p:cNvSpPr/>
            <p:nvPr/>
          </p:nvSpPr>
          <p:spPr>
            <a:xfrm rot="16200000">
              <a:off x="3982740" y="3855077"/>
              <a:ext cx="1466522" cy="288000"/>
            </a:xfrm>
            <a:prstGeom prst="rect">
              <a:avLst/>
            </a:prstGeom>
            <a:solidFill>
              <a:srgbClr val="BED730"/>
            </a:solidFill>
            <a:ln w="635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Security</a:t>
              </a:r>
            </a:p>
          </p:txBody>
        </p:sp>
        <p:pic>
          <p:nvPicPr>
            <p:cNvPr id="178" name="Graphic 177">
              <a:extLst>
                <a:ext uri="{FF2B5EF4-FFF2-40B4-BE49-F238E27FC236}">
                  <a16:creationId xmlns:a16="http://schemas.microsoft.com/office/drawing/2014/main" id="{EDC676BD-00CE-D42F-4AA2-181E58F0B62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89032" y="3351108"/>
              <a:ext cx="216350" cy="288000"/>
            </a:xfrm>
            <a:prstGeom prst="rect">
              <a:avLst/>
            </a:prstGeom>
          </p:spPr>
        </p:pic>
      </p:grpSp>
      <p:grpSp>
        <p:nvGrpSpPr>
          <p:cNvPr id="18" name="Group 17">
            <a:extLst>
              <a:ext uri="{FF2B5EF4-FFF2-40B4-BE49-F238E27FC236}">
                <a16:creationId xmlns:a16="http://schemas.microsoft.com/office/drawing/2014/main" id="{BD900E1A-C3CD-1119-DD97-417291335253}"/>
              </a:ext>
            </a:extLst>
          </p:cNvPr>
          <p:cNvGrpSpPr/>
          <p:nvPr/>
        </p:nvGrpSpPr>
        <p:grpSpPr>
          <a:xfrm>
            <a:off x="6987033" y="3265816"/>
            <a:ext cx="1848320" cy="1466523"/>
            <a:chOff x="6987032" y="3265815"/>
            <a:chExt cx="1848320" cy="1466523"/>
          </a:xfrm>
        </p:grpSpPr>
        <p:sp>
          <p:nvSpPr>
            <p:cNvPr id="7" name="Rectangle 6">
              <a:extLst>
                <a:ext uri="{FF2B5EF4-FFF2-40B4-BE49-F238E27FC236}">
                  <a16:creationId xmlns:a16="http://schemas.microsoft.com/office/drawing/2014/main" id="{6BF2C85D-21D9-7A7C-6348-776C4EE9914C}"/>
                </a:ext>
              </a:extLst>
            </p:cNvPr>
            <p:cNvSpPr/>
            <p:nvPr/>
          </p:nvSpPr>
          <p:spPr>
            <a:xfrm>
              <a:off x="6987032" y="3265815"/>
              <a:ext cx="1848320" cy="1466523"/>
            </a:xfrm>
            <a:prstGeom prst="rect">
              <a:avLst/>
            </a:prstGeom>
            <a:noFill/>
            <a:ln w="3175">
              <a:solidFill>
                <a:srgbClr val="BED73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17" name="TextBox 16">
              <a:extLst>
                <a:ext uri="{FF2B5EF4-FFF2-40B4-BE49-F238E27FC236}">
                  <a16:creationId xmlns:a16="http://schemas.microsoft.com/office/drawing/2014/main" id="{A30EC068-61F3-3BA0-F38A-A55D1ACE3B2C}"/>
                </a:ext>
              </a:extLst>
            </p:cNvPr>
            <p:cNvSpPr txBox="1"/>
            <p:nvPr/>
          </p:nvSpPr>
          <p:spPr>
            <a:xfrm>
              <a:off x="7124007" y="3385299"/>
              <a:ext cx="1711343" cy="1200329"/>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BED730"/>
                  </a:solidFill>
                  <a:effectLst/>
                  <a:uLnTx/>
                  <a:uFillTx/>
                  <a:latin typeface="Trebuchet MS"/>
                  <a:ea typeface="+mn-ea"/>
                  <a:cs typeface="+mn-cs"/>
                </a:rPr>
                <a:t>25 years</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BED730"/>
                  </a:solidFill>
                  <a:effectLst/>
                  <a:uLnTx/>
                  <a:uFillTx/>
                  <a:latin typeface="Trebuchet MS"/>
                  <a:ea typeface="+mn-ea"/>
                  <a:cs typeface="+mn-cs"/>
                </a:rPr>
                <a:t>of digital </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BED730"/>
                  </a:solidFill>
                  <a:effectLst/>
                  <a:uLnTx/>
                  <a:uFillTx/>
                  <a:latin typeface="Trebuchet MS"/>
                  <a:ea typeface="+mn-ea"/>
                  <a:cs typeface="+mn-cs"/>
                </a:rPr>
                <a:t>trust… </a:t>
              </a:r>
            </a:p>
          </p:txBody>
        </p:sp>
      </p:grpSp>
    </p:spTree>
    <p:extLst>
      <p:ext uri="{BB962C8B-B14F-4D97-AF65-F5344CB8AC3E}">
        <p14:creationId xmlns:p14="http://schemas.microsoft.com/office/powerpoint/2010/main" val="206325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childTnLst>
                          </p:cTn>
                        </p:par>
                        <p:par>
                          <p:cTn id="9" fill="hold">
                            <p:stCondLst>
                              <p:cond delay="500"/>
                            </p:stCondLst>
                            <p:childTnLst>
                              <p:par>
                                <p:cTn id="10" presetID="23" presetClass="entr" presetSubtype="28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strVal val="4/3*#ppt_w"/>
                                          </p:val>
                                        </p:tav>
                                        <p:tav tm="100000">
                                          <p:val>
                                            <p:strVal val="#ppt_w"/>
                                          </p:val>
                                        </p:tav>
                                      </p:tavLst>
                                    </p:anim>
                                    <p:anim calcmode="lin" valueType="num">
                                      <p:cBhvr>
                                        <p:cTn id="13" dur="500" fill="hold"/>
                                        <p:tgtEl>
                                          <p:spTgt spid="4"/>
                                        </p:tgtEl>
                                        <p:attrNameLst>
                                          <p:attrName>ppt_h</p:attrName>
                                        </p:attrNameLst>
                                      </p:cBhvr>
                                      <p:tavLst>
                                        <p:tav tm="0">
                                          <p:val>
                                            <p:strVal val="4/3*#ppt_h"/>
                                          </p:val>
                                        </p:tav>
                                        <p:tav tm="100000">
                                          <p:val>
                                            <p:strVal val="#ppt_h"/>
                                          </p:val>
                                        </p:tav>
                                      </p:tavLst>
                                    </p:anim>
                                  </p:childTnLst>
                                </p:cTn>
                              </p:par>
                            </p:childTnLst>
                          </p:cTn>
                        </p:par>
                        <p:par>
                          <p:cTn id="14" fill="hold">
                            <p:stCondLst>
                              <p:cond delay="1000"/>
                            </p:stCondLst>
                            <p:childTnLst>
                              <p:par>
                                <p:cTn id="15" presetID="23" presetClass="entr" presetSubtype="288" fill="hold" nodeType="afterEffect">
                                  <p:stCondLst>
                                    <p:cond delay="0"/>
                                  </p:stCondLst>
                                  <p:childTnLst>
                                    <p:set>
                                      <p:cBhvr>
                                        <p:cTn id="16" dur="1" fill="hold">
                                          <p:stCondLst>
                                            <p:cond delay="0"/>
                                          </p:stCondLst>
                                        </p:cTn>
                                        <p:tgtEl>
                                          <p:spTgt spid="179"/>
                                        </p:tgtEl>
                                        <p:attrNameLst>
                                          <p:attrName>style.visibility</p:attrName>
                                        </p:attrNameLst>
                                      </p:cBhvr>
                                      <p:to>
                                        <p:strVal val="visible"/>
                                      </p:to>
                                    </p:set>
                                    <p:anim calcmode="lin" valueType="num">
                                      <p:cBhvr>
                                        <p:cTn id="17" dur="500" fill="hold"/>
                                        <p:tgtEl>
                                          <p:spTgt spid="179"/>
                                        </p:tgtEl>
                                        <p:attrNameLst>
                                          <p:attrName>ppt_w</p:attrName>
                                        </p:attrNameLst>
                                      </p:cBhvr>
                                      <p:tavLst>
                                        <p:tav tm="0">
                                          <p:val>
                                            <p:strVal val="4/3*#ppt_w"/>
                                          </p:val>
                                        </p:tav>
                                        <p:tav tm="100000">
                                          <p:val>
                                            <p:strVal val="#ppt_w"/>
                                          </p:val>
                                        </p:tav>
                                      </p:tavLst>
                                    </p:anim>
                                    <p:anim calcmode="lin" valueType="num">
                                      <p:cBhvr>
                                        <p:cTn id="18" dur="500" fill="hold"/>
                                        <p:tgtEl>
                                          <p:spTgt spid="179"/>
                                        </p:tgtEl>
                                        <p:attrNameLst>
                                          <p:attrName>ppt_h</p:attrName>
                                        </p:attrNameLst>
                                      </p:cBhvr>
                                      <p:tavLst>
                                        <p:tav tm="0">
                                          <p:val>
                                            <p:strVal val="4/3*#ppt_h"/>
                                          </p:val>
                                        </p:tav>
                                        <p:tav tm="100000">
                                          <p:val>
                                            <p:strVal val="#ppt_h"/>
                                          </p:val>
                                        </p:tav>
                                      </p:tavLst>
                                    </p:anim>
                                  </p:childTnLst>
                                </p:cTn>
                              </p:par>
                            </p:childTnLst>
                          </p:cTn>
                        </p:par>
                        <p:par>
                          <p:cTn id="19" fill="hold">
                            <p:stCondLst>
                              <p:cond delay="1500"/>
                            </p:stCondLst>
                            <p:childTnLst>
                              <p:par>
                                <p:cTn id="20" presetID="23" presetClass="entr" presetSubtype="288" fill="hold" nodeType="afterEffect">
                                  <p:stCondLst>
                                    <p:cond delay="0"/>
                                  </p:stCondLst>
                                  <p:childTnLst>
                                    <p:set>
                                      <p:cBhvr>
                                        <p:cTn id="21" dur="1" fill="hold">
                                          <p:stCondLst>
                                            <p:cond delay="0"/>
                                          </p:stCondLst>
                                        </p:cTn>
                                        <p:tgtEl>
                                          <p:spTgt spid="182"/>
                                        </p:tgtEl>
                                        <p:attrNameLst>
                                          <p:attrName>style.visibility</p:attrName>
                                        </p:attrNameLst>
                                      </p:cBhvr>
                                      <p:to>
                                        <p:strVal val="visible"/>
                                      </p:to>
                                    </p:set>
                                    <p:anim calcmode="lin" valueType="num">
                                      <p:cBhvr>
                                        <p:cTn id="22" dur="500" fill="hold"/>
                                        <p:tgtEl>
                                          <p:spTgt spid="182"/>
                                        </p:tgtEl>
                                        <p:attrNameLst>
                                          <p:attrName>ppt_w</p:attrName>
                                        </p:attrNameLst>
                                      </p:cBhvr>
                                      <p:tavLst>
                                        <p:tav tm="0">
                                          <p:val>
                                            <p:strVal val="4/3*#ppt_w"/>
                                          </p:val>
                                        </p:tav>
                                        <p:tav tm="100000">
                                          <p:val>
                                            <p:strVal val="#ppt_w"/>
                                          </p:val>
                                        </p:tav>
                                      </p:tavLst>
                                    </p:anim>
                                    <p:anim calcmode="lin" valueType="num">
                                      <p:cBhvr>
                                        <p:cTn id="23" dur="500" fill="hold"/>
                                        <p:tgtEl>
                                          <p:spTgt spid="182"/>
                                        </p:tgtEl>
                                        <p:attrNameLst>
                                          <p:attrName>ppt_h</p:attrName>
                                        </p:attrNameLst>
                                      </p:cBhvr>
                                      <p:tavLst>
                                        <p:tav tm="0">
                                          <p:val>
                                            <p:strVal val="4/3*#ppt_h"/>
                                          </p:val>
                                        </p:tav>
                                        <p:tav tm="100000">
                                          <p:val>
                                            <p:strVal val="#ppt_h"/>
                                          </p:val>
                                        </p:tav>
                                      </p:tavLst>
                                    </p:anim>
                                  </p:childTnLst>
                                </p:cTn>
                              </p:par>
                            </p:childTnLst>
                          </p:cTn>
                        </p:par>
                        <p:par>
                          <p:cTn id="24" fill="hold">
                            <p:stCondLst>
                              <p:cond delay="2000"/>
                            </p:stCondLst>
                            <p:childTnLst>
                              <p:par>
                                <p:cTn id="25" presetID="23" presetClass="entr" presetSubtype="288" fill="hold" nodeType="afterEffect">
                                  <p:stCondLst>
                                    <p:cond delay="0"/>
                                  </p:stCondLst>
                                  <p:childTnLst>
                                    <p:set>
                                      <p:cBhvr>
                                        <p:cTn id="26" dur="1" fill="hold">
                                          <p:stCondLst>
                                            <p:cond delay="0"/>
                                          </p:stCondLst>
                                        </p:cTn>
                                        <p:tgtEl>
                                          <p:spTgt spid="183"/>
                                        </p:tgtEl>
                                        <p:attrNameLst>
                                          <p:attrName>style.visibility</p:attrName>
                                        </p:attrNameLst>
                                      </p:cBhvr>
                                      <p:to>
                                        <p:strVal val="visible"/>
                                      </p:to>
                                    </p:set>
                                    <p:anim calcmode="lin" valueType="num">
                                      <p:cBhvr>
                                        <p:cTn id="27" dur="500" fill="hold"/>
                                        <p:tgtEl>
                                          <p:spTgt spid="183"/>
                                        </p:tgtEl>
                                        <p:attrNameLst>
                                          <p:attrName>ppt_w</p:attrName>
                                        </p:attrNameLst>
                                      </p:cBhvr>
                                      <p:tavLst>
                                        <p:tav tm="0">
                                          <p:val>
                                            <p:strVal val="4/3*#ppt_w"/>
                                          </p:val>
                                        </p:tav>
                                        <p:tav tm="100000">
                                          <p:val>
                                            <p:strVal val="#ppt_w"/>
                                          </p:val>
                                        </p:tav>
                                      </p:tavLst>
                                    </p:anim>
                                    <p:anim calcmode="lin" valueType="num">
                                      <p:cBhvr>
                                        <p:cTn id="28" dur="500" fill="hold"/>
                                        <p:tgtEl>
                                          <p:spTgt spid="183"/>
                                        </p:tgtEl>
                                        <p:attrNameLst>
                                          <p:attrName>ppt_h</p:attrName>
                                        </p:attrNameLst>
                                      </p:cBhvr>
                                      <p:tavLst>
                                        <p:tav tm="0">
                                          <p:val>
                                            <p:strVal val="4/3*#ppt_h"/>
                                          </p:val>
                                        </p:tav>
                                        <p:tav tm="100000">
                                          <p:val>
                                            <p:strVal val="#ppt_h"/>
                                          </p:val>
                                        </p:tav>
                                      </p:tavLst>
                                    </p:anim>
                                  </p:childTnLst>
                                </p:cTn>
                              </p:par>
                            </p:childTnLst>
                          </p:cTn>
                        </p:par>
                        <p:par>
                          <p:cTn id="29" fill="hold">
                            <p:stCondLst>
                              <p:cond delay="2500"/>
                            </p:stCondLst>
                            <p:childTnLst>
                              <p:par>
                                <p:cTn id="30" presetID="23" presetClass="entr" presetSubtype="288"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strVal val="4/3*#ppt_w"/>
                                          </p:val>
                                        </p:tav>
                                        <p:tav tm="100000">
                                          <p:val>
                                            <p:strVal val="#ppt_w"/>
                                          </p:val>
                                        </p:tav>
                                      </p:tavLst>
                                    </p:anim>
                                    <p:anim calcmode="lin" valueType="num">
                                      <p:cBhvr>
                                        <p:cTn id="33" dur="500" fill="hold"/>
                                        <p:tgtEl>
                                          <p:spTgt spid="18"/>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B95C92-1ABC-80D1-74EA-5000DE53CEA1}"/>
              </a:ext>
            </a:extLst>
          </p:cNvPr>
          <p:cNvSpPr>
            <a:spLocks noGrp="1"/>
          </p:cNvSpPr>
          <p:nvPr>
            <p:ph type="body" sz="quarter" idx="11"/>
          </p:nvPr>
        </p:nvSpPr>
        <p:spPr>
          <a:xfrm>
            <a:off x="323850" y="3396343"/>
            <a:ext cx="8496300" cy="1335995"/>
          </a:xfrm>
        </p:spPr>
        <p:txBody>
          <a:bodyPr/>
          <a:lstStyle/>
          <a:p>
            <a:r>
              <a:rPr lang="en-US" dirty="0"/>
              <a:t>Networks Infra &amp; Network Digital Managed Services</a:t>
            </a:r>
            <a:endParaRPr lang="en-IN" dirty="0"/>
          </a:p>
        </p:txBody>
      </p:sp>
    </p:spTree>
    <p:extLst>
      <p:ext uri="{BB962C8B-B14F-4D97-AF65-F5344CB8AC3E}">
        <p14:creationId xmlns:p14="http://schemas.microsoft.com/office/powerpoint/2010/main" val="1474290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365EB-A3BA-B584-E7A4-CA47B414E73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ADB73FF-E6CB-83A5-0364-3A6B8F5FF0D9}"/>
              </a:ext>
            </a:extLst>
          </p:cNvPr>
          <p:cNvSpPr/>
          <p:nvPr/>
        </p:nvSpPr>
        <p:spPr>
          <a:xfrm>
            <a:off x="323850" y="983733"/>
            <a:ext cx="2114986" cy="1085664"/>
          </a:xfrm>
          <a:prstGeom prst="rect">
            <a:avLst/>
          </a:prstGeom>
          <a:solidFill>
            <a:schemeClr val="accent1"/>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defRPr/>
            </a:pPr>
            <a:endParaRPr lang="en-US" sz="1600" b="1">
              <a:solidFill>
                <a:prstClr val="white"/>
              </a:solidFill>
              <a:latin typeface="Trebuchet MS" panose="020B0703020202090204" pitchFamily="34" charset="0"/>
            </a:endParaRPr>
          </a:p>
        </p:txBody>
      </p:sp>
      <p:sp>
        <p:nvSpPr>
          <p:cNvPr id="4" name="Rectangle 3">
            <a:extLst>
              <a:ext uri="{FF2B5EF4-FFF2-40B4-BE49-F238E27FC236}">
                <a16:creationId xmlns:a16="http://schemas.microsoft.com/office/drawing/2014/main" id="{4CC13D02-C163-7F4D-8BAF-344DB77192EB}"/>
              </a:ext>
            </a:extLst>
          </p:cNvPr>
          <p:cNvSpPr/>
          <p:nvPr/>
        </p:nvSpPr>
        <p:spPr>
          <a:xfrm>
            <a:off x="2450955" y="983733"/>
            <a:ext cx="2114986" cy="1085664"/>
          </a:xfrm>
          <a:prstGeom prst="rect">
            <a:avLst/>
          </a:prstGeom>
          <a:solidFill>
            <a:schemeClr val="tx2"/>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defRPr/>
            </a:pPr>
            <a:endParaRPr lang="en-US" sz="1600" b="1">
              <a:solidFill>
                <a:prstClr val="white"/>
              </a:solidFill>
              <a:latin typeface="Trebuchet MS" panose="020B0703020202090204" pitchFamily="34" charset="0"/>
            </a:endParaRPr>
          </a:p>
        </p:txBody>
      </p:sp>
      <p:sp>
        <p:nvSpPr>
          <p:cNvPr id="5" name="Rectangle 4">
            <a:extLst>
              <a:ext uri="{FF2B5EF4-FFF2-40B4-BE49-F238E27FC236}">
                <a16:creationId xmlns:a16="http://schemas.microsoft.com/office/drawing/2014/main" id="{D33E18BC-B872-88D1-670F-BB378C473160}"/>
              </a:ext>
            </a:extLst>
          </p:cNvPr>
          <p:cNvSpPr/>
          <p:nvPr/>
        </p:nvSpPr>
        <p:spPr>
          <a:xfrm>
            <a:off x="4578060" y="983733"/>
            <a:ext cx="2114986" cy="1085664"/>
          </a:xfrm>
          <a:prstGeom prst="rect">
            <a:avLst/>
          </a:prstGeom>
          <a:solidFill>
            <a:schemeClr val="accent1"/>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defRPr/>
            </a:pPr>
            <a:endParaRPr lang="en-US" sz="1600" b="1">
              <a:solidFill>
                <a:prstClr val="white"/>
              </a:solidFill>
              <a:latin typeface="Trebuchet MS" panose="020B0703020202090204" pitchFamily="34" charset="0"/>
            </a:endParaRPr>
          </a:p>
        </p:txBody>
      </p:sp>
      <p:sp>
        <p:nvSpPr>
          <p:cNvPr id="6" name="Rectangle 5">
            <a:extLst>
              <a:ext uri="{FF2B5EF4-FFF2-40B4-BE49-F238E27FC236}">
                <a16:creationId xmlns:a16="http://schemas.microsoft.com/office/drawing/2014/main" id="{98F3C4D7-66E6-BD8E-5C0D-BBF5F5AB4489}"/>
              </a:ext>
            </a:extLst>
          </p:cNvPr>
          <p:cNvSpPr/>
          <p:nvPr/>
        </p:nvSpPr>
        <p:spPr>
          <a:xfrm>
            <a:off x="6705165" y="983733"/>
            <a:ext cx="2114986" cy="1085664"/>
          </a:xfrm>
          <a:prstGeom prst="rect">
            <a:avLst/>
          </a:prstGeom>
          <a:solidFill>
            <a:schemeClr val="tx2"/>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defRPr/>
            </a:pPr>
            <a:endParaRPr lang="en-US" sz="1600" b="1">
              <a:solidFill>
                <a:prstClr val="white"/>
              </a:solidFill>
              <a:latin typeface="Trebuchet MS" panose="020B0703020202090204" pitchFamily="34" charset="0"/>
            </a:endParaRPr>
          </a:p>
        </p:txBody>
      </p:sp>
      <p:sp>
        <p:nvSpPr>
          <p:cNvPr id="3" name="Title 2">
            <a:extLst>
              <a:ext uri="{FF2B5EF4-FFF2-40B4-BE49-F238E27FC236}">
                <a16:creationId xmlns:a16="http://schemas.microsoft.com/office/drawing/2014/main" id="{2068CF0B-32C2-C4AB-9053-1EF1AF75EA15}"/>
              </a:ext>
            </a:extLst>
          </p:cNvPr>
          <p:cNvSpPr>
            <a:spLocks noGrp="1"/>
          </p:cNvSpPr>
          <p:nvPr>
            <p:ph type="title"/>
          </p:nvPr>
        </p:nvSpPr>
        <p:spPr/>
        <p:txBody>
          <a:bodyPr/>
          <a:lstStyle/>
          <a:p>
            <a:r>
              <a:rPr lang="en-US" dirty="0"/>
              <a:t>future ready network backbone </a:t>
            </a:r>
            <a:endParaRPr lang="en-IN" dirty="0"/>
          </a:p>
        </p:txBody>
      </p:sp>
      <p:sp>
        <p:nvSpPr>
          <p:cNvPr id="22" name="TextBox 21">
            <a:extLst>
              <a:ext uri="{FF2B5EF4-FFF2-40B4-BE49-F238E27FC236}">
                <a16:creationId xmlns:a16="http://schemas.microsoft.com/office/drawing/2014/main" id="{415CE642-97A7-37A6-C5FA-84DD590B463E}"/>
              </a:ext>
            </a:extLst>
          </p:cNvPr>
          <p:cNvSpPr txBox="1"/>
          <p:nvPr/>
        </p:nvSpPr>
        <p:spPr>
          <a:xfrm>
            <a:off x="447746" y="1477037"/>
            <a:ext cx="1867197" cy="523220"/>
          </a:xfrm>
          <a:prstGeom prst="rect">
            <a:avLst/>
          </a:prstGeom>
          <a:noFill/>
        </p:spPr>
        <p:txBody>
          <a:bodyPr wrap="square" rtlCol="0">
            <a:spAutoFit/>
          </a:bodyPr>
          <a:lstStyle/>
          <a:p>
            <a:pPr algn="ctr" defTabSz="457189">
              <a:defRPr/>
            </a:pPr>
            <a:r>
              <a:rPr lang="en-US" sz="1400" b="1" dirty="0">
                <a:solidFill>
                  <a:prstClr val="white"/>
                </a:solidFill>
                <a:latin typeface="Trebuchet MS" panose="020B0703020202090204" pitchFamily="34" charset="0"/>
              </a:rPr>
              <a:t>Hybrid </a:t>
            </a:r>
          </a:p>
          <a:p>
            <a:pPr algn="ctr" defTabSz="457189">
              <a:defRPr/>
            </a:pPr>
            <a:r>
              <a:rPr lang="en-US" sz="1400" b="1" dirty="0">
                <a:solidFill>
                  <a:prstClr val="white"/>
                </a:solidFill>
                <a:latin typeface="Trebuchet MS" panose="020B0703020202090204" pitchFamily="34" charset="0"/>
              </a:rPr>
              <a:t>Access Strategy</a:t>
            </a:r>
          </a:p>
        </p:txBody>
      </p:sp>
      <p:sp>
        <p:nvSpPr>
          <p:cNvPr id="23" name="TextBox 22">
            <a:extLst>
              <a:ext uri="{FF2B5EF4-FFF2-40B4-BE49-F238E27FC236}">
                <a16:creationId xmlns:a16="http://schemas.microsoft.com/office/drawing/2014/main" id="{CAEFDA47-2101-D935-B49A-FA6B86F0CE38}"/>
              </a:ext>
            </a:extLst>
          </p:cNvPr>
          <p:cNvSpPr txBox="1"/>
          <p:nvPr/>
        </p:nvSpPr>
        <p:spPr>
          <a:xfrm>
            <a:off x="396119" y="2177812"/>
            <a:ext cx="1970451" cy="2077492"/>
          </a:xfrm>
          <a:prstGeom prst="rect">
            <a:avLst/>
          </a:prstGeom>
          <a:noFill/>
        </p:spPr>
        <p:txBody>
          <a:bodyPr wrap="square" rtlCol="0">
            <a:spAutoFit/>
          </a:bodyPr>
          <a:lstStyle/>
          <a:p>
            <a:pPr defTabSz="457189">
              <a:spcAft>
                <a:spcPts val="600"/>
              </a:spcAft>
              <a:buClr>
                <a:prstClr val="white"/>
              </a:buClr>
              <a:defRPr/>
            </a:pPr>
            <a:r>
              <a:rPr lang="en-US" sz="950" b="1" dirty="0">
                <a:solidFill>
                  <a:schemeClr val="bg1">
                    <a:lumMod val="75000"/>
                  </a:schemeClr>
                </a:solidFill>
                <a:latin typeface="Trebuchet MS" panose="020B0703020202090204" pitchFamily="34" charset="0"/>
              </a:rPr>
              <a:t>Pan-India </a:t>
            </a:r>
            <a:r>
              <a:rPr lang="en-US" sz="950" dirty="0">
                <a:solidFill>
                  <a:schemeClr val="bg1">
                    <a:lumMod val="75000"/>
                  </a:schemeClr>
                </a:solidFill>
                <a:latin typeface="Trebuchet MS" panose="020B0703020202090204" pitchFamily="34" charset="0"/>
              </a:rPr>
              <a:t>wired and wireless enterprise connects across </a:t>
            </a:r>
            <a:r>
              <a:rPr lang="en-US" sz="950" b="1" dirty="0">
                <a:solidFill>
                  <a:srgbClr val="BBD42F"/>
                </a:solidFill>
                <a:latin typeface="Trebuchet MS" panose="020B0703020202090204" pitchFamily="34" charset="0"/>
              </a:rPr>
              <a:t>1700+</a:t>
            </a:r>
            <a:r>
              <a:rPr lang="en-US" sz="950" dirty="0">
                <a:solidFill>
                  <a:srgbClr val="BBD42F"/>
                </a:solidFill>
                <a:latin typeface="Trebuchet MS" panose="020B0703020202090204" pitchFamily="34" charset="0"/>
              </a:rPr>
              <a:t> Cities, </a:t>
            </a:r>
            <a:r>
              <a:rPr lang="en-US" sz="950" b="1" dirty="0">
                <a:solidFill>
                  <a:srgbClr val="BBD42F"/>
                </a:solidFill>
                <a:latin typeface="Trebuchet MS" panose="020B0703020202090204" pitchFamily="34" charset="0"/>
              </a:rPr>
              <a:t>3700+</a:t>
            </a:r>
            <a:r>
              <a:rPr lang="en-US" sz="950" dirty="0">
                <a:solidFill>
                  <a:srgbClr val="BBD42F"/>
                </a:solidFill>
                <a:latin typeface="Trebuchet MS" panose="020B0703020202090204" pitchFamily="34" charset="0"/>
              </a:rPr>
              <a:t> PoPs</a:t>
            </a:r>
          </a:p>
          <a:p>
            <a:pPr defTabSz="457189">
              <a:spcAft>
                <a:spcPts val="600"/>
              </a:spcAft>
              <a:buClr>
                <a:prstClr val="white"/>
              </a:buClr>
              <a:defRPr/>
            </a:pPr>
            <a:r>
              <a:rPr lang="en-US" sz="950" b="1" dirty="0">
                <a:solidFill>
                  <a:srgbClr val="BBD42F"/>
                </a:solidFill>
                <a:latin typeface="Trebuchet MS" panose="020B0703020202090204" pitchFamily="34" charset="0"/>
              </a:rPr>
              <a:t>1,20,000</a:t>
            </a:r>
            <a:r>
              <a:rPr lang="en-US" sz="950" b="1" dirty="0">
                <a:solidFill>
                  <a:schemeClr val="bg1">
                    <a:lumMod val="75000"/>
                  </a:schemeClr>
                </a:solidFill>
                <a:latin typeface="Trebuchet MS" panose="020B0703020202090204" pitchFamily="34" charset="0"/>
              </a:rPr>
              <a:t> Kms </a:t>
            </a:r>
            <a:r>
              <a:rPr lang="en-US" sz="950" dirty="0">
                <a:solidFill>
                  <a:schemeClr val="bg1">
                    <a:lumMod val="75000"/>
                  </a:schemeClr>
                </a:solidFill>
                <a:latin typeface="Trebuchet MS" panose="020B0703020202090204" pitchFamily="34" charset="0"/>
              </a:rPr>
              <a:t>of Fiber coverage across </a:t>
            </a:r>
            <a:r>
              <a:rPr lang="en-US" sz="950" b="1" dirty="0">
                <a:solidFill>
                  <a:schemeClr val="bg1">
                    <a:lumMod val="75000"/>
                  </a:schemeClr>
                </a:solidFill>
                <a:latin typeface="Trebuchet MS" panose="020B0703020202090204" pitchFamily="34" charset="0"/>
              </a:rPr>
              <a:t>24+</a:t>
            </a:r>
            <a:r>
              <a:rPr lang="en-US" sz="950" dirty="0">
                <a:solidFill>
                  <a:schemeClr val="bg1">
                    <a:lumMod val="75000"/>
                  </a:schemeClr>
                </a:solidFill>
                <a:latin typeface="Trebuchet MS" panose="020B0703020202090204" pitchFamily="34" charset="0"/>
              </a:rPr>
              <a:t> Metro Cities</a:t>
            </a:r>
          </a:p>
          <a:p>
            <a:pPr defTabSz="457189">
              <a:spcAft>
                <a:spcPts val="600"/>
              </a:spcAft>
              <a:buClr>
                <a:prstClr val="white"/>
              </a:buClr>
              <a:defRPr/>
            </a:pPr>
            <a:r>
              <a:rPr lang="en-US" sz="950" b="1" dirty="0">
                <a:solidFill>
                  <a:schemeClr val="bg1">
                    <a:lumMod val="75000"/>
                  </a:schemeClr>
                </a:solidFill>
                <a:latin typeface="Trebuchet MS" panose="020B0703020202090204" pitchFamily="34" charset="0"/>
              </a:rPr>
              <a:t>Dark fiber </a:t>
            </a:r>
            <a:r>
              <a:rPr lang="en-US" sz="950" dirty="0">
                <a:solidFill>
                  <a:schemeClr val="bg1">
                    <a:lumMod val="75000"/>
                  </a:schemeClr>
                </a:solidFill>
                <a:latin typeface="Trebuchet MS" panose="020B0703020202090204" pitchFamily="34" charset="0"/>
              </a:rPr>
              <a:t>economic model with nation-wide regulatory compliance</a:t>
            </a:r>
            <a:endParaRPr lang="en-US" sz="950" b="1" dirty="0">
              <a:solidFill>
                <a:schemeClr val="bg1">
                  <a:lumMod val="75000"/>
                </a:schemeClr>
              </a:solidFill>
              <a:latin typeface="Trebuchet MS" panose="020B0703020202090204" pitchFamily="34" charset="0"/>
            </a:endParaRPr>
          </a:p>
          <a:p>
            <a:pPr defTabSz="457189">
              <a:spcAft>
                <a:spcPts val="600"/>
              </a:spcAft>
              <a:buClr>
                <a:prstClr val="white"/>
              </a:buClr>
              <a:defRPr/>
            </a:pPr>
            <a:r>
              <a:rPr lang="en-US" sz="950" b="1" dirty="0">
                <a:solidFill>
                  <a:schemeClr val="bg1">
                    <a:lumMod val="75000"/>
                  </a:schemeClr>
                </a:solidFill>
                <a:latin typeface="Trebuchet MS" panose="020B0703020202090204" pitchFamily="34" charset="0"/>
              </a:rPr>
              <a:t>Edge</a:t>
            </a:r>
            <a:r>
              <a:rPr lang="en-US" sz="950" dirty="0">
                <a:solidFill>
                  <a:schemeClr val="bg1">
                    <a:lumMod val="75000"/>
                  </a:schemeClr>
                </a:solidFill>
                <a:latin typeface="Trebuchet MS" panose="020B0703020202090204" pitchFamily="34" charset="0"/>
              </a:rPr>
              <a:t> strategy to augment 10+ tier 2 cities, interconnect with NIXI across 20+ cities- 32+ MN eyeball access</a:t>
            </a:r>
          </a:p>
        </p:txBody>
      </p:sp>
      <p:sp>
        <p:nvSpPr>
          <p:cNvPr id="24" name="TextBox 23">
            <a:extLst>
              <a:ext uri="{FF2B5EF4-FFF2-40B4-BE49-F238E27FC236}">
                <a16:creationId xmlns:a16="http://schemas.microsoft.com/office/drawing/2014/main" id="{280CCDDD-468F-BCD7-6D75-F23B42346AF5}"/>
              </a:ext>
            </a:extLst>
          </p:cNvPr>
          <p:cNvSpPr txBox="1"/>
          <p:nvPr/>
        </p:nvSpPr>
        <p:spPr>
          <a:xfrm>
            <a:off x="6796963" y="1477038"/>
            <a:ext cx="1931391" cy="307777"/>
          </a:xfrm>
          <a:prstGeom prst="rect">
            <a:avLst/>
          </a:prstGeom>
          <a:noFill/>
        </p:spPr>
        <p:txBody>
          <a:bodyPr wrap="square" rtlCol="0">
            <a:spAutoFit/>
          </a:bodyPr>
          <a:lstStyle/>
          <a:p>
            <a:pPr algn="ctr" defTabSz="457189">
              <a:defRPr/>
            </a:pPr>
            <a:r>
              <a:rPr lang="en-US" sz="1400" b="1">
                <a:solidFill>
                  <a:prstClr val="white"/>
                </a:solidFill>
                <a:latin typeface="Trebuchet MS" panose="020B0703020202090204" pitchFamily="34" charset="0"/>
              </a:rPr>
              <a:t>Automation</a:t>
            </a:r>
          </a:p>
        </p:txBody>
      </p:sp>
      <p:sp>
        <p:nvSpPr>
          <p:cNvPr id="25" name="TextBox 24">
            <a:extLst>
              <a:ext uri="{FF2B5EF4-FFF2-40B4-BE49-F238E27FC236}">
                <a16:creationId xmlns:a16="http://schemas.microsoft.com/office/drawing/2014/main" id="{1B597979-FB00-0012-615B-EEC3E688C738}"/>
              </a:ext>
            </a:extLst>
          </p:cNvPr>
          <p:cNvSpPr txBox="1"/>
          <p:nvPr/>
        </p:nvSpPr>
        <p:spPr>
          <a:xfrm>
            <a:off x="6737229" y="2214390"/>
            <a:ext cx="2050858" cy="1346522"/>
          </a:xfrm>
          <a:prstGeom prst="rect">
            <a:avLst/>
          </a:prstGeom>
          <a:noFill/>
        </p:spPr>
        <p:txBody>
          <a:bodyPr wrap="square" rtlCol="0">
            <a:spAutoFit/>
          </a:bodyPr>
          <a:lstStyle/>
          <a:p>
            <a:pPr marL="92073" indent="-92073" defTabSz="457189">
              <a:spcAft>
                <a:spcPts val="600"/>
              </a:spcAft>
              <a:buClr>
                <a:prstClr val="white"/>
              </a:buClr>
              <a:buFont typeface="Arial" panose="020B0604020202020204" pitchFamily="34" charset="0"/>
              <a:buChar char="•"/>
              <a:defRPr/>
            </a:pPr>
            <a:r>
              <a:rPr lang="en-US" sz="950" b="1" dirty="0">
                <a:solidFill>
                  <a:schemeClr val="bg1">
                    <a:lumMod val="75000"/>
                  </a:schemeClr>
                </a:solidFill>
                <a:latin typeface="Trebuchet MS" panose="020B0703020202090204" pitchFamily="34" charset="0"/>
              </a:rPr>
              <a:t>Sify </a:t>
            </a:r>
            <a:r>
              <a:rPr lang="en-US" sz="950" b="1" dirty="0" err="1">
                <a:solidFill>
                  <a:schemeClr val="bg1">
                    <a:lumMod val="75000"/>
                  </a:schemeClr>
                </a:solidFill>
                <a:latin typeface="Trebuchet MS" panose="020B0703020202090204" pitchFamily="34" charset="0"/>
              </a:rPr>
              <a:t>OnNet</a:t>
            </a:r>
            <a:r>
              <a:rPr lang="en-US" sz="950" b="1" dirty="0">
                <a:solidFill>
                  <a:schemeClr val="bg1">
                    <a:lumMod val="75000"/>
                  </a:schemeClr>
                </a:solidFill>
                <a:latin typeface="Trebuchet MS" panose="020B0703020202090204" pitchFamily="34" charset="0"/>
              </a:rPr>
              <a:t>: </a:t>
            </a:r>
            <a:r>
              <a:rPr lang="en-US" sz="950" dirty="0">
                <a:solidFill>
                  <a:schemeClr val="bg1">
                    <a:lumMod val="75000"/>
                  </a:schemeClr>
                </a:solidFill>
                <a:latin typeface="Trebuchet MS" panose="020B0703020202090204" pitchFamily="34" charset="0"/>
              </a:rPr>
              <a:t>India’s first automated enterprise WAN</a:t>
            </a:r>
          </a:p>
          <a:p>
            <a:pPr marL="92073" indent="-92073" defTabSz="457189">
              <a:spcAft>
                <a:spcPts val="600"/>
              </a:spcAft>
              <a:buClr>
                <a:prstClr val="white"/>
              </a:buClr>
              <a:buFont typeface="Arial" panose="020B0604020202020204" pitchFamily="34" charset="0"/>
              <a:buChar char="•"/>
              <a:defRPr/>
            </a:pPr>
            <a:r>
              <a:rPr lang="en-US" sz="950" b="1" dirty="0">
                <a:solidFill>
                  <a:schemeClr val="bg1">
                    <a:lumMod val="75000"/>
                  </a:schemeClr>
                </a:solidFill>
                <a:latin typeface="Trebuchet MS" panose="020B0703020202090204" pitchFamily="34" charset="0"/>
              </a:rPr>
              <a:t>On Demand </a:t>
            </a:r>
            <a:r>
              <a:rPr lang="en-US" sz="950" dirty="0">
                <a:solidFill>
                  <a:schemeClr val="bg1">
                    <a:lumMod val="75000"/>
                  </a:schemeClr>
                </a:solidFill>
                <a:latin typeface="Trebuchet MS" panose="020B0703020202090204" pitchFamily="34" charset="0"/>
              </a:rPr>
              <a:t>network infrastructure services</a:t>
            </a:r>
          </a:p>
          <a:p>
            <a:pPr marL="92073" indent="-92073" defTabSz="685783">
              <a:spcAft>
                <a:spcPts val="600"/>
              </a:spcAft>
              <a:buClr>
                <a:prstClr val="white"/>
              </a:buClr>
              <a:buFont typeface="Arial" panose="020B0604020202020204" pitchFamily="34" charset="0"/>
              <a:buChar char="•"/>
              <a:defRPr/>
            </a:pPr>
            <a:r>
              <a:rPr lang="en-US" sz="950" dirty="0">
                <a:solidFill>
                  <a:schemeClr val="bg1">
                    <a:lumMod val="75000"/>
                  </a:schemeClr>
                </a:solidFill>
                <a:latin typeface="Trebuchet MS" panose="020B0703020202090204" pitchFamily="34" charset="0"/>
              </a:rPr>
              <a:t>Powered by </a:t>
            </a:r>
            <a:r>
              <a:rPr lang="en-US" sz="950" b="1" dirty="0">
                <a:solidFill>
                  <a:schemeClr val="bg1">
                    <a:lumMod val="75000"/>
                  </a:schemeClr>
                </a:solidFill>
                <a:latin typeface="Trebuchet MS" panose="020B0703020202090204" pitchFamily="34" charset="0"/>
              </a:rPr>
              <a:t>AI/ML </a:t>
            </a:r>
            <a:r>
              <a:rPr lang="en-US" sz="950" dirty="0">
                <a:solidFill>
                  <a:schemeClr val="bg1">
                    <a:lumMod val="75000"/>
                  </a:schemeClr>
                </a:solidFill>
                <a:latin typeface="Trebuchet MS" panose="020B0703020202090204" pitchFamily="34" charset="0"/>
              </a:rPr>
              <a:t>based operations with dual NOCs</a:t>
            </a:r>
          </a:p>
          <a:p>
            <a:pPr defTabSz="457189">
              <a:spcAft>
                <a:spcPts val="600"/>
              </a:spcAft>
              <a:buClr>
                <a:prstClr val="white"/>
              </a:buClr>
              <a:defRPr/>
            </a:pPr>
            <a:endParaRPr lang="en-US" sz="950" dirty="0">
              <a:solidFill>
                <a:schemeClr val="bg1">
                  <a:lumMod val="75000"/>
                </a:schemeClr>
              </a:solidFill>
              <a:latin typeface="Trebuchet MS" panose="020B0703020202090204" pitchFamily="34" charset="0"/>
            </a:endParaRPr>
          </a:p>
        </p:txBody>
      </p:sp>
      <p:sp>
        <p:nvSpPr>
          <p:cNvPr id="26" name="TextBox 25">
            <a:extLst>
              <a:ext uri="{FF2B5EF4-FFF2-40B4-BE49-F238E27FC236}">
                <a16:creationId xmlns:a16="http://schemas.microsoft.com/office/drawing/2014/main" id="{8CFD41D3-CDA0-AC56-D2D4-FDBF9E0CE4E9}"/>
              </a:ext>
            </a:extLst>
          </p:cNvPr>
          <p:cNvSpPr txBox="1"/>
          <p:nvPr/>
        </p:nvSpPr>
        <p:spPr>
          <a:xfrm>
            <a:off x="2559540" y="1477037"/>
            <a:ext cx="1897819" cy="523220"/>
          </a:xfrm>
          <a:prstGeom prst="rect">
            <a:avLst/>
          </a:prstGeom>
          <a:noFill/>
        </p:spPr>
        <p:txBody>
          <a:bodyPr wrap="square" rtlCol="0">
            <a:spAutoFit/>
          </a:bodyPr>
          <a:lstStyle/>
          <a:p>
            <a:pPr algn="ctr" defTabSz="457189">
              <a:defRPr/>
            </a:pPr>
            <a:r>
              <a:rPr lang="en-US" sz="1400" b="1" dirty="0">
                <a:solidFill>
                  <a:prstClr val="white"/>
                </a:solidFill>
                <a:latin typeface="Trebuchet MS" panose="020B0703020202090204" pitchFamily="34" charset="0"/>
              </a:rPr>
              <a:t>Cloud and </a:t>
            </a:r>
          </a:p>
          <a:p>
            <a:pPr algn="ctr" defTabSz="457189">
              <a:defRPr/>
            </a:pPr>
            <a:r>
              <a:rPr lang="en-US" sz="1400" b="1" dirty="0">
                <a:solidFill>
                  <a:prstClr val="white"/>
                </a:solidFill>
                <a:latin typeface="Trebuchet MS" panose="020B0703020202090204" pitchFamily="34" charset="0"/>
              </a:rPr>
              <a:t>AI Ready</a:t>
            </a:r>
          </a:p>
        </p:txBody>
      </p:sp>
      <p:sp>
        <p:nvSpPr>
          <p:cNvPr id="27" name="TextBox 26">
            <a:extLst>
              <a:ext uri="{FF2B5EF4-FFF2-40B4-BE49-F238E27FC236}">
                <a16:creationId xmlns:a16="http://schemas.microsoft.com/office/drawing/2014/main" id="{754182C2-1178-2591-3ED1-8F62DF3520B3}"/>
              </a:ext>
            </a:extLst>
          </p:cNvPr>
          <p:cNvSpPr txBox="1"/>
          <p:nvPr/>
        </p:nvSpPr>
        <p:spPr>
          <a:xfrm>
            <a:off x="2517166" y="2207989"/>
            <a:ext cx="1982564" cy="2077492"/>
          </a:xfrm>
          <a:prstGeom prst="rect">
            <a:avLst/>
          </a:prstGeom>
          <a:noFill/>
        </p:spPr>
        <p:txBody>
          <a:bodyPr wrap="square" rtlCol="0">
            <a:spAutoFit/>
          </a:bodyPr>
          <a:lstStyle/>
          <a:p>
            <a:pPr marL="92073" indent="-92073" defTabSz="457189">
              <a:spcAft>
                <a:spcPts val="600"/>
              </a:spcAft>
              <a:buClr>
                <a:prstClr val="white"/>
              </a:buClr>
              <a:buFont typeface="Arial" panose="020B0604020202020204" pitchFamily="34" charset="0"/>
              <a:buChar char="•"/>
              <a:defRPr/>
            </a:pPr>
            <a:r>
              <a:rPr lang="en-US" sz="950" b="1" dirty="0">
                <a:solidFill>
                  <a:schemeClr val="bg1">
                    <a:lumMod val="75000"/>
                  </a:schemeClr>
                </a:solidFill>
                <a:latin typeface="Trebuchet MS" panose="020B0703020202090204" pitchFamily="34" charset="0"/>
              </a:rPr>
              <a:t>National </a:t>
            </a:r>
            <a:r>
              <a:rPr lang="en-US" sz="950" dirty="0">
                <a:solidFill>
                  <a:schemeClr val="bg1">
                    <a:lumMod val="75000"/>
                  </a:schemeClr>
                </a:solidFill>
                <a:latin typeface="Trebuchet MS" panose="020B0703020202090204" pitchFamily="34" charset="0"/>
              </a:rPr>
              <a:t>long-distance network connecting 5 major cities </a:t>
            </a:r>
          </a:p>
          <a:p>
            <a:pPr marL="92073" indent="-92073" defTabSz="457189">
              <a:spcAft>
                <a:spcPts val="600"/>
              </a:spcAft>
              <a:buClr>
                <a:prstClr val="white"/>
              </a:buClr>
              <a:buFont typeface="Arial" panose="020B0604020202020204" pitchFamily="34" charset="0"/>
              <a:buChar char="•"/>
              <a:defRPr/>
            </a:pPr>
            <a:r>
              <a:rPr lang="en-US" sz="950" dirty="0">
                <a:solidFill>
                  <a:schemeClr val="bg1">
                    <a:lumMod val="75000"/>
                  </a:schemeClr>
                </a:solidFill>
                <a:latin typeface="Trebuchet MS" panose="020B0703020202090204" pitchFamily="34" charset="0"/>
              </a:rPr>
              <a:t>Doubled national long distance network capacity from 300G to</a:t>
            </a:r>
            <a:r>
              <a:rPr lang="en-US" sz="950" b="1" dirty="0">
                <a:solidFill>
                  <a:schemeClr val="bg1">
                    <a:lumMod val="75000"/>
                  </a:schemeClr>
                </a:solidFill>
                <a:latin typeface="Trebuchet MS" panose="020B0703020202090204" pitchFamily="34" charset="0"/>
              </a:rPr>
              <a:t> </a:t>
            </a:r>
            <a:r>
              <a:rPr lang="en-US" sz="950" b="1" dirty="0">
                <a:solidFill>
                  <a:srgbClr val="BBD42F"/>
                </a:solidFill>
                <a:latin typeface="Trebuchet MS" panose="020B0703020202090204" pitchFamily="34" charset="0"/>
              </a:rPr>
              <a:t>600G</a:t>
            </a:r>
          </a:p>
          <a:p>
            <a:pPr marL="92073" indent="-92073" defTabSz="457189">
              <a:spcAft>
                <a:spcPts val="600"/>
              </a:spcAft>
              <a:buClr>
                <a:prstClr val="white"/>
              </a:buClr>
              <a:buFont typeface="Arial" panose="020B0604020202020204" pitchFamily="34" charset="0"/>
              <a:buChar char="•"/>
              <a:defRPr/>
            </a:pPr>
            <a:r>
              <a:rPr lang="en-US" sz="950" b="1" dirty="0">
                <a:solidFill>
                  <a:schemeClr val="bg1">
                    <a:lumMod val="75000"/>
                  </a:schemeClr>
                </a:solidFill>
                <a:latin typeface="Trebuchet MS" panose="020B0703020202090204" pitchFamily="34" charset="0"/>
              </a:rPr>
              <a:t>66+ </a:t>
            </a:r>
            <a:r>
              <a:rPr lang="en-US" sz="950" dirty="0">
                <a:solidFill>
                  <a:schemeClr val="bg1">
                    <a:lumMod val="75000"/>
                  </a:schemeClr>
                </a:solidFill>
                <a:latin typeface="Trebuchet MS" panose="020B0703020202090204" pitchFamily="34" charset="0"/>
              </a:rPr>
              <a:t>interconnected DCs, 99.999% guaranteed availability</a:t>
            </a:r>
          </a:p>
          <a:p>
            <a:pPr marL="92073" indent="-92073" defTabSz="457189">
              <a:spcAft>
                <a:spcPts val="600"/>
              </a:spcAft>
              <a:buClr>
                <a:prstClr val="white"/>
              </a:buClr>
              <a:buFont typeface="Arial" panose="020B0604020202020204" pitchFamily="34" charset="0"/>
              <a:buChar char="•"/>
              <a:defRPr/>
            </a:pPr>
            <a:r>
              <a:rPr lang="en-US" sz="950" b="1" dirty="0">
                <a:solidFill>
                  <a:schemeClr val="bg1">
                    <a:lumMod val="75000"/>
                  </a:schemeClr>
                </a:solidFill>
                <a:latin typeface="Trebuchet MS" panose="020B0703020202090204" pitchFamily="34" charset="0"/>
              </a:rPr>
              <a:t>&gt;1 </a:t>
            </a:r>
            <a:r>
              <a:rPr lang="en-US" sz="950" b="1" dirty="0" err="1">
                <a:solidFill>
                  <a:schemeClr val="bg1">
                    <a:lumMod val="75000"/>
                  </a:schemeClr>
                </a:solidFill>
                <a:latin typeface="Trebuchet MS" panose="020B0703020202090204" pitchFamily="34" charset="0"/>
              </a:rPr>
              <a:t>ms</a:t>
            </a:r>
            <a:r>
              <a:rPr lang="en-US" sz="950" b="1" dirty="0">
                <a:solidFill>
                  <a:schemeClr val="bg1">
                    <a:lumMod val="75000"/>
                  </a:schemeClr>
                </a:solidFill>
                <a:latin typeface="Trebuchet MS" panose="020B0703020202090204" pitchFamily="34" charset="0"/>
              </a:rPr>
              <a:t> </a:t>
            </a:r>
            <a:r>
              <a:rPr lang="en-US" sz="950" dirty="0">
                <a:solidFill>
                  <a:schemeClr val="bg1">
                    <a:lumMod val="75000"/>
                  </a:schemeClr>
                </a:solidFill>
                <a:latin typeface="Trebuchet MS" panose="020B0703020202090204" pitchFamily="34" charset="0"/>
              </a:rPr>
              <a:t>latency connectivity to major </a:t>
            </a:r>
            <a:r>
              <a:rPr lang="en-US" sz="950" dirty="0" err="1">
                <a:solidFill>
                  <a:schemeClr val="bg1">
                    <a:lumMod val="75000"/>
                  </a:schemeClr>
                </a:solidFill>
                <a:latin typeface="Trebuchet MS" panose="020B0703020202090204" pitchFamily="34" charset="0"/>
              </a:rPr>
              <a:t>hyperscalers</a:t>
            </a:r>
            <a:r>
              <a:rPr lang="en-US" sz="950" dirty="0">
                <a:solidFill>
                  <a:schemeClr val="bg1">
                    <a:lumMod val="75000"/>
                  </a:schemeClr>
                </a:solidFill>
                <a:latin typeface="Trebuchet MS" panose="020B0703020202090204" pitchFamily="34" charset="0"/>
              </a:rPr>
              <a:t> enabling hybrid deployments </a:t>
            </a:r>
          </a:p>
        </p:txBody>
      </p:sp>
      <p:sp>
        <p:nvSpPr>
          <p:cNvPr id="35" name="TextBox 34">
            <a:extLst>
              <a:ext uri="{FF2B5EF4-FFF2-40B4-BE49-F238E27FC236}">
                <a16:creationId xmlns:a16="http://schemas.microsoft.com/office/drawing/2014/main" id="{C9E9B952-69B8-4140-2750-04186D7FE205}"/>
              </a:ext>
            </a:extLst>
          </p:cNvPr>
          <p:cNvSpPr txBox="1"/>
          <p:nvPr/>
        </p:nvSpPr>
        <p:spPr>
          <a:xfrm>
            <a:off x="4668994" y="1477037"/>
            <a:ext cx="1933118" cy="523220"/>
          </a:xfrm>
          <a:prstGeom prst="rect">
            <a:avLst/>
          </a:prstGeom>
          <a:noFill/>
        </p:spPr>
        <p:txBody>
          <a:bodyPr wrap="square" rtlCol="0">
            <a:spAutoFit/>
          </a:bodyPr>
          <a:lstStyle/>
          <a:p>
            <a:pPr algn="ctr" defTabSz="457189">
              <a:defRPr/>
            </a:pPr>
            <a:r>
              <a:rPr lang="en-US" sz="1400" b="1">
                <a:solidFill>
                  <a:prstClr val="white"/>
                </a:solidFill>
                <a:latin typeface="Trebuchet MS" panose="020B0703020202090204" pitchFamily="34" charset="0"/>
              </a:rPr>
              <a:t>Designed for Mission Critical Networks</a:t>
            </a:r>
          </a:p>
        </p:txBody>
      </p:sp>
      <p:sp>
        <p:nvSpPr>
          <p:cNvPr id="36" name="TextBox 35">
            <a:extLst>
              <a:ext uri="{FF2B5EF4-FFF2-40B4-BE49-F238E27FC236}">
                <a16:creationId xmlns:a16="http://schemas.microsoft.com/office/drawing/2014/main" id="{59FB0CD6-D2E5-5F4A-405C-8B6E8A1CA67C}"/>
              </a:ext>
            </a:extLst>
          </p:cNvPr>
          <p:cNvSpPr txBox="1"/>
          <p:nvPr/>
        </p:nvSpPr>
        <p:spPr>
          <a:xfrm>
            <a:off x="4646866" y="2207988"/>
            <a:ext cx="1977374" cy="2523768"/>
          </a:xfrm>
          <a:prstGeom prst="rect">
            <a:avLst/>
          </a:prstGeom>
          <a:noFill/>
        </p:spPr>
        <p:txBody>
          <a:bodyPr wrap="square" rtlCol="0">
            <a:spAutoFit/>
          </a:bodyPr>
          <a:lstStyle/>
          <a:p>
            <a:pPr marL="92073" indent="-92073" defTabSz="457189">
              <a:spcAft>
                <a:spcPts val="600"/>
              </a:spcAft>
              <a:buClr>
                <a:prstClr val="white"/>
              </a:buClr>
              <a:buFont typeface="Arial" panose="020B0604020202020204" pitchFamily="34" charset="0"/>
              <a:buChar char="•"/>
              <a:defRPr/>
            </a:pPr>
            <a:r>
              <a:rPr lang="en-US" sz="950" b="1" dirty="0">
                <a:solidFill>
                  <a:schemeClr val="bg1">
                    <a:lumMod val="75000"/>
                  </a:schemeClr>
                </a:solidFill>
                <a:latin typeface="Trebuchet MS" panose="020B0703020202090204" pitchFamily="34" charset="0"/>
              </a:rPr>
              <a:t>Fully meshed </a:t>
            </a:r>
            <a:r>
              <a:rPr lang="en-US" sz="950" dirty="0">
                <a:solidFill>
                  <a:schemeClr val="bg1">
                    <a:lumMod val="75000"/>
                  </a:schemeClr>
                </a:solidFill>
                <a:latin typeface="Trebuchet MS" panose="020B0703020202090204" pitchFamily="34" charset="0"/>
              </a:rPr>
              <a:t>backbone for resiliency </a:t>
            </a:r>
          </a:p>
          <a:p>
            <a:pPr marL="92073" indent="-92073" defTabSz="457189">
              <a:spcAft>
                <a:spcPts val="600"/>
              </a:spcAft>
              <a:buClr>
                <a:prstClr val="white"/>
              </a:buClr>
              <a:buFont typeface="Arial" panose="020B0604020202020204" pitchFamily="34" charset="0"/>
              <a:buChar char="•"/>
              <a:defRPr/>
            </a:pPr>
            <a:r>
              <a:rPr lang="en-US" sz="950" b="1" dirty="0">
                <a:solidFill>
                  <a:srgbClr val="BBD42F"/>
                </a:solidFill>
                <a:latin typeface="Trebuchet MS" panose="020B0703020202090204" pitchFamily="34" charset="0"/>
              </a:rPr>
              <a:t>3 CLS</a:t>
            </a:r>
            <a:r>
              <a:rPr lang="en-US" sz="950" b="1" dirty="0">
                <a:solidFill>
                  <a:schemeClr val="bg1">
                    <a:lumMod val="75000"/>
                  </a:schemeClr>
                </a:solidFill>
                <a:latin typeface="Trebuchet MS" panose="020B0703020202090204" pitchFamily="34" charset="0"/>
              </a:rPr>
              <a:t>: </a:t>
            </a:r>
            <a:r>
              <a:rPr lang="en-US" sz="950" dirty="0">
                <a:solidFill>
                  <a:schemeClr val="bg1">
                    <a:lumMod val="75000"/>
                  </a:schemeClr>
                </a:solidFill>
                <a:latin typeface="Trebuchet MS" panose="020B0703020202090204" pitchFamily="34" charset="0"/>
              </a:rPr>
              <a:t>Mumbai, Chennai, Kolkata serving global customers</a:t>
            </a:r>
          </a:p>
          <a:p>
            <a:pPr marL="92073" indent="-92073" defTabSz="457189">
              <a:spcAft>
                <a:spcPts val="600"/>
              </a:spcAft>
              <a:buClr>
                <a:prstClr val="white"/>
              </a:buClr>
              <a:buFont typeface="Arial" panose="020B0604020202020204" pitchFamily="34" charset="0"/>
              <a:buChar char="•"/>
              <a:defRPr/>
            </a:pPr>
            <a:r>
              <a:rPr lang="en-US" sz="950" dirty="0">
                <a:solidFill>
                  <a:schemeClr val="bg1">
                    <a:lumMod val="75000"/>
                  </a:schemeClr>
                </a:solidFill>
                <a:latin typeface="Trebuchet MS" panose="020B0703020202090204" pitchFamily="34" charset="0"/>
              </a:rPr>
              <a:t>Coastal subsea systems interconnecting </a:t>
            </a:r>
            <a:r>
              <a:rPr lang="en-US" sz="950" b="1" dirty="0">
                <a:solidFill>
                  <a:schemeClr val="bg1">
                    <a:lumMod val="75000"/>
                  </a:schemeClr>
                </a:solidFill>
                <a:latin typeface="Trebuchet MS" panose="020B0703020202090204" pitchFamily="34" charset="0"/>
              </a:rPr>
              <a:t>India-West</a:t>
            </a:r>
            <a:r>
              <a:rPr lang="en-US" sz="950" dirty="0">
                <a:solidFill>
                  <a:schemeClr val="bg1">
                    <a:lumMod val="75000"/>
                  </a:schemeClr>
                </a:solidFill>
                <a:latin typeface="Trebuchet MS" panose="020B0703020202090204" pitchFamily="34" charset="0"/>
              </a:rPr>
              <a:t> to </a:t>
            </a:r>
            <a:r>
              <a:rPr lang="en-US" sz="950" b="1" dirty="0">
                <a:solidFill>
                  <a:schemeClr val="bg1">
                    <a:lumMod val="75000"/>
                  </a:schemeClr>
                </a:solidFill>
                <a:latin typeface="Trebuchet MS" panose="020B0703020202090204" pitchFamily="34" charset="0"/>
              </a:rPr>
              <a:t>India-East</a:t>
            </a:r>
            <a:endParaRPr lang="en-IN" sz="950" b="1" dirty="0">
              <a:solidFill>
                <a:schemeClr val="bg1">
                  <a:lumMod val="75000"/>
                </a:schemeClr>
              </a:solidFill>
              <a:latin typeface="Trebuchet MS" panose="020B0703020202090204" pitchFamily="34" charset="0"/>
            </a:endParaRPr>
          </a:p>
          <a:p>
            <a:pPr marL="92073" indent="-92073" defTabSz="457189">
              <a:spcAft>
                <a:spcPts val="600"/>
              </a:spcAft>
              <a:buClr>
                <a:prstClr val="white"/>
              </a:buClr>
              <a:buFont typeface="Arial" panose="020B0604020202020204" pitchFamily="34" charset="0"/>
              <a:buChar char="•"/>
              <a:defRPr/>
            </a:pPr>
            <a:r>
              <a:rPr lang="en-US" sz="950" b="1" dirty="0">
                <a:solidFill>
                  <a:srgbClr val="BBD42F"/>
                </a:solidFill>
                <a:latin typeface="Trebuchet MS" panose="020B0703020202090204" pitchFamily="34" charset="0"/>
              </a:rPr>
              <a:t>8</a:t>
            </a:r>
            <a:r>
              <a:rPr lang="en-US" sz="950" dirty="0">
                <a:solidFill>
                  <a:srgbClr val="BBD42F"/>
                </a:solidFill>
                <a:latin typeface="Trebuchet MS" panose="020B0703020202090204" pitchFamily="34" charset="0"/>
              </a:rPr>
              <a:t> international </a:t>
            </a:r>
            <a:r>
              <a:rPr lang="en-US" sz="950" dirty="0" err="1">
                <a:solidFill>
                  <a:srgbClr val="BBD42F"/>
                </a:solidFill>
                <a:latin typeface="Trebuchet MS" panose="020B0703020202090204" pitchFamily="34" charset="0"/>
              </a:rPr>
              <a:t>PoPs</a:t>
            </a:r>
            <a:r>
              <a:rPr lang="en-US" sz="950" dirty="0">
                <a:solidFill>
                  <a:schemeClr val="bg1">
                    <a:lumMod val="75000"/>
                  </a:schemeClr>
                </a:solidFill>
                <a:latin typeface="Trebuchet MS" panose="020B0703020202090204" pitchFamily="34" charset="0"/>
              </a:rPr>
              <a:t>, global partnerships with Telecom Carriers and Internet Exchanges</a:t>
            </a:r>
          </a:p>
          <a:p>
            <a:pPr marL="92073" indent="-92073" defTabSz="457189">
              <a:spcAft>
                <a:spcPts val="600"/>
              </a:spcAft>
              <a:buClr>
                <a:prstClr val="white"/>
              </a:buClr>
              <a:buFont typeface="Arial" panose="020B0604020202020204" pitchFamily="34" charset="0"/>
              <a:buChar char="•"/>
              <a:defRPr/>
            </a:pPr>
            <a:r>
              <a:rPr lang="en-US" sz="950" dirty="0">
                <a:solidFill>
                  <a:schemeClr val="bg1">
                    <a:lumMod val="75000"/>
                  </a:schemeClr>
                </a:solidFill>
                <a:latin typeface="Trebuchet MS" panose="020B0703020202090204" pitchFamily="34" charset="0"/>
              </a:rPr>
              <a:t> </a:t>
            </a:r>
          </a:p>
          <a:p>
            <a:pPr marL="92073" indent="-92073" defTabSz="457189">
              <a:spcAft>
                <a:spcPts val="600"/>
              </a:spcAft>
              <a:buClr>
                <a:prstClr val="white"/>
              </a:buClr>
              <a:buFont typeface="Arial" panose="020B0604020202020204" pitchFamily="34" charset="0"/>
              <a:buChar char="•"/>
              <a:defRPr/>
            </a:pPr>
            <a:endParaRPr lang="en-US" sz="950" dirty="0">
              <a:solidFill>
                <a:schemeClr val="bg1">
                  <a:lumMod val="75000"/>
                </a:schemeClr>
              </a:solidFill>
              <a:latin typeface="Trebuchet MS" panose="020B0703020202090204" pitchFamily="34" charset="0"/>
            </a:endParaRPr>
          </a:p>
        </p:txBody>
      </p:sp>
      <p:grpSp>
        <p:nvGrpSpPr>
          <p:cNvPr id="28" name="Group 27">
            <a:extLst>
              <a:ext uri="{FF2B5EF4-FFF2-40B4-BE49-F238E27FC236}">
                <a16:creationId xmlns:a16="http://schemas.microsoft.com/office/drawing/2014/main" id="{15C792A7-B0B5-30D6-CE0E-E775CBF133C3}"/>
              </a:ext>
            </a:extLst>
          </p:cNvPr>
          <p:cNvGrpSpPr/>
          <p:nvPr/>
        </p:nvGrpSpPr>
        <p:grpSpPr>
          <a:xfrm>
            <a:off x="2447001" y="983734"/>
            <a:ext cx="4246046" cy="3383988"/>
            <a:chOff x="2129244" y="2187176"/>
            <a:chExt cx="4246046" cy="2545162"/>
          </a:xfrm>
        </p:grpSpPr>
        <p:cxnSp>
          <p:nvCxnSpPr>
            <p:cNvPr id="12" name="Straight Connector 11">
              <a:extLst>
                <a:ext uri="{FF2B5EF4-FFF2-40B4-BE49-F238E27FC236}">
                  <a16:creationId xmlns:a16="http://schemas.microsoft.com/office/drawing/2014/main" id="{72C57207-40EF-3614-AE38-1198FCA8EAA7}"/>
                </a:ext>
              </a:extLst>
            </p:cNvPr>
            <p:cNvCxnSpPr>
              <a:cxnSpLocks/>
            </p:cNvCxnSpPr>
            <p:nvPr/>
          </p:nvCxnSpPr>
          <p:spPr>
            <a:xfrm flipV="1">
              <a:off x="2129244" y="2187176"/>
              <a:ext cx="0" cy="2545162"/>
            </a:xfrm>
            <a:prstGeom prst="line">
              <a:avLst/>
            </a:prstGeom>
            <a:ln w="6350">
              <a:solidFill>
                <a:schemeClr val="accent1">
                  <a:lumMod val="60000"/>
                  <a:lumOff val="4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35BD836-5D70-7DD7-E24D-4BE741E33B91}"/>
                </a:ext>
              </a:extLst>
            </p:cNvPr>
            <p:cNvCxnSpPr>
              <a:cxnSpLocks/>
            </p:cNvCxnSpPr>
            <p:nvPr/>
          </p:nvCxnSpPr>
          <p:spPr>
            <a:xfrm flipV="1">
              <a:off x="4262408" y="2187176"/>
              <a:ext cx="0" cy="2545162"/>
            </a:xfrm>
            <a:prstGeom prst="line">
              <a:avLst/>
            </a:prstGeom>
            <a:ln w="6350">
              <a:solidFill>
                <a:schemeClr val="accent1">
                  <a:lumMod val="60000"/>
                  <a:lumOff val="4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B874CB0-A4FD-6EBB-6670-FB5DDC855614}"/>
                </a:ext>
              </a:extLst>
            </p:cNvPr>
            <p:cNvCxnSpPr>
              <a:cxnSpLocks/>
            </p:cNvCxnSpPr>
            <p:nvPr/>
          </p:nvCxnSpPr>
          <p:spPr>
            <a:xfrm flipV="1">
              <a:off x="6375290" y="2187176"/>
              <a:ext cx="0" cy="2545162"/>
            </a:xfrm>
            <a:prstGeom prst="line">
              <a:avLst/>
            </a:prstGeom>
            <a:ln w="6350">
              <a:solidFill>
                <a:schemeClr val="accent1">
                  <a:lumMod val="60000"/>
                  <a:lumOff val="4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pic>
        <p:nvPicPr>
          <p:cNvPr id="14" name="Picture 13" descr="A black background with a black square&#10;&#10;Description automatically generated with medium confidence">
            <a:extLst>
              <a:ext uri="{FF2B5EF4-FFF2-40B4-BE49-F238E27FC236}">
                <a16:creationId xmlns:a16="http://schemas.microsoft.com/office/drawing/2014/main" id="{248778DE-38B4-9A2B-383B-AFD45D0B79A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618657" y="1140327"/>
            <a:ext cx="288000" cy="288000"/>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7EB8BD8D-B4E1-B2EC-B1A4-9ACB2C4446A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3364448" y="1140327"/>
            <a:ext cx="288000" cy="288000"/>
          </a:xfrm>
          <a:prstGeom prst="rect">
            <a:avLst/>
          </a:prstGeom>
        </p:spPr>
      </p:pic>
      <p:pic>
        <p:nvPicPr>
          <p:cNvPr id="18" name="Picture 17" descr="A black background with a black square&#10;&#10;Description automatically generated with medium confidence">
            <a:extLst>
              <a:ext uri="{FF2B5EF4-FFF2-40B4-BE49-F238E27FC236}">
                <a16:creationId xmlns:a16="http://schemas.microsoft.com/office/drawing/2014/main" id="{7856E1AB-83C3-B908-B484-4F57FB5E3BA6}"/>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237343" y="1140327"/>
            <a:ext cx="288000" cy="288000"/>
          </a:xfrm>
          <a:prstGeom prst="rect">
            <a:avLst/>
          </a:prstGeom>
        </p:spPr>
      </p:pic>
      <p:pic>
        <p:nvPicPr>
          <p:cNvPr id="21" name="Picture 20" descr="A black background with a black square&#10;&#10;Description automatically generated with medium confidence">
            <a:extLst>
              <a:ext uri="{FF2B5EF4-FFF2-40B4-BE49-F238E27FC236}">
                <a16:creationId xmlns:a16="http://schemas.microsoft.com/office/drawing/2014/main" id="{A9AD424E-3717-7997-91D4-9D63EAB96848}"/>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5491553" y="1140327"/>
            <a:ext cx="288000" cy="288000"/>
          </a:xfrm>
          <a:prstGeom prst="rect">
            <a:avLst/>
          </a:prstGeom>
        </p:spPr>
      </p:pic>
      <p:sp>
        <p:nvSpPr>
          <p:cNvPr id="8" name="Rectangle 7">
            <a:extLst>
              <a:ext uri="{FF2B5EF4-FFF2-40B4-BE49-F238E27FC236}">
                <a16:creationId xmlns:a16="http://schemas.microsoft.com/office/drawing/2014/main" id="{10A0B160-717D-EE8D-0008-75BE426FC183}"/>
              </a:ext>
            </a:extLst>
          </p:cNvPr>
          <p:cNvSpPr/>
          <p:nvPr/>
        </p:nvSpPr>
        <p:spPr>
          <a:xfrm>
            <a:off x="-6059" y="4430472"/>
            <a:ext cx="9144000" cy="360000"/>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defTabSz="457178">
              <a:defRPr/>
            </a:pPr>
            <a:r>
              <a:rPr lang="en-US" sz="1200" b="1" i="1" dirty="0">
                <a:solidFill>
                  <a:srgbClr val="000000"/>
                </a:solidFill>
                <a:latin typeface="Trebuchet MS"/>
              </a:rPr>
              <a:t>Reliable connectivity for mission critical networks, AI applications and hyperscale CSPs</a:t>
            </a:r>
            <a:endParaRPr lang="en-US" sz="1013" dirty="0">
              <a:solidFill>
                <a:prstClr val="white"/>
              </a:solidFill>
              <a:latin typeface="Trebuchet MS"/>
            </a:endParaRPr>
          </a:p>
        </p:txBody>
      </p:sp>
    </p:spTree>
    <p:extLst>
      <p:ext uri="{BB962C8B-B14F-4D97-AF65-F5344CB8AC3E}">
        <p14:creationId xmlns:p14="http://schemas.microsoft.com/office/powerpoint/2010/main" val="719047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CE592-77BF-D9D9-6697-7B2B192B7750}"/>
              </a:ext>
            </a:extLst>
          </p:cNvPr>
          <p:cNvSpPr>
            <a:spLocks noGrp="1"/>
          </p:cNvSpPr>
          <p:nvPr>
            <p:ph type="title"/>
          </p:nvPr>
        </p:nvSpPr>
        <p:spPr/>
        <p:txBody>
          <a:bodyPr/>
          <a:lstStyle/>
          <a:p>
            <a:r>
              <a:rPr lang="en-US" sz="2000"/>
              <a:t>NETWORK DIGITAL MANAGED SERVICES </a:t>
            </a:r>
          </a:p>
        </p:txBody>
      </p:sp>
      <p:grpSp>
        <p:nvGrpSpPr>
          <p:cNvPr id="16" name="Group 15">
            <a:extLst>
              <a:ext uri="{FF2B5EF4-FFF2-40B4-BE49-F238E27FC236}">
                <a16:creationId xmlns:a16="http://schemas.microsoft.com/office/drawing/2014/main" id="{924A300C-D003-92C4-142D-0B7E41431B2B}"/>
              </a:ext>
            </a:extLst>
          </p:cNvPr>
          <p:cNvGrpSpPr/>
          <p:nvPr/>
        </p:nvGrpSpPr>
        <p:grpSpPr>
          <a:xfrm>
            <a:off x="1238107" y="987426"/>
            <a:ext cx="6684632" cy="2960131"/>
            <a:chOff x="535116" y="688261"/>
            <a:chExt cx="8073768" cy="3575277"/>
          </a:xfrm>
        </p:grpSpPr>
        <p:sp>
          <p:nvSpPr>
            <p:cNvPr id="3" name="Rounded Rectangle 2">
              <a:extLst>
                <a:ext uri="{FF2B5EF4-FFF2-40B4-BE49-F238E27FC236}">
                  <a16:creationId xmlns:a16="http://schemas.microsoft.com/office/drawing/2014/main" id="{2D07AA85-37CF-4137-6FD9-8B08A78E4139}"/>
                </a:ext>
              </a:extLst>
            </p:cNvPr>
            <p:cNvSpPr/>
            <p:nvPr/>
          </p:nvSpPr>
          <p:spPr>
            <a:xfrm>
              <a:off x="535116" y="1259886"/>
              <a:ext cx="1980000" cy="1043548"/>
            </a:xfrm>
            <a:prstGeom prst="roundRect">
              <a:avLst/>
            </a:prstGeom>
            <a:solidFill>
              <a:schemeClr val="bg1"/>
            </a:solid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latin typeface="Trebuchet MS"/>
              </a:endParaRPr>
            </a:p>
          </p:txBody>
        </p:sp>
        <p:sp>
          <p:nvSpPr>
            <p:cNvPr id="4" name="Rounded Rectangle 3">
              <a:extLst>
                <a:ext uri="{FF2B5EF4-FFF2-40B4-BE49-F238E27FC236}">
                  <a16:creationId xmlns:a16="http://schemas.microsoft.com/office/drawing/2014/main" id="{21B84048-9175-9660-02F9-6B19BA9E878F}"/>
                </a:ext>
              </a:extLst>
            </p:cNvPr>
            <p:cNvSpPr/>
            <p:nvPr/>
          </p:nvSpPr>
          <p:spPr>
            <a:xfrm>
              <a:off x="6628884" y="1259886"/>
              <a:ext cx="1980000" cy="1043548"/>
            </a:xfrm>
            <a:prstGeom prst="roundRect">
              <a:avLst/>
            </a:prstGeom>
            <a:solidFill>
              <a:schemeClr val="bg1"/>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latin typeface="Trebuchet MS"/>
              </a:endParaRPr>
            </a:p>
          </p:txBody>
        </p:sp>
        <p:sp>
          <p:nvSpPr>
            <p:cNvPr id="6" name="Rounded Rectangle 5">
              <a:extLst>
                <a:ext uri="{FF2B5EF4-FFF2-40B4-BE49-F238E27FC236}">
                  <a16:creationId xmlns:a16="http://schemas.microsoft.com/office/drawing/2014/main" id="{AB8130FC-1075-CED0-F688-25AB4E2FE0A2}"/>
                </a:ext>
              </a:extLst>
            </p:cNvPr>
            <p:cNvSpPr/>
            <p:nvPr/>
          </p:nvSpPr>
          <p:spPr>
            <a:xfrm>
              <a:off x="1172637" y="2612955"/>
              <a:ext cx="1980000" cy="1043548"/>
            </a:xfrm>
            <a:prstGeom prst="roundRect">
              <a:avLst/>
            </a:prstGeom>
            <a:solidFill>
              <a:schemeClr val="bg1"/>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latin typeface="Trebuchet MS"/>
              </a:endParaRPr>
            </a:p>
          </p:txBody>
        </p:sp>
        <p:sp>
          <p:nvSpPr>
            <p:cNvPr id="8" name="Rounded Rectangle 7">
              <a:extLst>
                <a:ext uri="{FF2B5EF4-FFF2-40B4-BE49-F238E27FC236}">
                  <a16:creationId xmlns:a16="http://schemas.microsoft.com/office/drawing/2014/main" id="{F33A7859-CB81-AE94-EB2C-FE8BB20E9A15}"/>
                </a:ext>
              </a:extLst>
            </p:cNvPr>
            <p:cNvSpPr/>
            <p:nvPr/>
          </p:nvSpPr>
          <p:spPr>
            <a:xfrm>
              <a:off x="5981288" y="2612955"/>
              <a:ext cx="1980000" cy="1043548"/>
            </a:xfrm>
            <a:prstGeom prst="roundRect">
              <a:avLst/>
            </a:prstGeom>
            <a:solidFill>
              <a:schemeClr val="bg1"/>
            </a:solid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latin typeface="Trebuchet MS"/>
              </a:endParaRPr>
            </a:p>
          </p:txBody>
        </p:sp>
        <p:sp>
          <p:nvSpPr>
            <p:cNvPr id="9" name="Rounded Rectangle 8">
              <a:extLst>
                <a:ext uri="{FF2B5EF4-FFF2-40B4-BE49-F238E27FC236}">
                  <a16:creationId xmlns:a16="http://schemas.microsoft.com/office/drawing/2014/main" id="{331BDD82-A6E3-53A1-3394-D9B326F72182}"/>
                </a:ext>
              </a:extLst>
            </p:cNvPr>
            <p:cNvSpPr/>
            <p:nvPr/>
          </p:nvSpPr>
          <p:spPr>
            <a:xfrm>
              <a:off x="3488012" y="3219990"/>
              <a:ext cx="2178237" cy="1043548"/>
            </a:xfrm>
            <a:prstGeom prst="roundRect">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latin typeface="Trebuchet MS"/>
              </a:endParaRPr>
            </a:p>
          </p:txBody>
        </p:sp>
        <p:sp>
          <p:nvSpPr>
            <p:cNvPr id="18" name="TextBox 17">
              <a:extLst>
                <a:ext uri="{FF2B5EF4-FFF2-40B4-BE49-F238E27FC236}">
                  <a16:creationId xmlns:a16="http://schemas.microsoft.com/office/drawing/2014/main" id="{0CBAC08F-F0E4-53AD-4166-1AFD35F95561}"/>
                </a:ext>
              </a:extLst>
            </p:cNvPr>
            <p:cNvSpPr txBox="1"/>
            <p:nvPr/>
          </p:nvSpPr>
          <p:spPr>
            <a:xfrm>
              <a:off x="638839" y="1394613"/>
              <a:ext cx="1772552" cy="724884"/>
            </a:xfrm>
            <a:prstGeom prst="rect">
              <a:avLst/>
            </a:prstGeom>
            <a:noFill/>
          </p:spPr>
          <p:txBody>
            <a:bodyPr wrap="square" rtlCol="0">
              <a:spAutoFit/>
            </a:bodyPr>
            <a:lstStyle/>
            <a:p>
              <a:pPr algn="ctr" defTabSz="457189"/>
              <a:r>
                <a:rPr lang="en-IN" sz="1100">
                  <a:solidFill>
                    <a:srgbClr val="242424"/>
                  </a:solidFill>
                  <a:latin typeface="Trebuchet MS" panose="020B0703020202090204" pitchFamily="34" charset="0"/>
                  <a:ea typeface="Times New Roman" panose="02020603050405020304" pitchFamily="18" charset="0"/>
                  <a:cs typeface="Aptos" panose="020B0004020202020204" pitchFamily="34" charset="0"/>
                </a:rPr>
                <a:t>Secure WAN employing Managed SD-WAN &amp; SASE</a:t>
              </a:r>
              <a:endParaRPr lang="en-IN" sz="1100">
                <a:solidFill>
                  <a:prstClr val="black"/>
                </a:solidFill>
                <a:latin typeface="Trebuchet MS" panose="020B0703020202090204" pitchFamily="34" charset="0"/>
                <a:ea typeface="Calibri" panose="020F0502020204030204" pitchFamily="34" charset="0"/>
                <a:cs typeface="Aptos" panose="020B0004020202020204" pitchFamily="34" charset="0"/>
              </a:endParaRPr>
            </a:p>
          </p:txBody>
        </p:sp>
        <p:sp>
          <p:nvSpPr>
            <p:cNvPr id="19" name="TextBox 18">
              <a:extLst>
                <a:ext uri="{FF2B5EF4-FFF2-40B4-BE49-F238E27FC236}">
                  <a16:creationId xmlns:a16="http://schemas.microsoft.com/office/drawing/2014/main" id="{C6DC91CE-96A3-31D4-A16A-73E43D2BDC1B}"/>
                </a:ext>
              </a:extLst>
            </p:cNvPr>
            <p:cNvSpPr txBox="1"/>
            <p:nvPr/>
          </p:nvSpPr>
          <p:spPr>
            <a:xfrm>
              <a:off x="6762376" y="1263777"/>
              <a:ext cx="1735667" cy="929339"/>
            </a:xfrm>
            <a:prstGeom prst="rect">
              <a:avLst/>
            </a:prstGeom>
            <a:noFill/>
          </p:spPr>
          <p:txBody>
            <a:bodyPr wrap="square" rtlCol="0">
              <a:spAutoFit/>
            </a:bodyPr>
            <a:lstStyle/>
            <a:p>
              <a:pPr algn="ctr" defTabSz="457189"/>
              <a:r>
                <a:rPr lang="en-IN" sz="1100">
                  <a:solidFill>
                    <a:srgbClr val="242424"/>
                  </a:solidFill>
                  <a:latin typeface="Trebuchet MS" panose="020B0703020202090204" pitchFamily="34" charset="0"/>
                  <a:ea typeface="Times New Roman" panose="02020603050405020304" pitchFamily="18" charset="0"/>
                  <a:cs typeface="Aptos" panose="020B0004020202020204" pitchFamily="34" charset="0"/>
                </a:rPr>
                <a:t>Cloud Managed Branch &amp; Campus operations with integrated Security</a:t>
              </a:r>
              <a:endParaRPr lang="en-IN" sz="1100">
                <a:solidFill>
                  <a:prstClr val="black"/>
                </a:solidFill>
                <a:latin typeface="Trebuchet MS" panose="020B0703020202090204" pitchFamily="34" charset="0"/>
                <a:ea typeface="Calibri" panose="020F0502020204030204" pitchFamily="34" charset="0"/>
                <a:cs typeface="Aptos" panose="020B0004020202020204" pitchFamily="34" charset="0"/>
              </a:endParaRPr>
            </a:p>
          </p:txBody>
        </p:sp>
        <p:sp>
          <p:nvSpPr>
            <p:cNvPr id="20" name="TextBox 19">
              <a:extLst>
                <a:ext uri="{FF2B5EF4-FFF2-40B4-BE49-F238E27FC236}">
                  <a16:creationId xmlns:a16="http://schemas.microsoft.com/office/drawing/2014/main" id="{862A97C8-055F-BC10-FB13-AEE5D3D6FF16}"/>
                </a:ext>
              </a:extLst>
            </p:cNvPr>
            <p:cNvSpPr txBox="1"/>
            <p:nvPr/>
          </p:nvSpPr>
          <p:spPr>
            <a:xfrm>
              <a:off x="1269810" y="2764126"/>
              <a:ext cx="1769126" cy="724884"/>
            </a:xfrm>
            <a:prstGeom prst="rect">
              <a:avLst/>
            </a:prstGeom>
            <a:noFill/>
          </p:spPr>
          <p:txBody>
            <a:bodyPr wrap="square" rtlCol="0">
              <a:spAutoFit/>
            </a:bodyPr>
            <a:lstStyle/>
            <a:p>
              <a:pPr algn="ctr" defTabSz="457189"/>
              <a:r>
                <a:rPr lang="en-IN" sz="1100">
                  <a:solidFill>
                    <a:srgbClr val="242424"/>
                  </a:solidFill>
                  <a:latin typeface="Trebuchet MS" panose="020B0703020202090204" pitchFamily="34" charset="0"/>
                  <a:ea typeface="Times New Roman" panose="02020603050405020304" pitchFamily="18" charset="0"/>
                  <a:cs typeface="Aptos" panose="020B0004020202020204" pitchFamily="34" charset="0"/>
                </a:rPr>
                <a:t>Software Defined &amp; Secure DC Network Architecture</a:t>
              </a:r>
              <a:endParaRPr lang="en-IN" sz="1100">
                <a:solidFill>
                  <a:prstClr val="black"/>
                </a:solidFill>
                <a:latin typeface="Trebuchet MS" panose="020B0703020202090204" pitchFamily="34" charset="0"/>
                <a:ea typeface="Calibri" panose="020F0502020204030204" pitchFamily="34" charset="0"/>
                <a:cs typeface="Aptos" panose="020B0004020202020204" pitchFamily="34" charset="0"/>
              </a:endParaRPr>
            </a:p>
          </p:txBody>
        </p:sp>
        <p:sp>
          <p:nvSpPr>
            <p:cNvPr id="21" name="TextBox 20">
              <a:extLst>
                <a:ext uri="{FF2B5EF4-FFF2-40B4-BE49-F238E27FC236}">
                  <a16:creationId xmlns:a16="http://schemas.microsoft.com/office/drawing/2014/main" id="{8D743B23-8A77-4008-5DCB-CEF1C0BC51B2}"/>
                </a:ext>
              </a:extLst>
            </p:cNvPr>
            <p:cNvSpPr txBox="1"/>
            <p:nvPr/>
          </p:nvSpPr>
          <p:spPr>
            <a:xfrm>
              <a:off x="3607353" y="3296197"/>
              <a:ext cx="1924858" cy="929339"/>
            </a:xfrm>
            <a:prstGeom prst="rect">
              <a:avLst/>
            </a:prstGeom>
            <a:noFill/>
          </p:spPr>
          <p:txBody>
            <a:bodyPr wrap="square" rtlCol="0">
              <a:spAutoFit/>
            </a:bodyPr>
            <a:lstStyle/>
            <a:p>
              <a:pPr algn="ctr" defTabSz="457189"/>
              <a:r>
                <a:rPr lang="en-IN" sz="1100">
                  <a:solidFill>
                    <a:srgbClr val="242424"/>
                  </a:solidFill>
                  <a:latin typeface="Trebuchet MS" panose="020B0703020202090204" pitchFamily="34" charset="0"/>
                  <a:ea typeface="Times New Roman" panose="02020603050405020304" pitchFamily="18" charset="0"/>
                  <a:cs typeface="Aptos" panose="020B0004020202020204" pitchFamily="34" charset="0"/>
                </a:rPr>
                <a:t>Modern Tools enabling AIOps &amp; Observability for enhanced customer experience</a:t>
              </a:r>
              <a:endParaRPr lang="en-IN" sz="1100">
                <a:solidFill>
                  <a:prstClr val="black"/>
                </a:solidFill>
                <a:latin typeface="Trebuchet MS" panose="020B0703020202090204" pitchFamily="34" charset="0"/>
                <a:ea typeface="Calibri" panose="020F0502020204030204" pitchFamily="34" charset="0"/>
                <a:cs typeface="Aptos" panose="020B0004020202020204" pitchFamily="34" charset="0"/>
              </a:endParaRPr>
            </a:p>
          </p:txBody>
        </p:sp>
        <p:sp>
          <p:nvSpPr>
            <p:cNvPr id="22" name="TextBox 21">
              <a:extLst>
                <a:ext uri="{FF2B5EF4-FFF2-40B4-BE49-F238E27FC236}">
                  <a16:creationId xmlns:a16="http://schemas.microsoft.com/office/drawing/2014/main" id="{09A17514-49C6-CC45-0337-D68C54B4EACA}"/>
                </a:ext>
              </a:extLst>
            </p:cNvPr>
            <p:cNvSpPr txBox="1"/>
            <p:nvPr/>
          </p:nvSpPr>
          <p:spPr>
            <a:xfrm>
              <a:off x="6101245" y="2691460"/>
              <a:ext cx="1752601" cy="929339"/>
            </a:xfrm>
            <a:prstGeom prst="rect">
              <a:avLst/>
            </a:prstGeom>
            <a:noFill/>
          </p:spPr>
          <p:txBody>
            <a:bodyPr wrap="square" rtlCol="0">
              <a:spAutoFit/>
            </a:bodyPr>
            <a:lstStyle/>
            <a:p>
              <a:pPr algn="ctr" defTabSz="457189"/>
              <a:r>
                <a:rPr lang="en-IN" sz="1100">
                  <a:solidFill>
                    <a:srgbClr val="242424"/>
                  </a:solidFill>
                  <a:latin typeface="Trebuchet MS" panose="020B0703020202090204" pitchFamily="34" charset="0"/>
                  <a:ea typeface="Times New Roman" panose="02020603050405020304" pitchFamily="18" charset="0"/>
                  <a:cs typeface="Aptos" panose="020B0004020202020204" pitchFamily="34" charset="0"/>
                </a:rPr>
                <a:t>Capability built over 2+ decades supporting large, diverse customers</a:t>
              </a:r>
              <a:endParaRPr lang="en-US" sz="1100">
                <a:solidFill>
                  <a:prstClr val="black"/>
                </a:solidFill>
                <a:latin typeface="Trebuchet MS" panose="020B0703020202090204" pitchFamily="34" charset="0"/>
              </a:endParaRPr>
            </a:p>
          </p:txBody>
        </p:sp>
        <p:cxnSp>
          <p:nvCxnSpPr>
            <p:cNvPr id="26" name="Curved Connector 25">
              <a:extLst>
                <a:ext uri="{FF2B5EF4-FFF2-40B4-BE49-F238E27FC236}">
                  <a16:creationId xmlns:a16="http://schemas.microsoft.com/office/drawing/2014/main" id="{4B039761-0B8B-347B-4BB1-D71A653BF94F}"/>
                </a:ext>
              </a:extLst>
            </p:cNvPr>
            <p:cNvCxnSpPr>
              <a:stCxn id="10" idx="2"/>
              <a:endCxn id="8" idx="1"/>
            </p:cNvCxnSpPr>
            <p:nvPr/>
          </p:nvCxnSpPr>
          <p:spPr>
            <a:xfrm rot="16200000" flipH="1">
              <a:off x="4867644" y="2021086"/>
              <a:ext cx="826469" cy="1400817"/>
            </a:xfrm>
            <a:prstGeom prst="curvedConnector2">
              <a:avLst/>
            </a:prstGeom>
            <a:ln w="9525">
              <a:solidFill>
                <a:schemeClr val="accent1">
                  <a:lumMod val="60000"/>
                  <a:lumOff val="4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024ED64-EC33-F731-9006-D871BA901C35}"/>
                </a:ext>
              </a:extLst>
            </p:cNvPr>
            <p:cNvCxnSpPr>
              <a:cxnSpLocks/>
              <a:stCxn id="10" idx="2"/>
              <a:endCxn id="9" idx="0"/>
            </p:cNvCxnSpPr>
            <p:nvPr/>
          </p:nvCxnSpPr>
          <p:spPr>
            <a:xfrm flipH="1">
              <a:off x="4577131" y="2308261"/>
              <a:ext cx="3340" cy="911729"/>
            </a:xfrm>
            <a:prstGeom prst="straightConnector1">
              <a:avLst/>
            </a:prstGeom>
            <a:ln w="9525">
              <a:solidFill>
                <a:schemeClr val="accent1">
                  <a:lumMod val="60000"/>
                  <a:lumOff val="4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Curved Connector 48">
              <a:extLst>
                <a:ext uri="{FF2B5EF4-FFF2-40B4-BE49-F238E27FC236}">
                  <a16:creationId xmlns:a16="http://schemas.microsoft.com/office/drawing/2014/main" id="{7A11B3F6-9701-E4B6-B550-C7719BCCDC12}"/>
                </a:ext>
              </a:extLst>
            </p:cNvPr>
            <p:cNvCxnSpPr>
              <a:stCxn id="10" idx="2"/>
              <a:endCxn id="6" idx="3"/>
            </p:cNvCxnSpPr>
            <p:nvPr/>
          </p:nvCxnSpPr>
          <p:spPr>
            <a:xfrm rot="5400000">
              <a:off x="3453320" y="2007579"/>
              <a:ext cx="826469" cy="1427834"/>
            </a:xfrm>
            <a:prstGeom prst="curvedConnector2">
              <a:avLst/>
            </a:prstGeom>
            <a:ln w="9525">
              <a:solidFill>
                <a:schemeClr val="accent1">
                  <a:lumMod val="60000"/>
                  <a:lumOff val="4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Elbow Connector 50">
              <a:extLst>
                <a:ext uri="{FF2B5EF4-FFF2-40B4-BE49-F238E27FC236}">
                  <a16:creationId xmlns:a16="http://schemas.microsoft.com/office/drawing/2014/main" id="{C5655087-1B45-4A21-A80F-C28977C59F04}"/>
                </a:ext>
              </a:extLst>
            </p:cNvPr>
            <p:cNvCxnSpPr>
              <a:cxnSpLocks/>
              <a:stCxn id="5" idx="1"/>
              <a:endCxn id="3" idx="3"/>
            </p:cNvCxnSpPr>
            <p:nvPr/>
          </p:nvCxnSpPr>
          <p:spPr>
            <a:xfrm rot="10800000" flipV="1">
              <a:off x="2515117" y="1441956"/>
              <a:ext cx="909429" cy="339704"/>
            </a:xfrm>
            <a:prstGeom prst="bentConnector3">
              <a:avLst/>
            </a:prstGeom>
            <a:ln w="9525">
              <a:solidFill>
                <a:schemeClr val="accent1">
                  <a:lumMod val="60000"/>
                  <a:lumOff val="4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Elbow Connector 52">
              <a:extLst>
                <a:ext uri="{FF2B5EF4-FFF2-40B4-BE49-F238E27FC236}">
                  <a16:creationId xmlns:a16="http://schemas.microsoft.com/office/drawing/2014/main" id="{96EA8BC0-1E3D-14D8-AC42-514745302DFA}"/>
                </a:ext>
              </a:extLst>
            </p:cNvPr>
            <p:cNvCxnSpPr>
              <a:cxnSpLocks/>
              <a:stCxn id="5" idx="3"/>
              <a:endCxn id="4" idx="1"/>
            </p:cNvCxnSpPr>
            <p:nvPr/>
          </p:nvCxnSpPr>
          <p:spPr>
            <a:xfrm>
              <a:off x="5733054" y="1441956"/>
              <a:ext cx="895831" cy="339704"/>
            </a:xfrm>
            <a:prstGeom prst="bentConnector3">
              <a:avLst/>
            </a:prstGeom>
            <a:ln w="9525">
              <a:solidFill>
                <a:schemeClr val="accent1">
                  <a:lumMod val="60000"/>
                  <a:lumOff val="4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Rounded Rectangle 9">
              <a:extLst>
                <a:ext uri="{FF2B5EF4-FFF2-40B4-BE49-F238E27FC236}">
                  <a16:creationId xmlns:a16="http://schemas.microsoft.com/office/drawing/2014/main" id="{A2CE15DA-B2DE-A134-D95C-4369C47FDDB2}"/>
                </a:ext>
              </a:extLst>
            </p:cNvPr>
            <p:cNvSpPr/>
            <p:nvPr/>
          </p:nvSpPr>
          <p:spPr>
            <a:xfrm>
              <a:off x="3320470" y="688261"/>
              <a:ext cx="2520000" cy="1620000"/>
            </a:xfrm>
            <a:prstGeom prst="roundRect">
              <a:avLst/>
            </a:prstGeom>
            <a:solidFill>
              <a:schemeClr val="tx2">
                <a:lumMod val="50000"/>
              </a:schemeClr>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latin typeface="Trebuchet MS"/>
              </a:endParaRPr>
            </a:p>
          </p:txBody>
        </p:sp>
        <p:sp>
          <p:nvSpPr>
            <p:cNvPr id="5" name="TextBox 4">
              <a:extLst>
                <a:ext uri="{FF2B5EF4-FFF2-40B4-BE49-F238E27FC236}">
                  <a16:creationId xmlns:a16="http://schemas.microsoft.com/office/drawing/2014/main" id="{05111DCB-7F88-1D3A-D7C5-18ADACF01865}"/>
                </a:ext>
              </a:extLst>
            </p:cNvPr>
            <p:cNvSpPr txBox="1"/>
            <p:nvPr/>
          </p:nvSpPr>
          <p:spPr>
            <a:xfrm>
              <a:off x="3424545" y="940112"/>
              <a:ext cx="2308509" cy="1003687"/>
            </a:xfrm>
            <a:prstGeom prst="rect">
              <a:avLst/>
            </a:prstGeom>
            <a:noFill/>
          </p:spPr>
          <p:txBody>
            <a:bodyPr wrap="square" rtlCol="0">
              <a:spAutoFit/>
            </a:bodyPr>
            <a:lstStyle/>
            <a:p>
              <a:pPr algn="ctr" defTabSz="457189"/>
              <a:r>
                <a:rPr lang="en-IN" sz="1200" b="1">
                  <a:solidFill>
                    <a:srgbClr val="BED730"/>
                  </a:solidFill>
                  <a:latin typeface="Trebuchet MS" panose="020B0703020202090204" pitchFamily="34" charset="0"/>
                  <a:ea typeface="Times New Roman" panose="02020603050405020304" pitchFamily="18" charset="0"/>
                  <a:cs typeface="Aptos" panose="020B0004020202020204" pitchFamily="34" charset="0"/>
                </a:rPr>
                <a:t>Outcome-based Network Managed Services enabling scalability &amp; reliability</a:t>
              </a:r>
              <a:endParaRPr lang="en-IN" sz="1200" b="1">
                <a:solidFill>
                  <a:srgbClr val="BED730"/>
                </a:solidFill>
                <a:latin typeface="Trebuchet MS" panose="020B0703020202090204" pitchFamily="34" charset="0"/>
                <a:ea typeface="Calibri" panose="020F0502020204030204" pitchFamily="34" charset="0"/>
                <a:cs typeface="Aptos" panose="020B0004020202020204" pitchFamily="34" charset="0"/>
              </a:endParaRPr>
            </a:p>
          </p:txBody>
        </p:sp>
      </p:grpSp>
      <p:sp>
        <p:nvSpPr>
          <p:cNvPr id="11" name="TextBox 10">
            <a:extLst>
              <a:ext uri="{FF2B5EF4-FFF2-40B4-BE49-F238E27FC236}">
                <a16:creationId xmlns:a16="http://schemas.microsoft.com/office/drawing/2014/main" id="{0FF10DAA-2D05-5E90-EE00-31C32F0A2491}"/>
              </a:ext>
            </a:extLst>
          </p:cNvPr>
          <p:cNvSpPr txBox="1"/>
          <p:nvPr/>
        </p:nvSpPr>
        <p:spPr>
          <a:xfrm>
            <a:off x="323851" y="4701440"/>
            <a:ext cx="8496299" cy="415498"/>
          </a:xfrm>
          <a:prstGeom prst="rect">
            <a:avLst/>
          </a:prstGeom>
          <a:noFill/>
        </p:spPr>
        <p:txBody>
          <a:bodyPr wrap="square" rtlCol="0">
            <a:spAutoFit/>
          </a:bodyPr>
          <a:lstStyle/>
          <a:p>
            <a:pPr algn="ctr" defTabSz="457189"/>
            <a:r>
              <a:rPr lang="en-IN" sz="1050">
                <a:solidFill>
                  <a:prstClr val="black"/>
                </a:solidFill>
                <a:latin typeface="Trebuchet MS" panose="020B0703020202090204" pitchFamily="34" charset="0"/>
              </a:rPr>
              <a:t>Expertise across Network, Security, Cloud Communication, and IoT, fortified by the innovative capabilities of </a:t>
            </a:r>
          </a:p>
          <a:p>
            <a:pPr algn="ctr" defTabSz="457189"/>
            <a:r>
              <a:rPr lang="en-IN" sz="1050">
                <a:solidFill>
                  <a:prstClr val="black"/>
                </a:solidFill>
                <a:latin typeface="Trebuchet MS" panose="020B0703020202090204" pitchFamily="34" charset="0"/>
              </a:rPr>
              <a:t>Sify's Service Delivery Platform, constitutes an unparalleled value proposition.</a:t>
            </a:r>
            <a:endParaRPr lang="en-US" sz="1050">
              <a:solidFill>
                <a:prstClr val="black"/>
              </a:solidFill>
              <a:latin typeface="Trebuchet MS" panose="020B0703020202090204" pitchFamily="34" charset="0"/>
            </a:endParaRPr>
          </a:p>
        </p:txBody>
      </p:sp>
      <p:pic>
        <p:nvPicPr>
          <p:cNvPr id="15" name="Picture 14" descr="A black background with a black square&#10;&#10;Description automatically generated with medium confidence">
            <a:extLst>
              <a:ext uri="{FF2B5EF4-FFF2-40B4-BE49-F238E27FC236}">
                <a16:creationId xmlns:a16="http://schemas.microsoft.com/office/drawing/2014/main" id="{4CC067CD-A12F-C82B-9144-BD1359158F49}"/>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7740052" y="363092"/>
            <a:ext cx="1403948" cy="2706538"/>
          </a:xfrm>
          <a:prstGeom prst="rect">
            <a:avLst/>
          </a:prstGeom>
        </p:spPr>
      </p:pic>
    </p:spTree>
    <p:extLst>
      <p:ext uri="{BB962C8B-B14F-4D97-AF65-F5344CB8AC3E}">
        <p14:creationId xmlns:p14="http://schemas.microsoft.com/office/powerpoint/2010/main" val="1125073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21">
            <a:extLst>
              <a:ext uri="{FF2B5EF4-FFF2-40B4-BE49-F238E27FC236}">
                <a16:creationId xmlns:a16="http://schemas.microsoft.com/office/drawing/2014/main" id="{E3C84AC3-34B8-A7A6-E025-4FB6A5C0A827}"/>
              </a:ext>
            </a:extLst>
          </p:cNvPr>
          <p:cNvSpPr/>
          <p:nvPr/>
        </p:nvSpPr>
        <p:spPr>
          <a:xfrm rot="5400000">
            <a:off x="398655" y="871001"/>
            <a:ext cx="1836000" cy="1980000"/>
          </a:xfrm>
          <a:prstGeom prst="homePlate">
            <a:avLst>
              <a:gd name="adj" fmla="val 22447"/>
            </a:avLst>
          </a:prstGeom>
          <a:solidFill>
            <a:srgbClr val="10253F">
              <a:alpha val="80000"/>
            </a:srgbClr>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64"/>
            <a:endParaRPr lang="en-US">
              <a:solidFill>
                <a:prstClr val="white"/>
              </a:solidFill>
              <a:latin typeface="Trebuchet MS"/>
            </a:endParaRPr>
          </a:p>
        </p:txBody>
      </p:sp>
      <p:sp>
        <p:nvSpPr>
          <p:cNvPr id="6" name="Pentagon 22">
            <a:extLst>
              <a:ext uri="{FF2B5EF4-FFF2-40B4-BE49-F238E27FC236}">
                <a16:creationId xmlns:a16="http://schemas.microsoft.com/office/drawing/2014/main" id="{CEC36A83-60B2-8D75-D8EF-8ABB05BAF7F8}"/>
              </a:ext>
            </a:extLst>
          </p:cNvPr>
          <p:cNvSpPr/>
          <p:nvPr/>
        </p:nvSpPr>
        <p:spPr>
          <a:xfrm rot="5400000">
            <a:off x="2565855" y="871000"/>
            <a:ext cx="1836000" cy="1980000"/>
          </a:xfrm>
          <a:prstGeom prst="homePlate">
            <a:avLst>
              <a:gd name="adj" fmla="val 22447"/>
            </a:avLst>
          </a:prstGeom>
          <a:solidFill>
            <a:srgbClr val="10253F">
              <a:alpha val="80000"/>
            </a:srgbClr>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64"/>
            <a:endParaRPr lang="en-US">
              <a:solidFill>
                <a:prstClr val="white"/>
              </a:solidFill>
              <a:latin typeface="Trebuchet MS"/>
            </a:endParaRPr>
          </a:p>
        </p:txBody>
      </p:sp>
      <p:sp>
        <p:nvSpPr>
          <p:cNvPr id="8" name="Pentagon 23">
            <a:extLst>
              <a:ext uri="{FF2B5EF4-FFF2-40B4-BE49-F238E27FC236}">
                <a16:creationId xmlns:a16="http://schemas.microsoft.com/office/drawing/2014/main" id="{E01EA0C1-1191-F86E-3D03-C5A69EB3D51D}"/>
              </a:ext>
            </a:extLst>
          </p:cNvPr>
          <p:cNvSpPr/>
          <p:nvPr/>
        </p:nvSpPr>
        <p:spPr>
          <a:xfrm rot="5400000">
            <a:off x="4733055" y="871000"/>
            <a:ext cx="1836000" cy="1980000"/>
          </a:xfrm>
          <a:prstGeom prst="homePlate">
            <a:avLst>
              <a:gd name="adj" fmla="val 22447"/>
            </a:avLst>
          </a:prstGeom>
          <a:solidFill>
            <a:srgbClr val="10253F">
              <a:alpha val="80000"/>
            </a:srgbClr>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64"/>
            <a:endParaRPr lang="en-US">
              <a:solidFill>
                <a:prstClr val="white"/>
              </a:solidFill>
              <a:latin typeface="Trebuchet MS"/>
            </a:endParaRPr>
          </a:p>
        </p:txBody>
      </p:sp>
      <p:sp>
        <p:nvSpPr>
          <p:cNvPr id="10" name="Pentagon 24">
            <a:extLst>
              <a:ext uri="{FF2B5EF4-FFF2-40B4-BE49-F238E27FC236}">
                <a16:creationId xmlns:a16="http://schemas.microsoft.com/office/drawing/2014/main" id="{7C6FF439-37F3-6B36-8BC3-FCF8FB3D9A88}"/>
              </a:ext>
            </a:extLst>
          </p:cNvPr>
          <p:cNvSpPr/>
          <p:nvPr/>
        </p:nvSpPr>
        <p:spPr>
          <a:xfrm rot="5400000">
            <a:off x="6900255" y="871000"/>
            <a:ext cx="1836000" cy="1980000"/>
          </a:xfrm>
          <a:prstGeom prst="homePlate">
            <a:avLst>
              <a:gd name="adj" fmla="val 22447"/>
            </a:avLst>
          </a:prstGeom>
          <a:solidFill>
            <a:srgbClr val="10253F">
              <a:alpha val="80000"/>
            </a:srgbClr>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64"/>
            <a:endParaRPr lang="en-US">
              <a:solidFill>
                <a:prstClr val="white"/>
              </a:solidFill>
              <a:latin typeface="Trebuchet MS"/>
            </a:endParaRPr>
          </a:p>
        </p:txBody>
      </p:sp>
      <p:sp>
        <p:nvSpPr>
          <p:cNvPr id="11" name="Rectangle 10">
            <a:extLst>
              <a:ext uri="{FF2B5EF4-FFF2-40B4-BE49-F238E27FC236}">
                <a16:creationId xmlns:a16="http://schemas.microsoft.com/office/drawing/2014/main" id="{EFCFC609-8A4C-5884-19E0-3EF17F7F6689}"/>
              </a:ext>
            </a:extLst>
          </p:cNvPr>
          <p:cNvSpPr/>
          <p:nvPr/>
        </p:nvSpPr>
        <p:spPr>
          <a:xfrm>
            <a:off x="0" y="4086074"/>
            <a:ext cx="9144000" cy="478968"/>
          </a:xfrm>
          <a:prstGeom prst="rect">
            <a:avLst/>
          </a:prstGeom>
          <a:solidFill>
            <a:srgbClr val="BFD72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64"/>
            <a:endParaRPr lang="en-US">
              <a:solidFill>
                <a:prstClr val="black"/>
              </a:solidFill>
              <a:latin typeface="Trebuchet MS"/>
            </a:endParaRPr>
          </a:p>
        </p:txBody>
      </p:sp>
      <p:graphicFrame>
        <p:nvGraphicFramePr>
          <p:cNvPr id="12" name="Diagram 11">
            <a:extLst>
              <a:ext uri="{FF2B5EF4-FFF2-40B4-BE49-F238E27FC236}">
                <a16:creationId xmlns:a16="http://schemas.microsoft.com/office/drawing/2014/main" id="{14933990-B3DD-9250-7C83-C12DAE80DE73}"/>
              </a:ext>
            </a:extLst>
          </p:cNvPr>
          <p:cNvGraphicFramePr/>
          <p:nvPr/>
        </p:nvGraphicFramePr>
        <p:xfrm>
          <a:off x="739469" y="3717594"/>
          <a:ext cx="7850088" cy="2949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F899B9A7-91EB-17B3-1370-A08645BE009D}"/>
              </a:ext>
            </a:extLst>
          </p:cNvPr>
          <p:cNvSpPr txBox="1"/>
          <p:nvPr/>
        </p:nvSpPr>
        <p:spPr>
          <a:xfrm>
            <a:off x="353330" y="4172626"/>
            <a:ext cx="8496299" cy="415498"/>
          </a:xfrm>
          <a:prstGeom prst="rect">
            <a:avLst/>
          </a:prstGeom>
          <a:noFill/>
        </p:spPr>
        <p:txBody>
          <a:bodyPr wrap="square" rtlCol="0">
            <a:spAutoFit/>
          </a:bodyPr>
          <a:lstStyle/>
          <a:p>
            <a:pPr algn="ctr" defTabSz="914264"/>
            <a:r>
              <a:rPr lang="en-IN" sz="1050">
                <a:solidFill>
                  <a:prstClr val="black"/>
                </a:solidFill>
                <a:latin typeface="Trebuchet MS" panose="020B0703020202090204" pitchFamily="34" charset="0"/>
              </a:rPr>
              <a:t>Expertise across Network, Security, Cloud Communication, and IoT, fortified by the innovative capabilities of Sify's Service Delivery Platform, constitutes an unparalleled value proposition</a:t>
            </a:r>
            <a:endParaRPr lang="en-US" sz="1050">
              <a:solidFill>
                <a:prstClr val="black"/>
              </a:solidFill>
              <a:latin typeface="Trebuchet MS" panose="020B0703020202090204" pitchFamily="34" charset="0"/>
            </a:endParaRPr>
          </a:p>
        </p:txBody>
      </p:sp>
      <p:sp>
        <p:nvSpPr>
          <p:cNvPr id="14" name="TextBox 13">
            <a:extLst>
              <a:ext uri="{FF2B5EF4-FFF2-40B4-BE49-F238E27FC236}">
                <a16:creationId xmlns:a16="http://schemas.microsoft.com/office/drawing/2014/main" id="{E54AFF7B-62E6-8D0E-DC9B-F597134A5F0B}"/>
              </a:ext>
            </a:extLst>
          </p:cNvPr>
          <p:cNvSpPr txBox="1"/>
          <p:nvPr/>
        </p:nvSpPr>
        <p:spPr>
          <a:xfrm>
            <a:off x="3271116" y="3444818"/>
            <a:ext cx="2601772" cy="276999"/>
          </a:xfrm>
          <a:prstGeom prst="rect">
            <a:avLst/>
          </a:prstGeom>
          <a:noFill/>
        </p:spPr>
        <p:txBody>
          <a:bodyPr wrap="square" rtlCol="0">
            <a:spAutoFit/>
          </a:bodyPr>
          <a:lstStyle>
            <a:defPPr>
              <a:defRPr lang="en-US"/>
            </a:defPPr>
            <a:lvl1pPr algn="ctr">
              <a:defRPr sz="1200" b="1">
                <a:solidFill>
                  <a:srgbClr val="BFD72F"/>
                </a:solidFill>
              </a:defRPr>
            </a:lvl1pPr>
          </a:lstStyle>
          <a:p>
            <a:pPr defTabSz="914264"/>
            <a:r>
              <a:rPr lang="en-US">
                <a:latin typeface="Trebuchet MS"/>
              </a:rPr>
              <a:t>Core Capabilities</a:t>
            </a:r>
          </a:p>
        </p:txBody>
      </p:sp>
      <p:sp>
        <p:nvSpPr>
          <p:cNvPr id="15" name="TextBox 14">
            <a:extLst>
              <a:ext uri="{FF2B5EF4-FFF2-40B4-BE49-F238E27FC236}">
                <a16:creationId xmlns:a16="http://schemas.microsoft.com/office/drawing/2014/main" id="{F2F2291E-BDAC-7615-1768-2F626F116906}"/>
              </a:ext>
            </a:extLst>
          </p:cNvPr>
          <p:cNvSpPr txBox="1"/>
          <p:nvPr/>
        </p:nvSpPr>
        <p:spPr>
          <a:xfrm>
            <a:off x="3271116" y="2800283"/>
            <a:ext cx="2601772" cy="276999"/>
          </a:xfrm>
          <a:prstGeom prst="rect">
            <a:avLst/>
          </a:prstGeom>
          <a:noFill/>
        </p:spPr>
        <p:txBody>
          <a:bodyPr wrap="square" rtlCol="0">
            <a:spAutoFit/>
          </a:bodyPr>
          <a:lstStyle>
            <a:defPPr>
              <a:defRPr lang="en-US"/>
            </a:defPPr>
            <a:lvl1pPr algn="ctr">
              <a:defRPr sz="1200" b="1">
                <a:solidFill>
                  <a:schemeClr val="accent2"/>
                </a:solidFill>
              </a:defRPr>
            </a:lvl1pPr>
          </a:lstStyle>
          <a:p>
            <a:pPr defTabSz="914264"/>
            <a:r>
              <a:rPr lang="en-US">
                <a:solidFill>
                  <a:srgbClr val="BFD72F"/>
                </a:solidFill>
                <a:latin typeface="Trebuchet MS"/>
              </a:rPr>
              <a:t>Service Delivery Platform</a:t>
            </a:r>
          </a:p>
        </p:txBody>
      </p:sp>
      <p:graphicFrame>
        <p:nvGraphicFramePr>
          <p:cNvPr id="16" name="Diagram 15">
            <a:extLst>
              <a:ext uri="{FF2B5EF4-FFF2-40B4-BE49-F238E27FC236}">
                <a16:creationId xmlns:a16="http://schemas.microsoft.com/office/drawing/2014/main" id="{A48B7BE0-600F-3BB1-884A-F876FF0F4DAA}"/>
              </a:ext>
            </a:extLst>
          </p:cNvPr>
          <p:cNvGraphicFramePr/>
          <p:nvPr/>
        </p:nvGraphicFramePr>
        <p:xfrm>
          <a:off x="1499329" y="3065520"/>
          <a:ext cx="5923028" cy="37205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17" name="Straight Connector 16">
            <a:extLst>
              <a:ext uri="{FF2B5EF4-FFF2-40B4-BE49-F238E27FC236}">
                <a16:creationId xmlns:a16="http://schemas.microsoft.com/office/drawing/2014/main" id="{488B3A61-E364-E8F9-9A87-76B98F399C7C}"/>
              </a:ext>
            </a:extLst>
          </p:cNvPr>
          <p:cNvCxnSpPr>
            <a:cxnSpLocks/>
          </p:cNvCxnSpPr>
          <p:nvPr/>
        </p:nvCxnSpPr>
        <p:spPr>
          <a:xfrm>
            <a:off x="1290247" y="2779000"/>
            <a:ext cx="6541256" cy="0"/>
          </a:xfrm>
          <a:prstGeom prst="line">
            <a:avLst/>
          </a:prstGeom>
          <a:ln w="9525">
            <a:solidFill>
              <a:schemeClr val="accent1">
                <a:lumMod val="5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C207AE28-F59C-CBF8-7470-E82686211061}"/>
              </a:ext>
            </a:extLst>
          </p:cNvPr>
          <p:cNvSpPr>
            <a:spLocks noChangeAspect="1"/>
          </p:cNvSpPr>
          <p:nvPr/>
        </p:nvSpPr>
        <p:spPr>
          <a:xfrm>
            <a:off x="1113051" y="2294856"/>
            <a:ext cx="360000" cy="360000"/>
          </a:xfrm>
          <a:prstGeom prst="ellipse">
            <a:avLst/>
          </a:prstGeom>
          <a:blipFill>
            <a:blip r:embed="rId12" cstate="print">
              <a:extLst>
                <a:ext uri="{28A0092B-C50C-407E-A947-70E740481C1C}">
                  <a14:useLocalDpi xmlns:a14="http://schemas.microsoft.com/office/drawing/2010/main" val="0"/>
                </a:ext>
              </a:extLst>
            </a:blip>
            <a:srcRect/>
            <a:stretch>
              <a:fillRect l="-1000" r="-1000"/>
            </a:stretch>
          </a:blipFill>
          <a:ln>
            <a:no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defTabSz="914264"/>
            <a:endParaRPr lang="en-US">
              <a:solidFill>
                <a:prstClr val="black">
                  <a:hueOff val="0"/>
                  <a:satOff val="0"/>
                  <a:lumOff val="0"/>
                  <a:alphaOff val="0"/>
                </a:prstClr>
              </a:solidFill>
              <a:latin typeface="Trebuchet MS"/>
            </a:endParaRPr>
          </a:p>
        </p:txBody>
      </p:sp>
      <p:sp>
        <p:nvSpPr>
          <p:cNvPr id="19" name="Oval 18">
            <a:extLst>
              <a:ext uri="{FF2B5EF4-FFF2-40B4-BE49-F238E27FC236}">
                <a16:creationId xmlns:a16="http://schemas.microsoft.com/office/drawing/2014/main" id="{21634EC7-3E62-D50E-1839-E3205A271787}"/>
              </a:ext>
            </a:extLst>
          </p:cNvPr>
          <p:cNvSpPr>
            <a:spLocks noChangeAspect="1"/>
          </p:cNvSpPr>
          <p:nvPr/>
        </p:nvSpPr>
        <p:spPr>
          <a:xfrm>
            <a:off x="5473889" y="2297676"/>
            <a:ext cx="360000" cy="360000"/>
          </a:xfrm>
          <a:prstGeom prst="ellipse">
            <a:avLst/>
          </a:prstGeom>
          <a:blipFill>
            <a:blip r:embed="rId13" cstate="print">
              <a:extLst>
                <a:ext uri="{28A0092B-C50C-407E-A947-70E740481C1C}">
                  <a14:useLocalDpi xmlns:a14="http://schemas.microsoft.com/office/drawing/2010/main" val="0"/>
                </a:ext>
              </a:extLst>
            </a:blip>
            <a:srcRect/>
            <a:stretch>
              <a:fillRect l="-49000" r="-49000"/>
            </a:stretch>
          </a:blipFill>
          <a:ln>
            <a:no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defTabSz="914264"/>
            <a:endParaRPr lang="en-US">
              <a:solidFill>
                <a:prstClr val="black">
                  <a:hueOff val="0"/>
                  <a:satOff val="0"/>
                  <a:lumOff val="0"/>
                  <a:alphaOff val="0"/>
                </a:prstClr>
              </a:solidFill>
              <a:latin typeface="Trebuchet MS"/>
            </a:endParaRPr>
          </a:p>
        </p:txBody>
      </p:sp>
      <p:sp>
        <p:nvSpPr>
          <p:cNvPr id="20" name="Oval 19">
            <a:extLst>
              <a:ext uri="{FF2B5EF4-FFF2-40B4-BE49-F238E27FC236}">
                <a16:creationId xmlns:a16="http://schemas.microsoft.com/office/drawing/2014/main" id="{7A9BE379-DF91-56DC-2B5C-BEAC0D95A599}"/>
              </a:ext>
            </a:extLst>
          </p:cNvPr>
          <p:cNvSpPr>
            <a:spLocks noChangeAspect="1"/>
          </p:cNvSpPr>
          <p:nvPr/>
        </p:nvSpPr>
        <p:spPr>
          <a:xfrm>
            <a:off x="7654307" y="2299780"/>
            <a:ext cx="360000" cy="360000"/>
          </a:xfrm>
          <a:prstGeom prst="ellipse">
            <a:avLst/>
          </a:prstGeom>
          <a:blipFill>
            <a:blip r:embed="rId14" cstate="print">
              <a:extLst>
                <a:ext uri="{28A0092B-C50C-407E-A947-70E740481C1C}">
                  <a14:useLocalDpi xmlns:a14="http://schemas.microsoft.com/office/drawing/2010/main" val="0"/>
                </a:ext>
              </a:extLst>
            </a:blip>
            <a:srcRect/>
            <a:stretch>
              <a:fillRect/>
            </a:stretch>
          </a:blipFill>
          <a:ln>
            <a:no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defTabSz="914264"/>
            <a:endParaRPr lang="en-US">
              <a:solidFill>
                <a:prstClr val="black">
                  <a:hueOff val="0"/>
                  <a:satOff val="0"/>
                  <a:lumOff val="0"/>
                  <a:alphaOff val="0"/>
                </a:prstClr>
              </a:solidFill>
              <a:latin typeface="Trebuchet MS"/>
            </a:endParaRPr>
          </a:p>
        </p:txBody>
      </p:sp>
      <p:sp>
        <p:nvSpPr>
          <p:cNvPr id="21" name="TextBox 20">
            <a:extLst>
              <a:ext uri="{FF2B5EF4-FFF2-40B4-BE49-F238E27FC236}">
                <a16:creationId xmlns:a16="http://schemas.microsoft.com/office/drawing/2014/main" id="{FF53A161-CED2-ADB5-B166-32E77DAC3C0E}"/>
              </a:ext>
            </a:extLst>
          </p:cNvPr>
          <p:cNvSpPr txBox="1"/>
          <p:nvPr/>
        </p:nvSpPr>
        <p:spPr>
          <a:xfrm>
            <a:off x="323851" y="943000"/>
            <a:ext cx="1932794" cy="261610"/>
          </a:xfrm>
          <a:prstGeom prst="rect">
            <a:avLst/>
          </a:prstGeom>
          <a:noFill/>
        </p:spPr>
        <p:txBody>
          <a:bodyPr wrap="square" rtlCol="0">
            <a:spAutoFit/>
          </a:bodyPr>
          <a:lstStyle/>
          <a:p>
            <a:pPr algn="ctr" defTabSz="914264"/>
            <a:r>
              <a:rPr lang="en-US" sz="1100" b="1">
                <a:solidFill>
                  <a:srgbClr val="BFD72F"/>
                </a:solidFill>
                <a:latin typeface="Trebuchet MS"/>
              </a:rPr>
              <a:t>Network Transformation</a:t>
            </a:r>
            <a:endParaRPr lang="en-IN" sz="1100" b="1">
              <a:solidFill>
                <a:srgbClr val="BFD72F"/>
              </a:solidFill>
              <a:latin typeface="Trebuchet MS"/>
            </a:endParaRPr>
          </a:p>
        </p:txBody>
      </p:sp>
      <p:sp>
        <p:nvSpPr>
          <p:cNvPr id="22" name="TextBox 21">
            <a:extLst>
              <a:ext uri="{FF2B5EF4-FFF2-40B4-BE49-F238E27FC236}">
                <a16:creationId xmlns:a16="http://schemas.microsoft.com/office/drawing/2014/main" id="{DE800B7D-3181-B4F9-B0CA-D7941423990D}"/>
              </a:ext>
            </a:extLst>
          </p:cNvPr>
          <p:cNvSpPr txBox="1"/>
          <p:nvPr/>
        </p:nvSpPr>
        <p:spPr>
          <a:xfrm>
            <a:off x="353330" y="1208575"/>
            <a:ext cx="1923677" cy="954107"/>
          </a:xfrm>
          <a:prstGeom prst="rect">
            <a:avLst/>
          </a:prstGeom>
          <a:noFill/>
        </p:spPr>
        <p:txBody>
          <a:bodyPr wrap="square" rtlCol="0">
            <a:spAutoFit/>
          </a:bodyPr>
          <a:lstStyle/>
          <a:p>
            <a:pPr marL="92071" indent="-92071" defTabSz="914264">
              <a:buFont typeface="Arial" panose="020B0604020202020204" pitchFamily="34" charset="0"/>
              <a:buChar char="•"/>
            </a:pPr>
            <a:r>
              <a:rPr lang="en-IN" sz="800">
                <a:solidFill>
                  <a:prstClr val="white">
                    <a:lumMod val="95000"/>
                  </a:prstClr>
                </a:solidFill>
                <a:latin typeface="Trebuchet MS"/>
              </a:rPr>
              <a:t>Managed SDWAN</a:t>
            </a:r>
          </a:p>
          <a:p>
            <a:pPr marL="92071" indent="-92071" defTabSz="914264">
              <a:buFont typeface="Arial" panose="020B0604020202020204" pitchFamily="34" charset="0"/>
              <a:buChar char="•"/>
            </a:pPr>
            <a:r>
              <a:rPr lang="en-IN" sz="800">
                <a:solidFill>
                  <a:prstClr val="white">
                    <a:lumMod val="95000"/>
                  </a:prstClr>
                </a:solidFill>
                <a:latin typeface="Trebuchet MS"/>
              </a:rPr>
              <a:t>Managed Campus / Branch Network</a:t>
            </a:r>
          </a:p>
          <a:p>
            <a:pPr marL="92071" indent="-92071" defTabSz="914264">
              <a:buFont typeface="Arial" panose="020B0604020202020204" pitchFamily="34" charset="0"/>
              <a:buChar char="•"/>
            </a:pPr>
            <a:r>
              <a:rPr lang="en-IN" sz="800">
                <a:solidFill>
                  <a:prstClr val="white">
                    <a:lumMod val="95000"/>
                  </a:prstClr>
                </a:solidFill>
                <a:latin typeface="Trebuchet MS"/>
              </a:rPr>
              <a:t>Data Centre Network</a:t>
            </a:r>
          </a:p>
          <a:p>
            <a:pPr marL="92071" indent="-92071" defTabSz="914264">
              <a:buFont typeface="Arial" panose="020B0604020202020204" pitchFamily="34" charset="0"/>
              <a:buChar char="•"/>
            </a:pPr>
            <a:r>
              <a:rPr lang="en-IN" sz="800">
                <a:solidFill>
                  <a:prstClr val="white">
                    <a:lumMod val="95000"/>
                  </a:prstClr>
                </a:solidFill>
                <a:latin typeface="Trebuchet MS"/>
              </a:rPr>
              <a:t>Managed Cyber Security</a:t>
            </a:r>
          </a:p>
          <a:p>
            <a:pPr marL="92071" indent="-92071" defTabSz="914264">
              <a:buFont typeface="Arial" panose="020B0604020202020204" pitchFamily="34" charset="0"/>
              <a:buChar char="•"/>
            </a:pPr>
            <a:r>
              <a:rPr lang="en-IN" sz="800">
                <a:solidFill>
                  <a:prstClr val="white">
                    <a:lumMod val="95000"/>
                  </a:prstClr>
                </a:solidFill>
                <a:latin typeface="Trebuchet MS"/>
              </a:rPr>
              <a:t>Network Observability</a:t>
            </a:r>
          </a:p>
          <a:p>
            <a:pPr marL="92071" indent="-92071" defTabSz="914264">
              <a:buFont typeface="Arial" panose="020B0604020202020204" pitchFamily="34" charset="0"/>
              <a:buChar char="•"/>
            </a:pPr>
            <a:r>
              <a:rPr lang="en-IN" sz="800">
                <a:solidFill>
                  <a:prstClr val="white">
                    <a:lumMod val="95000"/>
                  </a:prstClr>
                </a:solidFill>
                <a:latin typeface="Trebuchet MS"/>
              </a:rPr>
              <a:t>Automation, Orchestration &amp; AIOps</a:t>
            </a:r>
          </a:p>
          <a:p>
            <a:pPr marL="92071" indent="-92071" defTabSz="914264">
              <a:buFont typeface="Arial" panose="020B0604020202020204" pitchFamily="34" charset="0"/>
              <a:buChar char="•"/>
            </a:pPr>
            <a:r>
              <a:rPr lang="en-IN" sz="800">
                <a:solidFill>
                  <a:prstClr val="white">
                    <a:lumMod val="95000"/>
                  </a:prstClr>
                </a:solidFill>
                <a:latin typeface="Trebuchet MS"/>
              </a:rPr>
              <a:t>NFV/ NFVI</a:t>
            </a:r>
          </a:p>
        </p:txBody>
      </p:sp>
      <p:sp>
        <p:nvSpPr>
          <p:cNvPr id="23" name="TextBox 22">
            <a:extLst>
              <a:ext uri="{FF2B5EF4-FFF2-40B4-BE49-F238E27FC236}">
                <a16:creationId xmlns:a16="http://schemas.microsoft.com/office/drawing/2014/main" id="{A24A71D5-4287-1A5D-EF6D-9968EF68D641}"/>
              </a:ext>
            </a:extLst>
          </p:cNvPr>
          <p:cNvSpPr txBox="1"/>
          <p:nvPr/>
        </p:nvSpPr>
        <p:spPr>
          <a:xfrm>
            <a:off x="2515396" y="943000"/>
            <a:ext cx="1932794" cy="261610"/>
          </a:xfrm>
          <a:prstGeom prst="rect">
            <a:avLst/>
          </a:prstGeom>
          <a:noFill/>
        </p:spPr>
        <p:txBody>
          <a:bodyPr wrap="square" rtlCol="0">
            <a:spAutoFit/>
          </a:bodyPr>
          <a:lstStyle/>
          <a:p>
            <a:pPr algn="ctr" defTabSz="914264"/>
            <a:r>
              <a:rPr lang="en-IN" sz="1100" b="1">
                <a:solidFill>
                  <a:srgbClr val="BFD72F"/>
                </a:solidFill>
                <a:latin typeface="Trebuchet MS"/>
              </a:rPr>
              <a:t>Secure WAN Edge</a:t>
            </a:r>
          </a:p>
        </p:txBody>
      </p:sp>
      <p:sp>
        <p:nvSpPr>
          <p:cNvPr id="24" name="TextBox 23">
            <a:extLst>
              <a:ext uri="{FF2B5EF4-FFF2-40B4-BE49-F238E27FC236}">
                <a16:creationId xmlns:a16="http://schemas.microsoft.com/office/drawing/2014/main" id="{0166A094-E477-36B6-D687-94608E02DEFB}"/>
              </a:ext>
            </a:extLst>
          </p:cNvPr>
          <p:cNvSpPr txBox="1"/>
          <p:nvPr/>
        </p:nvSpPr>
        <p:spPr>
          <a:xfrm>
            <a:off x="2689980" y="1208578"/>
            <a:ext cx="1763725" cy="954107"/>
          </a:xfrm>
          <a:prstGeom prst="rect">
            <a:avLst/>
          </a:prstGeom>
          <a:noFill/>
        </p:spPr>
        <p:txBody>
          <a:bodyPr wrap="square" rtlCol="0">
            <a:spAutoFit/>
          </a:bodyPr>
          <a:lstStyle/>
          <a:p>
            <a:pPr marL="134932" indent="-134932" defTabSz="914264">
              <a:buFont typeface="Arial" panose="020B0604020202020204" pitchFamily="34" charset="0"/>
              <a:buChar char="•"/>
            </a:pPr>
            <a:r>
              <a:rPr lang="en-IN" sz="800">
                <a:solidFill>
                  <a:prstClr val="white">
                    <a:lumMod val="95000"/>
                  </a:prstClr>
                </a:solidFill>
                <a:latin typeface="Trebuchet MS"/>
              </a:rPr>
              <a:t>SASE</a:t>
            </a:r>
          </a:p>
          <a:p>
            <a:pPr marL="134932" indent="-134932" defTabSz="914264">
              <a:buFont typeface="Arial" panose="020B0604020202020204" pitchFamily="34" charset="0"/>
              <a:buChar char="•"/>
            </a:pPr>
            <a:r>
              <a:rPr lang="en-IN" sz="800">
                <a:solidFill>
                  <a:prstClr val="white">
                    <a:lumMod val="95000"/>
                  </a:prstClr>
                </a:solidFill>
                <a:latin typeface="Trebuchet MS"/>
              </a:rPr>
              <a:t>Secure SD-WAN</a:t>
            </a:r>
          </a:p>
          <a:p>
            <a:pPr marL="134932" indent="-134932" defTabSz="914264">
              <a:buFont typeface="Arial" panose="020B0604020202020204" pitchFamily="34" charset="0"/>
              <a:buChar char="•"/>
            </a:pPr>
            <a:r>
              <a:rPr lang="en-IN" sz="800">
                <a:solidFill>
                  <a:prstClr val="white">
                    <a:lumMod val="95000"/>
                  </a:prstClr>
                </a:solidFill>
                <a:latin typeface="Trebuchet MS"/>
              </a:rPr>
              <a:t>Cloud Managed Wi-Fi</a:t>
            </a:r>
          </a:p>
          <a:p>
            <a:pPr marL="134932" indent="-134932" defTabSz="914264">
              <a:buFont typeface="Arial" panose="020B0604020202020204" pitchFamily="34" charset="0"/>
              <a:buChar char="•"/>
            </a:pPr>
            <a:r>
              <a:rPr lang="en-IN" sz="800">
                <a:solidFill>
                  <a:prstClr val="white">
                    <a:lumMod val="95000"/>
                  </a:prstClr>
                </a:solidFill>
                <a:latin typeface="Trebuchet MS"/>
              </a:rPr>
              <a:t>Managed DDOS</a:t>
            </a:r>
          </a:p>
          <a:p>
            <a:pPr marL="134932" indent="-134932" defTabSz="914264">
              <a:buFont typeface="Arial" panose="020B0604020202020204" pitchFamily="34" charset="0"/>
              <a:buChar char="•"/>
            </a:pPr>
            <a:r>
              <a:rPr lang="en-IN" sz="800">
                <a:solidFill>
                  <a:prstClr val="white">
                    <a:lumMod val="95000"/>
                  </a:prstClr>
                </a:solidFill>
                <a:latin typeface="Trebuchet MS"/>
              </a:rPr>
              <a:t>Firewall As a Service</a:t>
            </a:r>
          </a:p>
          <a:p>
            <a:pPr marL="134932" indent="-134932" defTabSz="914264">
              <a:buFont typeface="Arial" panose="020B0604020202020204" pitchFamily="34" charset="0"/>
              <a:buChar char="•"/>
            </a:pPr>
            <a:r>
              <a:rPr lang="en-IN" sz="800">
                <a:solidFill>
                  <a:prstClr val="white">
                    <a:lumMod val="95000"/>
                  </a:prstClr>
                </a:solidFill>
                <a:latin typeface="Trebuchet MS"/>
              </a:rPr>
              <a:t>Remote VPN</a:t>
            </a:r>
          </a:p>
          <a:p>
            <a:pPr marL="134932" indent="-134932" defTabSz="914264">
              <a:buFont typeface="Arial" panose="020B0604020202020204" pitchFamily="34" charset="0"/>
              <a:buChar char="•"/>
            </a:pPr>
            <a:r>
              <a:rPr lang="en-IN" sz="800">
                <a:solidFill>
                  <a:prstClr val="white">
                    <a:lumMod val="95000"/>
                  </a:prstClr>
                </a:solidFill>
                <a:latin typeface="Trebuchet MS"/>
              </a:rPr>
              <a:t>uCPE</a:t>
            </a:r>
          </a:p>
        </p:txBody>
      </p:sp>
      <p:sp>
        <p:nvSpPr>
          <p:cNvPr id="25" name="TextBox 24">
            <a:extLst>
              <a:ext uri="{FF2B5EF4-FFF2-40B4-BE49-F238E27FC236}">
                <a16:creationId xmlns:a16="http://schemas.microsoft.com/office/drawing/2014/main" id="{62DD0B56-341D-78A1-F321-54A4CAC1CC4A}"/>
              </a:ext>
            </a:extLst>
          </p:cNvPr>
          <p:cNvSpPr txBox="1"/>
          <p:nvPr/>
        </p:nvSpPr>
        <p:spPr>
          <a:xfrm>
            <a:off x="4674538" y="943000"/>
            <a:ext cx="1932794" cy="430887"/>
          </a:xfrm>
          <a:prstGeom prst="rect">
            <a:avLst/>
          </a:prstGeom>
          <a:noFill/>
        </p:spPr>
        <p:txBody>
          <a:bodyPr wrap="square" rtlCol="0">
            <a:spAutoFit/>
          </a:bodyPr>
          <a:lstStyle/>
          <a:p>
            <a:pPr algn="ctr" defTabSz="914264"/>
            <a:r>
              <a:rPr lang="en-IN" sz="1100" b="1">
                <a:solidFill>
                  <a:srgbClr val="BFD72F"/>
                </a:solidFill>
                <a:latin typeface="Trebuchet MS"/>
              </a:rPr>
              <a:t>Cloud communication &amp; collaboration</a:t>
            </a:r>
          </a:p>
        </p:txBody>
      </p:sp>
      <p:sp>
        <p:nvSpPr>
          <p:cNvPr id="26" name="TextBox 25">
            <a:extLst>
              <a:ext uri="{FF2B5EF4-FFF2-40B4-BE49-F238E27FC236}">
                <a16:creationId xmlns:a16="http://schemas.microsoft.com/office/drawing/2014/main" id="{AF65A3A0-27D8-DB8F-7F9B-4D7789F71188}"/>
              </a:ext>
            </a:extLst>
          </p:cNvPr>
          <p:cNvSpPr txBox="1"/>
          <p:nvPr/>
        </p:nvSpPr>
        <p:spPr>
          <a:xfrm>
            <a:off x="4864883" y="1386452"/>
            <a:ext cx="1763725" cy="830997"/>
          </a:xfrm>
          <a:prstGeom prst="rect">
            <a:avLst/>
          </a:prstGeom>
          <a:noFill/>
        </p:spPr>
        <p:txBody>
          <a:bodyPr wrap="square" rtlCol="0">
            <a:spAutoFit/>
          </a:bodyPr>
          <a:lstStyle/>
          <a:p>
            <a:pPr marL="92071" indent="-85721" defTabSz="914264">
              <a:buFont typeface="Arial" panose="020B0604020202020204" pitchFamily="34" charset="0"/>
              <a:buChar char="•"/>
            </a:pPr>
            <a:r>
              <a:rPr lang="en-IN" sz="800">
                <a:solidFill>
                  <a:prstClr val="white">
                    <a:lumMod val="95000"/>
                  </a:prstClr>
                </a:solidFill>
                <a:latin typeface="Trebuchet MS"/>
              </a:rPr>
              <a:t>UCaaS</a:t>
            </a:r>
          </a:p>
          <a:p>
            <a:pPr marL="92071" indent="-85721" defTabSz="914264">
              <a:buFont typeface="Arial" panose="020B0604020202020204" pitchFamily="34" charset="0"/>
              <a:buChar char="•"/>
            </a:pPr>
            <a:r>
              <a:rPr lang="en-IN" sz="800">
                <a:solidFill>
                  <a:prstClr val="white">
                    <a:lumMod val="95000"/>
                  </a:prstClr>
                </a:solidFill>
                <a:latin typeface="Trebuchet MS"/>
              </a:rPr>
              <a:t>CCaaS</a:t>
            </a:r>
          </a:p>
          <a:p>
            <a:pPr marL="92071" indent="-85721" defTabSz="914264">
              <a:buFont typeface="Arial" panose="020B0604020202020204" pitchFamily="34" charset="0"/>
              <a:buChar char="•"/>
            </a:pPr>
            <a:r>
              <a:rPr lang="en-IN" sz="800">
                <a:solidFill>
                  <a:prstClr val="white">
                    <a:lumMod val="95000"/>
                  </a:prstClr>
                </a:solidFill>
                <a:latin typeface="Trebuchet MS"/>
              </a:rPr>
              <a:t>CPaaS – Omnichannel</a:t>
            </a:r>
          </a:p>
          <a:p>
            <a:pPr marL="92071" indent="-85721" defTabSz="914264">
              <a:buFont typeface="Arial" panose="020B0604020202020204" pitchFamily="34" charset="0"/>
              <a:buChar char="•"/>
            </a:pPr>
            <a:r>
              <a:rPr lang="en-IN" sz="800">
                <a:solidFill>
                  <a:prstClr val="white">
                    <a:lumMod val="95000"/>
                  </a:prstClr>
                </a:solidFill>
                <a:latin typeface="Trebuchet MS"/>
              </a:rPr>
              <a:t>Platforms ( on-prem / hosted )</a:t>
            </a:r>
          </a:p>
          <a:p>
            <a:pPr marL="269861" lvl="2" indent="-92071" defTabSz="914264">
              <a:buFont typeface="Courier New" panose="02070309020205020404" pitchFamily="49" charset="0"/>
              <a:buChar char="o"/>
            </a:pPr>
            <a:r>
              <a:rPr lang="en-IN" sz="800">
                <a:solidFill>
                  <a:prstClr val="white">
                    <a:lumMod val="95000"/>
                  </a:prstClr>
                </a:solidFill>
                <a:latin typeface="Trebuchet MS"/>
              </a:rPr>
              <a:t>Microsoft Teams</a:t>
            </a:r>
          </a:p>
          <a:p>
            <a:pPr marL="269861" lvl="2" indent="-92071" defTabSz="914264">
              <a:buFont typeface="Courier New" panose="02070309020205020404" pitchFamily="49" charset="0"/>
              <a:buChar char="o"/>
            </a:pPr>
            <a:r>
              <a:rPr lang="en-IN" sz="800">
                <a:solidFill>
                  <a:prstClr val="white">
                    <a:lumMod val="95000"/>
                  </a:prstClr>
                </a:solidFill>
                <a:latin typeface="Trebuchet MS"/>
              </a:rPr>
              <a:t>Cisco Webex</a:t>
            </a:r>
          </a:p>
        </p:txBody>
      </p:sp>
      <p:sp>
        <p:nvSpPr>
          <p:cNvPr id="27" name="TextBox 26">
            <a:extLst>
              <a:ext uri="{FF2B5EF4-FFF2-40B4-BE49-F238E27FC236}">
                <a16:creationId xmlns:a16="http://schemas.microsoft.com/office/drawing/2014/main" id="{442513F3-E6A6-4370-A1D5-4FA2F17359C7}"/>
              </a:ext>
            </a:extLst>
          </p:cNvPr>
          <p:cNvSpPr txBox="1"/>
          <p:nvPr/>
        </p:nvSpPr>
        <p:spPr>
          <a:xfrm>
            <a:off x="6869953" y="943000"/>
            <a:ext cx="1932794" cy="261610"/>
          </a:xfrm>
          <a:prstGeom prst="rect">
            <a:avLst/>
          </a:prstGeom>
          <a:noFill/>
        </p:spPr>
        <p:txBody>
          <a:bodyPr wrap="square" rtlCol="0">
            <a:spAutoFit/>
          </a:bodyPr>
          <a:lstStyle/>
          <a:p>
            <a:pPr algn="ctr" defTabSz="914264"/>
            <a:r>
              <a:rPr lang="en-IN" sz="1100" b="1">
                <a:solidFill>
                  <a:srgbClr val="BFD72F"/>
                </a:solidFill>
                <a:latin typeface="Trebuchet MS"/>
              </a:rPr>
              <a:t>Mobility &amp; IOT</a:t>
            </a:r>
          </a:p>
        </p:txBody>
      </p:sp>
      <p:sp>
        <p:nvSpPr>
          <p:cNvPr id="28" name="TextBox 27">
            <a:extLst>
              <a:ext uri="{FF2B5EF4-FFF2-40B4-BE49-F238E27FC236}">
                <a16:creationId xmlns:a16="http://schemas.microsoft.com/office/drawing/2014/main" id="{31DE56AC-E707-1659-3BD8-584B17DECFCE}"/>
              </a:ext>
            </a:extLst>
          </p:cNvPr>
          <p:cNvSpPr txBox="1"/>
          <p:nvPr/>
        </p:nvSpPr>
        <p:spPr>
          <a:xfrm>
            <a:off x="7034176" y="1208577"/>
            <a:ext cx="1763725" cy="830997"/>
          </a:xfrm>
          <a:prstGeom prst="rect">
            <a:avLst/>
          </a:prstGeom>
          <a:noFill/>
        </p:spPr>
        <p:txBody>
          <a:bodyPr wrap="square" rtlCol="0">
            <a:spAutoFit/>
          </a:bodyPr>
          <a:lstStyle/>
          <a:p>
            <a:pPr marL="92071" indent="-85721" defTabSz="914264">
              <a:buFont typeface="Arial" panose="020B0604020202020204" pitchFamily="34" charset="0"/>
              <a:buChar char="•"/>
            </a:pPr>
            <a:r>
              <a:rPr lang="en-IN" sz="800">
                <a:solidFill>
                  <a:prstClr val="white">
                    <a:lumMod val="95000"/>
                  </a:prstClr>
                </a:solidFill>
                <a:latin typeface="Trebuchet MS"/>
              </a:rPr>
              <a:t>Private 5G</a:t>
            </a:r>
          </a:p>
          <a:p>
            <a:pPr marL="92071" indent="-85721" defTabSz="914264">
              <a:buFont typeface="Arial" panose="020B0604020202020204" pitchFamily="34" charset="0"/>
              <a:buChar char="•"/>
            </a:pPr>
            <a:r>
              <a:rPr lang="en-IN" sz="800">
                <a:solidFill>
                  <a:prstClr val="white">
                    <a:lumMod val="95000"/>
                  </a:prstClr>
                </a:solidFill>
                <a:latin typeface="Trebuchet MS"/>
              </a:rPr>
              <a:t>Mobile Edge Compute</a:t>
            </a:r>
          </a:p>
          <a:p>
            <a:pPr marL="92071" indent="-85721" defTabSz="914264">
              <a:buFont typeface="Arial" panose="020B0604020202020204" pitchFamily="34" charset="0"/>
              <a:buChar char="•"/>
            </a:pPr>
            <a:r>
              <a:rPr lang="en-IN" sz="800">
                <a:solidFill>
                  <a:prstClr val="white">
                    <a:lumMod val="95000"/>
                  </a:prstClr>
                </a:solidFill>
                <a:latin typeface="Trebuchet MS"/>
              </a:rPr>
              <a:t>IOT Solutions</a:t>
            </a:r>
          </a:p>
          <a:p>
            <a:pPr marL="269861" lvl="2" indent="-92071" defTabSz="914264">
              <a:buFont typeface="Courier New" panose="02070309020205020404" pitchFamily="49" charset="0"/>
              <a:buChar char="o"/>
            </a:pPr>
            <a:r>
              <a:rPr lang="en-IN" sz="800">
                <a:solidFill>
                  <a:prstClr val="white">
                    <a:lumMod val="95000"/>
                  </a:prstClr>
                </a:solidFill>
                <a:latin typeface="Trebuchet MS"/>
              </a:rPr>
              <a:t>IOT Connect</a:t>
            </a:r>
          </a:p>
          <a:p>
            <a:pPr marL="269861" lvl="2" indent="-92071" defTabSz="914264">
              <a:buFont typeface="Courier New" panose="02070309020205020404" pitchFamily="49" charset="0"/>
              <a:buChar char="o"/>
            </a:pPr>
            <a:r>
              <a:rPr lang="en-IN" sz="800">
                <a:solidFill>
                  <a:prstClr val="white">
                    <a:lumMod val="95000"/>
                  </a:prstClr>
                </a:solidFill>
                <a:latin typeface="Trebuchet MS"/>
              </a:rPr>
              <a:t>IT/OT Security</a:t>
            </a:r>
          </a:p>
          <a:p>
            <a:pPr marL="269861" lvl="2" indent="-92071" defTabSz="914264">
              <a:buFont typeface="Courier New" panose="02070309020205020404" pitchFamily="49" charset="0"/>
              <a:buChar char="o"/>
            </a:pPr>
            <a:r>
              <a:rPr lang="en-IN" sz="800">
                <a:solidFill>
                  <a:prstClr val="white">
                    <a:lumMod val="95000"/>
                  </a:prstClr>
                </a:solidFill>
                <a:latin typeface="Trebuchet MS"/>
              </a:rPr>
              <a:t>IOT Applications</a:t>
            </a:r>
          </a:p>
        </p:txBody>
      </p:sp>
      <p:grpSp>
        <p:nvGrpSpPr>
          <p:cNvPr id="29" name="Group 28">
            <a:extLst>
              <a:ext uri="{FF2B5EF4-FFF2-40B4-BE49-F238E27FC236}">
                <a16:creationId xmlns:a16="http://schemas.microsoft.com/office/drawing/2014/main" id="{F30A4FC1-B14D-EEB5-9998-E36F4FCD7DFA}"/>
              </a:ext>
            </a:extLst>
          </p:cNvPr>
          <p:cNvGrpSpPr/>
          <p:nvPr/>
        </p:nvGrpSpPr>
        <p:grpSpPr>
          <a:xfrm>
            <a:off x="3307307" y="2255960"/>
            <a:ext cx="360000" cy="360000"/>
            <a:chOff x="3726703" y="2402062"/>
            <a:chExt cx="360000" cy="360000"/>
          </a:xfrm>
        </p:grpSpPr>
        <p:sp>
          <p:nvSpPr>
            <p:cNvPr id="30" name="Oval 29">
              <a:extLst>
                <a:ext uri="{FF2B5EF4-FFF2-40B4-BE49-F238E27FC236}">
                  <a16:creationId xmlns:a16="http://schemas.microsoft.com/office/drawing/2014/main" id="{28B5A5FE-C022-A3AB-16B3-CE21BF3A8946}"/>
                </a:ext>
              </a:extLst>
            </p:cNvPr>
            <p:cNvSpPr>
              <a:spLocks noChangeAspect="1"/>
            </p:cNvSpPr>
            <p:nvPr/>
          </p:nvSpPr>
          <p:spPr>
            <a:xfrm>
              <a:off x="3726703" y="2402062"/>
              <a:ext cx="360000" cy="36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64"/>
              <a:endParaRPr lang="en-US">
                <a:solidFill>
                  <a:prstClr val="white"/>
                </a:solidFill>
                <a:latin typeface="Trebuchet MS"/>
              </a:endParaRPr>
            </a:p>
          </p:txBody>
        </p:sp>
        <p:sp>
          <p:nvSpPr>
            <p:cNvPr id="31" name="Oval 30">
              <a:extLst>
                <a:ext uri="{FF2B5EF4-FFF2-40B4-BE49-F238E27FC236}">
                  <a16:creationId xmlns:a16="http://schemas.microsoft.com/office/drawing/2014/main" id="{1761EAC9-DDAB-BAC3-C123-F2FE58446276}"/>
                </a:ext>
              </a:extLst>
            </p:cNvPr>
            <p:cNvSpPr>
              <a:spLocks noChangeAspect="1"/>
            </p:cNvSpPr>
            <p:nvPr/>
          </p:nvSpPr>
          <p:spPr>
            <a:xfrm>
              <a:off x="3763691" y="2436202"/>
              <a:ext cx="286024" cy="286024"/>
            </a:xfrm>
            <a:prstGeom prst="ellipse">
              <a:avLst/>
            </a:prstGeom>
            <a:blipFill>
              <a:blip r:embed="rId15">
                <a:lum bright="70000" contrast="-70000"/>
              </a:blip>
              <a:srcRect/>
              <a:stretch>
                <a:fillRect/>
              </a:stretch>
            </a:blipFill>
            <a:ln>
              <a:no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defTabSz="914264"/>
              <a:endParaRPr lang="en-US">
                <a:solidFill>
                  <a:prstClr val="black">
                    <a:hueOff val="0"/>
                    <a:satOff val="0"/>
                    <a:lumOff val="0"/>
                    <a:alphaOff val="0"/>
                  </a:prstClr>
                </a:solidFill>
                <a:latin typeface="Trebuchet MS"/>
              </a:endParaRPr>
            </a:p>
          </p:txBody>
        </p:sp>
      </p:grpSp>
      <p:sp>
        <p:nvSpPr>
          <p:cNvPr id="32" name="Title 3">
            <a:extLst>
              <a:ext uri="{FF2B5EF4-FFF2-40B4-BE49-F238E27FC236}">
                <a16:creationId xmlns:a16="http://schemas.microsoft.com/office/drawing/2014/main" id="{B60E06D6-5625-74DD-5E56-6B25ACF660F4}"/>
              </a:ext>
            </a:extLst>
          </p:cNvPr>
          <p:cNvSpPr>
            <a:spLocks noGrp="1"/>
          </p:cNvSpPr>
          <p:nvPr>
            <p:ph type="title"/>
          </p:nvPr>
        </p:nvSpPr>
        <p:spPr/>
        <p:txBody>
          <a:bodyPr/>
          <a:lstStyle/>
          <a:p>
            <a:r>
              <a:rPr lang="en-IN" sz="2000" dirty="0"/>
              <a:t>Network Digital Services Portfolio</a:t>
            </a:r>
          </a:p>
        </p:txBody>
      </p:sp>
    </p:spTree>
    <p:extLst>
      <p:ext uri="{BB962C8B-B14F-4D97-AF65-F5344CB8AC3E}">
        <p14:creationId xmlns:p14="http://schemas.microsoft.com/office/powerpoint/2010/main" val="338284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1AF74-6187-71A6-8B89-B5A5351DC9CB}"/>
              </a:ext>
            </a:extLst>
          </p:cNvPr>
          <p:cNvSpPr>
            <a:spLocks noGrp="1"/>
          </p:cNvSpPr>
          <p:nvPr>
            <p:ph type="title"/>
          </p:nvPr>
        </p:nvSpPr>
        <p:spPr>
          <a:xfrm>
            <a:off x="324000" y="219268"/>
            <a:ext cx="8496150" cy="400099"/>
          </a:xfrm>
        </p:spPr>
        <p:txBody>
          <a:bodyPr/>
          <a:lstStyle/>
          <a:p>
            <a:r>
              <a:rPr lang="en-US"/>
              <a:t>NETWORK DIGITAL SERVICE DELIVERY PLATFORM </a:t>
            </a:r>
          </a:p>
        </p:txBody>
      </p:sp>
      <p:pic>
        <p:nvPicPr>
          <p:cNvPr id="11" name="Graphic 10">
            <a:extLst>
              <a:ext uri="{FF2B5EF4-FFF2-40B4-BE49-F238E27FC236}">
                <a16:creationId xmlns:a16="http://schemas.microsoft.com/office/drawing/2014/main" id="{841CD944-FEE5-72BB-C811-F307953E20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6727" y="987128"/>
            <a:ext cx="7591221" cy="3825380"/>
          </a:xfrm>
          <a:prstGeom prst="rect">
            <a:avLst/>
          </a:prstGeom>
        </p:spPr>
      </p:pic>
      <p:sp>
        <p:nvSpPr>
          <p:cNvPr id="12" name="TextBox 11">
            <a:extLst>
              <a:ext uri="{FF2B5EF4-FFF2-40B4-BE49-F238E27FC236}">
                <a16:creationId xmlns:a16="http://schemas.microsoft.com/office/drawing/2014/main" id="{A0318BE6-59AF-6F40-EB42-4A38741F9BCB}"/>
              </a:ext>
            </a:extLst>
          </p:cNvPr>
          <p:cNvSpPr txBox="1"/>
          <p:nvPr/>
        </p:nvSpPr>
        <p:spPr>
          <a:xfrm>
            <a:off x="5493294" y="987425"/>
            <a:ext cx="3326856" cy="2077492"/>
          </a:xfrm>
          <a:prstGeom prst="rect">
            <a:avLst/>
          </a:prstGeom>
          <a:noFill/>
          <a:ln>
            <a:noFill/>
          </a:ln>
        </p:spPr>
        <p:txBody>
          <a:bodyPr wrap="square" rtlCol="0">
            <a:spAutoFit/>
          </a:bodyPr>
          <a:lstStyle/>
          <a:p>
            <a:pPr>
              <a:spcBef>
                <a:spcPts val="600"/>
              </a:spcBef>
            </a:pPr>
            <a:r>
              <a:rPr lang="en-US" sz="1050" b="1">
                <a:solidFill>
                  <a:srgbClr val="BED730"/>
                </a:solidFill>
              </a:rPr>
              <a:t>Automation &amp; AI Driven </a:t>
            </a:r>
          </a:p>
          <a:p>
            <a:pPr marL="271463" indent="-93663">
              <a:buFont typeface="Arial" panose="020B0604020202020204" pitchFamily="34" charset="0"/>
              <a:buChar char="•"/>
            </a:pPr>
            <a:r>
              <a:rPr lang="en-US" sz="900">
                <a:solidFill>
                  <a:schemeClr val="bg1"/>
                </a:solidFill>
              </a:rPr>
              <a:t>Incident Co-relation, Diagnostics Bots, Service Provisioning, Predictive Insights &amp; AIOps</a:t>
            </a:r>
          </a:p>
          <a:p>
            <a:pPr>
              <a:spcBef>
                <a:spcPts val="600"/>
              </a:spcBef>
            </a:pPr>
            <a:r>
              <a:rPr lang="en-US" sz="1050" b="1">
                <a:solidFill>
                  <a:srgbClr val="BED730"/>
                </a:solidFill>
              </a:rPr>
              <a:t>Network Observability</a:t>
            </a:r>
          </a:p>
          <a:p>
            <a:pPr marL="271463" indent="-93663">
              <a:buFont typeface="Arial" panose="020B0604020202020204" pitchFamily="34" charset="0"/>
              <a:buChar char="•"/>
            </a:pPr>
            <a:r>
              <a:rPr lang="en-US" sz="900" b="1">
                <a:solidFill>
                  <a:schemeClr val="bg1"/>
                </a:solidFill>
              </a:rPr>
              <a:t>End to End visibility:  </a:t>
            </a:r>
            <a:r>
              <a:rPr lang="en-US" sz="900">
                <a:solidFill>
                  <a:schemeClr val="bg1"/>
                </a:solidFill>
              </a:rPr>
              <a:t>Topology, Service Relationship &amp; End user experience</a:t>
            </a:r>
          </a:p>
          <a:p>
            <a:pPr>
              <a:spcBef>
                <a:spcPts val="600"/>
              </a:spcBef>
            </a:pPr>
            <a:r>
              <a:rPr lang="en-US" sz="1050" b="1">
                <a:solidFill>
                  <a:srgbClr val="BED730"/>
                </a:solidFill>
              </a:rPr>
              <a:t>Customer Experience </a:t>
            </a:r>
          </a:p>
          <a:p>
            <a:pPr marL="271463" indent="-93663">
              <a:buFont typeface="Arial" panose="020B0604020202020204" pitchFamily="34" charset="0"/>
              <a:buChar char="•"/>
            </a:pPr>
            <a:r>
              <a:rPr lang="en-US" sz="900">
                <a:solidFill>
                  <a:schemeClr val="bg1"/>
                </a:solidFill>
              </a:rPr>
              <a:t>Aakash provides intuitive Analytics, Inventory &amp; Self Service</a:t>
            </a:r>
          </a:p>
          <a:p>
            <a:pPr>
              <a:spcBef>
                <a:spcPts val="600"/>
              </a:spcBef>
            </a:pPr>
            <a:r>
              <a:rPr lang="en-US" sz="1050" b="1">
                <a:solidFill>
                  <a:srgbClr val="BED730"/>
                </a:solidFill>
              </a:rPr>
              <a:t>Tools Integration</a:t>
            </a:r>
          </a:p>
          <a:p>
            <a:pPr marL="271463" indent="-93663">
              <a:buFont typeface="Arial" panose="020B0604020202020204" pitchFamily="34" charset="0"/>
              <a:buChar char="•"/>
            </a:pPr>
            <a:r>
              <a:rPr lang="en-US" sz="900">
                <a:solidFill>
                  <a:schemeClr val="bg1"/>
                </a:solidFill>
              </a:rPr>
              <a:t>Multi Vendor NMS, EMS &amp; Controllers. E-Bonding with key Telco’s &amp; OEM’s ITSM tools</a:t>
            </a:r>
          </a:p>
        </p:txBody>
      </p:sp>
      <p:sp>
        <p:nvSpPr>
          <p:cNvPr id="5" name="TextBox 4">
            <a:extLst>
              <a:ext uri="{FF2B5EF4-FFF2-40B4-BE49-F238E27FC236}">
                <a16:creationId xmlns:a16="http://schemas.microsoft.com/office/drawing/2014/main" id="{328C2F8F-80F9-A642-5CA4-6C55E766A79C}"/>
              </a:ext>
            </a:extLst>
          </p:cNvPr>
          <p:cNvSpPr txBox="1"/>
          <p:nvPr/>
        </p:nvSpPr>
        <p:spPr>
          <a:xfrm>
            <a:off x="2014695" y="1607733"/>
            <a:ext cx="698360" cy="169277"/>
          </a:xfrm>
          <a:prstGeom prst="rect">
            <a:avLst/>
          </a:prstGeom>
          <a:solidFill>
            <a:srgbClr val="FDEADA"/>
          </a:solidFill>
        </p:spPr>
        <p:txBody>
          <a:bodyPr wrap="square" rtlCol="0">
            <a:spAutoFit/>
          </a:bodyPr>
          <a:lstStyle/>
          <a:p>
            <a:pPr algn="ctr"/>
            <a:r>
              <a:rPr lang="en-US" sz="500"/>
              <a:t>ITSM</a:t>
            </a:r>
          </a:p>
        </p:txBody>
      </p:sp>
    </p:spTree>
    <p:extLst>
      <p:ext uri="{BB962C8B-B14F-4D97-AF65-F5344CB8AC3E}">
        <p14:creationId xmlns:p14="http://schemas.microsoft.com/office/powerpoint/2010/main" val="1313788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C20866-5BFC-4B0B-863A-28B552115A12}"/>
              </a:ext>
            </a:extLst>
          </p:cNvPr>
          <p:cNvSpPr>
            <a:spLocks noGrp="1"/>
          </p:cNvSpPr>
          <p:nvPr>
            <p:ph type="body" sz="quarter" idx="11"/>
          </p:nvPr>
        </p:nvSpPr>
        <p:spPr>
          <a:xfrm>
            <a:off x="323850" y="3396343"/>
            <a:ext cx="8496300" cy="1335995"/>
          </a:xfrm>
        </p:spPr>
        <p:txBody>
          <a:bodyPr>
            <a:noAutofit/>
          </a:bodyPr>
          <a:lstStyle/>
          <a:p>
            <a:r>
              <a:rPr lang="en-US"/>
              <a:t>AI Ready DATA CENTERs </a:t>
            </a:r>
          </a:p>
          <a:p>
            <a:r>
              <a:rPr lang="en-IN"/>
              <a:t>FROM India’s Data Center Pioneer</a:t>
            </a:r>
          </a:p>
        </p:txBody>
      </p:sp>
    </p:spTree>
    <p:extLst>
      <p:ext uri="{BB962C8B-B14F-4D97-AF65-F5344CB8AC3E}">
        <p14:creationId xmlns:p14="http://schemas.microsoft.com/office/powerpoint/2010/main" val="3268961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62DFEE73-1794-9728-CBFF-64DBC35E78FB}"/>
              </a:ext>
            </a:extLst>
          </p:cNvPr>
          <p:cNvSpPr/>
          <p:nvPr/>
        </p:nvSpPr>
        <p:spPr>
          <a:xfrm>
            <a:off x="1749886" y="2575621"/>
            <a:ext cx="2834756" cy="1584325"/>
          </a:xfrm>
          <a:prstGeom prst="rect">
            <a:avLst/>
          </a:prstGeom>
          <a:solidFill>
            <a:schemeClr val="tx2">
              <a:lumMod val="75000"/>
              <a:alpha val="2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latin typeface="Trebuchet MS"/>
            </a:endParaRPr>
          </a:p>
        </p:txBody>
      </p:sp>
      <p:sp>
        <p:nvSpPr>
          <p:cNvPr id="39" name="Rectangle 38">
            <a:extLst>
              <a:ext uri="{FF2B5EF4-FFF2-40B4-BE49-F238E27FC236}">
                <a16:creationId xmlns:a16="http://schemas.microsoft.com/office/drawing/2014/main" id="{571B0669-0F00-E69D-7785-07125ACC250A}"/>
              </a:ext>
            </a:extLst>
          </p:cNvPr>
          <p:cNvSpPr/>
          <p:nvPr/>
        </p:nvSpPr>
        <p:spPr>
          <a:xfrm>
            <a:off x="4575985" y="2575621"/>
            <a:ext cx="2834756" cy="1584325"/>
          </a:xfrm>
          <a:prstGeom prst="rect">
            <a:avLst/>
          </a:prstGeom>
          <a:solidFill>
            <a:schemeClr val="tx2">
              <a:lumMod val="75000"/>
              <a:alpha val="2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latin typeface="Trebuchet MS"/>
            </a:endParaRPr>
          </a:p>
        </p:txBody>
      </p:sp>
      <p:sp>
        <p:nvSpPr>
          <p:cNvPr id="35" name="Rectangle 34">
            <a:extLst>
              <a:ext uri="{FF2B5EF4-FFF2-40B4-BE49-F238E27FC236}">
                <a16:creationId xmlns:a16="http://schemas.microsoft.com/office/drawing/2014/main" id="{82B54C13-8C92-123C-814A-64AB8873B78A}"/>
              </a:ext>
            </a:extLst>
          </p:cNvPr>
          <p:cNvSpPr/>
          <p:nvPr/>
        </p:nvSpPr>
        <p:spPr>
          <a:xfrm>
            <a:off x="3158608" y="987426"/>
            <a:ext cx="2834756" cy="1584325"/>
          </a:xfrm>
          <a:prstGeom prst="rect">
            <a:avLst/>
          </a:prstGeom>
          <a:solidFill>
            <a:schemeClr val="tx2">
              <a:lumMod val="75000"/>
              <a:alpha val="2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latin typeface="Trebuchet MS"/>
            </a:endParaRPr>
          </a:p>
        </p:txBody>
      </p:sp>
      <p:sp>
        <p:nvSpPr>
          <p:cNvPr id="9" name="Rectangle 8">
            <a:extLst>
              <a:ext uri="{FF2B5EF4-FFF2-40B4-BE49-F238E27FC236}">
                <a16:creationId xmlns:a16="http://schemas.microsoft.com/office/drawing/2014/main" id="{77AA318A-419A-7473-D535-DCDBACA01BDF}"/>
              </a:ext>
            </a:extLst>
          </p:cNvPr>
          <p:cNvSpPr/>
          <p:nvPr/>
        </p:nvSpPr>
        <p:spPr>
          <a:xfrm>
            <a:off x="0" y="4170794"/>
            <a:ext cx="9144000" cy="561543"/>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endParaRPr lang="en-US" sz="1400">
              <a:solidFill>
                <a:prstClr val="white"/>
              </a:solidFill>
              <a:latin typeface="Trebuchet MS"/>
            </a:endParaRPr>
          </a:p>
        </p:txBody>
      </p:sp>
      <p:sp>
        <p:nvSpPr>
          <p:cNvPr id="2" name="Title 1">
            <a:extLst>
              <a:ext uri="{FF2B5EF4-FFF2-40B4-BE49-F238E27FC236}">
                <a16:creationId xmlns:a16="http://schemas.microsoft.com/office/drawing/2014/main" id="{818888D4-0532-52CA-0A7B-FC1BB79A3038}"/>
              </a:ext>
            </a:extLst>
          </p:cNvPr>
          <p:cNvSpPr>
            <a:spLocks noGrp="1"/>
          </p:cNvSpPr>
          <p:nvPr>
            <p:ph type="title"/>
          </p:nvPr>
        </p:nvSpPr>
        <p:spPr>
          <a:xfrm>
            <a:off x="324000" y="219270"/>
            <a:ext cx="8496150" cy="400099"/>
          </a:xfrm>
        </p:spPr>
        <p:txBody>
          <a:bodyPr/>
          <a:lstStyle/>
          <a:p>
            <a:r>
              <a:rPr lang="en-US">
                <a:latin typeface="TheSansOffice"/>
              </a:rPr>
              <a:t>Future </a:t>
            </a:r>
            <a:r>
              <a:rPr lang="en-US" err="1">
                <a:latin typeface="TheSansOffice"/>
              </a:rPr>
              <a:t>rEADY</a:t>
            </a:r>
            <a:r>
              <a:rPr lang="en-US">
                <a:latin typeface="TheSansOffice"/>
              </a:rPr>
              <a:t> Data </a:t>
            </a:r>
            <a:r>
              <a:rPr lang="en-US" err="1">
                <a:latin typeface="TheSansOffice"/>
              </a:rPr>
              <a:t>CentER</a:t>
            </a:r>
            <a:r>
              <a:rPr lang="en-US">
                <a:latin typeface="TheSansOffice"/>
              </a:rPr>
              <a:t> </a:t>
            </a:r>
            <a:r>
              <a:rPr lang="en-US" err="1">
                <a:latin typeface="TheSansOffice"/>
              </a:rPr>
              <a:t>aRCHITECTURE</a:t>
            </a:r>
            <a:endParaRPr lang="en-US" err="1">
              <a:solidFill>
                <a:schemeClr val="bg1"/>
              </a:solidFill>
            </a:endParaRPr>
          </a:p>
        </p:txBody>
      </p:sp>
      <p:sp>
        <p:nvSpPr>
          <p:cNvPr id="10" name="TextBox 9">
            <a:extLst>
              <a:ext uri="{FF2B5EF4-FFF2-40B4-BE49-F238E27FC236}">
                <a16:creationId xmlns:a16="http://schemas.microsoft.com/office/drawing/2014/main" id="{A050DEA4-FE0F-01E6-F0C5-1235B9E4F2D6}"/>
              </a:ext>
            </a:extLst>
          </p:cNvPr>
          <p:cNvSpPr txBox="1"/>
          <p:nvPr/>
        </p:nvSpPr>
        <p:spPr>
          <a:xfrm>
            <a:off x="323850" y="4221501"/>
            <a:ext cx="8496300" cy="461665"/>
          </a:xfrm>
          <a:prstGeom prst="rect">
            <a:avLst/>
          </a:prstGeom>
          <a:noFill/>
        </p:spPr>
        <p:txBody>
          <a:bodyPr wrap="square">
            <a:spAutoFit/>
          </a:bodyPr>
          <a:lstStyle/>
          <a:p>
            <a:pPr algn="ctr" defTabSz="457189"/>
            <a:r>
              <a:rPr lang="en-US" sz="1200" b="1" i="1">
                <a:solidFill>
                  <a:prstClr val="black"/>
                </a:solidFill>
                <a:latin typeface="Trebuchet MS"/>
              </a:rPr>
              <a:t>Ensure business continuity, maximize uptime, resilient connectivity and sustainability </a:t>
            </a:r>
          </a:p>
          <a:p>
            <a:pPr algn="ctr" defTabSz="457189"/>
            <a:r>
              <a:rPr lang="en-US" sz="1200" b="1" i="1">
                <a:solidFill>
                  <a:prstClr val="black"/>
                </a:solidFill>
                <a:latin typeface="Trebuchet MS"/>
              </a:rPr>
              <a:t>with RAS designed scalable digital infrastructure </a:t>
            </a:r>
          </a:p>
        </p:txBody>
      </p:sp>
      <p:cxnSp>
        <p:nvCxnSpPr>
          <p:cNvPr id="13" name="Straight Connector 12">
            <a:extLst>
              <a:ext uri="{FF2B5EF4-FFF2-40B4-BE49-F238E27FC236}">
                <a16:creationId xmlns:a16="http://schemas.microsoft.com/office/drawing/2014/main" id="{E429CD33-E138-DF57-DB90-C2A8D3C28AF3}"/>
              </a:ext>
            </a:extLst>
          </p:cNvPr>
          <p:cNvCxnSpPr>
            <a:cxnSpLocks/>
          </p:cNvCxnSpPr>
          <p:nvPr/>
        </p:nvCxnSpPr>
        <p:spPr>
          <a:xfrm>
            <a:off x="323850" y="2579109"/>
            <a:ext cx="8496300" cy="0"/>
          </a:xfrm>
          <a:prstGeom prst="line">
            <a:avLst/>
          </a:prstGeom>
          <a:ln>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1734FAC0-7D0A-8F51-A0F7-D276B44FFB8B}"/>
              </a:ext>
            </a:extLst>
          </p:cNvPr>
          <p:cNvGrpSpPr/>
          <p:nvPr/>
        </p:nvGrpSpPr>
        <p:grpSpPr>
          <a:xfrm>
            <a:off x="3158608" y="987425"/>
            <a:ext cx="2834756" cy="1569033"/>
            <a:chOff x="3158607" y="987425"/>
            <a:chExt cx="2834756" cy="3183369"/>
          </a:xfrm>
        </p:grpSpPr>
        <p:cxnSp>
          <p:nvCxnSpPr>
            <p:cNvPr id="18" name="Straight Connector 17">
              <a:extLst>
                <a:ext uri="{FF2B5EF4-FFF2-40B4-BE49-F238E27FC236}">
                  <a16:creationId xmlns:a16="http://schemas.microsoft.com/office/drawing/2014/main" id="{F3BEE1A8-073E-D964-95E3-361DFB41F766}"/>
                </a:ext>
              </a:extLst>
            </p:cNvPr>
            <p:cNvCxnSpPr>
              <a:cxnSpLocks/>
            </p:cNvCxnSpPr>
            <p:nvPr/>
          </p:nvCxnSpPr>
          <p:spPr>
            <a:xfrm>
              <a:off x="5993363" y="987425"/>
              <a:ext cx="0" cy="3183369"/>
            </a:xfrm>
            <a:prstGeom prst="line">
              <a:avLst/>
            </a:prstGeom>
            <a:ln>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FE0651C-F251-02E6-C2FC-12FC38551537}"/>
                </a:ext>
              </a:extLst>
            </p:cNvPr>
            <p:cNvCxnSpPr>
              <a:cxnSpLocks/>
            </p:cNvCxnSpPr>
            <p:nvPr/>
          </p:nvCxnSpPr>
          <p:spPr>
            <a:xfrm>
              <a:off x="3158607" y="987425"/>
              <a:ext cx="0" cy="3183369"/>
            </a:xfrm>
            <a:prstGeom prst="line">
              <a:avLst/>
            </a:prstGeom>
            <a:ln>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F1C91E94-CD69-4056-D080-11611A7D4BBA}"/>
              </a:ext>
            </a:extLst>
          </p:cNvPr>
          <p:cNvSpPr txBox="1"/>
          <p:nvPr/>
        </p:nvSpPr>
        <p:spPr>
          <a:xfrm>
            <a:off x="548180" y="1089446"/>
            <a:ext cx="2386098" cy="523220"/>
          </a:xfrm>
          <a:prstGeom prst="rect">
            <a:avLst/>
          </a:prstGeom>
          <a:noFill/>
        </p:spPr>
        <p:txBody>
          <a:bodyPr wrap="square" rtlCol="0">
            <a:spAutoFit/>
          </a:bodyPr>
          <a:lstStyle/>
          <a:p>
            <a:pPr algn="ctr" defTabSz="457189"/>
            <a:r>
              <a:rPr lang="en-US" sz="1400" b="1">
                <a:solidFill>
                  <a:srgbClr val="BED730"/>
                </a:solidFill>
                <a:latin typeface="Trebuchet MS"/>
              </a:rPr>
              <a:t>CUSTOMIZABLE &amp; MODULAR INFRA</a:t>
            </a:r>
          </a:p>
        </p:txBody>
      </p:sp>
      <p:sp>
        <p:nvSpPr>
          <p:cNvPr id="24" name="TextBox 23">
            <a:extLst>
              <a:ext uri="{FF2B5EF4-FFF2-40B4-BE49-F238E27FC236}">
                <a16:creationId xmlns:a16="http://schemas.microsoft.com/office/drawing/2014/main" id="{7CE56CDD-82E8-F46A-BC11-A5CA9F076CF8}"/>
              </a:ext>
            </a:extLst>
          </p:cNvPr>
          <p:cNvSpPr txBox="1"/>
          <p:nvPr/>
        </p:nvSpPr>
        <p:spPr>
          <a:xfrm>
            <a:off x="548180" y="1612665"/>
            <a:ext cx="2386098" cy="571503"/>
          </a:xfrm>
          <a:prstGeom prst="rect">
            <a:avLst/>
          </a:prstGeom>
          <a:noFill/>
        </p:spPr>
        <p:txBody>
          <a:bodyPr wrap="square" lIns="68580" tIns="34290" rIns="68580" bIns="34290" rtlCol="0" anchor="t">
            <a:spAutoFit/>
          </a:bodyPr>
          <a:lstStyle/>
          <a:p>
            <a:pPr algn="ctr" defTabSz="914174"/>
            <a:r>
              <a:rPr lang="en-US" sz="1088">
                <a:solidFill>
                  <a:prstClr val="white"/>
                </a:solidFill>
                <a:latin typeface="Trebuchet MS"/>
              </a:rPr>
              <a:t>Purpose-built compliant infra with Vertical and Horizontal expansion to support AI deployments </a:t>
            </a:r>
          </a:p>
        </p:txBody>
      </p:sp>
      <p:sp>
        <p:nvSpPr>
          <p:cNvPr id="25" name="TextBox 24">
            <a:extLst>
              <a:ext uri="{FF2B5EF4-FFF2-40B4-BE49-F238E27FC236}">
                <a16:creationId xmlns:a16="http://schemas.microsoft.com/office/drawing/2014/main" id="{6CD2FBF0-4409-63CD-72BA-829894E1C713}"/>
              </a:ext>
            </a:extLst>
          </p:cNvPr>
          <p:cNvSpPr txBox="1"/>
          <p:nvPr/>
        </p:nvSpPr>
        <p:spPr>
          <a:xfrm>
            <a:off x="3378951" y="1089446"/>
            <a:ext cx="2386098" cy="523220"/>
          </a:xfrm>
          <a:prstGeom prst="rect">
            <a:avLst/>
          </a:prstGeom>
          <a:noFill/>
        </p:spPr>
        <p:txBody>
          <a:bodyPr wrap="square" rtlCol="0">
            <a:spAutoFit/>
          </a:bodyPr>
          <a:lstStyle>
            <a:defPPr>
              <a:defRPr lang="en-US"/>
            </a:defPPr>
            <a:lvl1pPr algn="ctr">
              <a:defRPr sz="1400" b="1">
                <a:solidFill>
                  <a:srgbClr val="BED730"/>
                </a:solidFill>
                <a:latin typeface="Trebuchet MS"/>
              </a:defRPr>
            </a:lvl1pPr>
          </a:lstStyle>
          <a:p>
            <a:pPr defTabSz="457189"/>
            <a:r>
              <a:rPr lang="en-US"/>
              <a:t>ENGINEERED FOR </a:t>
            </a:r>
            <a:br>
              <a:rPr lang="en-US"/>
            </a:br>
            <a:r>
              <a:rPr lang="en-US"/>
              <a:t>AI WORKLOADS</a:t>
            </a:r>
          </a:p>
        </p:txBody>
      </p:sp>
      <p:sp>
        <p:nvSpPr>
          <p:cNvPr id="26" name="TextBox 25">
            <a:extLst>
              <a:ext uri="{FF2B5EF4-FFF2-40B4-BE49-F238E27FC236}">
                <a16:creationId xmlns:a16="http://schemas.microsoft.com/office/drawing/2014/main" id="{4D11D24A-65BD-F0B2-6364-1F0DD78C41F8}"/>
              </a:ext>
            </a:extLst>
          </p:cNvPr>
          <p:cNvSpPr txBox="1"/>
          <p:nvPr/>
        </p:nvSpPr>
        <p:spPr>
          <a:xfrm>
            <a:off x="3268783" y="1612666"/>
            <a:ext cx="2614405" cy="571503"/>
          </a:xfrm>
          <a:prstGeom prst="rect">
            <a:avLst/>
          </a:prstGeom>
          <a:noFill/>
        </p:spPr>
        <p:txBody>
          <a:bodyPr wrap="square" lIns="68580" tIns="34290" rIns="68580" bIns="34290" rtlCol="0" anchor="t">
            <a:spAutoFit/>
          </a:bodyPr>
          <a:lstStyle/>
          <a:p>
            <a:pPr algn="ctr" defTabSz="914174"/>
            <a:r>
              <a:rPr lang="en-US" sz="1088">
                <a:solidFill>
                  <a:prstClr val="white"/>
                </a:solidFill>
                <a:latin typeface="Trebuchet MS"/>
              </a:rPr>
              <a:t>Designed for 130 kW/rack high density racks. 6.3m floor to floor height, 2100 kg/m</a:t>
            </a:r>
            <a:r>
              <a:rPr lang="en-US" sz="1088" baseline="30000">
                <a:solidFill>
                  <a:prstClr val="white"/>
                </a:solidFill>
                <a:latin typeface="Trebuchet MS"/>
              </a:rPr>
              <a:t>2 </a:t>
            </a:r>
            <a:r>
              <a:rPr lang="en-US" sz="1088">
                <a:solidFill>
                  <a:prstClr val="white"/>
                </a:solidFill>
                <a:latin typeface="Trebuchet MS"/>
              </a:rPr>
              <a:t>load bearing capacity</a:t>
            </a:r>
          </a:p>
        </p:txBody>
      </p:sp>
      <p:sp>
        <p:nvSpPr>
          <p:cNvPr id="27" name="TextBox 26">
            <a:extLst>
              <a:ext uri="{FF2B5EF4-FFF2-40B4-BE49-F238E27FC236}">
                <a16:creationId xmlns:a16="http://schemas.microsoft.com/office/drawing/2014/main" id="{DCC766AA-48CC-D8F5-21F8-E9033E31D1C1}"/>
              </a:ext>
            </a:extLst>
          </p:cNvPr>
          <p:cNvSpPr txBox="1"/>
          <p:nvPr/>
        </p:nvSpPr>
        <p:spPr>
          <a:xfrm>
            <a:off x="6213708" y="1089446"/>
            <a:ext cx="2386098" cy="523220"/>
          </a:xfrm>
          <a:prstGeom prst="rect">
            <a:avLst/>
          </a:prstGeom>
          <a:noFill/>
        </p:spPr>
        <p:txBody>
          <a:bodyPr wrap="square" rtlCol="0">
            <a:spAutoFit/>
          </a:bodyPr>
          <a:lstStyle>
            <a:defPPr>
              <a:defRPr lang="en-US"/>
            </a:defPPr>
            <a:lvl1pPr algn="ctr">
              <a:defRPr sz="1400" b="1">
                <a:solidFill>
                  <a:srgbClr val="BED730"/>
                </a:solidFill>
                <a:latin typeface="Trebuchet MS"/>
              </a:defRPr>
            </a:lvl1pPr>
          </a:lstStyle>
          <a:p>
            <a:pPr defTabSz="457189"/>
            <a:r>
              <a:rPr lang="en-US"/>
              <a:t>MULTI-LAYERED NETWORKS </a:t>
            </a:r>
          </a:p>
        </p:txBody>
      </p:sp>
      <p:sp>
        <p:nvSpPr>
          <p:cNvPr id="28" name="TextBox 27">
            <a:extLst>
              <a:ext uri="{FF2B5EF4-FFF2-40B4-BE49-F238E27FC236}">
                <a16:creationId xmlns:a16="http://schemas.microsoft.com/office/drawing/2014/main" id="{6DB09EA1-3067-FF3B-C105-A7EF501CADC5}"/>
              </a:ext>
            </a:extLst>
          </p:cNvPr>
          <p:cNvSpPr txBox="1"/>
          <p:nvPr/>
        </p:nvSpPr>
        <p:spPr>
          <a:xfrm>
            <a:off x="6213708" y="1612665"/>
            <a:ext cx="2386098" cy="738920"/>
          </a:xfrm>
          <a:prstGeom prst="rect">
            <a:avLst/>
          </a:prstGeom>
          <a:noFill/>
        </p:spPr>
        <p:txBody>
          <a:bodyPr wrap="square" lIns="68580" tIns="34290" rIns="68580" bIns="34290" rtlCol="0" anchor="t">
            <a:spAutoFit/>
          </a:bodyPr>
          <a:lstStyle/>
          <a:p>
            <a:pPr algn="ctr" defTabSz="914174"/>
            <a:r>
              <a:rPr lang="en-US" sz="1088">
                <a:solidFill>
                  <a:prstClr val="white"/>
                </a:solidFill>
                <a:latin typeface="Trebuchet MS"/>
              </a:rPr>
              <a:t>Multi-tier fiber and copper for low-latency deployments, supporting high-capacity network bandwidth up to 600 Gbps</a:t>
            </a:r>
          </a:p>
        </p:txBody>
      </p:sp>
      <p:sp>
        <p:nvSpPr>
          <p:cNvPr id="29" name="TextBox 28">
            <a:extLst>
              <a:ext uri="{FF2B5EF4-FFF2-40B4-BE49-F238E27FC236}">
                <a16:creationId xmlns:a16="http://schemas.microsoft.com/office/drawing/2014/main" id="{0491CEBB-E60D-FADA-EE86-A1A2556B2AC1}"/>
              </a:ext>
            </a:extLst>
          </p:cNvPr>
          <p:cNvSpPr txBox="1"/>
          <p:nvPr/>
        </p:nvSpPr>
        <p:spPr>
          <a:xfrm>
            <a:off x="1965558" y="2761394"/>
            <a:ext cx="2386098" cy="523220"/>
          </a:xfrm>
          <a:prstGeom prst="rect">
            <a:avLst/>
          </a:prstGeom>
          <a:noFill/>
        </p:spPr>
        <p:txBody>
          <a:bodyPr wrap="square" rtlCol="0">
            <a:spAutoFit/>
          </a:bodyPr>
          <a:lstStyle>
            <a:defPPr>
              <a:defRPr lang="en-US"/>
            </a:defPPr>
            <a:lvl1pPr algn="ctr">
              <a:defRPr sz="1400" b="1">
                <a:solidFill>
                  <a:srgbClr val="BED730"/>
                </a:solidFill>
                <a:latin typeface="Trebuchet MS"/>
              </a:defRPr>
            </a:lvl1pPr>
          </a:lstStyle>
          <a:p>
            <a:pPr defTabSz="457189"/>
            <a:r>
              <a:rPr lang="en-US"/>
              <a:t>RELIABLE </a:t>
            </a:r>
          </a:p>
          <a:p>
            <a:pPr defTabSz="457189"/>
            <a:r>
              <a:rPr lang="en-US"/>
              <a:t>POWER SUPPLY</a:t>
            </a:r>
          </a:p>
        </p:txBody>
      </p:sp>
      <p:sp>
        <p:nvSpPr>
          <p:cNvPr id="30" name="TextBox 29">
            <a:extLst>
              <a:ext uri="{FF2B5EF4-FFF2-40B4-BE49-F238E27FC236}">
                <a16:creationId xmlns:a16="http://schemas.microsoft.com/office/drawing/2014/main" id="{9A27A3FA-D9CB-F144-FADC-03AD5A2DB12A}"/>
              </a:ext>
            </a:extLst>
          </p:cNvPr>
          <p:cNvSpPr txBox="1"/>
          <p:nvPr/>
        </p:nvSpPr>
        <p:spPr>
          <a:xfrm>
            <a:off x="1965558" y="3284614"/>
            <a:ext cx="2386098" cy="738920"/>
          </a:xfrm>
          <a:prstGeom prst="rect">
            <a:avLst/>
          </a:prstGeom>
          <a:noFill/>
        </p:spPr>
        <p:txBody>
          <a:bodyPr wrap="square" lIns="68580" tIns="34290" rIns="68580" bIns="34290" rtlCol="0" anchor="t">
            <a:spAutoFit/>
          </a:bodyPr>
          <a:lstStyle/>
          <a:p>
            <a:pPr algn="ctr" defTabSz="914174"/>
            <a:r>
              <a:rPr lang="en-US" sz="1088">
                <a:solidFill>
                  <a:prstClr val="white"/>
                </a:solidFill>
                <a:latin typeface="Trebuchet MS"/>
              </a:rPr>
              <a:t>Robust power supply to handle dynamic load variations. On-premises 220 kV and 230 kV substation, 48 hours of fuel storage</a:t>
            </a:r>
          </a:p>
        </p:txBody>
      </p:sp>
      <p:sp>
        <p:nvSpPr>
          <p:cNvPr id="31" name="TextBox 30">
            <a:extLst>
              <a:ext uri="{FF2B5EF4-FFF2-40B4-BE49-F238E27FC236}">
                <a16:creationId xmlns:a16="http://schemas.microsoft.com/office/drawing/2014/main" id="{BB48DC08-8B8F-A5D0-CD01-3C467D5D7A18}"/>
              </a:ext>
            </a:extLst>
          </p:cNvPr>
          <p:cNvSpPr txBox="1"/>
          <p:nvPr/>
        </p:nvSpPr>
        <p:spPr>
          <a:xfrm>
            <a:off x="4796329" y="2761394"/>
            <a:ext cx="2386098" cy="523220"/>
          </a:xfrm>
          <a:prstGeom prst="rect">
            <a:avLst/>
          </a:prstGeom>
          <a:noFill/>
        </p:spPr>
        <p:txBody>
          <a:bodyPr wrap="square" rtlCol="0">
            <a:spAutoFit/>
          </a:bodyPr>
          <a:lstStyle>
            <a:defPPr>
              <a:defRPr lang="en-US"/>
            </a:defPPr>
            <a:lvl1pPr algn="ctr">
              <a:defRPr sz="1400" b="1">
                <a:solidFill>
                  <a:srgbClr val="BED730"/>
                </a:solidFill>
                <a:latin typeface="Trebuchet MS"/>
              </a:defRPr>
            </a:lvl1pPr>
          </a:lstStyle>
          <a:p>
            <a:pPr defTabSz="457189"/>
            <a:r>
              <a:rPr lang="en-US"/>
              <a:t>SUSTAINABLE </a:t>
            </a:r>
          </a:p>
          <a:p>
            <a:pPr defTabSz="457189"/>
            <a:r>
              <a:rPr lang="en-US"/>
              <a:t>OPERATIONS</a:t>
            </a:r>
          </a:p>
        </p:txBody>
      </p:sp>
      <p:sp>
        <p:nvSpPr>
          <p:cNvPr id="32" name="TextBox 31">
            <a:extLst>
              <a:ext uri="{FF2B5EF4-FFF2-40B4-BE49-F238E27FC236}">
                <a16:creationId xmlns:a16="http://schemas.microsoft.com/office/drawing/2014/main" id="{9D3A65AB-27C6-2A56-48A5-194C3A9FA09B}"/>
              </a:ext>
            </a:extLst>
          </p:cNvPr>
          <p:cNvSpPr txBox="1"/>
          <p:nvPr/>
        </p:nvSpPr>
        <p:spPr>
          <a:xfrm>
            <a:off x="4796329" y="3284614"/>
            <a:ext cx="2386098" cy="738920"/>
          </a:xfrm>
          <a:prstGeom prst="rect">
            <a:avLst/>
          </a:prstGeom>
          <a:noFill/>
        </p:spPr>
        <p:txBody>
          <a:bodyPr wrap="square" lIns="68580" tIns="34290" rIns="68580" bIns="34290" rtlCol="0" anchor="t">
            <a:spAutoFit/>
          </a:bodyPr>
          <a:lstStyle/>
          <a:p>
            <a:pPr algn="ctr" defTabSz="914174"/>
            <a:r>
              <a:rPr lang="en-US" sz="1050">
                <a:solidFill>
                  <a:prstClr val="white"/>
                </a:solidFill>
                <a:latin typeface="Trebuchet MS"/>
              </a:rPr>
              <a:t>Liquid &amp; Air-cooling solutions, 60% renewable energy, ESG best practices and automation led continuous monitoring</a:t>
            </a:r>
          </a:p>
        </p:txBody>
      </p:sp>
      <p:cxnSp>
        <p:nvCxnSpPr>
          <p:cNvPr id="40" name="Straight Connector 39">
            <a:extLst>
              <a:ext uri="{FF2B5EF4-FFF2-40B4-BE49-F238E27FC236}">
                <a16:creationId xmlns:a16="http://schemas.microsoft.com/office/drawing/2014/main" id="{C8E12EC0-E3D8-EA31-8107-83F2C0B0FE3D}"/>
              </a:ext>
            </a:extLst>
          </p:cNvPr>
          <p:cNvCxnSpPr>
            <a:cxnSpLocks/>
          </p:cNvCxnSpPr>
          <p:nvPr/>
        </p:nvCxnSpPr>
        <p:spPr>
          <a:xfrm>
            <a:off x="4572000" y="2576822"/>
            <a:ext cx="0" cy="1569033"/>
          </a:xfrm>
          <a:prstGeom prst="line">
            <a:avLst/>
          </a:prstGeom>
          <a:ln>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8769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9AFA0-6A1F-B9B3-9684-6AF0A216ADB3}"/>
            </a:ext>
          </a:extLst>
        </p:cNvPr>
        <p:cNvGrpSpPr/>
        <p:nvPr/>
      </p:nvGrpSpPr>
      <p:grpSpPr>
        <a:xfrm>
          <a:off x="0" y="0"/>
          <a:ext cx="0" cy="0"/>
          <a:chOff x="0" y="0"/>
          <a:chExt cx="0" cy="0"/>
        </a:xfrm>
      </p:grpSpPr>
      <p:grpSp>
        <p:nvGrpSpPr>
          <p:cNvPr id="81" name="Group 80">
            <a:extLst>
              <a:ext uri="{FF2B5EF4-FFF2-40B4-BE49-F238E27FC236}">
                <a16:creationId xmlns:a16="http://schemas.microsoft.com/office/drawing/2014/main" id="{B5396FE8-2CBB-C9AB-8062-3A54AD398860}"/>
              </a:ext>
            </a:extLst>
          </p:cNvPr>
          <p:cNvGrpSpPr/>
          <p:nvPr/>
        </p:nvGrpSpPr>
        <p:grpSpPr>
          <a:xfrm>
            <a:off x="4074582" y="831142"/>
            <a:ext cx="2688284" cy="2988000"/>
            <a:chOff x="4074582" y="831142"/>
            <a:chExt cx="2688284" cy="2988000"/>
          </a:xfrm>
        </p:grpSpPr>
        <p:pic>
          <p:nvPicPr>
            <p:cNvPr id="82" name="Picture 81">
              <a:extLst>
                <a:ext uri="{FF2B5EF4-FFF2-40B4-BE49-F238E27FC236}">
                  <a16:creationId xmlns:a16="http://schemas.microsoft.com/office/drawing/2014/main" id="{F81FC2E6-7865-64B9-15C9-8A1AA9DB92CE}"/>
                </a:ext>
              </a:extLst>
            </p:cNvPr>
            <p:cNvPicPr>
              <a:picLocks noChangeAspect="1"/>
            </p:cNvPicPr>
            <p:nvPr/>
          </p:nvPicPr>
          <p:blipFill>
            <a:blip r:embed="rId3">
              <a:duotone>
                <a:schemeClr val="accent3">
                  <a:shade val="45000"/>
                  <a:satMod val="135000"/>
                </a:schemeClr>
                <a:prstClr val="white"/>
              </a:duotone>
            </a:blip>
            <a:stretch>
              <a:fillRect/>
            </a:stretch>
          </p:blipFill>
          <p:spPr>
            <a:xfrm>
              <a:off x="4074582" y="831142"/>
              <a:ext cx="2688284" cy="2988000"/>
            </a:xfrm>
            <a:prstGeom prst="rect">
              <a:avLst/>
            </a:prstGeom>
          </p:spPr>
        </p:pic>
        <p:grpSp>
          <p:nvGrpSpPr>
            <p:cNvPr id="83" name="Group 82">
              <a:extLst>
                <a:ext uri="{FF2B5EF4-FFF2-40B4-BE49-F238E27FC236}">
                  <a16:creationId xmlns:a16="http://schemas.microsoft.com/office/drawing/2014/main" id="{67F9D386-1482-7D29-B546-A929813AD515}"/>
                </a:ext>
              </a:extLst>
            </p:cNvPr>
            <p:cNvGrpSpPr/>
            <p:nvPr/>
          </p:nvGrpSpPr>
          <p:grpSpPr>
            <a:xfrm>
              <a:off x="4330933" y="1395216"/>
              <a:ext cx="1838031" cy="1994700"/>
              <a:chOff x="4548964" y="1633892"/>
              <a:chExt cx="1838031" cy="1994700"/>
            </a:xfrm>
          </p:grpSpPr>
          <p:pic>
            <p:nvPicPr>
              <p:cNvPr id="85" name="Picture 84" descr="A close up of a logo&#10;&#10;Description automatically generated">
                <a:extLst>
                  <a:ext uri="{FF2B5EF4-FFF2-40B4-BE49-F238E27FC236}">
                    <a16:creationId xmlns:a16="http://schemas.microsoft.com/office/drawing/2014/main" id="{525CB0D0-DF96-06C6-659A-C92ED3C86101}"/>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9135" y="1633892"/>
                <a:ext cx="360000" cy="360000"/>
              </a:xfrm>
              <a:prstGeom prst="rect">
                <a:avLst/>
              </a:prstGeom>
            </p:spPr>
          </p:pic>
          <p:pic>
            <p:nvPicPr>
              <p:cNvPr id="86" name="Picture 85" descr="A close up of a logo&#10;&#10;Description automatically generated">
                <a:extLst>
                  <a:ext uri="{FF2B5EF4-FFF2-40B4-BE49-F238E27FC236}">
                    <a16:creationId xmlns:a16="http://schemas.microsoft.com/office/drawing/2014/main" id="{ADBCC2A5-4A80-1434-280B-0722B4D9D2EB}"/>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254292" y="2821496"/>
                <a:ext cx="360000" cy="360000"/>
              </a:xfrm>
              <a:prstGeom prst="rect">
                <a:avLst/>
              </a:prstGeom>
            </p:spPr>
          </p:pic>
          <p:pic>
            <p:nvPicPr>
              <p:cNvPr id="87" name="Picture 86" descr="A close up of a logo&#10;&#10;Description automatically generated">
                <a:extLst>
                  <a:ext uri="{FF2B5EF4-FFF2-40B4-BE49-F238E27FC236}">
                    <a16:creationId xmlns:a16="http://schemas.microsoft.com/office/drawing/2014/main" id="{87881042-0219-C2E9-7FDE-A5338760A75E}"/>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254292" y="3268592"/>
                <a:ext cx="360000" cy="360000"/>
              </a:xfrm>
              <a:prstGeom prst="rect">
                <a:avLst/>
              </a:prstGeom>
            </p:spPr>
          </p:pic>
          <p:pic>
            <p:nvPicPr>
              <p:cNvPr id="89" name="Picture 88" descr="A close up of a logo&#10;&#10;Description automatically generated">
                <a:extLst>
                  <a:ext uri="{FF2B5EF4-FFF2-40B4-BE49-F238E27FC236}">
                    <a16:creationId xmlns:a16="http://schemas.microsoft.com/office/drawing/2014/main" id="{63B111DE-E206-D5EE-14FA-039B2CABC0F8}"/>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78020" y="3243990"/>
                <a:ext cx="360000" cy="360000"/>
              </a:xfrm>
              <a:prstGeom prst="rect">
                <a:avLst/>
              </a:prstGeom>
            </p:spPr>
          </p:pic>
          <p:pic>
            <p:nvPicPr>
              <p:cNvPr id="90" name="Picture 89" descr="A close up of a logo&#10;&#10;Description automatically generated">
                <a:extLst>
                  <a:ext uri="{FF2B5EF4-FFF2-40B4-BE49-F238E27FC236}">
                    <a16:creationId xmlns:a16="http://schemas.microsoft.com/office/drawing/2014/main" id="{9C001B00-BBC0-0932-23D4-B71720A41774}"/>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548964" y="2599841"/>
                <a:ext cx="360000" cy="360000"/>
              </a:xfrm>
              <a:prstGeom prst="rect">
                <a:avLst/>
              </a:prstGeom>
            </p:spPr>
          </p:pic>
          <p:pic>
            <p:nvPicPr>
              <p:cNvPr id="91" name="Picture 90" descr="A close up of a logo&#10;&#10;Description automatically generated">
                <a:extLst>
                  <a:ext uri="{FF2B5EF4-FFF2-40B4-BE49-F238E27FC236}">
                    <a16:creationId xmlns:a16="http://schemas.microsoft.com/office/drawing/2014/main" id="{43E5515F-8523-B6A5-6B8F-D8D79C72481C}"/>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026995" y="2274385"/>
                <a:ext cx="360000" cy="360000"/>
              </a:xfrm>
              <a:prstGeom prst="rect">
                <a:avLst/>
              </a:prstGeom>
            </p:spPr>
          </p:pic>
        </p:grpSp>
      </p:grpSp>
      <p:cxnSp>
        <p:nvCxnSpPr>
          <p:cNvPr id="25" name="Straight Connector 24">
            <a:extLst>
              <a:ext uri="{FF2B5EF4-FFF2-40B4-BE49-F238E27FC236}">
                <a16:creationId xmlns:a16="http://schemas.microsoft.com/office/drawing/2014/main" id="{19871998-E9A0-3FA0-085B-997DA3F66D27}"/>
              </a:ext>
            </a:extLst>
          </p:cNvPr>
          <p:cNvCxnSpPr>
            <a:cxnSpLocks/>
          </p:cNvCxnSpPr>
          <p:nvPr/>
        </p:nvCxnSpPr>
        <p:spPr>
          <a:xfrm rot="16200000">
            <a:off x="6047638" y="409920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E1A7E2E-8AB6-455C-E361-98FA4D772EB1}"/>
              </a:ext>
            </a:extLst>
          </p:cNvPr>
          <p:cNvCxnSpPr>
            <a:cxnSpLocks/>
          </p:cNvCxnSpPr>
          <p:nvPr/>
        </p:nvCxnSpPr>
        <p:spPr>
          <a:xfrm rot="16200000">
            <a:off x="3626215" y="2515322"/>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9F5C71C-EEBC-5BC1-8B23-89A17D2FE66A}"/>
              </a:ext>
            </a:extLst>
          </p:cNvPr>
          <p:cNvSpPr txBox="1"/>
          <p:nvPr/>
        </p:nvSpPr>
        <p:spPr>
          <a:xfrm>
            <a:off x="7802756" y="655833"/>
            <a:ext cx="900000" cy="439989"/>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marR="0" lvl="0" indent="0" algn="ctr" defTabSz="914174" fontAlgn="auto">
              <a:lnSpc>
                <a:spcPct val="100000"/>
              </a:lnSpc>
              <a:spcBef>
                <a:spcPts val="0"/>
              </a:spcBef>
              <a:spcAft>
                <a:spcPts val="0"/>
              </a:spcAft>
              <a:buClrTx/>
              <a:buSzTx/>
              <a:buFontTx/>
              <a:buNone/>
              <a:tabLst/>
              <a:defRPr kumimoji="0" sz="700" b="1" i="0" u="none" strike="noStrike" cap="none" spc="0" normalizeH="0" baseline="0">
                <a:ln>
                  <a:noFill/>
                </a:ln>
                <a:solidFill>
                  <a:prstClr val="black"/>
                </a:solidFill>
                <a:effectLst/>
                <a:uLnTx/>
                <a:uFillTx/>
                <a:latin typeface="Trebuchet M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B</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43+ MW</a:t>
            </a:r>
          </a:p>
        </p:txBody>
      </p:sp>
      <p:sp>
        <p:nvSpPr>
          <p:cNvPr id="34" name="TextBox 33">
            <a:extLst>
              <a:ext uri="{FF2B5EF4-FFF2-40B4-BE49-F238E27FC236}">
                <a16:creationId xmlns:a16="http://schemas.microsoft.com/office/drawing/2014/main" id="{22776648-1B14-1DF5-73FF-869B78FA384C}"/>
              </a:ext>
            </a:extLst>
          </p:cNvPr>
          <p:cNvSpPr txBox="1"/>
          <p:nvPr/>
        </p:nvSpPr>
        <p:spPr>
          <a:xfrm>
            <a:off x="4549484" y="4215129"/>
            <a:ext cx="900000" cy="432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CHENNAI 01 </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Tidel Park</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3.6 MW</a:t>
            </a:r>
          </a:p>
        </p:txBody>
      </p:sp>
      <p:sp>
        <p:nvSpPr>
          <p:cNvPr id="44" name="TextBox 43">
            <a:extLst>
              <a:ext uri="{FF2B5EF4-FFF2-40B4-BE49-F238E27FC236}">
                <a16:creationId xmlns:a16="http://schemas.microsoft.com/office/drawing/2014/main" id="{A18C8470-D3FE-1E0A-BA5F-3059EB0870AF}"/>
              </a:ext>
            </a:extLst>
          </p:cNvPr>
          <p:cNvSpPr txBox="1"/>
          <p:nvPr/>
        </p:nvSpPr>
        <p:spPr>
          <a:xfrm>
            <a:off x="6633292" y="4232734"/>
            <a:ext cx="900000" cy="432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marR="0" lvl="0" indent="0" algn="ctr" defTabSz="914174" fontAlgn="auto">
              <a:lnSpc>
                <a:spcPct val="100000"/>
              </a:lnSpc>
              <a:spcBef>
                <a:spcPts val="0"/>
              </a:spcBef>
              <a:spcAft>
                <a:spcPts val="0"/>
              </a:spcAft>
              <a:buClrTx/>
              <a:buSzTx/>
              <a:buFontTx/>
              <a:buNone/>
              <a:tabLst/>
              <a:defRPr kumimoji="0" sz="700" b="1" i="0" u="none" strike="noStrike" cap="none" spc="0" normalizeH="0" baseline="0">
                <a:ln>
                  <a:noFill/>
                </a:ln>
                <a:solidFill>
                  <a:prstClr val="black"/>
                </a:solidFill>
                <a:effectLst/>
                <a:uLnTx/>
                <a:uFillTx/>
                <a:latin typeface="Trebuchet M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B</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43+ MW</a:t>
            </a:r>
          </a:p>
        </p:txBody>
      </p:sp>
      <p:sp>
        <p:nvSpPr>
          <p:cNvPr id="55" name="TextBox 54">
            <a:extLst>
              <a:ext uri="{FF2B5EF4-FFF2-40B4-BE49-F238E27FC236}">
                <a16:creationId xmlns:a16="http://schemas.microsoft.com/office/drawing/2014/main" id="{5BA2D291-5072-2484-8451-9EDC53F21FED}"/>
              </a:ext>
            </a:extLst>
          </p:cNvPr>
          <p:cNvSpPr txBox="1"/>
          <p:nvPr/>
        </p:nvSpPr>
        <p:spPr>
          <a:xfrm>
            <a:off x="5921713" y="2901958"/>
            <a:ext cx="835027" cy="360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HYDERABAD 01</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Financial Dist.</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14.4 MW</a:t>
            </a:r>
          </a:p>
        </p:txBody>
      </p:sp>
      <p:sp>
        <p:nvSpPr>
          <p:cNvPr id="51" name="TextBox 50">
            <a:extLst>
              <a:ext uri="{FF2B5EF4-FFF2-40B4-BE49-F238E27FC236}">
                <a16:creationId xmlns:a16="http://schemas.microsoft.com/office/drawing/2014/main" id="{2E5ACD9C-7E91-2C08-106F-F056A30B6C9F}"/>
              </a:ext>
            </a:extLst>
          </p:cNvPr>
          <p:cNvSpPr txBox="1"/>
          <p:nvPr/>
        </p:nvSpPr>
        <p:spPr>
          <a:xfrm>
            <a:off x="6958737" y="2097621"/>
            <a:ext cx="921508" cy="39923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KOLKATA 01</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2.2 MW</a:t>
            </a:r>
          </a:p>
        </p:txBody>
      </p:sp>
      <p:sp>
        <p:nvSpPr>
          <p:cNvPr id="60" name="TextBox 59">
            <a:extLst>
              <a:ext uri="{FF2B5EF4-FFF2-40B4-BE49-F238E27FC236}">
                <a16:creationId xmlns:a16="http://schemas.microsoft.com/office/drawing/2014/main" id="{E2695603-C42E-0D78-6CCB-884ABC1996FF}"/>
              </a:ext>
            </a:extLst>
          </p:cNvPr>
          <p:cNvSpPr txBox="1"/>
          <p:nvPr/>
        </p:nvSpPr>
        <p:spPr>
          <a:xfrm>
            <a:off x="5644224" y="4246884"/>
            <a:ext cx="900000" cy="432000"/>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A</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43+ MW</a:t>
            </a:r>
          </a:p>
        </p:txBody>
      </p:sp>
      <p:sp>
        <p:nvSpPr>
          <p:cNvPr id="39" name="TextBox 38">
            <a:extLst>
              <a:ext uri="{FF2B5EF4-FFF2-40B4-BE49-F238E27FC236}">
                <a16:creationId xmlns:a16="http://schemas.microsoft.com/office/drawing/2014/main" id="{F30293F8-024C-6609-9F39-FB6DC926486F}"/>
              </a:ext>
            </a:extLst>
          </p:cNvPr>
          <p:cNvSpPr txBox="1"/>
          <p:nvPr/>
        </p:nvSpPr>
        <p:spPr>
          <a:xfrm>
            <a:off x="5132739" y="4760419"/>
            <a:ext cx="3687415" cy="215444"/>
          </a:xfrm>
          <a:prstGeom prst="rect">
            <a:avLst/>
          </a:prstGeom>
          <a:noFill/>
        </p:spPr>
        <p:txBody>
          <a:bodyPr wrap="square" rtlCol="0">
            <a:spAutoFit/>
          </a:bodyPr>
          <a:lstStyle/>
          <a:p>
            <a:pPr marL="0" marR="0" lvl="0" indent="0" algn="r" defTabSz="91422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Trebuchet MS"/>
                <a:ea typeface="+mn-ea"/>
                <a:cs typeface="Arial" panose="020B0604020202020204" pitchFamily="34" charset="0"/>
              </a:rPr>
              <a:t>All Power references are Design IT Power at Full Capacity </a:t>
            </a:r>
          </a:p>
        </p:txBody>
      </p:sp>
      <p:sp>
        <p:nvSpPr>
          <p:cNvPr id="63" name="TextBox 62">
            <a:extLst>
              <a:ext uri="{FF2B5EF4-FFF2-40B4-BE49-F238E27FC236}">
                <a16:creationId xmlns:a16="http://schemas.microsoft.com/office/drawing/2014/main" id="{D71A0559-03AD-1CEE-19A8-C135F214C08D}"/>
              </a:ext>
            </a:extLst>
          </p:cNvPr>
          <p:cNvSpPr txBox="1"/>
          <p:nvPr/>
        </p:nvSpPr>
        <p:spPr>
          <a:xfrm>
            <a:off x="7643865" y="4222498"/>
            <a:ext cx="900000" cy="432000"/>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C</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43+ MW</a:t>
            </a:r>
          </a:p>
        </p:txBody>
      </p:sp>
      <p:cxnSp>
        <p:nvCxnSpPr>
          <p:cNvPr id="69" name="Straight Connector 68">
            <a:extLst>
              <a:ext uri="{FF2B5EF4-FFF2-40B4-BE49-F238E27FC236}">
                <a16:creationId xmlns:a16="http://schemas.microsoft.com/office/drawing/2014/main" id="{2ECFF0EC-CC04-A680-E96B-9081866587AA}"/>
              </a:ext>
            </a:extLst>
          </p:cNvPr>
          <p:cNvCxnSpPr>
            <a:cxnSpLocks/>
          </p:cNvCxnSpPr>
          <p:nvPr/>
        </p:nvCxnSpPr>
        <p:spPr>
          <a:xfrm>
            <a:off x="4985489" y="4024851"/>
            <a:ext cx="3112509" cy="0"/>
          </a:xfrm>
          <a:prstGeom prst="line">
            <a:avLst/>
          </a:prstGeom>
          <a:ln w="12700">
            <a:solidFill>
              <a:srgbClr val="ABC125"/>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2F3F938-52E7-A35B-8811-B89241F9EA80}"/>
              </a:ext>
            </a:extLst>
          </p:cNvPr>
          <p:cNvCxnSpPr>
            <a:cxnSpLocks/>
          </p:cNvCxnSpPr>
          <p:nvPr/>
        </p:nvCxnSpPr>
        <p:spPr>
          <a:xfrm rot="5400000" flipV="1">
            <a:off x="3626215" y="2352446"/>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96" name="Freeform 18">
            <a:extLst>
              <a:ext uri="{FF2B5EF4-FFF2-40B4-BE49-F238E27FC236}">
                <a16:creationId xmlns:a16="http://schemas.microsoft.com/office/drawing/2014/main" id="{5A53F80E-3FB8-5A13-8C1C-E3F9519F8757}"/>
              </a:ext>
            </a:extLst>
          </p:cNvPr>
          <p:cNvSpPr>
            <a:spLocks/>
          </p:cNvSpPr>
          <p:nvPr/>
        </p:nvSpPr>
        <p:spPr bwMode="auto">
          <a:xfrm>
            <a:off x="5419685" y="3695680"/>
            <a:ext cx="9183" cy="11477"/>
          </a:xfrm>
          <a:custGeom>
            <a:avLst/>
            <a:gdLst/>
            <a:ahLst/>
            <a:cxnLst>
              <a:cxn ang="0">
                <a:pos x="0" y="2"/>
              </a:cxn>
              <a:cxn ang="0">
                <a:pos x="0" y="5"/>
              </a:cxn>
              <a:cxn ang="0">
                <a:pos x="4" y="6"/>
              </a:cxn>
              <a:cxn ang="0">
                <a:pos x="5" y="5"/>
              </a:cxn>
              <a:cxn ang="0">
                <a:pos x="4" y="1"/>
              </a:cxn>
              <a:cxn ang="0">
                <a:pos x="4" y="0"/>
              </a:cxn>
              <a:cxn ang="0">
                <a:pos x="2" y="1"/>
              </a:cxn>
              <a:cxn ang="0">
                <a:pos x="0" y="2"/>
              </a:cxn>
              <a:cxn ang="0">
                <a:pos x="0" y="2"/>
              </a:cxn>
            </a:cxnLst>
            <a:rect l="0" t="0" r="r" b="b"/>
            <a:pathLst>
              <a:path w="5" h="6">
                <a:moveTo>
                  <a:pt x="0" y="2"/>
                </a:moveTo>
                <a:cubicBezTo>
                  <a:pt x="0" y="5"/>
                  <a:pt x="0" y="5"/>
                  <a:pt x="0" y="5"/>
                </a:cubicBezTo>
                <a:cubicBezTo>
                  <a:pt x="4" y="6"/>
                  <a:pt x="4" y="6"/>
                  <a:pt x="4" y="6"/>
                </a:cubicBezTo>
                <a:cubicBezTo>
                  <a:pt x="4" y="5"/>
                  <a:pt x="4" y="5"/>
                  <a:pt x="5" y="5"/>
                </a:cubicBezTo>
                <a:cubicBezTo>
                  <a:pt x="5" y="4"/>
                  <a:pt x="4" y="1"/>
                  <a:pt x="4" y="1"/>
                </a:cubicBezTo>
                <a:cubicBezTo>
                  <a:pt x="4" y="0"/>
                  <a:pt x="4" y="0"/>
                  <a:pt x="4" y="0"/>
                </a:cubicBezTo>
                <a:cubicBezTo>
                  <a:pt x="2" y="1"/>
                  <a:pt x="2" y="1"/>
                  <a:pt x="2" y="1"/>
                </a:cubicBezTo>
                <a:cubicBezTo>
                  <a:pt x="0" y="2"/>
                  <a:pt x="0" y="2"/>
                  <a:pt x="0" y="2"/>
                </a:cubicBezTo>
                <a:cubicBezTo>
                  <a:pt x="0" y="2"/>
                  <a:pt x="0" y="2"/>
                  <a:pt x="0" y="2"/>
                </a:cubicBezTo>
                <a:close/>
              </a:path>
            </a:pathLst>
          </a:custGeom>
          <a:solidFill>
            <a:srgbClr val="ABC125"/>
          </a:solid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ctr" defTabSz="914198" rtl="0" eaLnBrk="1" fontAlgn="auto" latinLnBrk="0" hangingPunct="1">
              <a:lnSpc>
                <a:spcPct val="100000"/>
              </a:lnSpc>
              <a:spcBef>
                <a:spcPts val="0"/>
              </a:spcBef>
              <a:spcAft>
                <a:spcPts val="0"/>
              </a:spcAft>
              <a:buClrTx/>
              <a:buSzTx/>
              <a:buFontTx/>
              <a:buNone/>
              <a:tabLst/>
              <a:defRPr/>
            </a:pPr>
            <a:endParaRPr kumimoji="0" lang="ro-RO" sz="1600" b="0" i="0" u="none" strike="noStrike" kern="1200" cap="none" spc="0" normalizeH="0" baseline="0" noProof="0">
              <a:ln>
                <a:noFill/>
              </a:ln>
              <a:solidFill>
                <a:sysClr val="windowText" lastClr="000000"/>
              </a:solidFill>
              <a:effectLst/>
              <a:uLnTx/>
              <a:uFillTx/>
              <a:latin typeface="Trebuchet MS"/>
              <a:ea typeface="+mn-ea"/>
              <a:cs typeface="Arial" panose="020B0604020202020204" pitchFamily="34" charset="0"/>
            </a:endParaRPr>
          </a:p>
        </p:txBody>
      </p:sp>
      <p:sp>
        <p:nvSpPr>
          <p:cNvPr id="104" name="Freeform 26">
            <a:extLst>
              <a:ext uri="{FF2B5EF4-FFF2-40B4-BE49-F238E27FC236}">
                <a16:creationId xmlns:a16="http://schemas.microsoft.com/office/drawing/2014/main" id="{34F9A626-867E-7E7E-8EDA-68A1D2F3CB91}"/>
              </a:ext>
            </a:extLst>
          </p:cNvPr>
          <p:cNvSpPr>
            <a:spLocks/>
          </p:cNvSpPr>
          <p:nvPr/>
        </p:nvSpPr>
        <p:spPr bwMode="auto">
          <a:xfrm>
            <a:off x="5671435" y="3309430"/>
            <a:ext cx="13010" cy="11477"/>
          </a:xfrm>
          <a:custGeom>
            <a:avLst/>
            <a:gdLst/>
            <a:ahLst/>
            <a:cxnLst>
              <a:cxn ang="0">
                <a:pos x="7" y="6"/>
              </a:cxn>
              <a:cxn ang="0">
                <a:pos x="7" y="3"/>
              </a:cxn>
              <a:cxn ang="0">
                <a:pos x="5" y="0"/>
              </a:cxn>
              <a:cxn ang="0">
                <a:pos x="0" y="5"/>
              </a:cxn>
              <a:cxn ang="0">
                <a:pos x="7" y="6"/>
              </a:cxn>
              <a:cxn ang="0">
                <a:pos x="7" y="6"/>
              </a:cxn>
            </a:cxnLst>
            <a:rect l="0" t="0" r="r" b="b"/>
            <a:pathLst>
              <a:path w="7" h="6">
                <a:moveTo>
                  <a:pt x="7" y="6"/>
                </a:moveTo>
                <a:cubicBezTo>
                  <a:pt x="7" y="5"/>
                  <a:pt x="7" y="4"/>
                  <a:pt x="7" y="3"/>
                </a:cubicBezTo>
                <a:cubicBezTo>
                  <a:pt x="6" y="1"/>
                  <a:pt x="6" y="1"/>
                  <a:pt x="5" y="0"/>
                </a:cubicBezTo>
                <a:cubicBezTo>
                  <a:pt x="0" y="5"/>
                  <a:pt x="0" y="5"/>
                  <a:pt x="0" y="5"/>
                </a:cubicBezTo>
                <a:cubicBezTo>
                  <a:pt x="7" y="6"/>
                  <a:pt x="7" y="6"/>
                  <a:pt x="7" y="6"/>
                </a:cubicBezTo>
                <a:cubicBezTo>
                  <a:pt x="7" y="6"/>
                  <a:pt x="7" y="6"/>
                  <a:pt x="7" y="6"/>
                </a:cubicBezTo>
                <a:close/>
              </a:path>
            </a:pathLst>
          </a:custGeom>
          <a:solidFill>
            <a:srgbClr val="ABC125"/>
          </a:solid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ctr" defTabSz="914198" rtl="0" eaLnBrk="1" fontAlgn="auto" latinLnBrk="0" hangingPunct="1">
              <a:lnSpc>
                <a:spcPct val="100000"/>
              </a:lnSpc>
              <a:spcBef>
                <a:spcPts val="0"/>
              </a:spcBef>
              <a:spcAft>
                <a:spcPts val="0"/>
              </a:spcAft>
              <a:buClrTx/>
              <a:buSzTx/>
              <a:buFontTx/>
              <a:buNone/>
              <a:tabLst/>
              <a:defRPr/>
            </a:pPr>
            <a:endParaRPr kumimoji="0" lang="ro-RO" sz="1600" b="0" i="0" u="none" strike="noStrike" kern="1200" cap="none" spc="0" normalizeH="0" baseline="0" noProof="0">
              <a:ln>
                <a:noFill/>
              </a:ln>
              <a:solidFill>
                <a:sysClr val="windowText" lastClr="000000"/>
              </a:solidFill>
              <a:effectLst/>
              <a:uLnTx/>
              <a:uFillTx/>
              <a:latin typeface="Trebuchet MS"/>
              <a:ea typeface="+mn-ea"/>
              <a:cs typeface="Arial" panose="020B0604020202020204" pitchFamily="34" charset="0"/>
            </a:endParaRPr>
          </a:p>
        </p:txBody>
      </p:sp>
      <p:sp>
        <p:nvSpPr>
          <p:cNvPr id="120" name="Freeform 77">
            <a:extLst>
              <a:ext uri="{FF2B5EF4-FFF2-40B4-BE49-F238E27FC236}">
                <a16:creationId xmlns:a16="http://schemas.microsoft.com/office/drawing/2014/main" id="{8FABD552-1451-B5A7-7330-C6CE12E97437}"/>
              </a:ext>
            </a:extLst>
          </p:cNvPr>
          <p:cNvSpPr/>
          <p:nvPr/>
        </p:nvSpPr>
        <p:spPr>
          <a:xfrm rot="16878557">
            <a:off x="4935233" y="2632326"/>
            <a:ext cx="840633" cy="466714"/>
          </a:xfrm>
          <a:custGeom>
            <a:avLst/>
            <a:gdLst>
              <a:gd name="connsiteX0" fmla="*/ 204230 w 537605"/>
              <a:gd name="connsiteY0" fmla="*/ 0 h 895350"/>
              <a:gd name="connsiteX1" fmla="*/ 13730 w 537605"/>
              <a:gd name="connsiteY1" fmla="*/ 400050 h 895350"/>
              <a:gd name="connsiteX2" fmla="*/ 537605 w 537605"/>
              <a:gd name="connsiteY2" fmla="*/ 895350 h 895350"/>
              <a:gd name="connsiteX3" fmla="*/ 537605 w 537605"/>
              <a:gd name="connsiteY3" fmla="*/ 895350 h 895350"/>
              <a:gd name="connsiteX0" fmla="*/ 153265 w 486640"/>
              <a:gd name="connsiteY0" fmla="*/ 0 h 895350"/>
              <a:gd name="connsiteX1" fmla="*/ 19915 w 486640"/>
              <a:gd name="connsiteY1" fmla="*/ 571500 h 895350"/>
              <a:gd name="connsiteX2" fmla="*/ 486640 w 486640"/>
              <a:gd name="connsiteY2" fmla="*/ 895350 h 895350"/>
              <a:gd name="connsiteX3" fmla="*/ 486640 w 486640"/>
              <a:gd name="connsiteY3" fmla="*/ 895350 h 895350"/>
              <a:gd name="connsiteX0" fmla="*/ 153265 w 743815"/>
              <a:gd name="connsiteY0" fmla="*/ 0 h 1514475"/>
              <a:gd name="connsiteX1" fmla="*/ 19915 w 743815"/>
              <a:gd name="connsiteY1" fmla="*/ 571500 h 1514475"/>
              <a:gd name="connsiteX2" fmla="*/ 486640 w 743815"/>
              <a:gd name="connsiteY2" fmla="*/ 895350 h 1514475"/>
              <a:gd name="connsiteX3" fmla="*/ 743815 w 743815"/>
              <a:gd name="connsiteY3" fmla="*/ 1514475 h 1514475"/>
              <a:gd name="connsiteX0" fmla="*/ 138093 w 728643"/>
              <a:gd name="connsiteY0" fmla="*/ 0 h 1514475"/>
              <a:gd name="connsiteX1" fmla="*/ 4743 w 728643"/>
              <a:gd name="connsiteY1" fmla="*/ 571500 h 1514475"/>
              <a:gd name="connsiteX2" fmla="*/ 242868 w 728643"/>
              <a:gd name="connsiteY2" fmla="*/ 1181100 h 1514475"/>
              <a:gd name="connsiteX3" fmla="*/ 728643 w 728643"/>
              <a:gd name="connsiteY3" fmla="*/ 1514475 h 1514475"/>
              <a:gd name="connsiteX0" fmla="*/ 138093 w 823893"/>
              <a:gd name="connsiteY0" fmla="*/ 0 h 1714500"/>
              <a:gd name="connsiteX1" fmla="*/ 4743 w 823893"/>
              <a:gd name="connsiteY1" fmla="*/ 571500 h 1714500"/>
              <a:gd name="connsiteX2" fmla="*/ 242868 w 823893"/>
              <a:gd name="connsiteY2" fmla="*/ 1181100 h 1714500"/>
              <a:gd name="connsiteX3" fmla="*/ 823893 w 823893"/>
              <a:gd name="connsiteY3" fmla="*/ 1714500 h 1714500"/>
              <a:gd name="connsiteX0" fmla="*/ 138093 w 798493"/>
              <a:gd name="connsiteY0" fmla="*/ 0 h 1651000"/>
              <a:gd name="connsiteX1" fmla="*/ 4743 w 798493"/>
              <a:gd name="connsiteY1" fmla="*/ 571500 h 1651000"/>
              <a:gd name="connsiteX2" fmla="*/ 242868 w 798493"/>
              <a:gd name="connsiteY2" fmla="*/ 1181100 h 1651000"/>
              <a:gd name="connsiteX3" fmla="*/ 798493 w 798493"/>
              <a:gd name="connsiteY3" fmla="*/ 1651000 h 1651000"/>
              <a:gd name="connsiteX0" fmla="*/ 138093 w 538849"/>
              <a:gd name="connsiteY0" fmla="*/ 0 h 2170289"/>
              <a:gd name="connsiteX1" fmla="*/ 4743 w 538849"/>
              <a:gd name="connsiteY1" fmla="*/ 571500 h 2170289"/>
              <a:gd name="connsiteX2" fmla="*/ 242868 w 538849"/>
              <a:gd name="connsiteY2" fmla="*/ 1181100 h 2170289"/>
              <a:gd name="connsiteX3" fmla="*/ 538849 w 538849"/>
              <a:gd name="connsiteY3" fmla="*/ 2170289 h 2170289"/>
              <a:gd name="connsiteX0" fmla="*/ 157999 w 558755"/>
              <a:gd name="connsiteY0" fmla="*/ 0 h 2170289"/>
              <a:gd name="connsiteX1" fmla="*/ 24649 w 558755"/>
              <a:gd name="connsiteY1" fmla="*/ 571500 h 2170289"/>
              <a:gd name="connsiteX2" fmla="*/ 558755 w 558755"/>
              <a:gd name="connsiteY2" fmla="*/ 2170289 h 2170289"/>
              <a:gd name="connsiteX0" fmla="*/ 238880 w 639636"/>
              <a:gd name="connsiteY0" fmla="*/ 0 h 2170289"/>
              <a:gd name="connsiteX1" fmla="*/ 15218 w 639636"/>
              <a:gd name="connsiteY1" fmla="*/ 560211 h 2170289"/>
              <a:gd name="connsiteX2" fmla="*/ 639636 w 639636"/>
              <a:gd name="connsiteY2" fmla="*/ 2170289 h 2170289"/>
              <a:gd name="connsiteX0" fmla="*/ 368631 w 769387"/>
              <a:gd name="connsiteY0" fmla="*/ 0 h 2170289"/>
              <a:gd name="connsiteX1" fmla="*/ 9503 w 769387"/>
              <a:gd name="connsiteY1" fmla="*/ 808566 h 2170289"/>
              <a:gd name="connsiteX2" fmla="*/ 769387 w 769387"/>
              <a:gd name="connsiteY2" fmla="*/ 2170289 h 2170289"/>
              <a:gd name="connsiteX0" fmla="*/ -1 w 400755"/>
              <a:gd name="connsiteY0" fmla="*/ 0 h 2170289"/>
              <a:gd name="connsiteX1" fmla="*/ 400755 w 400755"/>
              <a:gd name="connsiteY1" fmla="*/ 2170289 h 2170289"/>
              <a:gd name="connsiteX0" fmla="*/ 247996 w 648752"/>
              <a:gd name="connsiteY0" fmla="*/ 0 h 2170289"/>
              <a:gd name="connsiteX1" fmla="*/ 648752 w 648752"/>
              <a:gd name="connsiteY1" fmla="*/ 2170289 h 2170289"/>
              <a:gd name="connsiteX0" fmla="*/ 318029 w 718785"/>
              <a:gd name="connsiteY0" fmla="*/ 0 h 2170289"/>
              <a:gd name="connsiteX1" fmla="*/ 718785 w 718785"/>
              <a:gd name="connsiteY1" fmla="*/ 2170289 h 2170289"/>
              <a:gd name="connsiteX0" fmla="*/ 291070 w 806304"/>
              <a:gd name="connsiteY0" fmla="*/ 0 h 2443706"/>
              <a:gd name="connsiteX1" fmla="*/ 806303 w 806304"/>
              <a:gd name="connsiteY1" fmla="*/ 2443706 h 2443706"/>
              <a:gd name="connsiteX0" fmla="*/ 519206 w 1034438"/>
              <a:gd name="connsiteY0" fmla="*/ 0 h 2443706"/>
              <a:gd name="connsiteX1" fmla="*/ 1034439 w 1034438"/>
              <a:gd name="connsiteY1" fmla="*/ 2443706 h 2443706"/>
              <a:gd name="connsiteX0" fmla="*/ 590268 w 1105502"/>
              <a:gd name="connsiteY0" fmla="*/ 0 h 2443706"/>
              <a:gd name="connsiteX1" fmla="*/ 1105501 w 1105502"/>
              <a:gd name="connsiteY1" fmla="*/ 2443706 h 2443706"/>
              <a:gd name="connsiteX0" fmla="*/ 570229 w 1135334"/>
              <a:gd name="connsiteY0" fmla="*/ 0 h 2530292"/>
              <a:gd name="connsiteX1" fmla="*/ 1135334 w 1135334"/>
              <a:gd name="connsiteY1" fmla="*/ 2530292 h 2530292"/>
              <a:gd name="connsiteX0" fmla="*/ 489914 w 1055019"/>
              <a:gd name="connsiteY0" fmla="*/ 0 h 2530292"/>
              <a:gd name="connsiteX1" fmla="*/ 1055019 w 1055019"/>
              <a:gd name="connsiteY1" fmla="*/ 2530292 h 2530292"/>
              <a:gd name="connsiteX0" fmla="*/ 235533 w 800638"/>
              <a:gd name="connsiteY0" fmla="*/ 0 h 2530292"/>
              <a:gd name="connsiteX1" fmla="*/ 800638 w 800638"/>
              <a:gd name="connsiteY1" fmla="*/ 2530292 h 2530292"/>
              <a:gd name="connsiteX0" fmla="*/ 1198 w 566303"/>
              <a:gd name="connsiteY0" fmla="*/ 0 h 2530292"/>
              <a:gd name="connsiteX1" fmla="*/ 566303 w 566303"/>
              <a:gd name="connsiteY1" fmla="*/ 2530292 h 2530292"/>
              <a:gd name="connsiteX0" fmla="*/ 232 w 739067"/>
              <a:gd name="connsiteY0" fmla="*/ 1 h 2607778"/>
              <a:gd name="connsiteX1" fmla="*/ 739067 w 739067"/>
              <a:gd name="connsiteY1" fmla="*/ 2607778 h 2607778"/>
              <a:gd name="connsiteX0" fmla="*/ 170 w 811748"/>
              <a:gd name="connsiteY0" fmla="*/ -2 h 1433476"/>
              <a:gd name="connsiteX1" fmla="*/ 811748 w 811748"/>
              <a:gd name="connsiteY1" fmla="*/ 1433476 h 1433476"/>
              <a:gd name="connsiteX0" fmla="*/ 0 w 811578"/>
              <a:gd name="connsiteY0" fmla="*/ 95352 h 1528830"/>
              <a:gd name="connsiteX1" fmla="*/ 811578 w 811578"/>
              <a:gd name="connsiteY1" fmla="*/ 1528830 h 1528830"/>
              <a:gd name="connsiteX0" fmla="*/ 0 w 811578"/>
              <a:gd name="connsiteY0" fmla="*/ 79861 h 1513339"/>
              <a:gd name="connsiteX1" fmla="*/ 811578 w 811578"/>
              <a:gd name="connsiteY1" fmla="*/ 1513339 h 1513339"/>
              <a:gd name="connsiteX0" fmla="*/ 0 w 811578"/>
              <a:gd name="connsiteY0" fmla="*/ 42845 h 1476323"/>
              <a:gd name="connsiteX1" fmla="*/ 811578 w 811578"/>
              <a:gd name="connsiteY1" fmla="*/ 1476323 h 1476323"/>
            </a:gdLst>
            <a:ahLst/>
            <a:cxnLst>
              <a:cxn ang="0">
                <a:pos x="connsiteX0" y="connsiteY0"/>
              </a:cxn>
              <a:cxn ang="0">
                <a:pos x="connsiteX1" y="connsiteY1"/>
              </a:cxn>
            </a:cxnLst>
            <a:rect l="l" t="t" r="r" b="b"/>
            <a:pathLst>
              <a:path w="811578" h="1476323">
                <a:moveTo>
                  <a:pt x="0" y="42845"/>
                </a:moveTo>
                <a:cubicBezTo>
                  <a:pt x="599229" y="-281205"/>
                  <a:pt x="701109" y="1334678"/>
                  <a:pt x="811578" y="1476323"/>
                </a:cubicBezTo>
              </a:path>
            </a:pathLst>
          </a:custGeom>
          <a:noFill/>
          <a:ln w="19050"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98"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sysClr val="windowText" lastClr="000000"/>
              </a:solidFill>
              <a:effectLst/>
              <a:uLnTx/>
              <a:uFillTx/>
              <a:latin typeface="Trebuchet MS"/>
              <a:ea typeface="+mn-ea"/>
              <a:cs typeface="Arial" panose="020B0604020202020204" pitchFamily="34" charset="0"/>
            </a:endParaRPr>
          </a:p>
        </p:txBody>
      </p:sp>
      <p:sp>
        <p:nvSpPr>
          <p:cNvPr id="136" name="TextBox 135">
            <a:extLst>
              <a:ext uri="{FF2B5EF4-FFF2-40B4-BE49-F238E27FC236}">
                <a16:creationId xmlns:a16="http://schemas.microsoft.com/office/drawing/2014/main" id="{57F4C887-0A99-BAB0-85D9-A731745DBC06}"/>
              </a:ext>
            </a:extLst>
          </p:cNvPr>
          <p:cNvSpPr txBox="1"/>
          <p:nvPr/>
        </p:nvSpPr>
        <p:spPr>
          <a:xfrm>
            <a:off x="6828798" y="1138019"/>
            <a:ext cx="900000" cy="314293"/>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A</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 43+ MW</a:t>
            </a:r>
          </a:p>
        </p:txBody>
      </p:sp>
      <p:sp>
        <p:nvSpPr>
          <p:cNvPr id="137" name="TextBox 136">
            <a:extLst>
              <a:ext uri="{FF2B5EF4-FFF2-40B4-BE49-F238E27FC236}">
                <a16:creationId xmlns:a16="http://schemas.microsoft.com/office/drawing/2014/main" id="{CD1DCD66-FB92-0316-887D-56533CBA5EBD}"/>
              </a:ext>
            </a:extLst>
          </p:cNvPr>
          <p:cNvSpPr txBox="1"/>
          <p:nvPr/>
        </p:nvSpPr>
        <p:spPr>
          <a:xfrm>
            <a:off x="7797077" y="1125573"/>
            <a:ext cx="900000" cy="314293"/>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C</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43+ MW</a:t>
            </a:r>
          </a:p>
        </p:txBody>
      </p:sp>
      <p:cxnSp>
        <p:nvCxnSpPr>
          <p:cNvPr id="139" name="Straight Connector 138">
            <a:extLst>
              <a:ext uri="{FF2B5EF4-FFF2-40B4-BE49-F238E27FC236}">
                <a16:creationId xmlns:a16="http://schemas.microsoft.com/office/drawing/2014/main" id="{371CB141-C470-C08F-5820-09E98FDF889C}"/>
              </a:ext>
            </a:extLst>
          </p:cNvPr>
          <p:cNvCxnSpPr>
            <a:cxnSpLocks/>
          </p:cNvCxnSpPr>
          <p:nvPr/>
        </p:nvCxnSpPr>
        <p:spPr>
          <a:xfrm>
            <a:off x="8252756" y="1504459"/>
            <a:ext cx="0" cy="10800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Rounded Rectangle 1">
            <a:extLst>
              <a:ext uri="{FF2B5EF4-FFF2-40B4-BE49-F238E27FC236}">
                <a16:creationId xmlns:a16="http://schemas.microsoft.com/office/drawing/2014/main" id="{496616B6-A5D3-633C-50C3-914644BCCFAD}"/>
              </a:ext>
            </a:extLst>
          </p:cNvPr>
          <p:cNvSpPr/>
          <p:nvPr/>
        </p:nvSpPr>
        <p:spPr>
          <a:xfrm>
            <a:off x="3338215" y="1759933"/>
            <a:ext cx="720000" cy="432000"/>
          </a:xfrm>
          <a:prstGeom prst="roundRect">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MUMBAI 01</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Vashi</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0.9 MW</a:t>
            </a:r>
          </a:p>
        </p:txBody>
      </p:sp>
      <p:sp>
        <p:nvSpPr>
          <p:cNvPr id="140" name="Rounded Rectangle 139">
            <a:extLst>
              <a:ext uri="{FF2B5EF4-FFF2-40B4-BE49-F238E27FC236}">
                <a16:creationId xmlns:a16="http://schemas.microsoft.com/office/drawing/2014/main" id="{F2A4BA95-C655-2EFE-6EA6-70AE4EB15934}"/>
              </a:ext>
            </a:extLst>
          </p:cNvPr>
          <p:cNvSpPr/>
          <p:nvPr/>
        </p:nvSpPr>
        <p:spPr>
          <a:xfrm>
            <a:off x="3338215" y="2693018"/>
            <a:ext cx="720000" cy="432000"/>
          </a:xfrm>
          <a:prstGeom prst="roundRect">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MUMBAI 02</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Airoli</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5.4 MW</a:t>
            </a:r>
          </a:p>
        </p:txBody>
      </p:sp>
      <p:cxnSp>
        <p:nvCxnSpPr>
          <p:cNvPr id="144" name="Straight Connector 143">
            <a:extLst>
              <a:ext uri="{FF2B5EF4-FFF2-40B4-BE49-F238E27FC236}">
                <a16:creationId xmlns:a16="http://schemas.microsoft.com/office/drawing/2014/main" id="{77DF5A89-BE70-0B94-4E7D-9EB00A4BFC63}"/>
              </a:ext>
            </a:extLst>
          </p:cNvPr>
          <p:cNvCxnSpPr>
            <a:cxnSpLocks/>
          </p:cNvCxnSpPr>
          <p:nvPr/>
        </p:nvCxnSpPr>
        <p:spPr>
          <a:xfrm rot="16200000">
            <a:off x="6966767" y="409920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2DD5C958-B24C-A902-ED65-918136CE0A1D}"/>
              </a:ext>
            </a:extLst>
          </p:cNvPr>
          <p:cNvCxnSpPr>
            <a:cxnSpLocks/>
          </p:cNvCxnSpPr>
          <p:nvPr/>
        </p:nvCxnSpPr>
        <p:spPr>
          <a:xfrm rot="16200000">
            <a:off x="8025996" y="409920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E084147F-A252-4785-BFCA-2AF1E6731E4B}"/>
              </a:ext>
            </a:extLst>
          </p:cNvPr>
          <p:cNvCxnSpPr>
            <a:cxnSpLocks/>
          </p:cNvCxnSpPr>
          <p:nvPr/>
        </p:nvCxnSpPr>
        <p:spPr>
          <a:xfrm rot="16200000">
            <a:off x="4913487" y="409920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48" name="TextBox 147">
            <a:extLst>
              <a:ext uri="{FF2B5EF4-FFF2-40B4-BE49-F238E27FC236}">
                <a16:creationId xmlns:a16="http://schemas.microsoft.com/office/drawing/2014/main" id="{93BFEF32-78BF-AB68-4F04-0FD61ABF0768}"/>
              </a:ext>
            </a:extLst>
          </p:cNvPr>
          <p:cNvSpPr txBox="1"/>
          <p:nvPr/>
        </p:nvSpPr>
        <p:spPr>
          <a:xfrm>
            <a:off x="5589079" y="686224"/>
            <a:ext cx="900000" cy="360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marR="0" lvl="0" indent="0" algn="ctr" defTabSz="914264" fontAlgn="auto">
              <a:lnSpc>
                <a:spcPct val="100000"/>
              </a:lnSpc>
              <a:spcBef>
                <a:spcPts val="0"/>
              </a:spcBef>
              <a:spcAft>
                <a:spcPts val="0"/>
              </a:spcAft>
              <a:buClrTx/>
              <a:buSzTx/>
              <a:buFontTx/>
              <a:buNone/>
              <a:tabLst/>
              <a:defRPr kumimoji="0" sz="700" b="1" i="0" u="none" strike="noStrike" cap="none" spc="0" normalizeH="0" baseline="0">
                <a:ln>
                  <a:noFill/>
                </a:ln>
                <a:solidFill>
                  <a:prstClr val="black"/>
                </a:solidFill>
                <a:effectLst/>
                <a:uLnTx/>
                <a:uFillTx/>
                <a:latin typeface="Trebuchet MS"/>
              </a:defRPr>
            </a:lvl1pPr>
          </a:lstStyle>
          <a:p>
            <a:pPr marL="0" marR="0" lvl="0" indent="0" algn="ctr" defTabSz="914196"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NOIDA 01</a:t>
            </a:r>
          </a:p>
          <a:p>
            <a:pPr marL="0" marR="0" lvl="0" indent="0" algn="ctr" defTabSz="914196"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Noida</a:t>
            </a:r>
          </a:p>
          <a:p>
            <a:pPr marL="0" marR="0" lvl="0" indent="0" algn="ctr" defTabSz="914196"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 10.8MW</a:t>
            </a:r>
          </a:p>
        </p:txBody>
      </p:sp>
      <p:sp>
        <p:nvSpPr>
          <p:cNvPr id="6" name="Rectangle 5">
            <a:extLst>
              <a:ext uri="{FF2B5EF4-FFF2-40B4-BE49-F238E27FC236}">
                <a16:creationId xmlns:a16="http://schemas.microsoft.com/office/drawing/2014/main" id="{205FCA90-ECD2-9BBF-BB36-864ABE8A1483}"/>
              </a:ext>
            </a:extLst>
          </p:cNvPr>
          <p:cNvSpPr/>
          <p:nvPr/>
        </p:nvSpPr>
        <p:spPr>
          <a:xfrm>
            <a:off x="74950" y="850344"/>
            <a:ext cx="3170548" cy="2407192"/>
          </a:xfrm>
          <a:prstGeom prst="rect">
            <a:avLst/>
          </a:prstGeom>
          <a:noFill/>
          <a:ln w="12700">
            <a:solidFill>
              <a:schemeClr val="accent3">
                <a:lumMod val="75000"/>
              </a:schemeClr>
            </a:solidFill>
            <a:prstDash val="sysDot"/>
            <a:extLst>
              <a:ext uri="{C807C97D-BFC1-408E-A445-0C87EB9F89A2}">
                <ask:lineSketchStyleProps xmlns:ask="http://schemas.microsoft.com/office/drawing/2018/sketchyshapes" sd="1219033472">
                  <a:custGeom>
                    <a:avLst/>
                    <a:gdLst>
                      <a:gd name="connsiteX0" fmla="*/ 0 w 3114248"/>
                      <a:gd name="connsiteY0" fmla="*/ 383776 h 2302609"/>
                      <a:gd name="connsiteX1" fmla="*/ 383776 w 3114248"/>
                      <a:gd name="connsiteY1" fmla="*/ 0 h 2302609"/>
                      <a:gd name="connsiteX2" fmla="*/ 1017384 w 3114248"/>
                      <a:gd name="connsiteY2" fmla="*/ 0 h 2302609"/>
                      <a:gd name="connsiteX3" fmla="*/ 1580591 w 3114248"/>
                      <a:gd name="connsiteY3" fmla="*/ 0 h 2302609"/>
                      <a:gd name="connsiteX4" fmla="*/ 2120331 w 3114248"/>
                      <a:gd name="connsiteY4" fmla="*/ 0 h 2302609"/>
                      <a:gd name="connsiteX5" fmla="*/ 2730472 w 3114248"/>
                      <a:gd name="connsiteY5" fmla="*/ 0 h 2302609"/>
                      <a:gd name="connsiteX6" fmla="*/ 3114248 w 3114248"/>
                      <a:gd name="connsiteY6" fmla="*/ 383776 h 2302609"/>
                      <a:gd name="connsiteX7" fmla="*/ 3114248 w 3114248"/>
                      <a:gd name="connsiteY7" fmla="*/ 895462 h 2302609"/>
                      <a:gd name="connsiteX8" fmla="*/ 3114248 w 3114248"/>
                      <a:gd name="connsiteY8" fmla="*/ 1437848 h 2302609"/>
                      <a:gd name="connsiteX9" fmla="*/ 3114248 w 3114248"/>
                      <a:gd name="connsiteY9" fmla="*/ 1918833 h 2302609"/>
                      <a:gd name="connsiteX10" fmla="*/ 2730472 w 3114248"/>
                      <a:gd name="connsiteY10" fmla="*/ 2302609 h 2302609"/>
                      <a:gd name="connsiteX11" fmla="*/ 2120331 w 3114248"/>
                      <a:gd name="connsiteY11" fmla="*/ 2302609 h 2302609"/>
                      <a:gd name="connsiteX12" fmla="*/ 1486723 w 3114248"/>
                      <a:gd name="connsiteY12" fmla="*/ 2302609 h 2302609"/>
                      <a:gd name="connsiteX13" fmla="*/ 383776 w 3114248"/>
                      <a:gd name="connsiteY13" fmla="*/ 2302609 h 2302609"/>
                      <a:gd name="connsiteX14" fmla="*/ 0 w 3114248"/>
                      <a:gd name="connsiteY14" fmla="*/ 1918833 h 2302609"/>
                      <a:gd name="connsiteX15" fmla="*/ 0 w 3114248"/>
                      <a:gd name="connsiteY15" fmla="*/ 1391797 h 2302609"/>
                      <a:gd name="connsiteX16" fmla="*/ 0 w 3114248"/>
                      <a:gd name="connsiteY16" fmla="*/ 880111 h 2302609"/>
                      <a:gd name="connsiteX17" fmla="*/ 0 w 3114248"/>
                      <a:gd name="connsiteY17" fmla="*/ 383776 h 230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14248" h="2302609" extrusionOk="0">
                        <a:moveTo>
                          <a:pt x="0" y="383776"/>
                        </a:moveTo>
                        <a:cubicBezTo>
                          <a:pt x="-11782" y="164555"/>
                          <a:pt x="118190" y="20129"/>
                          <a:pt x="383776" y="0"/>
                        </a:cubicBezTo>
                        <a:cubicBezTo>
                          <a:pt x="680474" y="-48040"/>
                          <a:pt x="770610" y="27209"/>
                          <a:pt x="1017384" y="0"/>
                        </a:cubicBezTo>
                        <a:cubicBezTo>
                          <a:pt x="1264158" y="-27209"/>
                          <a:pt x="1452803" y="23102"/>
                          <a:pt x="1580591" y="0"/>
                        </a:cubicBezTo>
                        <a:cubicBezTo>
                          <a:pt x="1708379" y="-23102"/>
                          <a:pt x="1853356" y="47641"/>
                          <a:pt x="2120331" y="0"/>
                        </a:cubicBezTo>
                        <a:cubicBezTo>
                          <a:pt x="2387306" y="-47641"/>
                          <a:pt x="2541497" y="50656"/>
                          <a:pt x="2730472" y="0"/>
                        </a:cubicBezTo>
                        <a:cubicBezTo>
                          <a:pt x="2964745" y="-45933"/>
                          <a:pt x="3075667" y="165914"/>
                          <a:pt x="3114248" y="383776"/>
                        </a:cubicBezTo>
                        <a:cubicBezTo>
                          <a:pt x="3131173" y="530947"/>
                          <a:pt x="3101768" y="769204"/>
                          <a:pt x="3114248" y="895462"/>
                        </a:cubicBezTo>
                        <a:cubicBezTo>
                          <a:pt x="3126728" y="1021720"/>
                          <a:pt x="3080839" y="1300577"/>
                          <a:pt x="3114248" y="1437848"/>
                        </a:cubicBezTo>
                        <a:cubicBezTo>
                          <a:pt x="3147657" y="1575119"/>
                          <a:pt x="3077405" y="1762147"/>
                          <a:pt x="3114248" y="1918833"/>
                        </a:cubicBezTo>
                        <a:cubicBezTo>
                          <a:pt x="3081832" y="2128933"/>
                          <a:pt x="2946257" y="2292104"/>
                          <a:pt x="2730472" y="2302609"/>
                        </a:cubicBezTo>
                        <a:cubicBezTo>
                          <a:pt x="2479409" y="2317908"/>
                          <a:pt x="2292976" y="2257427"/>
                          <a:pt x="2120331" y="2302609"/>
                        </a:cubicBezTo>
                        <a:cubicBezTo>
                          <a:pt x="1947686" y="2347791"/>
                          <a:pt x="1757835" y="2283029"/>
                          <a:pt x="1486723" y="2302609"/>
                        </a:cubicBezTo>
                        <a:cubicBezTo>
                          <a:pt x="1215611" y="2322189"/>
                          <a:pt x="628957" y="2227431"/>
                          <a:pt x="383776" y="2302609"/>
                        </a:cubicBezTo>
                        <a:cubicBezTo>
                          <a:pt x="152746" y="2305742"/>
                          <a:pt x="-7307" y="2125746"/>
                          <a:pt x="0" y="1918833"/>
                        </a:cubicBezTo>
                        <a:cubicBezTo>
                          <a:pt x="-40056" y="1684704"/>
                          <a:pt x="24159" y="1505021"/>
                          <a:pt x="0" y="1391797"/>
                        </a:cubicBezTo>
                        <a:cubicBezTo>
                          <a:pt x="-24159" y="1278573"/>
                          <a:pt x="43723" y="1045835"/>
                          <a:pt x="0" y="880111"/>
                        </a:cubicBezTo>
                        <a:cubicBezTo>
                          <a:pt x="-43723" y="714387"/>
                          <a:pt x="17243" y="625202"/>
                          <a:pt x="0" y="38377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TextBox 6">
            <a:extLst>
              <a:ext uri="{FF2B5EF4-FFF2-40B4-BE49-F238E27FC236}">
                <a16:creationId xmlns:a16="http://schemas.microsoft.com/office/drawing/2014/main" id="{CE22B8A6-3AB2-00CC-626D-57074503DCBB}"/>
              </a:ext>
            </a:extLst>
          </p:cNvPr>
          <p:cNvSpPr txBox="1"/>
          <p:nvPr/>
        </p:nvSpPr>
        <p:spPr>
          <a:xfrm>
            <a:off x="450953" y="2992219"/>
            <a:ext cx="2423973" cy="246221"/>
          </a:xfrm>
          <a:prstGeom prst="rect">
            <a:avLst/>
          </a:prstGeom>
          <a:noFill/>
        </p:spPr>
        <p:txBody>
          <a:bodyPr wrap="square" rtlCol="0">
            <a:spAutoFit/>
          </a:body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Trebuchet MS"/>
                <a:ea typeface="+mn-ea"/>
                <a:cs typeface="+mn-cs"/>
              </a:rPr>
              <a:t>MUMBAI 03 CAMPUS (RABALE)</a:t>
            </a:r>
          </a:p>
        </p:txBody>
      </p:sp>
      <p:sp>
        <p:nvSpPr>
          <p:cNvPr id="149" name="Rectangle 148">
            <a:extLst>
              <a:ext uri="{FF2B5EF4-FFF2-40B4-BE49-F238E27FC236}">
                <a16:creationId xmlns:a16="http://schemas.microsoft.com/office/drawing/2014/main" id="{E2F21855-19AF-998C-C571-AEF88EF0332D}"/>
              </a:ext>
            </a:extLst>
          </p:cNvPr>
          <p:cNvSpPr/>
          <p:nvPr/>
        </p:nvSpPr>
        <p:spPr>
          <a:xfrm>
            <a:off x="6550785" y="623085"/>
            <a:ext cx="2280612" cy="889432"/>
          </a:xfrm>
          <a:prstGeom prst="rect">
            <a:avLst/>
          </a:prstGeom>
          <a:noFill/>
          <a:ln w="12700">
            <a:solidFill>
              <a:schemeClr val="accent3">
                <a:lumMod val="75000"/>
              </a:schemeClr>
            </a:solidFill>
            <a:prstDash val="sysDot"/>
            <a:extLst>
              <a:ext uri="{C807C97D-BFC1-408E-A445-0C87EB9F89A2}">
                <ask:lineSketchStyleProps xmlns:ask="http://schemas.microsoft.com/office/drawing/2018/sketchyshapes" sd="1219033472">
                  <a:custGeom>
                    <a:avLst/>
                    <a:gdLst>
                      <a:gd name="connsiteX0" fmla="*/ 0 w 3114248"/>
                      <a:gd name="connsiteY0" fmla="*/ 383776 h 2302609"/>
                      <a:gd name="connsiteX1" fmla="*/ 383776 w 3114248"/>
                      <a:gd name="connsiteY1" fmla="*/ 0 h 2302609"/>
                      <a:gd name="connsiteX2" fmla="*/ 1017384 w 3114248"/>
                      <a:gd name="connsiteY2" fmla="*/ 0 h 2302609"/>
                      <a:gd name="connsiteX3" fmla="*/ 1580591 w 3114248"/>
                      <a:gd name="connsiteY3" fmla="*/ 0 h 2302609"/>
                      <a:gd name="connsiteX4" fmla="*/ 2120331 w 3114248"/>
                      <a:gd name="connsiteY4" fmla="*/ 0 h 2302609"/>
                      <a:gd name="connsiteX5" fmla="*/ 2730472 w 3114248"/>
                      <a:gd name="connsiteY5" fmla="*/ 0 h 2302609"/>
                      <a:gd name="connsiteX6" fmla="*/ 3114248 w 3114248"/>
                      <a:gd name="connsiteY6" fmla="*/ 383776 h 2302609"/>
                      <a:gd name="connsiteX7" fmla="*/ 3114248 w 3114248"/>
                      <a:gd name="connsiteY7" fmla="*/ 895462 h 2302609"/>
                      <a:gd name="connsiteX8" fmla="*/ 3114248 w 3114248"/>
                      <a:gd name="connsiteY8" fmla="*/ 1437848 h 2302609"/>
                      <a:gd name="connsiteX9" fmla="*/ 3114248 w 3114248"/>
                      <a:gd name="connsiteY9" fmla="*/ 1918833 h 2302609"/>
                      <a:gd name="connsiteX10" fmla="*/ 2730472 w 3114248"/>
                      <a:gd name="connsiteY10" fmla="*/ 2302609 h 2302609"/>
                      <a:gd name="connsiteX11" fmla="*/ 2120331 w 3114248"/>
                      <a:gd name="connsiteY11" fmla="*/ 2302609 h 2302609"/>
                      <a:gd name="connsiteX12" fmla="*/ 1486723 w 3114248"/>
                      <a:gd name="connsiteY12" fmla="*/ 2302609 h 2302609"/>
                      <a:gd name="connsiteX13" fmla="*/ 383776 w 3114248"/>
                      <a:gd name="connsiteY13" fmla="*/ 2302609 h 2302609"/>
                      <a:gd name="connsiteX14" fmla="*/ 0 w 3114248"/>
                      <a:gd name="connsiteY14" fmla="*/ 1918833 h 2302609"/>
                      <a:gd name="connsiteX15" fmla="*/ 0 w 3114248"/>
                      <a:gd name="connsiteY15" fmla="*/ 1391797 h 2302609"/>
                      <a:gd name="connsiteX16" fmla="*/ 0 w 3114248"/>
                      <a:gd name="connsiteY16" fmla="*/ 880111 h 2302609"/>
                      <a:gd name="connsiteX17" fmla="*/ 0 w 3114248"/>
                      <a:gd name="connsiteY17" fmla="*/ 383776 h 230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14248" h="2302609" extrusionOk="0">
                        <a:moveTo>
                          <a:pt x="0" y="383776"/>
                        </a:moveTo>
                        <a:cubicBezTo>
                          <a:pt x="-11782" y="164555"/>
                          <a:pt x="118190" y="20129"/>
                          <a:pt x="383776" y="0"/>
                        </a:cubicBezTo>
                        <a:cubicBezTo>
                          <a:pt x="680474" y="-48040"/>
                          <a:pt x="770610" y="27209"/>
                          <a:pt x="1017384" y="0"/>
                        </a:cubicBezTo>
                        <a:cubicBezTo>
                          <a:pt x="1264158" y="-27209"/>
                          <a:pt x="1452803" y="23102"/>
                          <a:pt x="1580591" y="0"/>
                        </a:cubicBezTo>
                        <a:cubicBezTo>
                          <a:pt x="1708379" y="-23102"/>
                          <a:pt x="1853356" y="47641"/>
                          <a:pt x="2120331" y="0"/>
                        </a:cubicBezTo>
                        <a:cubicBezTo>
                          <a:pt x="2387306" y="-47641"/>
                          <a:pt x="2541497" y="50656"/>
                          <a:pt x="2730472" y="0"/>
                        </a:cubicBezTo>
                        <a:cubicBezTo>
                          <a:pt x="2964745" y="-45933"/>
                          <a:pt x="3075667" y="165914"/>
                          <a:pt x="3114248" y="383776"/>
                        </a:cubicBezTo>
                        <a:cubicBezTo>
                          <a:pt x="3131173" y="530947"/>
                          <a:pt x="3101768" y="769204"/>
                          <a:pt x="3114248" y="895462"/>
                        </a:cubicBezTo>
                        <a:cubicBezTo>
                          <a:pt x="3126728" y="1021720"/>
                          <a:pt x="3080839" y="1300577"/>
                          <a:pt x="3114248" y="1437848"/>
                        </a:cubicBezTo>
                        <a:cubicBezTo>
                          <a:pt x="3147657" y="1575119"/>
                          <a:pt x="3077405" y="1762147"/>
                          <a:pt x="3114248" y="1918833"/>
                        </a:cubicBezTo>
                        <a:cubicBezTo>
                          <a:pt x="3081832" y="2128933"/>
                          <a:pt x="2946257" y="2292104"/>
                          <a:pt x="2730472" y="2302609"/>
                        </a:cubicBezTo>
                        <a:cubicBezTo>
                          <a:pt x="2479409" y="2317908"/>
                          <a:pt x="2292976" y="2257427"/>
                          <a:pt x="2120331" y="2302609"/>
                        </a:cubicBezTo>
                        <a:cubicBezTo>
                          <a:pt x="1947686" y="2347791"/>
                          <a:pt x="1757835" y="2283029"/>
                          <a:pt x="1486723" y="2302609"/>
                        </a:cubicBezTo>
                        <a:cubicBezTo>
                          <a:pt x="1215611" y="2322189"/>
                          <a:pt x="628957" y="2227431"/>
                          <a:pt x="383776" y="2302609"/>
                        </a:cubicBezTo>
                        <a:cubicBezTo>
                          <a:pt x="152746" y="2305742"/>
                          <a:pt x="-7307" y="2125746"/>
                          <a:pt x="0" y="1918833"/>
                        </a:cubicBezTo>
                        <a:cubicBezTo>
                          <a:pt x="-40056" y="1684704"/>
                          <a:pt x="24159" y="1505021"/>
                          <a:pt x="0" y="1391797"/>
                        </a:cubicBezTo>
                        <a:cubicBezTo>
                          <a:pt x="-24159" y="1278573"/>
                          <a:pt x="43723" y="1045835"/>
                          <a:pt x="0" y="880111"/>
                        </a:cubicBezTo>
                        <a:cubicBezTo>
                          <a:pt x="-43723" y="714387"/>
                          <a:pt x="17243" y="625202"/>
                          <a:pt x="0" y="38377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50" name="TextBox 149">
            <a:extLst>
              <a:ext uri="{FF2B5EF4-FFF2-40B4-BE49-F238E27FC236}">
                <a16:creationId xmlns:a16="http://schemas.microsoft.com/office/drawing/2014/main" id="{5CF20F82-9D9D-4BD5-841B-955AF9988334}"/>
              </a:ext>
            </a:extLst>
          </p:cNvPr>
          <p:cNvSpPr txBox="1"/>
          <p:nvPr/>
        </p:nvSpPr>
        <p:spPr>
          <a:xfrm>
            <a:off x="6598148" y="663572"/>
            <a:ext cx="1045717" cy="415498"/>
          </a:xfrm>
          <a:prstGeom prst="rect">
            <a:avLst/>
          </a:prstGeom>
          <a:noFill/>
        </p:spPr>
        <p:txBody>
          <a:bodyPr wrap="square" rtlCol="0">
            <a:spAutoFit/>
          </a:bodyPr>
          <a:lstStyle/>
          <a:p>
            <a:pPr marL="0" marR="0" lvl="0" indent="0" algn="l" defTabSz="91417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Trebuchet MS"/>
                <a:ea typeface="+mn-ea"/>
                <a:cs typeface="+mn-cs"/>
              </a:rPr>
              <a:t>NOIDA 02 CAMPUS </a:t>
            </a:r>
          </a:p>
        </p:txBody>
      </p:sp>
      <p:sp>
        <p:nvSpPr>
          <p:cNvPr id="151" name="Rectangle 150">
            <a:extLst>
              <a:ext uri="{FF2B5EF4-FFF2-40B4-BE49-F238E27FC236}">
                <a16:creationId xmlns:a16="http://schemas.microsoft.com/office/drawing/2014/main" id="{4AE4C5C7-E1A1-39E1-9685-F50DFF9A4AA6}"/>
              </a:ext>
            </a:extLst>
          </p:cNvPr>
          <p:cNvSpPr/>
          <p:nvPr/>
        </p:nvSpPr>
        <p:spPr>
          <a:xfrm>
            <a:off x="5552210" y="3787258"/>
            <a:ext cx="3106452" cy="942320"/>
          </a:xfrm>
          <a:prstGeom prst="rect">
            <a:avLst/>
          </a:prstGeom>
          <a:noFill/>
          <a:ln w="12700">
            <a:solidFill>
              <a:schemeClr val="accent3">
                <a:lumMod val="75000"/>
              </a:schemeClr>
            </a:solidFill>
            <a:prstDash val="sysDot"/>
            <a:extLst>
              <a:ext uri="{C807C97D-BFC1-408E-A445-0C87EB9F89A2}">
                <ask:lineSketchStyleProps xmlns:ask="http://schemas.microsoft.com/office/drawing/2018/sketchyshapes" sd="1219033472">
                  <a:custGeom>
                    <a:avLst/>
                    <a:gdLst>
                      <a:gd name="connsiteX0" fmla="*/ 0 w 3114248"/>
                      <a:gd name="connsiteY0" fmla="*/ 383776 h 2302609"/>
                      <a:gd name="connsiteX1" fmla="*/ 383776 w 3114248"/>
                      <a:gd name="connsiteY1" fmla="*/ 0 h 2302609"/>
                      <a:gd name="connsiteX2" fmla="*/ 1017384 w 3114248"/>
                      <a:gd name="connsiteY2" fmla="*/ 0 h 2302609"/>
                      <a:gd name="connsiteX3" fmla="*/ 1580591 w 3114248"/>
                      <a:gd name="connsiteY3" fmla="*/ 0 h 2302609"/>
                      <a:gd name="connsiteX4" fmla="*/ 2120331 w 3114248"/>
                      <a:gd name="connsiteY4" fmla="*/ 0 h 2302609"/>
                      <a:gd name="connsiteX5" fmla="*/ 2730472 w 3114248"/>
                      <a:gd name="connsiteY5" fmla="*/ 0 h 2302609"/>
                      <a:gd name="connsiteX6" fmla="*/ 3114248 w 3114248"/>
                      <a:gd name="connsiteY6" fmla="*/ 383776 h 2302609"/>
                      <a:gd name="connsiteX7" fmla="*/ 3114248 w 3114248"/>
                      <a:gd name="connsiteY7" fmla="*/ 895462 h 2302609"/>
                      <a:gd name="connsiteX8" fmla="*/ 3114248 w 3114248"/>
                      <a:gd name="connsiteY8" fmla="*/ 1437848 h 2302609"/>
                      <a:gd name="connsiteX9" fmla="*/ 3114248 w 3114248"/>
                      <a:gd name="connsiteY9" fmla="*/ 1918833 h 2302609"/>
                      <a:gd name="connsiteX10" fmla="*/ 2730472 w 3114248"/>
                      <a:gd name="connsiteY10" fmla="*/ 2302609 h 2302609"/>
                      <a:gd name="connsiteX11" fmla="*/ 2120331 w 3114248"/>
                      <a:gd name="connsiteY11" fmla="*/ 2302609 h 2302609"/>
                      <a:gd name="connsiteX12" fmla="*/ 1486723 w 3114248"/>
                      <a:gd name="connsiteY12" fmla="*/ 2302609 h 2302609"/>
                      <a:gd name="connsiteX13" fmla="*/ 383776 w 3114248"/>
                      <a:gd name="connsiteY13" fmla="*/ 2302609 h 2302609"/>
                      <a:gd name="connsiteX14" fmla="*/ 0 w 3114248"/>
                      <a:gd name="connsiteY14" fmla="*/ 1918833 h 2302609"/>
                      <a:gd name="connsiteX15" fmla="*/ 0 w 3114248"/>
                      <a:gd name="connsiteY15" fmla="*/ 1391797 h 2302609"/>
                      <a:gd name="connsiteX16" fmla="*/ 0 w 3114248"/>
                      <a:gd name="connsiteY16" fmla="*/ 880111 h 2302609"/>
                      <a:gd name="connsiteX17" fmla="*/ 0 w 3114248"/>
                      <a:gd name="connsiteY17" fmla="*/ 383776 h 230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14248" h="2302609" extrusionOk="0">
                        <a:moveTo>
                          <a:pt x="0" y="383776"/>
                        </a:moveTo>
                        <a:cubicBezTo>
                          <a:pt x="-11782" y="164555"/>
                          <a:pt x="118190" y="20129"/>
                          <a:pt x="383776" y="0"/>
                        </a:cubicBezTo>
                        <a:cubicBezTo>
                          <a:pt x="680474" y="-48040"/>
                          <a:pt x="770610" y="27209"/>
                          <a:pt x="1017384" y="0"/>
                        </a:cubicBezTo>
                        <a:cubicBezTo>
                          <a:pt x="1264158" y="-27209"/>
                          <a:pt x="1452803" y="23102"/>
                          <a:pt x="1580591" y="0"/>
                        </a:cubicBezTo>
                        <a:cubicBezTo>
                          <a:pt x="1708379" y="-23102"/>
                          <a:pt x="1853356" y="47641"/>
                          <a:pt x="2120331" y="0"/>
                        </a:cubicBezTo>
                        <a:cubicBezTo>
                          <a:pt x="2387306" y="-47641"/>
                          <a:pt x="2541497" y="50656"/>
                          <a:pt x="2730472" y="0"/>
                        </a:cubicBezTo>
                        <a:cubicBezTo>
                          <a:pt x="2964745" y="-45933"/>
                          <a:pt x="3075667" y="165914"/>
                          <a:pt x="3114248" y="383776"/>
                        </a:cubicBezTo>
                        <a:cubicBezTo>
                          <a:pt x="3131173" y="530947"/>
                          <a:pt x="3101768" y="769204"/>
                          <a:pt x="3114248" y="895462"/>
                        </a:cubicBezTo>
                        <a:cubicBezTo>
                          <a:pt x="3126728" y="1021720"/>
                          <a:pt x="3080839" y="1300577"/>
                          <a:pt x="3114248" y="1437848"/>
                        </a:cubicBezTo>
                        <a:cubicBezTo>
                          <a:pt x="3147657" y="1575119"/>
                          <a:pt x="3077405" y="1762147"/>
                          <a:pt x="3114248" y="1918833"/>
                        </a:cubicBezTo>
                        <a:cubicBezTo>
                          <a:pt x="3081832" y="2128933"/>
                          <a:pt x="2946257" y="2292104"/>
                          <a:pt x="2730472" y="2302609"/>
                        </a:cubicBezTo>
                        <a:cubicBezTo>
                          <a:pt x="2479409" y="2317908"/>
                          <a:pt x="2292976" y="2257427"/>
                          <a:pt x="2120331" y="2302609"/>
                        </a:cubicBezTo>
                        <a:cubicBezTo>
                          <a:pt x="1947686" y="2347791"/>
                          <a:pt x="1757835" y="2283029"/>
                          <a:pt x="1486723" y="2302609"/>
                        </a:cubicBezTo>
                        <a:cubicBezTo>
                          <a:pt x="1215611" y="2322189"/>
                          <a:pt x="628957" y="2227431"/>
                          <a:pt x="383776" y="2302609"/>
                        </a:cubicBezTo>
                        <a:cubicBezTo>
                          <a:pt x="152746" y="2305742"/>
                          <a:pt x="-7307" y="2125746"/>
                          <a:pt x="0" y="1918833"/>
                        </a:cubicBezTo>
                        <a:cubicBezTo>
                          <a:pt x="-40056" y="1684704"/>
                          <a:pt x="24159" y="1505021"/>
                          <a:pt x="0" y="1391797"/>
                        </a:cubicBezTo>
                        <a:cubicBezTo>
                          <a:pt x="-24159" y="1278573"/>
                          <a:pt x="43723" y="1045835"/>
                          <a:pt x="0" y="880111"/>
                        </a:cubicBezTo>
                        <a:cubicBezTo>
                          <a:pt x="-43723" y="714387"/>
                          <a:pt x="17243" y="625202"/>
                          <a:pt x="0" y="38377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52" name="TextBox 151">
            <a:extLst>
              <a:ext uri="{FF2B5EF4-FFF2-40B4-BE49-F238E27FC236}">
                <a16:creationId xmlns:a16="http://schemas.microsoft.com/office/drawing/2014/main" id="{7CFC87AC-7174-E8BC-44D8-80BABD48E369}"/>
              </a:ext>
            </a:extLst>
          </p:cNvPr>
          <p:cNvSpPr txBox="1"/>
          <p:nvPr/>
        </p:nvSpPr>
        <p:spPr>
          <a:xfrm>
            <a:off x="5615179" y="3787258"/>
            <a:ext cx="2928683" cy="253916"/>
          </a:xfrm>
          <a:prstGeom prst="rect">
            <a:avLst/>
          </a:prstGeom>
          <a:noFill/>
        </p:spPr>
        <p:txBody>
          <a:bodyPr wrap="square" rtlCol="0">
            <a:spAutoFit/>
          </a:body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Trebuchet MS"/>
                <a:ea typeface="+mn-ea"/>
                <a:cs typeface="+mn-cs"/>
              </a:rPr>
              <a:t>CHENNAI 02 CAMPUS (SIRUSERI)</a:t>
            </a:r>
          </a:p>
        </p:txBody>
      </p:sp>
      <p:sp>
        <p:nvSpPr>
          <p:cNvPr id="153" name="TextBox 152">
            <a:extLst>
              <a:ext uri="{FF2B5EF4-FFF2-40B4-BE49-F238E27FC236}">
                <a16:creationId xmlns:a16="http://schemas.microsoft.com/office/drawing/2014/main" id="{327C646E-75D8-8055-13A7-8ABBFD3C9D8A}"/>
              </a:ext>
            </a:extLst>
          </p:cNvPr>
          <p:cNvSpPr txBox="1"/>
          <p:nvPr/>
        </p:nvSpPr>
        <p:spPr>
          <a:xfrm>
            <a:off x="1172414" y="3852294"/>
            <a:ext cx="687782" cy="360000"/>
          </a:xfrm>
          <a:prstGeom prst="roundRect">
            <a:avLst>
              <a:gd name="adj" fmla="val 9442"/>
            </a:avLst>
          </a:prstGeom>
          <a:solidFill>
            <a:schemeClr val="accent6"/>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1</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20+ MW</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Q2 2025</a:t>
            </a:r>
          </a:p>
        </p:txBody>
      </p:sp>
      <p:cxnSp>
        <p:nvCxnSpPr>
          <p:cNvPr id="130" name="Straight Connector 129">
            <a:extLst>
              <a:ext uri="{FF2B5EF4-FFF2-40B4-BE49-F238E27FC236}">
                <a16:creationId xmlns:a16="http://schemas.microsoft.com/office/drawing/2014/main" id="{D5972D47-A5BB-A111-DD2B-ACBA44330AFC}"/>
              </a:ext>
            </a:extLst>
          </p:cNvPr>
          <p:cNvCxnSpPr>
            <a:cxnSpLocks/>
          </p:cNvCxnSpPr>
          <p:nvPr/>
        </p:nvCxnSpPr>
        <p:spPr>
          <a:xfrm flipH="1" flipV="1">
            <a:off x="3698215" y="2443323"/>
            <a:ext cx="841189" cy="103919"/>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31" name="Rectangle 130">
            <a:extLst>
              <a:ext uri="{FF2B5EF4-FFF2-40B4-BE49-F238E27FC236}">
                <a16:creationId xmlns:a16="http://schemas.microsoft.com/office/drawing/2014/main" id="{36602911-1C9F-95E2-F5DB-65B92CFC54AB}"/>
              </a:ext>
            </a:extLst>
          </p:cNvPr>
          <p:cNvSpPr/>
          <p:nvPr/>
        </p:nvSpPr>
        <p:spPr>
          <a:xfrm>
            <a:off x="6836647" y="2717012"/>
            <a:ext cx="2092433" cy="799226"/>
          </a:xfrm>
          <a:prstGeom prst="rect">
            <a:avLst/>
          </a:prstGeom>
          <a:noFill/>
          <a:ln w="12700">
            <a:solidFill>
              <a:schemeClr val="accent3">
                <a:lumMod val="75000"/>
              </a:schemeClr>
            </a:solidFill>
            <a:prstDash val="sysDot"/>
            <a:extLst>
              <a:ext uri="{C807C97D-BFC1-408E-A445-0C87EB9F89A2}">
                <ask:lineSketchStyleProps xmlns:ask="http://schemas.microsoft.com/office/drawing/2018/sketchyshapes" sd="1219033472">
                  <a:custGeom>
                    <a:avLst/>
                    <a:gdLst>
                      <a:gd name="connsiteX0" fmla="*/ 0 w 3114248"/>
                      <a:gd name="connsiteY0" fmla="*/ 383776 h 2302609"/>
                      <a:gd name="connsiteX1" fmla="*/ 383776 w 3114248"/>
                      <a:gd name="connsiteY1" fmla="*/ 0 h 2302609"/>
                      <a:gd name="connsiteX2" fmla="*/ 1017384 w 3114248"/>
                      <a:gd name="connsiteY2" fmla="*/ 0 h 2302609"/>
                      <a:gd name="connsiteX3" fmla="*/ 1580591 w 3114248"/>
                      <a:gd name="connsiteY3" fmla="*/ 0 h 2302609"/>
                      <a:gd name="connsiteX4" fmla="*/ 2120331 w 3114248"/>
                      <a:gd name="connsiteY4" fmla="*/ 0 h 2302609"/>
                      <a:gd name="connsiteX5" fmla="*/ 2730472 w 3114248"/>
                      <a:gd name="connsiteY5" fmla="*/ 0 h 2302609"/>
                      <a:gd name="connsiteX6" fmla="*/ 3114248 w 3114248"/>
                      <a:gd name="connsiteY6" fmla="*/ 383776 h 2302609"/>
                      <a:gd name="connsiteX7" fmla="*/ 3114248 w 3114248"/>
                      <a:gd name="connsiteY7" fmla="*/ 895462 h 2302609"/>
                      <a:gd name="connsiteX8" fmla="*/ 3114248 w 3114248"/>
                      <a:gd name="connsiteY8" fmla="*/ 1437848 h 2302609"/>
                      <a:gd name="connsiteX9" fmla="*/ 3114248 w 3114248"/>
                      <a:gd name="connsiteY9" fmla="*/ 1918833 h 2302609"/>
                      <a:gd name="connsiteX10" fmla="*/ 2730472 w 3114248"/>
                      <a:gd name="connsiteY10" fmla="*/ 2302609 h 2302609"/>
                      <a:gd name="connsiteX11" fmla="*/ 2120331 w 3114248"/>
                      <a:gd name="connsiteY11" fmla="*/ 2302609 h 2302609"/>
                      <a:gd name="connsiteX12" fmla="*/ 1486723 w 3114248"/>
                      <a:gd name="connsiteY12" fmla="*/ 2302609 h 2302609"/>
                      <a:gd name="connsiteX13" fmla="*/ 383776 w 3114248"/>
                      <a:gd name="connsiteY13" fmla="*/ 2302609 h 2302609"/>
                      <a:gd name="connsiteX14" fmla="*/ 0 w 3114248"/>
                      <a:gd name="connsiteY14" fmla="*/ 1918833 h 2302609"/>
                      <a:gd name="connsiteX15" fmla="*/ 0 w 3114248"/>
                      <a:gd name="connsiteY15" fmla="*/ 1391797 h 2302609"/>
                      <a:gd name="connsiteX16" fmla="*/ 0 w 3114248"/>
                      <a:gd name="connsiteY16" fmla="*/ 880111 h 2302609"/>
                      <a:gd name="connsiteX17" fmla="*/ 0 w 3114248"/>
                      <a:gd name="connsiteY17" fmla="*/ 383776 h 230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14248" h="2302609" extrusionOk="0">
                        <a:moveTo>
                          <a:pt x="0" y="383776"/>
                        </a:moveTo>
                        <a:cubicBezTo>
                          <a:pt x="-11782" y="164555"/>
                          <a:pt x="118190" y="20129"/>
                          <a:pt x="383776" y="0"/>
                        </a:cubicBezTo>
                        <a:cubicBezTo>
                          <a:pt x="680474" y="-48040"/>
                          <a:pt x="770610" y="27209"/>
                          <a:pt x="1017384" y="0"/>
                        </a:cubicBezTo>
                        <a:cubicBezTo>
                          <a:pt x="1264158" y="-27209"/>
                          <a:pt x="1452803" y="23102"/>
                          <a:pt x="1580591" y="0"/>
                        </a:cubicBezTo>
                        <a:cubicBezTo>
                          <a:pt x="1708379" y="-23102"/>
                          <a:pt x="1853356" y="47641"/>
                          <a:pt x="2120331" y="0"/>
                        </a:cubicBezTo>
                        <a:cubicBezTo>
                          <a:pt x="2387306" y="-47641"/>
                          <a:pt x="2541497" y="50656"/>
                          <a:pt x="2730472" y="0"/>
                        </a:cubicBezTo>
                        <a:cubicBezTo>
                          <a:pt x="2964745" y="-45933"/>
                          <a:pt x="3075667" y="165914"/>
                          <a:pt x="3114248" y="383776"/>
                        </a:cubicBezTo>
                        <a:cubicBezTo>
                          <a:pt x="3131173" y="530947"/>
                          <a:pt x="3101768" y="769204"/>
                          <a:pt x="3114248" y="895462"/>
                        </a:cubicBezTo>
                        <a:cubicBezTo>
                          <a:pt x="3126728" y="1021720"/>
                          <a:pt x="3080839" y="1300577"/>
                          <a:pt x="3114248" y="1437848"/>
                        </a:cubicBezTo>
                        <a:cubicBezTo>
                          <a:pt x="3147657" y="1575119"/>
                          <a:pt x="3077405" y="1762147"/>
                          <a:pt x="3114248" y="1918833"/>
                        </a:cubicBezTo>
                        <a:cubicBezTo>
                          <a:pt x="3081832" y="2128933"/>
                          <a:pt x="2946257" y="2292104"/>
                          <a:pt x="2730472" y="2302609"/>
                        </a:cubicBezTo>
                        <a:cubicBezTo>
                          <a:pt x="2479409" y="2317908"/>
                          <a:pt x="2292976" y="2257427"/>
                          <a:pt x="2120331" y="2302609"/>
                        </a:cubicBezTo>
                        <a:cubicBezTo>
                          <a:pt x="1947686" y="2347791"/>
                          <a:pt x="1757835" y="2283029"/>
                          <a:pt x="1486723" y="2302609"/>
                        </a:cubicBezTo>
                        <a:cubicBezTo>
                          <a:pt x="1215611" y="2322189"/>
                          <a:pt x="628957" y="2227431"/>
                          <a:pt x="383776" y="2302609"/>
                        </a:cubicBezTo>
                        <a:cubicBezTo>
                          <a:pt x="152746" y="2305742"/>
                          <a:pt x="-7307" y="2125746"/>
                          <a:pt x="0" y="1918833"/>
                        </a:cubicBezTo>
                        <a:cubicBezTo>
                          <a:pt x="-40056" y="1684704"/>
                          <a:pt x="24159" y="1505021"/>
                          <a:pt x="0" y="1391797"/>
                        </a:cubicBezTo>
                        <a:cubicBezTo>
                          <a:pt x="-24159" y="1278573"/>
                          <a:pt x="43723" y="1045835"/>
                          <a:pt x="0" y="880111"/>
                        </a:cubicBezTo>
                        <a:cubicBezTo>
                          <a:pt x="-43723" y="714387"/>
                          <a:pt x="17243" y="625202"/>
                          <a:pt x="0" y="38377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32" name="TextBox 131">
            <a:extLst>
              <a:ext uri="{FF2B5EF4-FFF2-40B4-BE49-F238E27FC236}">
                <a16:creationId xmlns:a16="http://schemas.microsoft.com/office/drawing/2014/main" id="{E3B1C6BF-D8D7-166C-B1BA-4D47E58B9303}"/>
              </a:ext>
            </a:extLst>
          </p:cNvPr>
          <p:cNvSpPr txBox="1"/>
          <p:nvPr/>
        </p:nvSpPr>
        <p:spPr>
          <a:xfrm>
            <a:off x="6865886" y="2712708"/>
            <a:ext cx="1954264" cy="400110"/>
          </a:xfrm>
          <a:prstGeom prst="rect">
            <a:avLst/>
          </a:prstGeom>
          <a:noFill/>
        </p:spPr>
        <p:txBody>
          <a:bodyPr wrap="square" rtlCol="0">
            <a:spAutoFit/>
          </a:bodyPr>
          <a:lstStyle/>
          <a:p>
            <a:pPr marL="0" marR="0" lvl="0" indent="0" algn="l" defTabSz="91417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Trebuchet MS"/>
                <a:ea typeface="+mn-ea"/>
                <a:cs typeface="+mn-cs"/>
              </a:rPr>
              <a:t>HYDERABAD 02 CAMPUS</a:t>
            </a:r>
          </a:p>
          <a:p>
            <a:pPr marL="0" marR="0" lvl="0" indent="0" algn="l" defTabSz="91417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Trebuchet MS"/>
                <a:ea typeface="+mn-ea"/>
                <a:cs typeface="+mn-cs"/>
              </a:rPr>
              <a:t>(FAB CITY)</a:t>
            </a:r>
          </a:p>
        </p:txBody>
      </p:sp>
      <p:sp>
        <p:nvSpPr>
          <p:cNvPr id="203" name="TextBox 202">
            <a:extLst>
              <a:ext uri="{FF2B5EF4-FFF2-40B4-BE49-F238E27FC236}">
                <a16:creationId xmlns:a16="http://schemas.microsoft.com/office/drawing/2014/main" id="{236B9F9F-473B-3820-00D4-1A40FD0ECA91}"/>
              </a:ext>
            </a:extLst>
          </p:cNvPr>
          <p:cNvSpPr txBox="1"/>
          <p:nvPr/>
        </p:nvSpPr>
        <p:spPr>
          <a:xfrm>
            <a:off x="1111948" y="3436796"/>
            <a:ext cx="1742759" cy="415498"/>
          </a:xfrm>
          <a:prstGeom prst="rect">
            <a:avLst/>
          </a:prstGeom>
          <a:noFill/>
        </p:spPr>
        <p:txBody>
          <a:bodyPr wrap="square" rtlCol="0">
            <a:spAutoFit/>
          </a:body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Trebuchet MS"/>
                <a:ea typeface="+mn-ea"/>
                <a:cs typeface="+mn-cs"/>
              </a:rPr>
              <a:t>BANGALORE 02 CAMPUS (AEROSPACE PARK)</a:t>
            </a:r>
          </a:p>
        </p:txBody>
      </p:sp>
      <p:sp>
        <p:nvSpPr>
          <p:cNvPr id="117" name="TextBox 116">
            <a:extLst>
              <a:ext uri="{FF2B5EF4-FFF2-40B4-BE49-F238E27FC236}">
                <a16:creationId xmlns:a16="http://schemas.microsoft.com/office/drawing/2014/main" id="{056AEC79-B22C-F3FC-D5FE-EEF760C8C505}"/>
              </a:ext>
            </a:extLst>
          </p:cNvPr>
          <p:cNvSpPr txBox="1"/>
          <p:nvPr/>
        </p:nvSpPr>
        <p:spPr>
          <a:xfrm>
            <a:off x="6958967" y="3094457"/>
            <a:ext cx="864020" cy="341317"/>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Block 1</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26 MW</a:t>
            </a:r>
          </a:p>
        </p:txBody>
      </p:sp>
      <p:sp>
        <p:nvSpPr>
          <p:cNvPr id="207" name="TextBox 206">
            <a:extLst>
              <a:ext uri="{FF2B5EF4-FFF2-40B4-BE49-F238E27FC236}">
                <a16:creationId xmlns:a16="http://schemas.microsoft.com/office/drawing/2014/main" id="{455810CC-6462-DD4E-83A7-0E1B74F0DE10}"/>
              </a:ext>
            </a:extLst>
          </p:cNvPr>
          <p:cNvSpPr txBox="1"/>
          <p:nvPr/>
        </p:nvSpPr>
        <p:spPr>
          <a:xfrm>
            <a:off x="7861450" y="3094456"/>
            <a:ext cx="950967" cy="331121"/>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Additional Blocks</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26-52 MW each </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(including BTS)</a:t>
            </a:r>
          </a:p>
        </p:txBody>
      </p:sp>
      <p:sp>
        <p:nvSpPr>
          <p:cNvPr id="193" name="Title 2">
            <a:extLst>
              <a:ext uri="{FF2B5EF4-FFF2-40B4-BE49-F238E27FC236}">
                <a16:creationId xmlns:a16="http://schemas.microsoft.com/office/drawing/2014/main" id="{3E79054F-9C84-8C74-3566-1B21C781E8EF}"/>
              </a:ext>
            </a:extLst>
          </p:cNvPr>
          <p:cNvSpPr>
            <a:spLocks noGrp="1"/>
          </p:cNvSpPr>
          <p:nvPr>
            <p:ph type="title"/>
          </p:nvPr>
        </p:nvSpPr>
        <p:spPr>
          <a:xfrm>
            <a:off x="324000" y="211574"/>
            <a:ext cx="8496150" cy="415490"/>
          </a:xfrm>
        </p:spPr>
        <p:txBody>
          <a:bodyPr/>
          <a:lstStyle/>
          <a:p>
            <a:r>
              <a:rPr lang="en-US" dirty="0"/>
              <a:t>Our DATA CENTERS: INDIA FOOTPRINT</a:t>
            </a:r>
            <a:endParaRPr lang="en-IN" dirty="0"/>
          </a:p>
        </p:txBody>
      </p:sp>
      <p:cxnSp>
        <p:nvCxnSpPr>
          <p:cNvPr id="36" name="Straight Connector 35">
            <a:extLst>
              <a:ext uri="{FF2B5EF4-FFF2-40B4-BE49-F238E27FC236}">
                <a16:creationId xmlns:a16="http://schemas.microsoft.com/office/drawing/2014/main" id="{EFF74834-8CEA-D908-10D5-E1EF2C70372E}"/>
              </a:ext>
            </a:extLst>
          </p:cNvPr>
          <p:cNvCxnSpPr>
            <a:cxnSpLocks/>
            <a:stCxn id="102" idx="3"/>
          </p:cNvCxnSpPr>
          <p:nvPr/>
        </p:nvCxnSpPr>
        <p:spPr>
          <a:xfrm flipV="1">
            <a:off x="3966522" y="3225682"/>
            <a:ext cx="925936" cy="489638"/>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C44D58C-BBED-D5C5-E547-B781F3DD1F6C}"/>
              </a:ext>
            </a:extLst>
          </p:cNvPr>
          <p:cNvCxnSpPr>
            <a:cxnSpLocks/>
            <a:stCxn id="51" idx="1"/>
          </p:cNvCxnSpPr>
          <p:nvPr/>
        </p:nvCxnSpPr>
        <p:spPr>
          <a:xfrm flipH="1" flipV="1">
            <a:off x="6037229" y="2248084"/>
            <a:ext cx="921508" cy="49152"/>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951EB3A-FFDB-2885-7B2D-8DC773FCEE95}"/>
              </a:ext>
            </a:extLst>
          </p:cNvPr>
          <p:cNvCxnSpPr>
            <a:cxnSpLocks/>
          </p:cNvCxnSpPr>
          <p:nvPr/>
        </p:nvCxnSpPr>
        <p:spPr>
          <a:xfrm>
            <a:off x="3270469" y="2415953"/>
            <a:ext cx="434096" cy="20986"/>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4EB2F71-F14D-69FE-BFB4-B5DB1D8DBC00}"/>
              </a:ext>
            </a:extLst>
          </p:cNvPr>
          <p:cNvCxnSpPr>
            <a:cxnSpLocks/>
          </p:cNvCxnSpPr>
          <p:nvPr/>
        </p:nvCxnSpPr>
        <p:spPr>
          <a:xfrm flipV="1">
            <a:off x="6324259" y="1046224"/>
            <a:ext cx="0" cy="562570"/>
          </a:xfrm>
          <a:prstGeom prst="line">
            <a:avLst/>
          </a:prstGeom>
          <a:ln w="12700">
            <a:solidFill>
              <a:srgbClr val="ABC125"/>
            </a:solidFill>
            <a:prstDash val="sysDot"/>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238FC87-729A-6ED3-8A69-3F13DF524D81}"/>
              </a:ext>
            </a:extLst>
          </p:cNvPr>
          <p:cNvCxnSpPr>
            <a:cxnSpLocks/>
          </p:cNvCxnSpPr>
          <p:nvPr/>
        </p:nvCxnSpPr>
        <p:spPr>
          <a:xfrm flipV="1">
            <a:off x="5021870" y="1616495"/>
            <a:ext cx="3230887" cy="11565"/>
          </a:xfrm>
          <a:prstGeom prst="line">
            <a:avLst/>
          </a:prstGeom>
          <a:ln w="12700">
            <a:solidFill>
              <a:srgbClr val="C0D72F"/>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4966534-5553-7A64-C0F2-A9E7272B285B}"/>
              </a:ext>
            </a:extLst>
          </p:cNvPr>
          <p:cNvCxnSpPr>
            <a:cxnSpLocks/>
          </p:cNvCxnSpPr>
          <p:nvPr/>
        </p:nvCxnSpPr>
        <p:spPr>
          <a:xfrm>
            <a:off x="7198676" y="1504459"/>
            <a:ext cx="0" cy="10800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728D33C-4C3A-DA5A-5B09-AC5265CA901D}"/>
              </a:ext>
            </a:extLst>
          </p:cNvPr>
          <p:cNvCxnSpPr>
            <a:cxnSpLocks/>
            <a:stCxn id="152" idx="0"/>
          </p:cNvCxnSpPr>
          <p:nvPr/>
        </p:nvCxnSpPr>
        <p:spPr>
          <a:xfrm flipH="1" flipV="1">
            <a:off x="5145183" y="3216796"/>
            <a:ext cx="1934338" cy="570462"/>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103B832F-C2A3-DE57-71C9-D6AAA53795FF}"/>
              </a:ext>
            </a:extLst>
          </p:cNvPr>
          <p:cNvCxnSpPr>
            <a:cxnSpLocks/>
            <a:stCxn id="55" idx="1"/>
          </p:cNvCxnSpPr>
          <p:nvPr/>
        </p:nvCxnSpPr>
        <p:spPr>
          <a:xfrm flipH="1" flipV="1">
            <a:off x="5275923" y="2825297"/>
            <a:ext cx="645790" cy="256661"/>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207E9D00-AFC5-A6AF-F32A-05719E498040}"/>
              </a:ext>
            </a:extLst>
          </p:cNvPr>
          <p:cNvCxnSpPr>
            <a:cxnSpLocks/>
          </p:cNvCxnSpPr>
          <p:nvPr/>
        </p:nvCxnSpPr>
        <p:spPr>
          <a:xfrm>
            <a:off x="2962765" y="3722605"/>
            <a:ext cx="148409" cy="2774"/>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8933E976-7D89-2103-F0DC-0CE9E947C5FF}"/>
              </a:ext>
            </a:extLst>
          </p:cNvPr>
          <p:cNvSpPr txBox="1"/>
          <p:nvPr/>
        </p:nvSpPr>
        <p:spPr>
          <a:xfrm>
            <a:off x="3111195" y="3499320"/>
            <a:ext cx="855328" cy="432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BANGALORE 01</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Electronic City</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7.6 MW</a:t>
            </a:r>
          </a:p>
        </p:txBody>
      </p:sp>
      <p:sp>
        <p:nvSpPr>
          <p:cNvPr id="103" name="Rectangle 102">
            <a:extLst>
              <a:ext uri="{FF2B5EF4-FFF2-40B4-BE49-F238E27FC236}">
                <a16:creationId xmlns:a16="http://schemas.microsoft.com/office/drawing/2014/main" id="{32DFC55D-1593-0686-33B8-E3569693FCB1}"/>
              </a:ext>
            </a:extLst>
          </p:cNvPr>
          <p:cNvSpPr/>
          <p:nvPr/>
        </p:nvSpPr>
        <p:spPr>
          <a:xfrm>
            <a:off x="1031634" y="3435959"/>
            <a:ext cx="1910088" cy="865629"/>
          </a:xfrm>
          <a:prstGeom prst="rect">
            <a:avLst/>
          </a:prstGeom>
          <a:noFill/>
          <a:ln w="12700">
            <a:solidFill>
              <a:schemeClr val="accent3">
                <a:lumMod val="75000"/>
              </a:schemeClr>
            </a:solidFill>
            <a:prstDash val="sysDot"/>
            <a:extLst>
              <a:ext uri="{C807C97D-BFC1-408E-A445-0C87EB9F89A2}">
                <ask:lineSketchStyleProps xmlns:ask="http://schemas.microsoft.com/office/drawing/2018/sketchyshapes" sd="1219033472">
                  <a:custGeom>
                    <a:avLst/>
                    <a:gdLst>
                      <a:gd name="connsiteX0" fmla="*/ 0 w 3114248"/>
                      <a:gd name="connsiteY0" fmla="*/ 383776 h 2302609"/>
                      <a:gd name="connsiteX1" fmla="*/ 383776 w 3114248"/>
                      <a:gd name="connsiteY1" fmla="*/ 0 h 2302609"/>
                      <a:gd name="connsiteX2" fmla="*/ 1017384 w 3114248"/>
                      <a:gd name="connsiteY2" fmla="*/ 0 h 2302609"/>
                      <a:gd name="connsiteX3" fmla="*/ 1580591 w 3114248"/>
                      <a:gd name="connsiteY3" fmla="*/ 0 h 2302609"/>
                      <a:gd name="connsiteX4" fmla="*/ 2120331 w 3114248"/>
                      <a:gd name="connsiteY4" fmla="*/ 0 h 2302609"/>
                      <a:gd name="connsiteX5" fmla="*/ 2730472 w 3114248"/>
                      <a:gd name="connsiteY5" fmla="*/ 0 h 2302609"/>
                      <a:gd name="connsiteX6" fmla="*/ 3114248 w 3114248"/>
                      <a:gd name="connsiteY6" fmla="*/ 383776 h 2302609"/>
                      <a:gd name="connsiteX7" fmla="*/ 3114248 w 3114248"/>
                      <a:gd name="connsiteY7" fmla="*/ 895462 h 2302609"/>
                      <a:gd name="connsiteX8" fmla="*/ 3114248 w 3114248"/>
                      <a:gd name="connsiteY8" fmla="*/ 1437848 h 2302609"/>
                      <a:gd name="connsiteX9" fmla="*/ 3114248 w 3114248"/>
                      <a:gd name="connsiteY9" fmla="*/ 1918833 h 2302609"/>
                      <a:gd name="connsiteX10" fmla="*/ 2730472 w 3114248"/>
                      <a:gd name="connsiteY10" fmla="*/ 2302609 h 2302609"/>
                      <a:gd name="connsiteX11" fmla="*/ 2120331 w 3114248"/>
                      <a:gd name="connsiteY11" fmla="*/ 2302609 h 2302609"/>
                      <a:gd name="connsiteX12" fmla="*/ 1486723 w 3114248"/>
                      <a:gd name="connsiteY12" fmla="*/ 2302609 h 2302609"/>
                      <a:gd name="connsiteX13" fmla="*/ 383776 w 3114248"/>
                      <a:gd name="connsiteY13" fmla="*/ 2302609 h 2302609"/>
                      <a:gd name="connsiteX14" fmla="*/ 0 w 3114248"/>
                      <a:gd name="connsiteY14" fmla="*/ 1918833 h 2302609"/>
                      <a:gd name="connsiteX15" fmla="*/ 0 w 3114248"/>
                      <a:gd name="connsiteY15" fmla="*/ 1391797 h 2302609"/>
                      <a:gd name="connsiteX16" fmla="*/ 0 w 3114248"/>
                      <a:gd name="connsiteY16" fmla="*/ 880111 h 2302609"/>
                      <a:gd name="connsiteX17" fmla="*/ 0 w 3114248"/>
                      <a:gd name="connsiteY17" fmla="*/ 383776 h 230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14248" h="2302609" extrusionOk="0">
                        <a:moveTo>
                          <a:pt x="0" y="383776"/>
                        </a:moveTo>
                        <a:cubicBezTo>
                          <a:pt x="-11782" y="164555"/>
                          <a:pt x="118190" y="20129"/>
                          <a:pt x="383776" y="0"/>
                        </a:cubicBezTo>
                        <a:cubicBezTo>
                          <a:pt x="680474" y="-48040"/>
                          <a:pt x="770610" y="27209"/>
                          <a:pt x="1017384" y="0"/>
                        </a:cubicBezTo>
                        <a:cubicBezTo>
                          <a:pt x="1264158" y="-27209"/>
                          <a:pt x="1452803" y="23102"/>
                          <a:pt x="1580591" y="0"/>
                        </a:cubicBezTo>
                        <a:cubicBezTo>
                          <a:pt x="1708379" y="-23102"/>
                          <a:pt x="1853356" y="47641"/>
                          <a:pt x="2120331" y="0"/>
                        </a:cubicBezTo>
                        <a:cubicBezTo>
                          <a:pt x="2387306" y="-47641"/>
                          <a:pt x="2541497" y="50656"/>
                          <a:pt x="2730472" y="0"/>
                        </a:cubicBezTo>
                        <a:cubicBezTo>
                          <a:pt x="2964745" y="-45933"/>
                          <a:pt x="3075667" y="165914"/>
                          <a:pt x="3114248" y="383776"/>
                        </a:cubicBezTo>
                        <a:cubicBezTo>
                          <a:pt x="3131173" y="530947"/>
                          <a:pt x="3101768" y="769204"/>
                          <a:pt x="3114248" y="895462"/>
                        </a:cubicBezTo>
                        <a:cubicBezTo>
                          <a:pt x="3126728" y="1021720"/>
                          <a:pt x="3080839" y="1300577"/>
                          <a:pt x="3114248" y="1437848"/>
                        </a:cubicBezTo>
                        <a:cubicBezTo>
                          <a:pt x="3147657" y="1575119"/>
                          <a:pt x="3077405" y="1762147"/>
                          <a:pt x="3114248" y="1918833"/>
                        </a:cubicBezTo>
                        <a:cubicBezTo>
                          <a:pt x="3081832" y="2128933"/>
                          <a:pt x="2946257" y="2292104"/>
                          <a:pt x="2730472" y="2302609"/>
                        </a:cubicBezTo>
                        <a:cubicBezTo>
                          <a:pt x="2479409" y="2317908"/>
                          <a:pt x="2292976" y="2257427"/>
                          <a:pt x="2120331" y="2302609"/>
                        </a:cubicBezTo>
                        <a:cubicBezTo>
                          <a:pt x="1947686" y="2347791"/>
                          <a:pt x="1757835" y="2283029"/>
                          <a:pt x="1486723" y="2302609"/>
                        </a:cubicBezTo>
                        <a:cubicBezTo>
                          <a:pt x="1215611" y="2322189"/>
                          <a:pt x="628957" y="2227431"/>
                          <a:pt x="383776" y="2302609"/>
                        </a:cubicBezTo>
                        <a:cubicBezTo>
                          <a:pt x="152746" y="2305742"/>
                          <a:pt x="-7307" y="2125746"/>
                          <a:pt x="0" y="1918833"/>
                        </a:cubicBezTo>
                        <a:cubicBezTo>
                          <a:pt x="-40056" y="1684704"/>
                          <a:pt x="24159" y="1505021"/>
                          <a:pt x="0" y="1391797"/>
                        </a:cubicBezTo>
                        <a:cubicBezTo>
                          <a:pt x="-24159" y="1278573"/>
                          <a:pt x="43723" y="1045835"/>
                          <a:pt x="0" y="880111"/>
                        </a:cubicBezTo>
                        <a:cubicBezTo>
                          <a:pt x="-43723" y="714387"/>
                          <a:pt x="17243" y="625202"/>
                          <a:pt x="0" y="38377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3" name="TextBox 12">
            <a:extLst>
              <a:ext uri="{FF2B5EF4-FFF2-40B4-BE49-F238E27FC236}">
                <a16:creationId xmlns:a16="http://schemas.microsoft.com/office/drawing/2014/main" id="{D4BE9B54-DD5B-AD4F-F191-C770B4F42825}"/>
              </a:ext>
            </a:extLst>
          </p:cNvPr>
          <p:cNvSpPr txBox="1"/>
          <p:nvPr/>
        </p:nvSpPr>
        <p:spPr>
          <a:xfrm>
            <a:off x="5132736" y="4760419"/>
            <a:ext cx="3687415" cy="215444"/>
          </a:xfrm>
          <a:prstGeom prst="rect">
            <a:avLst/>
          </a:prstGeom>
          <a:noFill/>
        </p:spPr>
        <p:txBody>
          <a:bodyPr wrap="square" rtlCol="0">
            <a:spAutoFit/>
          </a:bodyPr>
          <a:lstStyle/>
          <a:p>
            <a:pPr marL="0" marR="0" lvl="0" indent="0" algn="r" defTabSz="91428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75000"/>
                  </a:prstClr>
                </a:solidFill>
                <a:effectLst/>
                <a:uLnTx/>
                <a:uFillTx/>
                <a:latin typeface="Trebuchet MS"/>
                <a:ea typeface="+mn-ea"/>
                <a:cs typeface="Arial" panose="020B0604020202020204" pitchFamily="34" charset="0"/>
              </a:rPr>
              <a:t>All Power references are Design IT Power at maximum Capacity </a:t>
            </a:r>
          </a:p>
        </p:txBody>
      </p:sp>
      <p:sp>
        <p:nvSpPr>
          <p:cNvPr id="38" name="TextBox 37">
            <a:extLst>
              <a:ext uri="{FF2B5EF4-FFF2-40B4-BE49-F238E27FC236}">
                <a16:creationId xmlns:a16="http://schemas.microsoft.com/office/drawing/2014/main" id="{50BF10FB-16B9-966D-CC17-F166D2E01AB5}"/>
              </a:ext>
            </a:extLst>
          </p:cNvPr>
          <p:cNvSpPr txBox="1"/>
          <p:nvPr/>
        </p:nvSpPr>
        <p:spPr>
          <a:xfrm>
            <a:off x="327268" y="4610734"/>
            <a:ext cx="108000" cy="108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prstClr val="black"/>
              </a:solidFill>
              <a:effectLst/>
              <a:uLnTx/>
              <a:uFillTx/>
              <a:latin typeface="Trebuchet MS"/>
              <a:ea typeface="+mn-ea"/>
              <a:cs typeface="+mn-cs"/>
            </a:endParaRPr>
          </a:p>
        </p:txBody>
      </p:sp>
      <p:sp>
        <p:nvSpPr>
          <p:cNvPr id="48" name="TextBox 47">
            <a:extLst>
              <a:ext uri="{FF2B5EF4-FFF2-40B4-BE49-F238E27FC236}">
                <a16:creationId xmlns:a16="http://schemas.microsoft.com/office/drawing/2014/main" id="{AF856E84-3603-8732-FF42-BD6F52A9AC73}"/>
              </a:ext>
            </a:extLst>
          </p:cNvPr>
          <p:cNvSpPr txBox="1"/>
          <p:nvPr/>
        </p:nvSpPr>
        <p:spPr>
          <a:xfrm>
            <a:off x="1209224" y="4610734"/>
            <a:ext cx="108000" cy="108000"/>
          </a:xfrm>
          <a:prstGeom prst="roundRect">
            <a:avLst>
              <a:gd name="adj" fmla="val 9442"/>
            </a:avLst>
          </a:prstGeom>
          <a:solidFill>
            <a:schemeClr val="accent6"/>
          </a:solidFill>
          <a:ln w="6350">
            <a:solidFill>
              <a:schemeClr val="accent6">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prstClr val="black"/>
              </a:solidFill>
              <a:effectLst/>
              <a:uLnTx/>
              <a:uFillTx/>
              <a:latin typeface="Trebuchet MS"/>
              <a:ea typeface="+mn-ea"/>
              <a:cs typeface="+mn-cs"/>
            </a:endParaRPr>
          </a:p>
        </p:txBody>
      </p:sp>
      <p:sp>
        <p:nvSpPr>
          <p:cNvPr id="62" name="TextBox 61">
            <a:extLst>
              <a:ext uri="{FF2B5EF4-FFF2-40B4-BE49-F238E27FC236}">
                <a16:creationId xmlns:a16="http://schemas.microsoft.com/office/drawing/2014/main" id="{A5C2A65D-54ED-E393-E7B6-7FAD34558D7B}"/>
              </a:ext>
            </a:extLst>
          </p:cNvPr>
          <p:cNvSpPr txBox="1"/>
          <p:nvPr/>
        </p:nvSpPr>
        <p:spPr>
          <a:xfrm>
            <a:off x="2316732" y="4610734"/>
            <a:ext cx="108000" cy="108000"/>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prstClr val="black"/>
              </a:solidFill>
              <a:effectLst/>
              <a:uLnTx/>
              <a:uFillTx/>
              <a:latin typeface="Trebuchet MS"/>
              <a:ea typeface="+mn-ea"/>
              <a:cs typeface="+mn-cs"/>
            </a:endParaRPr>
          </a:p>
        </p:txBody>
      </p:sp>
      <p:sp>
        <p:nvSpPr>
          <p:cNvPr id="24" name="TextBox 23">
            <a:extLst>
              <a:ext uri="{FF2B5EF4-FFF2-40B4-BE49-F238E27FC236}">
                <a16:creationId xmlns:a16="http://schemas.microsoft.com/office/drawing/2014/main" id="{A8D1D146-9203-59F3-E36C-8B48782A5006}"/>
              </a:ext>
            </a:extLst>
          </p:cNvPr>
          <p:cNvSpPr txBox="1"/>
          <p:nvPr/>
        </p:nvSpPr>
        <p:spPr>
          <a:xfrm>
            <a:off x="435268" y="4557012"/>
            <a:ext cx="740389" cy="215444"/>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85000"/>
                  </a:prstClr>
                </a:solidFill>
                <a:effectLst/>
                <a:uLnTx/>
                <a:uFillTx/>
                <a:latin typeface="Trebuchet MS"/>
                <a:ea typeface="+mn-ea"/>
                <a:cs typeface="+mn-cs"/>
              </a:rPr>
              <a:t>Operational</a:t>
            </a:r>
            <a:endParaRPr kumimoji="0" lang="en-IN" sz="800" b="0" i="0" u="none" strike="noStrike" kern="1200" cap="none" spc="0" normalizeH="0" baseline="0" noProof="0">
              <a:ln>
                <a:noFill/>
              </a:ln>
              <a:solidFill>
                <a:prstClr val="white">
                  <a:lumMod val="85000"/>
                </a:prstClr>
              </a:solidFill>
              <a:effectLst/>
              <a:uLnTx/>
              <a:uFillTx/>
              <a:latin typeface="Trebuchet MS"/>
              <a:ea typeface="+mn-ea"/>
              <a:cs typeface="+mn-cs"/>
            </a:endParaRPr>
          </a:p>
        </p:txBody>
      </p:sp>
      <p:sp>
        <p:nvSpPr>
          <p:cNvPr id="26" name="TextBox 25">
            <a:extLst>
              <a:ext uri="{FF2B5EF4-FFF2-40B4-BE49-F238E27FC236}">
                <a16:creationId xmlns:a16="http://schemas.microsoft.com/office/drawing/2014/main" id="{180ABCD9-401F-A48D-4BFE-F792CE23D16E}"/>
              </a:ext>
            </a:extLst>
          </p:cNvPr>
          <p:cNvSpPr txBox="1"/>
          <p:nvPr/>
        </p:nvSpPr>
        <p:spPr>
          <a:xfrm>
            <a:off x="1317224" y="4557012"/>
            <a:ext cx="965941" cy="215444"/>
          </a:xfrm>
          <a:prstGeom prst="rect">
            <a:avLst/>
          </a:prstGeom>
          <a:noFill/>
        </p:spPr>
        <p:txBody>
          <a:bodyPr wrap="square" rtlCol="0">
            <a:spAutoFit/>
          </a:bodyPr>
          <a:lstStyle/>
          <a:p>
            <a:pPr marL="0" marR="0" lvl="0" indent="0" algn="l" defTabSz="91419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85000"/>
                  </a:prstClr>
                </a:solidFill>
                <a:effectLst/>
                <a:uLnTx/>
                <a:uFillTx/>
                <a:latin typeface="Trebuchet MS"/>
                <a:ea typeface="+mn-ea"/>
                <a:cs typeface="+mn-cs"/>
              </a:rPr>
              <a:t>In Development</a:t>
            </a:r>
          </a:p>
        </p:txBody>
      </p:sp>
      <p:sp>
        <p:nvSpPr>
          <p:cNvPr id="28" name="TextBox 27">
            <a:extLst>
              <a:ext uri="{FF2B5EF4-FFF2-40B4-BE49-F238E27FC236}">
                <a16:creationId xmlns:a16="http://schemas.microsoft.com/office/drawing/2014/main" id="{F07C5637-2273-1E51-D3BF-B4E22969D87A}"/>
              </a:ext>
            </a:extLst>
          </p:cNvPr>
          <p:cNvSpPr txBox="1"/>
          <p:nvPr/>
        </p:nvSpPr>
        <p:spPr>
          <a:xfrm>
            <a:off x="2424732" y="4557012"/>
            <a:ext cx="741239" cy="215444"/>
          </a:xfrm>
          <a:prstGeom prst="rect">
            <a:avLst/>
          </a:prstGeom>
          <a:noFill/>
        </p:spPr>
        <p:txBody>
          <a:bodyPr wrap="square" rtlCol="0">
            <a:spAutoFit/>
          </a:bodyPr>
          <a:lstStyle/>
          <a:p>
            <a:pPr marL="0" marR="0" lvl="0" indent="0" algn="l" defTabSz="91419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85000"/>
                  </a:prstClr>
                </a:solidFill>
                <a:effectLst/>
                <a:uLnTx/>
                <a:uFillTx/>
                <a:latin typeface="Trebuchet MS"/>
                <a:ea typeface="+mn-ea"/>
                <a:cs typeface="+mn-cs"/>
              </a:rPr>
              <a:t>Planning</a:t>
            </a:r>
          </a:p>
        </p:txBody>
      </p:sp>
      <p:sp>
        <p:nvSpPr>
          <p:cNvPr id="46" name="TextBox 45">
            <a:extLst>
              <a:ext uri="{FF2B5EF4-FFF2-40B4-BE49-F238E27FC236}">
                <a16:creationId xmlns:a16="http://schemas.microsoft.com/office/drawing/2014/main" id="{D014D773-06C4-B8BA-2687-F59ACCC2B235}"/>
              </a:ext>
            </a:extLst>
          </p:cNvPr>
          <p:cNvSpPr txBox="1"/>
          <p:nvPr/>
        </p:nvSpPr>
        <p:spPr>
          <a:xfrm>
            <a:off x="1230498" y="953206"/>
            <a:ext cx="900000" cy="360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2</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9.6 MW</a:t>
            </a:r>
          </a:p>
        </p:txBody>
      </p:sp>
      <p:sp>
        <p:nvSpPr>
          <p:cNvPr id="47" name="TextBox 46">
            <a:extLst>
              <a:ext uri="{FF2B5EF4-FFF2-40B4-BE49-F238E27FC236}">
                <a16:creationId xmlns:a16="http://schemas.microsoft.com/office/drawing/2014/main" id="{08D5DF48-AB39-08AD-77D8-F057FFAA5AC5}"/>
              </a:ext>
            </a:extLst>
          </p:cNvPr>
          <p:cNvSpPr txBox="1"/>
          <p:nvPr/>
        </p:nvSpPr>
        <p:spPr>
          <a:xfrm>
            <a:off x="231472" y="953206"/>
            <a:ext cx="900000" cy="360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1</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11.5 MW</a:t>
            </a:r>
          </a:p>
        </p:txBody>
      </p:sp>
      <p:cxnSp>
        <p:nvCxnSpPr>
          <p:cNvPr id="72" name="Straight Connector 71">
            <a:extLst>
              <a:ext uri="{FF2B5EF4-FFF2-40B4-BE49-F238E27FC236}">
                <a16:creationId xmlns:a16="http://schemas.microsoft.com/office/drawing/2014/main" id="{E4685C13-762E-36D7-45AA-29EA3B41CD63}"/>
              </a:ext>
            </a:extLst>
          </p:cNvPr>
          <p:cNvCxnSpPr>
            <a:cxnSpLocks/>
          </p:cNvCxnSpPr>
          <p:nvPr/>
        </p:nvCxnSpPr>
        <p:spPr>
          <a:xfrm rot="5400000" flipV="1">
            <a:off x="643445" y="197122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586A473-2461-3635-3E3A-EF47E43EA928}"/>
              </a:ext>
            </a:extLst>
          </p:cNvPr>
          <p:cNvCxnSpPr>
            <a:cxnSpLocks/>
          </p:cNvCxnSpPr>
          <p:nvPr/>
        </p:nvCxnSpPr>
        <p:spPr>
          <a:xfrm rot="5400000" flipV="1">
            <a:off x="1296357" y="197122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41" name="Rounded Rectangle 140">
            <a:extLst>
              <a:ext uri="{FF2B5EF4-FFF2-40B4-BE49-F238E27FC236}">
                <a16:creationId xmlns:a16="http://schemas.microsoft.com/office/drawing/2014/main" id="{1E4DA414-F752-F613-B079-C15E8DB40414}"/>
              </a:ext>
            </a:extLst>
          </p:cNvPr>
          <p:cNvSpPr/>
          <p:nvPr/>
        </p:nvSpPr>
        <p:spPr>
          <a:xfrm>
            <a:off x="2231018" y="953206"/>
            <a:ext cx="904417" cy="360000"/>
          </a:xfrm>
          <a:prstGeom prst="roundRect">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3</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BTS</a:t>
            </a:r>
          </a:p>
        </p:txBody>
      </p:sp>
      <p:cxnSp>
        <p:nvCxnSpPr>
          <p:cNvPr id="143" name="Straight Connector 142">
            <a:extLst>
              <a:ext uri="{FF2B5EF4-FFF2-40B4-BE49-F238E27FC236}">
                <a16:creationId xmlns:a16="http://schemas.microsoft.com/office/drawing/2014/main" id="{DFFA994C-3A8A-8452-3F37-51D754344516}"/>
              </a:ext>
            </a:extLst>
          </p:cNvPr>
          <p:cNvCxnSpPr>
            <a:cxnSpLocks/>
          </p:cNvCxnSpPr>
          <p:nvPr/>
        </p:nvCxnSpPr>
        <p:spPr>
          <a:xfrm rot="5400000" flipV="1">
            <a:off x="2691253" y="141976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B1327BA-CCA9-0DBD-E4D7-7814723FAE1F}"/>
              </a:ext>
            </a:extLst>
          </p:cNvPr>
          <p:cNvSpPr txBox="1"/>
          <p:nvPr/>
        </p:nvSpPr>
        <p:spPr>
          <a:xfrm>
            <a:off x="1238895" y="1506123"/>
            <a:ext cx="900000" cy="360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5</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43+ MW</a:t>
            </a:r>
          </a:p>
        </p:txBody>
      </p:sp>
      <p:sp>
        <p:nvSpPr>
          <p:cNvPr id="5" name="TextBox 4">
            <a:extLst>
              <a:ext uri="{FF2B5EF4-FFF2-40B4-BE49-F238E27FC236}">
                <a16:creationId xmlns:a16="http://schemas.microsoft.com/office/drawing/2014/main" id="{77044232-EF2E-5FD6-5F88-B4E70C68CD50}"/>
              </a:ext>
            </a:extLst>
          </p:cNvPr>
          <p:cNvSpPr txBox="1"/>
          <p:nvPr/>
        </p:nvSpPr>
        <p:spPr>
          <a:xfrm>
            <a:off x="239869" y="1506123"/>
            <a:ext cx="900000" cy="360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4</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8.1 MW</a:t>
            </a:r>
          </a:p>
        </p:txBody>
      </p:sp>
      <p:sp>
        <p:nvSpPr>
          <p:cNvPr id="8" name="Rounded Rectangle 140">
            <a:extLst>
              <a:ext uri="{FF2B5EF4-FFF2-40B4-BE49-F238E27FC236}">
                <a16:creationId xmlns:a16="http://schemas.microsoft.com/office/drawing/2014/main" id="{6E23F79A-C0C3-344F-5D37-F6ACE1992467}"/>
              </a:ext>
            </a:extLst>
          </p:cNvPr>
          <p:cNvSpPr/>
          <p:nvPr/>
        </p:nvSpPr>
        <p:spPr>
          <a:xfrm>
            <a:off x="2239480" y="1506123"/>
            <a:ext cx="904417" cy="360000"/>
          </a:xfrm>
          <a:prstGeom prst="roundRect">
            <a:avLst/>
          </a:prstGeom>
          <a:solidFill>
            <a:schemeClr val="accent6"/>
          </a:solidFill>
          <a:ln w="6350">
            <a:solidFill>
              <a:schemeClr val="accent6">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6</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40+ MW</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Q2 2025</a:t>
            </a:r>
          </a:p>
        </p:txBody>
      </p:sp>
      <p:sp>
        <p:nvSpPr>
          <p:cNvPr id="9" name="TextBox 8">
            <a:extLst>
              <a:ext uri="{FF2B5EF4-FFF2-40B4-BE49-F238E27FC236}">
                <a16:creationId xmlns:a16="http://schemas.microsoft.com/office/drawing/2014/main" id="{B7B4958F-BFC6-4584-FA65-7EBA08AE45D5}"/>
              </a:ext>
            </a:extLst>
          </p:cNvPr>
          <p:cNvSpPr txBox="1"/>
          <p:nvPr/>
        </p:nvSpPr>
        <p:spPr>
          <a:xfrm>
            <a:off x="986760" y="2044676"/>
            <a:ext cx="648000" cy="360000"/>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8</a:t>
            </a:r>
          </a:p>
          <a:p>
            <a:pPr marL="0" marR="0" lvl="0" indent="0" algn="ctr" defTabSz="91422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solidFill>
                <a:effectLst/>
                <a:uLnTx/>
                <a:uFillTx/>
                <a:latin typeface="Trebuchet MS"/>
                <a:ea typeface="+mn-ea"/>
                <a:cs typeface="+mn-cs"/>
              </a:rPr>
              <a:t>40+ MW</a:t>
            </a:r>
          </a:p>
        </p:txBody>
      </p:sp>
      <p:sp>
        <p:nvSpPr>
          <p:cNvPr id="10" name="TextBox 9">
            <a:extLst>
              <a:ext uri="{FF2B5EF4-FFF2-40B4-BE49-F238E27FC236}">
                <a16:creationId xmlns:a16="http://schemas.microsoft.com/office/drawing/2014/main" id="{57BA3BD5-280B-7FCC-A4EF-15C472162BD5}"/>
              </a:ext>
            </a:extLst>
          </p:cNvPr>
          <p:cNvSpPr txBox="1"/>
          <p:nvPr/>
        </p:nvSpPr>
        <p:spPr>
          <a:xfrm>
            <a:off x="233794" y="2044676"/>
            <a:ext cx="648000" cy="360000"/>
          </a:xfrm>
          <a:prstGeom prst="roundRect">
            <a:avLst>
              <a:gd name="adj" fmla="val 9442"/>
            </a:avLst>
          </a:prstGeom>
          <a:solidFill>
            <a:schemeClr val="accent6"/>
          </a:solidFill>
          <a:ln w="6350">
            <a:solidFill>
              <a:schemeClr val="accent6">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7</a:t>
            </a:r>
          </a:p>
          <a:p>
            <a:pPr marL="0" marR="0" lvl="0" indent="0" algn="ctr" defTabSz="91422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solidFill>
                <a:effectLst/>
                <a:uLnTx/>
                <a:uFillTx/>
                <a:latin typeface="Trebuchet MS"/>
                <a:ea typeface="+mn-ea"/>
                <a:cs typeface="+mn-cs"/>
              </a:rPr>
              <a:t>40+ MW</a:t>
            </a:r>
          </a:p>
          <a:p>
            <a:pPr marL="0" marR="0" lvl="0" indent="0" algn="ctr" defTabSz="91422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solidFill>
                <a:effectLst/>
                <a:uLnTx/>
                <a:uFillTx/>
                <a:latin typeface="Trebuchet MS"/>
                <a:ea typeface="+mn-ea"/>
                <a:cs typeface="+mn-cs"/>
              </a:rPr>
              <a:t>Q3 2025</a:t>
            </a:r>
          </a:p>
        </p:txBody>
      </p:sp>
      <p:sp>
        <p:nvSpPr>
          <p:cNvPr id="11" name="Rounded Rectangle 140">
            <a:extLst>
              <a:ext uri="{FF2B5EF4-FFF2-40B4-BE49-F238E27FC236}">
                <a16:creationId xmlns:a16="http://schemas.microsoft.com/office/drawing/2014/main" id="{8017E380-FC44-C686-84B9-908B8DA8B482}"/>
              </a:ext>
            </a:extLst>
          </p:cNvPr>
          <p:cNvSpPr/>
          <p:nvPr/>
        </p:nvSpPr>
        <p:spPr>
          <a:xfrm>
            <a:off x="1739726" y="2044676"/>
            <a:ext cx="648000" cy="360000"/>
          </a:xfrm>
          <a:prstGeom prst="roundRect">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9</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40+ MW</a:t>
            </a:r>
          </a:p>
        </p:txBody>
      </p:sp>
      <p:cxnSp>
        <p:nvCxnSpPr>
          <p:cNvPr id="18" name="Straight Connector 17">
            <a:extLst>
              <a:ext uri="{FF2B5EF4-FFF2-40B4-BE49-F238E27FC236}">
                <a16:creationId xmlns:a16="http://schemas.microsoft.com/office/drawing/2014/main" id="{41671E30-C689-08B5-75D5-43A2820E17CF}"/>
              </a:ext>
            </a:extLst>
          </p:cNvPr>
          <p:cNvCxnSpPr>
            <a:cxnSpLocks/>
          </p:cNvCxnSpPr>
          <p:nvPr/>
        </p:nvCxnSpPr>
        <p:spPr>
          <a:xfrm rot="5400000" flipV="1">
            <a:off x="637946" y="141976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4439343-6962-4B5E-5E46-6152873413B1}"/>
              </a:ext>
            </a:extLst>
          </p:cNvPr>
          <p:cNvCxnSpPr>
            <a:cxnSpLocks/>
          </p:cNvCxnSpPr>
          <p:nvPr/>
        </p:nvCxnSpPr>
        <p:spPr>
          <a:xfrm rot="5400000" flipV="1">
            <a:off x="1646058" y="141976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8782542-0DD6-3E3E-4129-3C44DA486BDC}"/>
              </a:ext>
            </a:extLst>
          </p:cNvPr>
          <p:cNvCxnSpPr>
            <a:cxnSpLocks/>
          </p:cNvCxnSpPr>
          <p:nvPr/>
        </p:nvCxnSpPr>
        <p:spPr>
          <a:xfrm rot="5400000" flipV="1">
            <a:off x="2691729" y="1970009"/>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Rounded Rectangle 140">
            <a:extLst>
              <a:ext uri="{FF2B5EF4-FFF2-40B4-BE49-F238E27FC236}">
                <a16:creationId xmlns:a16="http://schemas.microsoft.com/office/drawing/2014/main" id="{969950A6-F183-587A-CB58-940360BC3F2E}"/>
              </a:ext>
            </a:extLst>
          </p:cNvPr>
          <p:cNvSpPr/>
          <p:nvPr/>
        </p:nvSpPr>
        <p:spPr>
          <a:xfrm>
            <a:off x="2492692" y="2044676"/>
            <a:ext cx="648000" cy="360000"/>
          </a:xfrm>
          <a:prstGeom prst="roundRect">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10</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40+ MW</a:t>
            </a:r>
          </a:p>
        </p:txBody>
      </p:sp>
      <p:cxnSp>
        <p:nvCxnSpPr>
          <p:cNvPr id="12" name="Straight Connector 11">
            <a:extLst>
              <a:ext uri="{FF2B5EF4-FFF2-40B4-BE49-F238E27FC236}">
                <a16:creationId xmlns:a16="http://schemas.microsoft.com/office/drawing/2014/main" id="{ADF6B414-886C-EC14-EDA5-22E48B183354}"/>
              </a:ext>
            </a:extLst>
          </p:cNvPr>
          <p:cNvCxnSpPr>
            <a:cxnSpLocks/>
          </p:cNvCxnSpPr>
          <p:nvPr/>
        </p:nvCxnSpPr>
        <p:spPr>
          <a:xfrm rot="5400000" flipV="1">
            <a:off x="1935167" y="197122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78FA4BD-D865-ABF5-D7C7-9A40BB1A773C}"/>
              </a:ext>
            </a:extLst>
          </p:cNvPr>
          <p:cNvCxnSpPr>
            <a:cxnSpLocks/>
          </p:cNvCxnSpPr>
          <p:nvPr/>
        </p:nvCxnSpPr>
        <p:spPr>
          <a:xfrm>
            <a:off x="686056" y="2452303"/>
            <a:ext cx="3813" cy="201298"/>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B579C51-EF41-F5BD-8B99-F4BCBBF2EC6C}"/>
              </a:ext>
            </a:extLst>
          </p:cNvPr>
          <p:cNvCxnSpPr>
            <a:cxnSpLocks/>
          </p:cNvCxnSpPr>
          <p:nvPr/>
        </p:nvCxnSpPr>
        <p:spPr>
          <a:xfrm>
            <a:off x="1313332" y="2452303"/>
            <a:ext cx="3813" cy="201298"/>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40" name="Rounded Rectangle 140">
            <a:extLst>
              <a:ext uri="{FF2B5EF4-FFF2-40B4-BE49-F238E27FC236}">
                <a16:creationId xmlns:a16="http://schemas.microsoft.com/office/drawing/2014/main" id="{3EFDA09F-91D8-FBBB-3131-8FB10390E3F2}"/>
              </a:ext>
            </a:extLst>
          </p:cNvPr>
          <p:cNvSpPr/>
          <p:nvPr/>
        </p:nvSpPr>
        <p:spPr>
          <a:xfrm>
            <a:off x="323850" y="2578624"/>
            <a:ext cx="648000" cy="360000"/>
          </a:xfrm>
          <a:prstGeom prst="roundRect">
            <a:avLst/>
          </a:prstGeom>
          <a:solidFill>
            <a:schemeClr val="accent6"/>
          </a:solidFill>
          <a:ln w="6350">
            <a:solidFill>
              <a:schemeClr val="accent6">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11</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40+ MW</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Q3 2025</a:t>
            </a:r>
          </a:p>
        </p:txBody>
      </p:sp>
      <p:sp>
        <p:nvSpPr>
          <p:cNvPr id="41" name="Rounded Rectangle 140">
            <a:extLst>
              <a:ext uri="{FF2B5EF4-FFF2-40B4-BE49-F238E27FC236}">
                <a16:creationId xmlns:a16="http://schemas.microsoft.com/office/drawing/2014/main" id="{34521302-90EE-72FF-2771-43593C4116D0}"/>
              </a:ext>
            </a:extLst>
          </p:cNvPr>
          <p:cNvSpPr/>
          <p:nvPr/>
        </p:nvSpPr>
        <p:spPr>
          <a:xfrm>
            <a:off x="1066009" y="2578624"/>
            <a:ext cx="648000" cy="360000"/>
          </a:xfrm>
          <a:prstGeom prst="roundRect">
            <a:avLst/>
          </a:prstGeom>
          <a:solidFill>
            <a:schemeClr val="accent6"/>
          </a:solidFill>
          <a:ln w="6350">
            <a:solidFill>
              <a:schemeClr val="accent6">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12</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40+ MW</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Q4 2025</a:t>
            </a:r>
          </a:p>
        </p:txBody>
      </p:sp>
      <p:sp>
        <p:nvSpPr>
          <p:cNvPr id="14" name="TextBox 13">
            <a:extLst>
              <a:ext uri="{FF2B5EF4-FFF2-40B4-BE49-F238E27FC236}">
                <a16:creationId xmlns:a16="http://schemas.microsoft.com/office/drawing/2014/main" id="{EEE6DB53-5AD8-CF8A-644D-2DCE9046A15C}"/>
              </a:ext>
            </a:extLst>
          </p:cNvPr>
          <p:cNvSpPr txBox="1"/>
          <p:nvPr/>
        </p:nvSpPr>
        <p:spPr>
          <a:xfrm>
            <a:off x="2036494" y="3864132"/>
            <a:ext cx="687782" cy="360000"/>
          </a:xfrm>
          <a:prstGeom prst="roundRect">
            <a:avLst>
              <a:gd name="adj" fmla="val 9442"/>
            </a:avLst>
          </a:prstGeom>
          <a:solidFill>
            <a:schemeClr val="accent6">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2</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20+ MW</a:t>
            </a:r>
          </a:p>
        </p:txBody>
      </p:sp>
      <p:sp>
        <p:nvSpPr>
          <p:cNvPr id="16" name="Star: 5 Points 14">
            <a:extLst>
              <a:ext uri="{FF2B5EF4-FFF2-40B4-BE49-F238E27FC236}">
                <a16:creationId xmlns:a16="http://schemas.microsoft.com/office/drawing/2014/main" id="{F912EFC4-EC69-DC69-B027-C0631CE9B6AC}"/>
              </a:ext>
            </a:extLst>
          </p:cNvPr>
          <p:cNvSpPr/>
          <p:nvPr/>
        </p:nvSpPr>
        <p:spPr>
          <a:xfrm>
            <a:off x="3292652" y="1125573"/>
            <a:ext cx="688026" cy="628108"/>
          </a:xfrm>
          <a:prstGeom prst="star6">
            <a:avLst/>
          </a:prstGeom>
          <a:solidFill>
            <a:srgbClr val="00B0F0"/>
          </a:solidFill>
          <a:ln w="6350">
            <a:solidFill>
              <a:schemeClr val="accent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Trebuchet MS"/>
              <a:ea typeface="+mn-ea"/>
              <a:cs typeface="+mn-cs"/>
            </a:endParaRPr>
          </a:p>
        </p:txBody>
      </p:sp>
      <p:sp>
        <p:nvSpPr>
          <p:cNvPr id="17" name="TextBox 16">
            <a:extLst>
              <a:ext uri="{FF2B5EF4-FFF2-40B4-BE49-F238E27FC236}">
                <a16:creationId xmlns:a16="http://schemas.microsoft.com/office/drawing/2014/main" id="{AD65E0C6-E606-CE4C-B384-2A54235D38C6}"/>
              </a:ext>
            </a:extLst>
          </p:cNvPr>
          <p:cNvSpPr txBox="1"/>
          <p:nvPr/>
        </p:nvSpPr>
        <p:spPr>
          <a:xfrm>
            <a:off x="3293997" y="1270350"/>
            <a:ext cx="686587" cy="338554"/>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Trebuchet MS"/>
                <a:ea typeface="+mn-ea"/>
                <a:cs typeface="+mn-cs"/>
              </a:rPr>
              <a:t>1</a:t>
            </a:r>
            <a:r>
              <a:rPr kumimoji="0" lang="en-US" sz="800" b="0" i="0" u="none" strike="noStrike" kern="1200" cap="none" spc="0" normalizeH="0" baseline="30000" noProof="0">
                <a:ln>
                  <a:noFill/>
                </a:ln>
                <a:solidFill>
                  <a:prstClr val="black"/>
                </a:solidFill>
                <a:effectLst/>
                <a:uLnTx/>
                <a:uFillTx/>
                <a:latin typeface="Trebuchet MS"/>
                <a:ea typeface="+mn-ea"/>
                <a:cs typeface="+mn-cs"/>
              </a:rPr>
              <a:t>st</a:t>
            </a:r>
            <a:r>
              <a:rPr kumimoji="0" lang="en-US" sz="800" b="0" i="0" u="none" strike="noStrike" kern="1200" cap="none" spc="0" normalizeH="0" baseline="0" noProof="0">
                <a:ln>
                  <a:noFill/>
                </a:ln>
                <a:solidFill>
                  <a:prstClr val="black"/>
                </a:solidFill>
                <a:effectLst/>
                <a:uLnTx/>
                <a:uFillTx/>
                <a:latin typeface="Trebuchet MS"/>
                <a:ea typeface="+mn-ea"/>
                <a:cs typeface="+mn-cs"/>
              </a:rPr>
              <a:t> Tier 3</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Trebuchet MS"/>
                <a:ea typeface="+mn-ea"/>
                <a:cs typeface="+mn-cs"/>
              </a:rPr>
              <a:t>in 2000</a:t>
            </a:r>
          </a:p>
        </p:txBody>
      </p:sp>
      <p:sp>
        <p:nvSpPr>
          <p:cNvPr id="22" name="TextBox 21">
            <a:extLst>
              <a:ext uri="{FF2B5EF4-FFF2-40B4-BE49-F238E27FC236}">
                <a16:creationId xmlns:a16="http://schemas.microsoft.com/office/drawing/2014/main" id="{690D0271-C039-5B07-6AFF-30F0E056BF68}"/>
              </a:ext>
            </a:extLst>
          </p:cNvPr>
          <p:cNvSpPr txBox="1"/>
          <p:nvPr/>
        </p:nvSpPr>
        <p:spPr>
          <a:xfrm>
            <a:off x="3670547" y="741154"/>
            <a:ext cx="901453" cy="288000"/>
          </a:xfrm>
          <a:prstGeom prst="round2DiagRect">
            <a:avLst/>
          </a:prstGeom>
          <a:solidFill>
            <a:schemeClr val="accent6"/>
          </a:solidFill>
          <a:ln w="6350">
            <a:solidFill>
              <a:schemeClr val="accent6">
                <a:lumMod val="20000"/>
                <a:lumOff val="8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marR="0" lvl="0" indent="0" algn="ctr" defTabSz="914174" fontAlgn="auto">
              <a:lnSpc>
                <a:spcPct val="100000"/>
              </a:lnSpc>
              <a:spcBef>
                <a:spcPts val="0"/>
              </a:spcBef>
              <a:spcAft>
                <a:spcPts val="0"/>
              </a:spcAft>
              <a:buClrTx/>
              <a:buSzTx/>
              <a:buFontTx/>
              <a:buNone/>
              <a:tabLst/>
              <a:defRPr kumimoji="0" sz="700" b="1" i="0" u="none" strike="noStrike" cap="none" spc="0" normalizeH="0" baseline="0">
                <a:ln>
                  <a:noFill/>
                </a:ln>
                <a:solidFill>
                  <a:prstClr val="black"/>
                </a:solidFill>
                <a:effectLst/>
                <a:uLnTx/>
                <a:uFillTx/>
                <a:latin typeface="Trebuchet MS"/>
              </a:defRPr>
            </a:lvl1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white"/>
                </a:solidFill>
                <a:effectLst/>
                <a:uLnTx/>
                <a:uFillTx/>
                <a:latin typeface="Trebuchet MS"/>
                <a:ea typeface="+mn-ea"/>
                <a:cs typeface="+mn-cs"/>
              </a:rPr>
              <a:t>CHANDIGARH 01</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IN" sz="700" b="1" i="0" u="none" strike="noStrike" kern="1200" cap="none" spc="0" normalizeH="0" baseline="0" noProof="0">
                <a:ln>
                  <a:noFill/>
                </a:ln>
                <a:solidFill>
                  <a:prstClr val="white"/>
                </a:solidFill>
                <a:effectLst/>
                <a:uLnTx/>
                <a:uFillTx/>
                <a:latin typeface="Trebuchet MS"/>
                <a:ea typeface="+mn-ea"/>
                <a:cs typeface="+mn-cs"/>
              </a:rPr>
              <a:t>14 MW</a:t>
            </a:r>
          </a:p>
        </p:txBody>
      </p:sp>
      <p:sp>
        <p:nvSpPr>
          <p:cNvPr id="56" name="TextBox 55">
            <a:extLst>
              <a:ext uri="{FF2B5EF4-FFF2-40B4-BE49-F238E27FC236}">
                <a16:creationId xmlns:a16="http://schemas.microsoft.com/office/drawing/2014/main" id="{DC42E1F1-7069-4E31-FB96-BA4B4D6F5D3C}"/>
              </a:ext>
            </a:extLst>
          </p:cNvPr>
          <p:cNvSpPr txBox="1"/>
          <p:nvPr/>
        </p:nvSpPr>
        <p:spPr>
          <a:xfrm>
            <a:off x="5430330" y="1151165"/>
            <a:ext cx="783857" cy="288000"/>
          </a:xfrm>
          <a:prstGeom prst="round2DiagRect">
            <a:avLst/>
          </a:prstGeom>
          <a:solidFill>
            <a:schemeClr val="accent6"/>
          </a:solidFill>
          <a:ln w="6350">
            <a:solidFill>
              <a:schemeClr val="accent6">
                <a:lumMod val="20000"/>
                <a:lumOff val="8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marR="0" lvl="0" indent="0" algn="ctr" defTabSz="914174" fontAlgn="auto">
              <a:lnSpc>
                <a:spcPct val="100000"/>
              </a:lnSpc>
              <a:spcBef>
                <a:spcPts val="0"/>
              </a:spcBef>
              <a:spcAft>
                <a:spcPts val="0"/>
              </a:spcAft>
              <a:buClrTx/>
              <a:buSzTx/>
              <a:buFontTx/>
              <a:buNone/>
              <a:tabLst/>
              <a:defRPr kumimoji="0" sz="700" b="1" i="0" u="none" strike="noStrike" cap="none" spc="0" normalizeH="0" baseline="0">
                <a:ln>
                  <a:noFill/>
                </a:ln>
                <a:solidFill>
                  <a:prstClr val="black"/>
                </a:solidFill>
                <a:effectLst/>
                <a:uLnTx/>
                <a:uFillTx/>
                <a:latin typeface="Trebuchet MS"/>
              </a:defRPr>
            </a:lvl1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white"/>
                </a:solidFill>
                <a:effectLst/>
                <a:uLnTx/>
                <a:uFillTx/>
                <a:latin typeface="Trebuchet MS"/>
                <a:ea typeface="+mn-ea"/>
                <a:cs typeface="+mn-cs"/>
              </a:rPr>
              <a:t>LUCKNOW 01</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IN" sz="700" b="1" i="0" u="none" strike="noStrike" kern="1200" cap="none" spc="0" normalizeH="0" baseline="0" noProof="0">
                <a:ln>
                  <a:noFill/>
                </a:ln>
                <a:solidFill>
                  <a:prstClr val="white"/>
                </a:solidFill>
                <a:effectLst/>
                <a:uLnTx/>
                <a:uFillTx/>
                <a:latin typeface="Trebuchet MS"/>
                <a:ea typeface="+mn-ea"/>
                <a:cs typeface="+mn-cs"/>
              </a:rPr>
              <a:t>14 MW</a:t>
            </a:r>
          </a:p>
        </p:txBody>
      </p:sp>
      <p:cxnSp>
        <p:nvCxnSpPr>
          <p:cNvPr id="64" name="Elbow Connector 63">
            <a:extLst>
              <a:ext uri="{FF2B5EF4-FFF2-40B4-BE49-F238E27FC236}">
                <a16:creationId xmlns:a16="http://schemas.microsoft.com/office/drawing/2014/main" id="{CB50A135-A706-99B0-C8F0-D0F7745EFB8C}"/>
              </a:ext>
            </a:extLst>
          </p:cNvPr>
          <p:cNvCxnSpPr>
            <a:cxnSpLocks/>
            <a:stCxn id="65" idx="0"/>
            <a:endCxn id="56" idx="1"/>
          </p:cNvCxnSpPr>
          <p:nvPr/>
        </p:nvCxnSpPr>
        <p:spPr>
          <a:xfrm rot="5400000" flipH="1" flipV="1">
            <a:off x="5409050" y="1417809"/>
            <a:ext cx="391853" cy="434566"/>
          </a:xfrm>
          <a:prstGeom prst="bentConnector3">
            <a:avLst>
              <a:gd name="adj1" fmla="val 50000"/>
            </a:avLst>
          </a:prstGeom>
          <a:ln w="12700">
            <a:solidFill>
              <a:schemeClr val="accent6"/>
            </a:solidFill>
            <a:prstDash val="sysDot"/>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6" name="Elbow Connector 65">
            <a:extLst>
              <a:ext uri="{FF2B5EF4-FFF2-40B4-BE49-F238E27FC236}">
                <a16:creationId xmlns:a16="http://schemas.microsoft.com/office/drawing/2014/main" id="{8E399CD4-D351-019E-91E3-D27A699AD7CE}"/>
              </a:ext>
            </a:extLst>
          </p:cNvPr>
          <p:cNvCxnSpPr>
            <a:cxnSpLocks/>
            <a:stCxn id="57" idx="2"/>
            <a:endCxn id="22" idx="1"/>
          </p:cNvCxnSpPr>
          <p:nvPr/>
        </p:nvCxnSpPr>
        <p:spPr>
          <a:xfrm rot="10800000">
            <a:off x="4121274" y="1029155"/>
            <a:ext cx="771184" cy="356011"/>
          </a:xfrm>
          <a:prstGeom prst="bentConnector2">
            <a:avLst/>
          </a:prstGeom>
          <a:ln w="12700">
            <a:solidFill>
              <a:schemeClr val="accent6"/>
            </a:solidFill>
            <a:prstDash val="sysDot"/>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9B9B5BD4-693E-0E3C-1AA5-59D08AA286BD}"/>
              </a:ext>
            </a:extLst>
          </p:cNvPr>
          <p:cNvGrpSpPr>
            <a:grpSpLocks noChangeAspect="1"/>
          </p:cNvGrpSpPr>
          <p:nvPr/>
        </p:nvGrpSpPr>
        <p:grpSpPr>
          <a:xfrm>
            <a:off x="4892458" y="1295165"/>
            <a:ext cx="180000" cy="180000"/>
            <a:chOff x="3956949" y="1725527"/>
            <a:chExt cx="288000" cy="288000"/>
          </a:xfrm>
        </p:grpSpPr>
        <p:sp>
          <p:nvSpPr>
            <p:cNvPr id="52" name="Oval 51">
              <a:extLst>
                <a:ext uri="{FF2B5EF4-FFF2-40B4-BE49-F238E27FC236}">
                  <a16:creationId xmlns:a16="http://schemas.microsoft.com/office/drawing/2014/main" id="{6C54A9B3-9C7A-0E59-9989-E1E36ABA90B6}"/>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54" name="Oval 53">
              <a:extLst>
                <a:ext uri="{FF2B5EF4-FFF2-40B4-BE49-F238E27FC236}">
                  <a16:creationId xmlns:a16="http://schemas.microsoft.com/office/drawing/2014/main" id="{1B0BE7AE-E9C4-F673-2D83-C9E3382CC9FA}"/>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57" name="Oval 56">
              <a:extLst>
                <a:ext uri="{FF2B5EF4-FFF2-40B4-BE49-F238E27FC236}">
                  <a16:creationId xmlns:a16="http://schemas.microsoft.com/office/drawing/2014/main" id="{692D05EA-9B70-FDCB-DA9D-96304D4C00B9}"/>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grpSp>
        <p:nvGrpSpPr>
          <p:cNvPr id="58" name="Group 57">
            <a:extLst>
              <a:ext uri="{FF2B5EF4-FFF2-40B4-BE49-F238E27FC236}">
                <a16:creationId xmlns:a16="http://schemas.microsoft.com/office/drawing/2014/main" id="{221DDDA1-65EF-38C0-E402-479261EEB877}"/>
              </a:ext>
            </a:extLst>
          </p:cNvPr>
          <p:cNvGrpSpPr>
            <a:grpSpLocks noChangeAspect="1"/>
          </p:cNvGrpSpPr>
          <p:nvPr/>
        </p:nvGrpSpPr>
        <p:grpSpPr>
          <a:xfrm>
            <a:off x="5297693" y="1831018"/>
            <a:ext cx="180000" cy="180000"/>
            <a:chOff x="3956949" y="1725527"/>
            <a:chExt cx="288000" cy="288000"/>
          </a:xfrm>
        </p:grpSpPr>
        <p:sp>
          <p:nvSpPr>
            <p:cNvPr id="59" name="Oval 58">
              <a:extLst>
                <a:ext uri="{FF2B5EF4-FFF2-40B4-BE49-F238E27FC236}">
                  <a16:creationId xmlns:a16="http://schemas.microsoft.com/office/drawing/2014/main" id="{91F77646-0635-ED84-34A0-692FEF1ADF22}"/>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61" name="Oval 60">
              <a:extLst>
                <a:ext uri="{FF2B5EF4-FFF2-40B4-BE49-F238E27FC236}">
                  <a16:creationId xmlns:a16="http://schemas.microsoft.com/office/drawing/2014/main" id="{41CBF223-95A7-E129-068D-96BC3A8E0BF8}"/>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65" name="Oval 64">
              <a:extLst>
                <a:ext uri="{FF2B5EF4-FFF2-40B4-BE49-F238E27FC236}">
                  <a16:creationId xmlns:a16="http://schemas.microsoft.com/office/drawing/2014/main" id="{5CA43CF9-7CEE-01F9-B553-AEA190D1B5CB}"/>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spTree>
    <p:extLst>
      <p:ext uri="{BB962C8B-B14F-4D97-AF65-F5344CB8AC3E}">
        <p14:creationId xmlns:p14="http://schemas.microsoft.com/office/powerpoint/2010/main" val="529555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715DD-35A8-307B-4CCB-4F819678D490}"/>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A3B9AA42-4D97-1A98-69D0-74FA9C11866F}"/>
              </a:ext>
            </a:extLst>
          </p:cNvPr>
          <p:cNvSpPr>
            <a:spLocks noGrp="1"/>
          </p:cNvSpPr>
          <p:nvPr>
            <p:ph type="title"/>
          </p:nvPr>
        </p:nvSpPr>
        <p:spPr>
          <a:xfrm>
            <a:off x="324000" y="65381"/>
            <a:ext cx="8496150" cy="707876"/>
          </a:xfrm>
        </p:spPr>
        <p:txBody>
          <a:bodyPr/>
          <a:lstStyle/>
          <a:p>
            <a:r>
              <a:rPr lang="en-IN" dirty="0"/>
              <a:t>Edge data </a:t>
            </a:r>
            <a:r>
              <a:rPr lang="en-IN" dirty="0" err="1"/>
              <a:t>center</a:t>
            </a:r>
            <a:r>
              <a:rPr lang="en-IN" dirty="0"/>
              <a:t> footprint. </a:t>
            </a:r>
            <a:br>
              <a:rPr lang="en-IN" dirty="0"/>
            </a:br>
            <a:r>
              <a:rPr lang="en-IN" dirty="0"/>
              <a:t>Rollout planned over 2-3 years</a:t>
            </a:r>
          </a:p>
        </p:txBody>
      </p:sp>
      <p:grpSp>
        <p:nvGrpSpPr>
          <p:cNvPr id="56" name="Group 55">
            <a:extLst>
              <a:ext uri="{FF2B5EF4-FFF2-40B4-BE49-F238E27FC236}">
                <a16:creationId xmlns:a16="http://schemas.microsoft.com/office/drawing/2014/main" id="{1A61D8B8-D78B-2389-74E4-528DE51B0306}"/>
              </a:ext>
            </a:extLst>
          </p:cNvPr>
          <p:cNvGrpSpPr/>
          <p:nvPr/>
        </p:nvGrpSpPr>
        <p:grpSpPr>
          <a:xfrm>
            <a:off x="3064080" y="789902"/>
            <a:ext cx="5416435" cy="3864586"/>
            <a:chOff x="4048102" y="636348"/>
            <a:chExt cx="4620426" cy="3296640"/>
          </a:xfrm>
        </p:grpSpPr>
        <p:pic>
          <p:nvPicPr>
            <p:cNvPr id="4" name="Graphic 3">
              <a:extLst>
                <a:ext uri="{FF2B5EF4-FFF2-40B4-BE49-F238E27FC236}">
                  <a16:creationId xmlns:a16="http://schemas.microsoft.com/office/drawing/2014/main" id="{AC38C8C4-5987-F7F6-A8E2-30A4F0FC2C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73381" y="636348"/>
              <a:ext cx="2745649" cy="3192979"/>
            </a:xfrm>
            <a:prstGeom prst="rect">
              <a:avLst/>
            </a:prstGeom>
          </p:spPr>
        </p:pic>
        <p:sp>
          <p:nvSpPr>
            <p:cNvPr id="12" name="TextBox 11">
              <a:extLst>
                <a:ext uri="{FF2B5EF4-FFF2-40B4-BE49-F238E27FC236}">
                  <a16:creationId xmlns:a16="http://schemas.microsoft.com/office/drawing/2014/main" id="{37F30993-B7F3-740C-2C3D-A81E9B64DD01}"/>
                </a:ext>
              </a:extLst>
            </p:cNvPr>
            <p:cNvSpPr txBox="1"/>
            <p:nvPr/>
          </p:nvSpPr>
          <p:spPr>
            <a:xfrm>
              <a:off x="6490670" y="1220958"/>
              <a:ext cx="583814" cy="170655"/>
            </a:xfrm>
            <a:prstGeom prst="rect">
              <a:avLst/>
            </a:prstGeom>
            <a:noFill/>
          </p:spPr>
          <p:txBody>
            <a:bodyPr wrap="square" rtlCol="0">
              <a:spAutoFit/>
            </a:bodyPr>
            <a:lstStyle>
              <a:defPPr>
                <a:defRPr lang="en-US"/>
              </a:defPPr>
              <a:lvl1pPr defTabSz="685681">
                <a:defRPr sz="700">
                  <a:solidFill>
                    <a:schemeClr val="bg1">
                      <a:lumMod val="75000"/>
                    </a:schemeClr>
                  </a:solidFill>
                  <a:latin typeface="Trebuchet MS"/>
                </a:defRPr>
              </a:lvl1pPr>
            </a:lstStyle>
            <a:p>
              <a:pPr defTabSz="685664">
                <a:defRPr/>
              </a:pPr>
              <a:r>
                <a:rPr lang="en-IN">
                  <a:solidFill>
                    <a:prstClr val="white">
                      <a:lumMod val="75000"/>
                    </a:prstClr>
                  </a:solidFill>
                </a:rPr>
                <a:t>NOIDA 01 </a:t>
              </a:r>
            </a:p>
          </p:txBody>
        </p:sp>
        <p:sp>
          <p:nvSpPr>
            <p:cNvPr id="14" name="TextBox 13">
              <a:extLst>
                <a:ext uri="{FF2B5EF4-FFF2-40B4-BE49-F238E27FC236}">
                  <a16:creationId xmlns:a16="http://schemas.microsoft.com/office/drawing/2014/main" id="{4C68E740-02CB-F19E-EC77-56B73064D725}"/>
                </a:ext>
              </a:extLst>
            </p:cNvPr>
            <p:cNvSpPr txBox="1"/>
            <p:nvPr/>
          </p:nvSpPr>
          <p:spPr>
            <a:xfrm>
              <a:off x="7471944" y="2307015"/>
              <a:ext cx="671979" cy="170655"/>
            </a:xfrm>
            <a:prstGeom prst="rect">
              <a:avLst/>
            </a:prstGeom>
            <a:noFill/>
          </p:spPr>
          <p:txBody>
            <a:bodyPr wrap="square" rtlCol="0">
              <a:spAutoFit/>
            </a:bodyPr>
            <a:lstStyle>
              <a:defPPr>
                <a:defRPr lang="en-US"/>
              </a:defPPr>
              <a:lvl1pPr defTabSz="685681">
                <a:defRPr sz="700">
                  <a:solidFill>
                    <a:schemeClr val="bg1">
                      <a:lumMod val="75000"/>
                    </a:schemeClr>
                  </a:solidFill>
                  <a:latin typeface="Trebuchet MS"/>
                </a:defRPr>
              </a:lvl1pPr>
            </a:lstStyle>
            <a:p>
              <a:pPr defTabSz="685664">
                <a:defRPr/>
              </a:pPr>
              <a:r>
                <a:rPr lang="en-IN">
                  <a:solidFill>
                    <a:prstClr val="white">
                      <a:lumMod val="75000"/>
                    </a:prstClr>
                  </a:solidFill>
                </a:rPr>
                <a:t>KOLKATA 01</a:t>
              </a:r>
            </a:p>
          </p:txBody>
        </p:sp>
        <p:sp>
          <p:nvSpPr>
            <p:cNvPr id="18" name="TextBox 17">
              <a:extLst>
                <a:ext uri="{FF2B5EF4-FFF2-40B4-BE49-F238E27FC236}">
                  <a16:creationId xmlns:a16="http://schemas.microsoft.com/office/drawing/2014/main" id="{FE41E861-78A1-1394-C550-F2461A336F84}"/>
                </a:ext>
              </a:extLst>
            </p:cNvPr>
            <p:cNvSpPr txBox="1"/>
            <p:nvPr/>
          </p:nvSpPr>
          <p:spPr>
            <a:xfrm>
              <a:off x="6547857" y="3178094"/>
              <a:ext cx="1065521" cy="170655"/>
            </a:xfrm>
            <a:prstGeom prst="rect">
              <a:avLst/>
            </a:prstGeom>
            <a:noFill/>
          </p:spPr>
          <p:txBody>
            <a:bodyPr wrap="square" rtlCol="0">
              <a:spAutoFit/>
            </a:bodyPr>
            <a:lstStyle>
              <a:defPPr>
                <a:defRPr lang="en-US"/>
              </a:defPPr>
              <a:lvl1pPr defTabSz="685681">
                <a:defRPr sz="700">
                  <a:solidFill>
                    <a:schemeClr val="bg1">
                      <a:lumMod val="75000"/>
                    </a:schemeClr>
                  </a:solidFill>
                  <a:latin typeface="Trebuchet MS"/>
                </a:defRPr>
              </a:lvl1pPr>
            </a:lstStyle>
            <a:p>
              <a:pPr defTabSz="685664">
                <a:defRPr/>
              </a:pPr>
              <a:r>
                <a:rPr lang="en-IN">
                  <a:solidFill>
                    <a:prstClr val="white">
                      <a:lumMod val="75000"/>
                    </a:prstClr>
                  </a:solidFill>
                </a:rPr>
                <a:t>HYDERABAD 01</a:t>
              </a:r>
            </a:p>
          </p:txBody>
        </p:sp>
        <p:sp>
          <p:nvSpPr>
            <p:cNvPr id="21" name="TextBox 20">
              <a:extLst>
                <a:ext uri="{FF2B5EF4-FFF2-40B4-BE49-F238E27FC236}">
                  <a16:creationId xmlns:a16="http://schemas.microsoft.com/office/drawing/2014/main" id="{43649CFA-A23B-2B14-9473-CE47EDB05879}"/>
                </a:ext>
              </a:extLst>
            </p:cNvPr>
            <p:cNvSpPr txBox="1"/>
            <p:nvPr/>
          </p:nvSpPr>
          <p:spPr>
            <a:xfrm>
              <a:off x="6671559" y="3597984"/>
              <a:ext cx="659155" cy="170655"/>
            </a:xfrm>
            <a:prstGeom prst="rect">
              <a:avLst/>
            </a:prstGeom>
            <a:noFill/>
          </p:spPr>
          <p:txBody>
            <a:bodyPr wrap="square" rtlCol="0">
              <a:spAutoFit/>
            </a:bodyPr>
            <a:lstStyle>
              <a:defPPr>
                <a:defRPr lang="en-US"/>
              </a:defPPr>
              <a:lvl1pPr algn="r" defTabSz="685681">
                <a:defRPr sz="700">
                  <a:solidFill>
                    <a:schemeClr val="bg1">
                      <a:lumMod val="75000"/>
                    </a:schemeClr>
                  </a:solidFill>
                  <a:latin typeface="Trebuchet MS"/>
                </a:defRPr>
              </a:lvl1pPr>
            </a:lstStyle>
            <a:p>
              <a:pPr algn="l" defTabSz="685664">
                <a:defRPr/>
              </a:pPr>
              <a:r>
                <a:rPr lang="en-IN">
                  <a:solidFill>
                    <a:prstClr val="white">
                      <a:lumMod val="75000"/>
                    </a:prstClr>
                  </a:solidFill>
                </a:rPr>
                <a:t>CHENNAI 01</a:t>
              </a:r>
            </a:p>
          </p:txBody>
        </p:sp>
        <p:sp>
          <p:nvSpPr>
            <p:cNvPr id="25" name="TextBox 24">
              <a:extLst>
                <a:ext uri="{FF2B5EF4-FFF2-40B4-BE49-F238E27FC236}">
                  <a16:creationId xmlns:a16="http://schemas.microsoft.com/office/drawing/2014/main" id="{F6CFB52C-836B-CFD1-B589-42E3D0AD346E}"/>
                </a:ext>
              </a:extLst>
            </p:cNvPr>
            <p:cNvSpPr txBox="1"/>
            <p:nvPr/>
          </p:nvSpPr>
          <p:spPr>
            <a:xfrm>
              <a:off x="4835647" y="3762333"/>
              <a:ext cx="850129" cy="170655"/>
            </a:xfrm>
            <a:prstGeom prst="rect">
              <a:avLst/>
            </a:prstGeom>
            <a:noFill/>
          </p:spPr>
          <p:txBody>
            <a:bodyPr wrap="square" rtlCol="0">
              <a:spAutoFit/>
            </a:bodyPr>
            <a:lstStyle/>
            <a:p>
              <a:pPr algn="r" defTabSz="685664">
                <a:defRPr/>
              </a:pPr>
              <a:r>
                <a:rPr lang="en-IN" sz="700">
                  <a:solidFill>
                    <a:prstClr val="white">
                      <a:lumMod val="75000"/>
                    </a:prstClr>
                  </a:solidFill>
                  <a:latin typeface="Trebuchet MS"/>
                </a:rPr>
                <a:t>BENGALURU 01</a:t>
              </a:r>
            </a:p>
          </p:txBody>
        </p:sp>
        <p:sp>
          <p:nvSpPr>
            <p:cNvPr id="27" name="TextBox 26">
              <a:extLst>
                <a:ext uri="{FF2B5EF4-FFF2-40B4-BE49-F238E27FC236}">
                  <a16:creationId xmlns:a16="http://schemas.microsoft.com/office/drawing/2014/main" id="{54F7FF3B-B0CC-9FCF-0EB2-E7A00524ED5A}"/>
                </a:ext>
              </a:extLst>
            </p:cNvPr>
            <p:cNvSpPr txBox="1"/>
            <p:nvPr/>
          </p:nvSpPr>
          <p:spPr>
            <a:xfrm>
              <a:off x="4421706" y="2772387"/>
              <a:ext cx="908183" cy="170655"/>
            </a:xfrm>
            <a:prstGeom prst="rect">
              <a:avLst/>
            </a:prstGeom>
            <a:noFill/>
          </p:spPr>
          <p:txBody>
            <a:bodyPr wrap="square" rtlCol="0">
              <a:spAutoFit/>
            </a:bodyPr>
            <a:lstStyle>
              <a:defPPr>
                <a:defRPr lang="en-US"/>
              </a:defPPr>
              <a:lvl1pPr algn="r" defTabSz="685681">
                <a:defRPr sz="700">
                  <a:solidFill>
                    <a:schemeClr val="bg1">
                      <a:lumMod val="75000"/>
                    </a:schemeClr>
                  </a:solidFill>
                  <a:latin typeface="Trebuchet MS"/>
                </a:defRPr>
              </a:lvl1pPr>
            </a:lstStyle>
            <a:p>
              <a:pPr defTabSz="685664">
                <a:defRPr/>
              </a:pPr>
              <a:r>
                <a:rPr lang="en-IN">
                  <a:solidFill>
                    <a:prstClr val="white">
                      <a:lumMod val="75000"/>
                    </a:prstClr>
                  </a:solidFill>
                </a:rPr>
                <a:t>MUMBAI 01 VASHI</a:t>
              </a:r>
            </a:p>
          </p:txBody>
        </p:sp>
        <p:sp>
          <p:nvSpPr>
            <p:cNvPr id="28" name="TextBox 27">
              <a:extLst>
                <a:ext uri="{FF2B5EF4-FFF2-40B4-BE49-F238E27FC236}">
                  <a16:creationId xmlns:a16="http://schemas.microsoft.com/office/drawing/2014/main" id="{154DCC41-FB9C-8A72-4FB1-9FD25910F90E}"/>
                </a:ext>
              </a:extLst>
            </p:cNvPr>
            <p:cNvSpPr txBox="1"/>
            <p:nvPr/>
          </p:nvSpPr>
          <p:spPr>
            <a:xfrm>
              <a:off x="4361703" y="2555353"/>
              <a:ext cx="908183" cy="170655"/>
            </a:xfrm>
            <a:prstGeom prst="rect">
              <a:avLst/>
            </a:prstGeom>
            <a:noFill/>
          </p:spPr>
          <p:txBody>
            <a:bodyPr wrap="square" rtlCol="0">
              <a:spAutoFit/>
            </a:bodyPr>
            <a:lstStyle>
              <a:defPPr>
                <a:defRPr lang="en-US"/>
              </a:defPPr>
              <a:lvl1pPr algn="r" defTabSz="685681">
                <a:defRPr sz="700">
                  <a:solidFill>
                    <a:schemeClr val="bg1">
                      <a:lumMod val="75000"/>
                    </a:schemeClr>
                  </a:solidFill>
                  <a:latin typeface="Trebuchet MS"/>
                </a:defRPr>
              </a:lvl1pPr>
            </a:lstStyle>
            <a:p>
              <a:pPr defTabSz="685664">
                <a:defRPr/>
              </a:pPr>
              <a:r>
                <a:rPr lang="en-IN">
                  <a:solidFill>
                    <a:prstClr val="white">
                      <a:lumMod val="75000"/>
                    </a:prstClr>
                  </a:solidFill>
                </a:rPr>
                <a:t>MUMBAI 02 AIROLI</a:t>
              </a:r>
            </a:p>
          </p:txBody>
        </p:sp>
        <p:sp>
          <p:nvSpPr>
            <p:cNvPr id="31" name="Freeform: Shape 38">
              <a:extLst>
                <a:ext uri="{FF2B5EF4-FFF2-40B4-BE49-F238E27FC236}">
                  <a16:creationId xmlns:a16="http://schemas.microsoft.com/office/drawing/2014/main" id="{5052E567-7B43-39A5-4DA5-5389C42DDA17}"/>
                </a:ext>
              </a:extLst>
            </p:cNvPr>
            <p:cNvSpPr/>
            <p:nvPr/>
          </p:nvSpPr>
          <p:spPr>
            <a:xfrm>
              <a:off x="5623161" y="3272204"/>
              <a:ext cx="341772" cy="586879"/>
            </a:xfrm>
            <a:custGeom>
              <a:avLst/>
              <a:gdLst>
                <a:gd name="connsiteX0" fmla="*/ 0 w 617220"/>
                <a:gd name="connsiteY0" fmla="*/ 1531620 h 1539240"/>
                <a:gd name="connsiteX1" fmla="*/ 114300 w 617220"/>
                <a:gd name="connsiteY1" fmla="*/ 1539240 h 1539240"/>
                <a:gd name="connsiteX2" fmla="*/ 617220 w 617220"/>
                <a:gd name="connsiteY2" fmla="*/ 0 h 1539240"/>
              </a:gdLst>
              <a:ahLst/>
              <a:cxnLst>
                <a:cxn ang="0">
                  <a:pos x="connsiteX0" y="connsiteY0"/>
                </a:cxn>
                <a:cxn ang="0">
                  <a:pos x="connsiteX1" y="connsiteY1"/>
                </a:cxn>
                <a:cxn ang="0">
                  <a:pos x="connsiteX2" y="connsiteY2"/>
                </a:cxn>
              </a:cxnLst>
              <a:rect l="l" t="t" r="r" b="b"/>
              <a:pathLst>
                <a:path w="617220" h="1539240">
                  <a:moveTo>
                    <a:pt x="0" y="1531620"/>
                  </a:moveTo>
                  <a:lnTo>
                    <a:pt x="114300" y="1539240"/>
                  </a:lnTo>
                  <a:lnTo>
                    <a:pt x="617220" y="0"/>
                  </a:lnTo>
                </a:path>
              </a:pathLst>
            </a:custGeom>
            <a:no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32" name="Freeform: Shape 39">
              <a:extLst>
                <a:ext uri="{FF2B5EF4-FFF2-40B4-BE49-F238E27FC236}">
                  <a16:creationId xmlns:a16="http://schemas.microsoft.com/office/drawing/2014/main" id="{FB2B3A3A-0FAB-709E-6D16-4CCBB8F32A5F}"/>
                </a:ext>
              </a:extLst>
            </p:cNvPr>
            <p:cNvSpPr/>
            <p:nvPr/>
          </p:nvSpPr>
          <p:spPr>
            <a:xfrm>
              <a:off x="5539058" y="3290653"/>
              <a:ext cx="423813" cy="422525"/>
            </a:xfrm>
            <a:custGeom>
              <a:avLst/>
              <a:gdLst>
                <a:gd name="connsiteX0" fmla="*/ 0 w 815990"/>
                <a:gd name="connsiteY0" fmla="*/ 1189130 h 1189130"/>
                <a:gd name="connsiteX1" fmla="*/ 323936 w 815990"/>
                <a:gd name="connsiteY1" fmla="*/ 1189130 h 1189130"/>
                <a:gd name="connsiteX2" fmla="*/ 815990 w 815990"/>
                <a:gd name="connsiteY2" fmla="*/ 0 h 1189130"/>
              </a:gdLst>
              <a:ahLst/>
              <a:cxnLst>
                <a:cxn ang="0">
                  <a:pos x="connsiteX0" y="connsiteY0"/>
                </a:cxn>
                <a:cxn ang="0">
                  <a:pos x="connsiteX1" y="connsiteY1"/>
                </a:cxn>
                <a:cxn ang="0">
                  <a:pos x="connsiteX2" y="connsiteY2"/>
                </a:cxn>
              </a:cxnLst>
              <a:rect l="l" t="t" r="r" b="b"/>
              <a:pathLst>
                <a:path w="815990" h="1189130">
                  <a:moveTo>
                    <a:pt x="0" y="1189130"/>
                  </a:moveTo>
                  <a:lnTo>
                    <a:pt x="323936" y="1189130"/>
                  </a:lnTo>
                  <a:lnTo>
                    <a:pt x="815990" y="0"/>
                  </a:lnTo>
                </a:path>
              </a:pathLst>
            </a:custGeom>
            <a:noFill/>
            <a:ln w="6350">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33" name="Freeform: Shape 40">
              <a:extLst>
                <a:ext uri="{FF2B5EF4-FFF2-40B4-BE49-F238E27FC236}">
                  <a16:creationId xmlns:a16="http://schemas.microsoft.com/office/drawing/2014/main" id="{128AA179-F8A2-698A-4050-FEA253FFE0DF}"/>
                </a:ext>
              </a:extLst>
            </p:cNvPr>
            <p:cNvSpPr/>
            <p:nvPr/>
          </p:nvSpPr>
          <p:spPr>
            <a:xfrm>
              <a:off x="5311234" y="2682308"/>
              <a:ext cx="356975" cy="469483"/>
            </a:xfrm>
            <a:custGeom>
              <a:avLst/>
              <a:gdLst>
                <a:gd name="connsiteX0" fmla="*/ 0 w 947204"/>
                <a:gd name="connsiteY0" fmla="*/ 582263 h 582263"/>
                <a:gd name="connsiteX1" fmla="*/ 172219 w 947204"/>
                <a:gd name="connsiteY1" fmla="*/ 582263 h 582263"/>
                <a:gd name="connsiteX2" fmla="*/ 947204 w 947204"/>
                <a:gd name="connsiteY2" fmla="*/ 0 h 582263"/>
              </a:gdLst>
              <a:ahLst/>
              <a:cxnLst>
                <a:cxn ang="0">
                  <a:pos x="connsiteX0" y="connsiteY0"/>
                </a:cxn>
                <a:cxn ang="0">
                  <a:pos x="connsiteX1" y="connsiteY1"/>
                </a:cxn>
                <a:cxn ang="0">
                  <a:pos x="connsiteX2" y="connsiteY2"/>
                </a:cxn>
              </a:cxnLst>
              <a:rect l="l" t="t" r="r" b="b"/>
              <a:pathLst>
                <a:path w="947204" h="582263">
                  <a:moveTo>
                    <a:pt x="0" y="582263"/>
                  </a:moveTo>
                  <a:lnTo>
                    <a:pt x="172219" y="582263"/>
                  </a:lnTo>
                  <a:lnTo>
                    <a:pt x="947204" y="0"/>
                  </a:lnTo>
                </a:path>
              </a:pathLst>
            </a:custGeom>
            <a:no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34" name="Freeform: Shape 41">
              <a:extLst>
                <a:ext uri="{FF2B5EF4-FFF2-40B4-BE49-F238E27FC236}">
                  <a16:creationId xmlns:a16="http://schemas.microsoft.com/office/drawing/2014/main" id="{867A5166-1140-2ED1-3BC6-3D183FD1A259}"/>
                </a:ext>
              </a:extLst>
            </p:cNvPr>
            <p:cNvSpPr/>
            <p:nvPr/>
          </p:nvSpPr>
          <p:spPr>
            <a:xfrm>
              <a:off x="5286176" y="2688920"/>
              <a:ext cx="375697" cy="191762"/>
            </a:xfrm>
            <a:custGeom>
              <a:avLst/>
              <a:gdLst>
                <a:gd name="connsiteX0" fmla="*/ 0 w 1041514"/>
                <a:gd name="connsiteY0" fmla="*/ 237826 h 237826"/>
                <a:gd name="connsiteX1" fmla="*/ 254228 w 1041514"/>
                <a:gd name="connsiteY1" fmla="*/ 237826 h 237826"/>
                <a:gd name="connsiteX2" fmla="*/ 1041514 w 1041514"/>
                <a:gd name="connsiteY2" fmla="*/ 0 h 237826"/>
              </a:gdLst>
              <a:ahLst/>
              <a:cxnLst>
                <a:cxn ang="0">
                  <a:pos x="connsiteX0" y="connsiteY0"/>
                </a:cxn>
                <a:cxn ang="0">
                  <a:pos x="connsiteX1" y="connsiteY1"/>
                </a:cxn>
                <a:cxn ang="0">
                  <a:pos x="connsiteX2" y="connsiteY2"/>
                </a:cxn>
              </a:cxnLst>
              <a:rect l="l" t="t" r="r" b="b"/>
              <a:pathLst>
                <a:path w="1041514" h="237826">
                  <a:moveTo>
                    <a:pt x="0" y="237826"/>
                  </a:moveTo>
                  <a:lnTo>
                    <a:pt x="254228" y="237826"/>
                  </a:lnTo>
                  <a:lnTo>
                    <a:pt x="1041514" y="0"/>
                  </a:lnTo>
                </a:path>
              </a:pathLst>
            </a:custGeom>
            <a:noFill/>
            <a:ln w="6350">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36" name="Freeform: Shape 43">
              <a:extLst>
                <a:ext uri="{FF2B5EF4-FFF2-40B4-BE49-F238E27FC236}">
                  <a16:creationId xmlns:a16="http://schemas.microsoft.com/office/drawing/2014/main" id="{9AF671DA-2001-0FBF-3E0A-4B326DE51EF8}"/>
                </a:ext>
              </a:extLst>
            </p:cNvPr>
            <p:cNvSpPr/>
            <p:nvPr/>
          </p:nvSpPr>
          <p:spPr>
            <a:xfrm>
              <a:off x="4998388" y="2511022"/>
              <a:ext cx="663485" cy="177899"/>
            </a:xfrm>
            <a:custGeom>
              <a:avLst/>
              <a:gdLst>
                <a:gd name="connsiteX0" fmla="*/ 0 w 1107121"/>
                <a:gd name="connsiteY0" fmla="*/ 0 h 483853"/>
                <a:gd name="connsiteX1" fmla="*/ 336237 w 1107121"/>
                <a:gd name="connsiteY1" fmla="*/ 0 h 483853"/>
                <a:gd name="connsiteX2" fmla="*/ 1107121 w 1107121"/>
                <a:gd name="connsiteY2" fmla="*/ 483853 h 483853"/>
              </a:gdLst>
              <a:ahLst/>
              <a:cxnLst>
                <a:cxn ang="0">
                  <a:pos x="connsiteX0" y="connsiteY0"/>
                </a:cxn>
                <a:cxn ang="0">
                  <a:pos x="connsiteX1" y="connsiteY1"/>
                </a:cxn>
                <a:cxn ang="0">
                  <a:pos x="connsiteX2" y="connsiteY2"/>
                </a:cxn>
              </a:cxnLst>
              <a:rect l="l" t="t" r="r" b="b"/>
              <a:pathLst>
                <a:path w="1107121" h="483853">
                  <a:moveTo>
                    <a:pt x="0" y="0"/>
                  </a:moveTo>
                  <a:lnTo>
                    <a:pt x="336237" y="0"/>
                  </a:lnTo>
                  <a:lnTo>
                    <a:pt x="1107121" y="483853"/>
                  </a:lnTo>
                </a:path>
              </a:pathLst>
            </a:custGeom>
            <a:noFill/>
            <a:ln w="6350">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37" name="Freeform: Shape 44">
              <a:extLst>
                <a:ext uri="{FF2B5EF4-FFF2-40B4-BE49-F238E27FC236}">
                  <a16:creationId xmlns:a16="http://schemas.microsoft.com/office/drawing/2014/main" id="{9CFADE15-960A-BDC4-D159-6B4AE7FB3964}"/>
                </a:ext>
              </a:extLst>
            </p:cNvPr>
            <p:cNvSpPr/>
            <p:nvPr/>
          </p:nvSpPr>
          <p:spPr>
            <a:xfrm>
              <a:off x="6219513" y="3346862"/>
              <a:ext cx="482732" cy="482465"/>
            </a:xfrm>
            <a:custGeom>
              <a:avLst/>
              <a:gdLst>
                <a:gd name="connsiteX0" fmla="*/ 889797 w 889797"/>
                <a:gd name="connsiteY0" fmla="*/ 1349047 h 1349047"/>
                <a:gd name="connsiteX1" fmla="*/ 561761 w 889797"/>
                <a:gd name="connsiteY1" fmla="*/ 1349047 h 1349047"/>
                <a:gd name="connsiteX2" fmla="*/ 0 w 889797"/>
                <a:gd name="connsiteY2" fmla="*/ 0 h 1349047"/>
              </a:gdLst>
              <a:ahLst/>
              <a:cxnLst>
                <a:cxn ang="0">
                  <a:pos x="connsiteX0" y="connsiteY0"/>
                </a:cxn>
                <a:cxn ang="0">
                  <a:pos x="connsiteX1" y="connsiteY1"/>
                </a:cxn>
                <a:cxn ang="0">
                  <a:pos x="connsiteX2" y="connsiteY2"/>
                </a:cxn>
              </a:cxnLst>
              <a:rect l="l" t="t" r="r" b="b"/>
              <a:pathLst>
                <a:path w="889797" h="1349047">
                  <a:moveTo>
                    <a:pt x="889797" y="1349047"/>
                  </a:moveTo>
                  <a:lnTo>
                    <a:pt x="561761" y="1349047"/>
                  </a:lnTo>
                  <a:lnTo>
                    <a:pt x="0" y="0"/>
                  </a:lnTo>
                </a:path>
              </a:pathLst>
            </a:custGeom>
            <a:no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38" name="Freeform: Shape 45">
              <a:extLst>
                <a:ext uri="{FF2B5EF4-FFF2-40B4-BE49-F238E27FC236}">
                  <a16:creationId xmlns:a16="http://schemas.microsoft.com/office/drawing/2014/main" id="{B9A53DA5-9B2A-41E0-B286-A1A145A246F7}"/>
                </a:ext>
              </a:extLst>
            </p:cNvPr>
            <p:cNvSpPr/>
            <p:nvPr/>
          </p:nvSpPr>
          <p:spPr>
            <a:xfrm>
              <a:off x="6222680" y="3346860"/>
              <a:ext cx="482731" cy="340936"/>
            </a:xfrm>
            <a:custGeom>
              <a:avLst/>
              <a:gdLst>
                <a:gd name="connsiteX0" fmla="*/ 836492 w 836492"/>
                <a:gd name="connsiteY0" fmla="*/ 996409 h 996409"/>
                <a:gd name="connsiteX1" fmla="*/ 553561 w 836492"/>
                <a:gd name="connsiteY1" fmla="*/ 996409 h 996409"/>
                <a:gd name="connsiteX2" fmla="*/ 0 w 836492"/>
                <a:gd name="connsiteY2" fmla="*/ 0 h 996409"/>
              </a:gdLst>
              <a:ahLst/>
              <a:cxnLst>
                <a:cxn ang="0">
                  <a:pos x="connsiteX0" y="connsiteY0"/>
                </a:cxn>
                <a:cxn ang="0">
                  <a:pos x="connsiteX1" y="connsiteY1"/>
                </a:cxn>
                <a:cxn ang="0">
                  <a:pos x="connsiteX2" y="connsiteY2"/>
                </a:cxn>
              </a:cxnLst>
              <a:rect l="l" t="t" r="r" b="b"/>
              <a:pathLst>
                <a:path w="836492" h="996409">
                  <a:moveTo>
                    <a:pt x="836492" y="996409"/>
                  </a:moveTo>
                  <a:lnTo>
                    <a:pt x="553561" y="996409"/>
                  </a:lnTo>
                  <a:lnTo>
                    <a:pt x="0" y="0"/>
                  </a:lnTo>
                </a:path>
              </a:pathLst>
            </a:custGeom>
            <a:noFill/>
            <a:ln w="6350">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39" name="Freeform: Shape 46">
              <a:extLst>
                <a:ext uri="{FF2B5EF4-FFF2-40B4-BE49-F238E27FC236}">
                  <a16:creationId xmlns:a16="http://schemas.microsoft.com/office/drawing/2014/main" id="{590DAB08-CFF8-EF0E-0582-40EB746808BC}"/>
                </a:ext>
              </a:extLst>
            </p:cNvPr>
            <p:cNvSpPr/>
            <p:nvPr/>
          </p:nvSpPr>
          <p:spPr>
            <a:xfrm>
              <a:off x="6219512" y="3346860"/>
              <a:ext cx="485899" cy="195301"/>
            </a:xfrm>
            <a:custGeom>
              <a:avLst/>
              <a:gdLst>
                <a:gd name="connsiteX0" fmla="*/ 914400 w 914400"/>
                <a:gd name="connsiteY0" fmla="*/ 717578 h 717578"/>
                <a:gd name="connsiteX1" fmla="*/ 557661 w 914400"/>
                <a:gd name="connsiteY1" fmla="*/ 717578 h 717578"/>
                <a:gd name="connsiteX2" fmla="*/ 0 w 914400"/>
                <a:gd name="connsiteY2" fmla="*/ 0 h 717578"/>
              </a:gdLst>
              <a:ahLst/>
              <a:cxnLst>
                <a:cxn ang="0">
                  <a:pos x="connsiteX0" y="connsiteY0"/>
                </a:cxn>
                <a:cxn ang="0">
                  <a:pos x="connsiteX1" y="connsiteY1"/>
                </a:cxn>
                <a:cxn ang="0">
                  <a:pos x="connsiteX2" y="connsiteY2"/>
                </a:cxn>
              </a:cxnLst>
              <a:rect l="l" t="t" r="r" b="b"/>
              <a:pathLst>
                <a:path w="914400" h="717578">
                  <a:moveTo>
                    <a:pt x="914400" y="717578"/>
                  </a:moveTo>
                  <a:lnTo>
                    <a:pt x="557661" y="717578"/>
                  </a:lnTo>
                  <a:lnTo>
                    <a:pt x="0" y="0"/>
                  </a:lnTo>
                </a:path>
              </a:pathLst>
            </a:custGeom>
            <a:noFill/>
            <a:ln w="6350">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40" name="Freeform: Shape 47">
              <a:extLst>
                <a:ext uri="{FF2B5EF4-FFF2-40B4-BE49-F238E27FC236}">
                  <a16:creationId xmlns:a16="http://schemas.microsoft.com/office/drawing/2014/main" id="{7B84722E-08EB-B1A2-4927-DB42FCF0D9DE}"/>
                </a:ext>
              </a:extLst>
            </p:cNvPr>
            <p:cNvSpPr/>
            <p:nvPr/>
          </p:nvSpPr>
          <p:spPr>
            <a:xfrm>
              <a:off x="6244860" y="2705452"/>
              <a:ext cx="328748" cy="565365"/>
            </a:xfrm>
            <a:custGeom>
              <a:avLst/>
              <a:gdLst>
                <a:gd name="connsiteX0" fmla="*/ 811888 w 811888"/>
                <a:gd name="connsiteY0" fmla="*/ 701177 h 701177"/>
                <a:gd name="connsiteX1" fmla="*/ 516656 w 811888"/>
                <a:gd name="connsiteY1" fmla="*/ 701177 h 701177"/>
                <a:gd name="connsiteX2" fmla="*/ 0 w 811888"/>
                <a:gd name="connsiteY2" fmla="*/ 0 h 701177"/>
              </a:gdLst>
              <a:ahLst/>
              <a:cxnLst>
                <a:cxn ang="0">
                  <a:pos x="connsiteX0" y="connsiteY0"/>
                </a:cxn>
                <a:cxn ang="0">
                  <a:pos x="connsiteX1" y="connsiteY1"/>
                </a:cxn>
                <a:cxn ang="0">
                  <a:pos x="connsiteX2" y="connsiteY2"/>
                </a:cxn>
              </a:cxnLst>
              <a:rect l="l" t="t" r="r" b="b"/>
              <a:pathLst>
                <a:path w="811888" h="701177">
                  <a:moveTo>
                    <a:pt x="811888" y="701177"/>
                  </a:moveTo>
                  <a:lnTo>
                    <a:pt x="516656" y="701177"/>
                  </a:lnTo>
                  <a:lnTo>
                    <a:pt x="0" y="0"/>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41" name="Freeform: Shape 48">
              <a:extLst>
                <a:ext uri="{FF2B5EF4-FFF2-40B4-BE49-F238E27FC236}">
                  <a16:creationId xmlns:a16="http://schemas.microsoft.com/office/drawing/2014/main" id="{84EA6CA6-9971-9625-4924-1241B0BB03A7}"/>
                </a:ext>
              </a:extLst>
            </p:cNvPr>
            <p:cNvSpPr/>
            <p:nvPr/>
          </p:nvSpPr>
          <p:spPr>
            <a:xfrm>
              <a:off x="6239648" y="2707512"/>
              <a:ext cx="340982" cy="383232"/>
            </a:xfrm>
            <a:custGeom>
              <a:avLst/>
              <a:gdLst>
                <a:gd name="connsiteX0" fmla="*/ 881597 w 881597"/>
                <a:gd name="connsiteY0" fmla="*/ 405945 h 405945"/>
                <a:gd name="connsiteX1" fmla="*/ 545360 w 881597"/>
                <a:gd name="connsiteY1" fmla="*/ 405945 h 405945"/>
                <a:gd name="connsiteX2" fmla="*/ 0 w 881597"/>
                <a:gd name="connsiteY2" fmla="*/ 0 h 405945"/>
              </a:gdLst>
              <a:ahLst/>
              <a:cxnLst>
                <a:cxn ang="0">
                  <a:pos x="connsiteX0" y="connsiteY0"/>
                </a:cxn>
                <a:cxn ang="0">
                  <a:pos x="connsiteX1" y="connsiteY1"/>
                </a:cxn>
                <a:cxn ang="0">
                  <a:pos x="connsiteX2" y="connsiteY2"/>
                </a:cxn>
              </a:cxnLst>
              <a:rect l="l" t="t" r="r" b="b"/>
              <a:pathLst>
                <a:path w="881597" h="405945">
                  <a:moveTo>
                    <a:pt x="881597" y="405945"/>
                  </a:moveTo>
                  <a:lnTo>
                    <a:pt x="545360" y="405945"/>
                  </a:lnTo>
                  <a:lnTo>
                    <a:pt x="0" y="0"/>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42" name="Freeform: Shape 49">
              <a:extLst>
                <a:ext uri="{FF2B5EF4-FFF2-40B4-BE49-F238E27FC236}">
                  <a16:creationId xmlns:a16="http://schemas.microsoft.com/office/drawing/2014/main" id="{28C0E62E-BF5A-6761-843A-14AA50067071}"/>
                </a:ext>
              </a:extLst>
            </p:cNvPr>
            <p:cNvSpPr/>
            <p:nvPr/>
          </p:nvSpPr>
          <p:spPr>
            <a:xfrm>
              <a:off x="7030622" y="2265724"/>
              <a:ext cx="453064" cy="122838"/>
            </a:xfrm>
            <a:custGeom>
              <a:avLst/>
              <a:gdLst>
                <a:gd name="connsiteX0" fmla="*/ 1357248 w 1357248"/>
                <a:gd name="connsiteY0" fmla="*/ 287032 h 287032"/>
                <a:gd name="connsiteX1" fmla="*/ 410045 w 1357248"/>
                <a:gd name="connsiteY1" fmla="*/ 287032 h 287032"/>
                <a:gd name="connsiteX2" fmla="*/ 0 w 1357248"/>
                <a:gd name="connsiteY2" fmla="*/ 0 h 287032"/>
              </a:gdLst>
              <a:ahLst/>
              <a:cxnLst>
                <a:cxn ang="0">
                  <a:pos x="connsiteX0" y="connsiteY0"/>
                </a:cxn>
                <a:cxn ang="0">
                  <a:pos x="connsiteX1" y="connsiteY1"/>
                </a:cxn>
                <a:cxn ang="0">
                  <a:pos x="connsiteX2" y="connsiteY2"/>
                </a:cxn>
              </a:cxnLst>
              <a:rect l="l" t="t" r="r" b="b"/>
              <a:pathLst>
                <a:path w="1357248" h="287032">
                  <a:moveTo>
                    <a:pt x="1357248" y="287032"/>
                  </a:moveTo>
                  <a:lnTo>
                    <a:pt x="410045" y="287032"/>
                  </a:lnTo>
                  <a:lnTo>
                    <a:pt x="0" y="0"/>
                  </a:lnTo>
                </a:path>
              </a:pathLst>
            </a:custGeom>
            <a:noFill/>
            <a:ln w="63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43" name="Freeform: Shape 50">
              <a:extLst>
                <a:ext uri="{FF2B5EF4-FFF2-40B4-BE49-F238E27FC236}">
                  <a16:creationId xmlns:a16="http://schemas.microsoft.com/office/drawing/2014/main" id="{49B76119-9462-2772-4DB0-B0D1301D2FA5}"/>
                </a:ext>
              </a:extLst>
            </p:cNvPr>
            <p:cNvSpPr/>
            <p:nvPr/>
          </p:nvSpPr>
          <p:spPr>
            <a:xfrm>
              <a:off x="7040127" y="2265723"/>
              <a:ext cx="573251" cy="45719"/>
            </a:xfrm>
            <a:custGeom>
              <a:avLst/>
              <a:gdLst>
                <a:gd name="connsiteX0" fmla="*/ 401844 w 401844"/>
                <a:gd name="connsiteY0" fmla="*/ 0 h 0"/>
                <a:gd name="connsiteX1" fmla="*/ 0 w 401844"/>
                <a:gd name="connsiteY1" fmla="*/ 0 h 0"/>
              </a:gdLst>
              <a:ahLst/>
              <a:cxnLst>
                <a:cxn ang="0">
                  <a:pos x="connsiteX0" y="connsiteY0"/>
                </a:cxn>
                <a:cxn ang="0">
                  <a:pos x="connsiteX1" y="connsiteY1"/>
                </a:cxn>
              </a:cxnLst>
              <a:rect l="l" t="t" r="r" b="b"/>
              <a:pathLst>
                <a:path w="401844">
                  <a:moveTo>
                    <a:pt x="401844" y="0"/>
                  </a:moveTo>
                  <a:lnTo>
                    <a:pt x="0" y="0"/>
                  </a:lnTo>
                </a:path>
              </a:pathLst>
            </a:custGeom>
            <a:no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44" name="Freeform: Shape 51">
              <a:extLst>
                <a:ext uri="{FF2B5EF4-FFF2-40B4-BE49-F238E27FC236}">
                  <a16:creationId xmlns:a16="http://schemas.microsoft.com/office/drawing/2014/main" id="{A15CDEB5-1464-CE9C-4E6B-54B876DBBEAE}"/>
                </a:ext>
              </a:extLst>
            </p:cNvPr>
            <p:cNvSpPr/>
            <p:nvPr/>
          </p:nvSpPr>
          <p:spPr>
            <a:xfrm>
              <a:off x="6070597" y="1321960"/>
              <a:ext cx="434071" cy="335418"/>
            </a:xfrm>
            <a:custGeom>
              <a:avLst/>
              <a:gdLst>
                <a:gd name="connsiteX0" fmla="*/ 561761 w 561761"/>
                <a:gd name="connsiteY0" fmla="*/ 0 h 541260"/>
                <a:gd name="connsiteX1" fmla="*/ 455150 w 561761"/>
                <a:gd name="connsiteY1" fmla="*/ 0 h 541260"/>
                <a:gd name="connsiteX2" fmla="*/ 0 w 561761"/>
                <a:gd name="connsiteY2" fmla="*/ 541260 h 541260"/>
              </a:gdLst>
              <a:ahLst/>
              <a:cxnLst>
                <a:cxn ang="0">
                  <a:pos x="connsiteX0" y="connsiteY0"/>
                </a:cxn>
                <a:cxn ang="0">
                  <a:pos x="connsiteX1" y="connsiteY1"/>
                </a:cxn>
                <a:cxn ang="0">
                  <a:pos x="connsiteX2" y="connsiteY2"/>
                </a:cxn>
              </a:cxnLst>
              <a:rect l="l" t="t" r="r" b="b"/>
              <a:pathLst>
                <a:path w="561761" h="541260">
                  <a:moveTo>
                    <a:pt x="561761" y="0"/>
                  </a:moveTo>
                  <a:lnTo>
                    <a:pt x="455150" y="0"/>
                  </a:lnTo>
                  <a:lnTo>
                    <a:pt x="0" y="541260"/>
                  </a:lnTo>
                </a:path>
              </a:pathLst>
            </a:custGeom>
            <a:noFill/>
            <a:ln w="6350">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45" name="Freeform: Shape 52">
              <a:extLst>
                <a:ext uri="{FF2B5EF4-FFF2-40B4-BE49-F238E27FC236}">
                  <a16:creationId xmlns:a16="http://schemas.microsoft.com/office/drawing/2014/main" id="{1AC57DCA-35E8-6378-3366-B5D892E492C4}"/>
                </a:ext>
              </a:extLst>
            </p:cNvPr>
            <p:cNvSpPr/>
            <p:nvPr/>
          </p:nvSpPr>
          <p:spPr>
            <a:xfrm>
              <a:off x="6067428" y="1135932"/>
              <a:ext cx="532291" cy="508221"/>
            </a:xfrm>
            <a:custGeom>
              <a:avLst/>
              <a:gdLst>
                <a:gd name="connsiteX0" fmla="*/ 688876 w 688876"/>
                <a:gd name="connsiteY0" fmla="*/ 0 h 815989"/>
                <a:gd name="connsiteX1" fmla="*/ 438748 w 688876"/>
                <a:gd name="connsiteY1" fmla="*/ 0 h 815989"/>
                <a:gd name="connsiteX2" fmla="*/ 0 w 688876"/>
                <a:gd name="connsiteY2" fmla="*/ 815989 h 815989"/>
              </a:gdLst>
              <a:ahLst/>
              <a:cxnLst>
                <a:cxn ang="0">
                  <a:pos x="connsiteX0" y="connsiteY0"/>
                </a:cxn>
                <a:cxn ang="0">
                  <a:pos x="connsiteX1" y="connsiteY1"/>
                </a:cxn>
                <a:cxn ang="0">
                  <a:pos x="connsiteX2" y="connsiteY2"/>
                </a:cxn>
              </a:cxnLst>
              <a:rect l="l" t="t" r="r" b="b"/>
              <a:pathLst>
                <a:path w="688876" h="815989">
                  <a:moveTo>
                    <a:pt x="688876" y="0"/>
                  </a:moveTo>
                  <a:lnTo>
                    <a:pt x="438748" y="0"/>
                  </a:lnTo>
                  <a:lnTo>
                    <a:pt x="0" y="815989"/>
                  </a:lnTo>
                </a:path>
              </a:pathLst>
            </a:custGeom>
            <a:noFill/>
            <a:ln w="6350">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6" name="TextBox 15">
              <a:extLst>
                <a:ext uri="{FF2B5EF4-FFF2-40B4-BE49-F238E27FC236}">
                  <a16:creationId xmlns:a16="http://schemas.microsoft.com/office/drawing/2014/main" id="{D3DE6138-3602-6EE0-E01F-60A8192FD8B7}"/>
                </a:ext>
              </a:extLst>
            </p:cNvPr>
            <p:cNvSpPr txBox="1"/>
            <p:nvPr/>
          </p:nvSpPr>
          <p:spPr>
            <a:xfrm>
              <a:off x="4731369" y="3621399"/>
              <a:ext cx="850129" cy="170655"/>
            </a:xfrm>
            <a:prstGeom prst="rect">
              <a:avLst/>
            </a:prstGeom>
            <a:noFill/>
          </p:spPr>
          <p:txBody>
            <a:bodyPr wrap="square" rtlCol="0">
              <a:spAutoFit/>
            </a:bodyPr>
            <a:lstStyle/>
            <a:p>
              <a:pPr algn="r" defTabSz="685664">
                <a:defRPr/>
              </a:pPr>
              <a:r>
                <a:rPr lang="en-IN" sz="700" b="1">
                  <a:solidFill>
                    <a:srgbClr val="FFDA00"/>
                  </a:solidFill>
                  <a:latin typeface="Trebuchet MS"/>
                </a:rPr>
                <a:t>BENGALURU 02</a:t>
              </a:r>
            </a:p>
          </p:txBody>
        </p:sp>
        <p:sp>
          <p:nvSpPr>
            <p:cNvPr id="46" name="TextBox 45">
              <a:extLst>
                <a:ext uri="{FF2B5EF4-FFF2-40B4-BE49-F238E27FC236}">
                  <a16:creationId xmlns:a16="http://schemas.microsoft.com/office/drawing/2014/main" id="{CB7D74C0-B91E-E43C-BDE5-C33051672EEC}"/>
                </a:ext>
              </a:extLst>
            </p:cNvPr>
            <p:cNvSpPr txBox="1"/>
            <p:nvPr/>
          </p:nvSpPr>
          <p:spPr>
            <a:xfrm>
              <a:off x="6667515" y="3454192"/>
              <a:ext cx="686405" cy="170655"/>
            </a:xfrm>
            <a:prstGeom prst="rect">
              <a:avLst/>
            </a:prstGeom>
            <a:noFill/>
          </p:spPr>
          <p:txBody>
            <a:bodyPr wrap="square" rtlCol="0">
              <a:spAutoFit/>
            </a:bodyPr>
            <a:lstStyle>
              <a:defPPr>
                <a:defRPr lang="en-US"/>
              </a:defPPr>
              <a:lvl1pPr algn="r" defTabSz="685681">
                <a:defRPr sz="700">
                  <a:solidFill>
                    <a:schemeClr val="bg1">
                      <a:lumMod val="75000"/>
                    </a:schemeClr>
                  </a:solidFill>
                  <a:latin typeface="Trebuchet MS"/>
                </a:defRPr>
              </a:lvl1pPr>
            </a:lstStyle>
            <a:p>
              <a:pPr algn="l" defTabSz="685664">
                <a:defRPr/>
              </a:pPr>
              <a:r>
                <a:rPr lang="en-IN" b="1">
                  <a:solidFill>
                    <a:srgbClr val="FFDA00"/>
                  </a:solidFill>
                </a:rPr>
                <a:t>CHENNAI 02 </a:t>
              </a:r>
            </a:p>
          </p:txBody>
        </p:sp>
        <p:sp>
          <p:nvSpPr>
            <p:cNvPr id="47" name="TextBox 46">
              <a:extLst>
                <a:ext uri="{FF2B5EF4-FFF2-40B4-BE49-F238E27FC236}">
                  <a16:creationId xmlns:a16="http://schemas.microsoft.com/office/drawing/2014/main" id="{D694CD58-1B0F-430C-0151-68E799FDEF8F}"/>
                </a:ext>
              </a:extLst>
            </p:cNvPr>
            <p:cNvSpPr txBox="1"/>
            <p:nvPr/>
          </p:nvSpPr>
          <p:spPr>
            <a:xfrm>
              <a:off x="6676612" y="3738236"/>
              <a:ext cx="1072730" cy="170655"/>
            </a:xfrm>
            <a:prstGeom prst="rect">
              <a:avLst/>
            </a:prstGeom>
            <a:noFill/>
          </p:spPr>
          <p:txBody>
            <a:bodyPr wrap="square" rtlCol="0">
              <a:spAutoFit/>
            </a:bodyPr>
            <a:lstStyle>
              <a:defPPr>
                <a:defRPr lang="en-US"/>
              </a:defPPr>
              <a:lvl1pPr algn="r" defTabSz="685681">
                <a:defRPr sz="700">
                  <a:solidFill>
                    <a:schemeClr val="bg1">
                      <a:lumMod val="75000"/>
                    </a:schemeClr>
                  </a:solidFill>
                  <a:latin typeface="Trebuchet MS"/>
                </a:defRPr>
              </a:lvl1pPr>
            </a:lstStyle>
            <a:p>
              <a:pPr algn="l" defTabSz="685664">
                <a:defRPr/>
              </a:pPr>
              <a:r>
                <a:rPr lang="en-IN">
                  <a:solidFill>
                    <a:srgbClr val="00B0F0"/>
                  </a:solidFill>
                </a:rPr>
                <a:t>CLS, </a:t>
              </a:r>
              <a:r>
                <a:rPr lang="en-IN" err="1">
                  <a:solidFill>
                    <a:srgbClr val="00B0F0"/>
                  </a:solidFill>
                </a:rPr>
                <a:t>Siruseri</a:t>
              </a:r>
              <a:r>
                <a:rPr lang="en-IN">
                  <a:solidFill>
                    <a:srgbClr val="00B0F0"/>
                  </a:solidFill>
                </a:rPr>
                <a:t>, Chennai</a:t>
              </a:r>
            </a:p>
          </p:txBody>
        </p:sp>
        <p:sp>
          <p:nvSpPr>
            <p:cNvPr id="50" name="TextBox 49">
              <a:extLst>
                <a:ext uri="{FF2B5EF4-FFF2-40B4-BE49-F238E27FC236}">
                  <a16:creationId xmlns:a16="http://schemas.microsoft.com/office/drawing/2014/main" id="{2B23CBDF-B2DC-793F-6086-6D25C35E0E15}"/>
                </a:ext>
              </a:extLst>
            </p:cNvPr>
            <p:cNvSpPr txBox="1"/>
            <p:nvPr/>
          </p:nvSpPr>
          <p:spPr>
            <a:xfrm>
              <a:off x="6541011" y="3030410"/>
              <a:ext cx="888157" cy="170655"/>
            </a:xfrm>
            <a:prstGeom prst="rect">
              <a:avLst/>
            </a:prstGeom>
            <a:noFill/>
          </p:spPr>
          <p:txBody>
            <a:bodyPr wrap="square" rtlCol="0">
              <a:spAutoFit/>
            </a:bodyPr>
            <a:lstStyle>
              <a:defPPr>
                <a:defRPr lang="en-US"/>
              </a:defPPr>
              <a:lvl1pPr defTabSz="685681">
                <a:defRPr sz="700">
                  <a:solidFill>
                    <a:schemeClr val="bg1">
                      <a:lumMod val="75000"/>
                    </a:schemeClr>
                  </a:solidFill>
                  <a:latin typeface="Trebuchet MS"/>
                </a:defRPr>
              </a:lvl1pPr>
            </a:lstStyle>
            <a:p>
              <a:pPr defTabSz="685664">
                <a:defRPr/>
              </a:pPr>
              <a:r>
                <a:rPr lang="en-US" b="1">
                  <a:solidFill>
                    <a:srgbClr val="FFDA00"/>
                  </a:solidFill>
                </a:rPr>
                <a:t>HYDERABAD 02 </a:t>
              </a:r>
              <a:endParaRPr lang="en-IN" b="1">
                <a:solidFill>
                  <a:srgbClr val="FFDA00"/>
                </a:solidFill>
              </a:endParaRPr>
            </a:p>
          </p:txBody>
        </p:sp>
        <p:sp>
          <p:nvSpPr>
            <p:cNvPr id="51" name="TextBox 50">
              <a:extLst>
                <a:ext uri="{FF2B5EF4-FFF2-40B4-BE49-F238E27FC236}">
                  <a16:creationId xmlns:a16="http://schemas.microsoft.com/office/drawing/2014/main" id="{F2DF5733-5B4C-7F3F-5D6A-1654295DC0FB}"/>
                </a:ext>
              </a:extLst>
            </p:cNvPr>
            <p:cNvSpPr txBox="1"/>
            <p:nvPr/>
          </p:nvSpPr>
          <p:spPr>
            <a:xfrm>
              <a:off x="7590033" y="2168266"/>
              <a:ext cx="1078495" cy="170655"/>
            </a:xfrm>
            <a:prstGeom prst="rect">
              <a:avLst/>
            </a:prstGeom>
            <a:noFill/>
          </p:spPr>
          <p:txBody>
            <a:bodyPr wrap="square" rtlCol="0">
              <a:spAutoFit/>
            </a:bodyPr>
            <a:lstStyle>
              <a:defPPr>
                <a:defRPr lang="en-US"/>
              </a:defPPr>
              <a:lvl1pPr defTabSz="685681">
                <a:defRPr sz="700">
                  <a:solidFill>
                    <a:schemeClr val="bg1">
                      <a:lumMod val="75000"/>
                    </a:schemeClr>
                  </a:solidFill>
                  <a:latin typeface="Trebuchet MS"/>
                </a:defRPr>
              </a:lvl1pPr>
            </a:lstStyle>
            <a:p>
              <a:pPr defTabSz="685664">
                <a:defRPr/>
              </a:pPr>
              <a:r>
                <a:rPr lang="en-IN">
                  <a:solidFill>
                    <a:srgbClr val="00B0F0"/>
                  </a:solidFill>
                </a:rPr>
                <a:t>SAARC Gateway, Kolkata</a:t>
              </a:r>
            </a:p>
          </p:txBody>
        </p:sp>
        <p:sp>
          <p:nvSpPr>
            <p:cNvPr id="52" name="TextBox 51">
              <a:extLst>
                <a:ext uri="{FF2B5EF4-FFF2-40B4-BE49-F238E27FC236}">
                  <a16:creationId xmlns:a16="http://schemas.microsoft.com/office/drawing/2014/main" id="{A4B5A619-B578-CE3F-FBB8-E56B8141D28C}"/>
                </a:ext>
              </a:extLst>
            </p:cNvPr>
            <p:cNvSpPr txBox="1"/>
            <p:nvPr/>
          </p:nvSpPr>
          <p:spPr>
            <a:xfrm>
              <a:off x="6595529" y="1050736"/>
              <a:ext cx="583814" cy="170655"/>
            </a:xfrm>
            <a:prstGeom prst="rect">
              <a:avLst/>
            </a:prstGeom>
            <a:noFill/>
          </p:spPr>
          <p:txBody>
            <a:bodyPr wrap="square" rtlCol="0">
              <a:spAutoFit/>
            </a:bodyPr>
            <a:lstStyle>
              <a:defPPr>
                <a:defRPr lang="en-US"/>
              </a:defPPr>
              <a:lvl1pPr defTabSz="685681">
                <a:defRPr sz="700">
                  <a:solidFill>
                    <a:schemeClr val="bg1">
                      <a:lumMod val="75000"/>
                    </a:schemeClr>
                  </a:solidFill>
                  <a:latin typeface="Trebuchet MS"/>
                </a:defRPr>
              </a:lvl1pPr>
            </a:lstStyle>
            <a:p>
              <a:pPr defTabSz="685664">
                <a:defRPr/>
              </a:pPr>
              <a:r>
                <a:rPr lang="en-IN" b="1">
                  <a:solidFill>
                    <a:srgbClr val="FFDA00"/>
                  </a:solidFill>
                </a:rPr>
                <a:t>NOIDA 02 </a:t>
              </a:r>
            </a:p>
          </p:txBody>
        </p:sp>
        <p:sp>
          <p:nvSpPr>
            <p:cNvPr id="53" name="TextBox 52">
              <a:extLst>
                <a:ext uri="{FF2B5EF4-FFF2-40B4-BE49-F238E27FC236}">
                  <a16:creationId xmlns:a16="http://schemas.microsoft.com/office/drawing/2014/main" id="{FA1E09D8-3109-3484-6269-E5B59DE251A0}"/>
                </a:ext>
              </a:extLst>
            </p:cNvPr>
            <p:cNvSpPr txBox="1"/>
            <p:nvPr/>
          </p:nvSpPr>
          <p:spPr>
            <a:xfrm>
              <a:off x="4048102" y="2437027"/>
              <a:ext cx="1001144" cy="170655"/>
            </a:xfrm>
            <a:prstGeom prst="rect">
              <a:avLst/>
            </a:prstGeom>
            <a:noFill/>
          </p:spPr>
          <p:txBody>
            <a:bodyPr wrap="square" rtlCol="0">
              <a:spAutoFit/>
            </a:bodyPr>
            <a:lstStyle>
              <a:defPPr>
                <a:defRPr lang="en-US"/>
              </a:defPPr>
              <a:lvl1pPr algn="r" defTabSz="685681">
                <a:defRPr sz="700">
                  <a:solidFill>
                    <a:schemeClr val="bg1">
                      <a:lumMod val="75000"/>
                    </a:schemeClr>
                  </a:solidFill>
                  <a:latin typeface="Trebuchet MS"/>
                </a:defRPr>
              </a:lvl1pPr>
            </a:lstStyle>
            <a:p>
              <a:pPr defTabSz="685664">
                <a:defRPr/>
              </a:pPr>
              <a:r>
                <a:rPr lang="pt-BR" b="1">
                  <a:solidFill>
                    <a:srgbClr val="FFDA00"/>
                  </a:solidFill>
                </a:rPr>
                <a:t>MUMBAI 03 RABALE</a:t>
              </a:r>
              <a:endParaRPr lang="en-IN" b="1">
                <a:solidFill>
                  <a:srgbClr val="FFDA00"/>
                </a:solidFill>
              </a:endParaRPr>
            </a:p>
          </p:txBody>
        </p:sp>
        <p:sp>
          <p:nvSpPr>
            <p:cNvPr id="54" name="TextBox 53">
              <a:extLst>
                <a:ext uri="{FF2B5EF4-FFF2-40B4-BE49-F238E27FC236}">
                  <a16:creationId xmlns:a16="http://schemas.microsoft.com/office/drawing/2014/main" id="{4BF1A615-4ED7-DEC4-E30E-D1BB4CA068FA}"/>
                </a:ext>
              </a:extLst>
            </p:cNvPr>
            <p:cNvSpPr txBox="1"/>
            <p:nvPr/>
          </p:nvSpPr>
          <p:spPr>
            <a:xfrm>
              <a:off x="4197615" y="3050771"/>
              <a:ext cx="1132515" cy="170655"/>
            </a:xfrm>
            <a:prstGeom prst="rect">
              <a:avLst/>
            </a:prstGeom>
            <a:noFill/>
          </p:spPr>
          <p:txBody>
            <a:bodyPr wrap="square" rtlCol="0">
              <a:spAutoFit/>
            </a:bodyPr>
            <a:lstStyle>
              <a:defPPr>
                <a:defRPr lang="en-US"/>
              </a:defPPr>
              <a:lvl1pPr algn="r" defTabSz="685681">
                <a:defRPr sz="700">
                  <a:solidFill>
                    <a:schemeClr val="bg1">
                      <a:lumMod val="75000"/>
                    </a:schemeClr>
                  </a:solidFill>
                  <a:latin typeface="Trebuchet MS"/>
                </a:defRPr>
              </a:lvl1pPr>
            </a:lstStyle>
            <a:p>
              <a:pPr defTabSz="685664">
                <a:defRPr/>
              </a:pPr>
              <a:r>
                <a:rPr lang="en-IN">
                  <a:solidFill>
                    <a:srgbClr val="00B0F0"/>
                  </a:solidFill>
                </a:rPr>
                <a:t>CLS, Versova, Mumbai</a:t>
              </a:r>
            </a:p>
          </p:txBody>
        </p:sp>
        <p:sp>
          <p:nvSpPr>
            <p:cNvPr id="55" name="Freeform: Shape 43">
              <a:extLst>
                <a:ext uri="{FF2B5EF4-FFF2-40B4-BE49-F238E27FC236}">
                  <a16:creationId xmlns:a16="http://schemas.microsoft.com/office/drawing/2014/main" id="{9C7507EA-452B-59F1-050F-5CAFAB405D8D}"/>
                </a:ext>
              </a:extLst>
            </p:cNvPr>
            <p:cNvSpPr/>
            <p:nvPr/>
          </p:nvSpPr>
          <p:spPr>
            <a:xfrm>
              <a:off x="5230153" y="2649593"/>
              <a:ext cx="418106" cy="45719"/>
            </a:xfrm>
            <a:custGeom>
              <a:avLst/>
              <a:gdLst>
                <a:gd name="connsiteX0" fmla="*/ 0 w 1107121"/>
                <a:gd name="connsiteY0" fmla="*/ 0 h 483853"/>
                <a:gd name="connsiteX1" fmla="*/ 336237 w 1107121"/>
                <a:gd name="connsiteY1" fmla="*/ 0 h 483853"/>
                <a:gd name="connsiteX2" fmla="*/ 1107121 w 1107121"/>
                <a:gd name="connsiteY2" fmla="*/ 483853 h 483853"/>
              </a:gdLst>
              <a:ahLst/>
              <a:cxnLst>
                <a:cxn ang="0">
                  <a:pos x="connsiteX0" y="connsiteY0"/>
                </a:cxn>
                <a:cxn ang="0">
                  <a:pos x="connsiteX1" y="connsiteY1"/>
                </a:cxn>
                <a:cxn ang="0">
                  <a:pos x="connsiteX2" y="connsiteY2"/>
                </a:cxn>
              </a:cxnLst>
              <a:rect l="l" t="t" r="r" b="b"/>
              <a:pathLst>
                <a:path w="1107121" h="483853">
                  <a:moveTo>
                    <a:pt x="0" y="0"/>
                  </a:moveTo>
                  <a:lnTo>
                    <a:pt x="336237" y="0"/>
                  </a:lnTo>
                  <a:lnTo>
                    <a:pt x="1107121" y="483853"/>
                  </a:lnTo>
                </a:path>
              </a:pathLst>
            </a:custGeom>
            <a:noFill/>
            <a:ln w="6350">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27" name="Freeform: Shape 43">
              <a:extLst>
                <a:ext uri="{FF2B5EF4-FFF2-40B4-BE49-F238E27FC236}">
                  <a16:creationId xmlns:a16="http://schemas.microsoft.com/office/drawing/2014/main" id="{A0CCA45E-F1C8-D964-1028-1EBA007D775F}"/>
                </a:ext>
              </a:extLst>
            </p:cNvPr>
            <p:cNvSpPr/>
            <p:nvPr/>
          </p:nvSpPr>
          <p:spPr>
            <a:xfrm>
              <a:off x="4938398" y="2207450"/>
              <a:ext cx="1006508" cy="183782"/>
            </a:xfrm>
            <a:custGeom>
              <a:avLst/>
              <a:gdLst>
                <a:gd name="connsiteX0" fmla="*/ 0 w 1107121"/>
                <a:gd name="connsiteY0" fmla="*/ 0 h 483853"/>
                <a:gd name="connsiteX1" fmla="*/ 336237 w 1107121"/>
                <a:gd name="connsiteY1" fmla="*/ 0 h 483853"/>
                <a:gd name="connsiteX2" fmla="*/ 1107121 w 1107121"/>
                <a:gd name="connsiteY2" fmla="*/ 483853 h 483853"/>
              </a:gdLst>
              <a:ahLst/>
              <a:cxnLst>
                <a:cxn ang="0">
                  <a:pos x="connsiteX0" y="connsiteY0"/>
                </a:cxn>
                <a:cxn ang="0">
                  <a:pos x="connsiteX1" y="connsiteY1"/>
                </a:cxn>
                <a:cxn ang="0">
                  <a:pos x="connsiteX2" y="connsiteY2"/>
                </a:cxn>
              </a:cxnLst>
              <a:rect l="l" t="t" r="r" b="b"/>
              <a:pathLst>
                <a:path w="1107121" h="483853">
                  <a:moveTo>
                    <a:pt x="0" y="0"/>
                  </a:moveTo>
                  <a:lnTo>
                    <a:pt x="336237" y="0"/>
                  </a:lnTo>
                  <a:lnTo>
                    <a:pt x="1107121" y="483853"/>
                  </a:lnTo>
                </a:path>
              </a:pathLst>
            </a:custGeom>
            <a:noFill/>
            <a:ln w="6350">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28" name="Freeform: Shape 43">
              <a:extLst>
                <a:ext uri="{FF2B5EF4-FFF2-40B4-BE49-F238E27FC236}">
                  <a16:creationId xmlns:a16="http://schemas.microsoft.com/office/drawing/2014/main" id="{2D9275C9-BDDF-E1C7-55AB-EE33A56E81B8}"/>
                </a:ext>
              </a:extLst>
            </p:cNvPr>
            <p:cNvSpPr/>
            <p:nvPr/>
          </p:nvSpPr>
          <p:spPr>
            <a:xfrm>
              <a:off x="5558692" y="977291"/>
              <a:ext cx="400275" cy="138507"/>
            </a:xfrm>
            <a:custGeom>
              <a:avLst/>
              <a:gdLst>
                <a:gd name="connsiteX0" fmla="*/ 0 w 1107121"/>
                <a:gd name="connsiteY0" fmla="*/ 0 h 483853"/>
                <a:gd name="connsiteX1" fmla="*/ 336237 w 1107121"/>
                <a:gd name="connsiteY1" fmla="*/ 0 h 483853"/>
                <a:gd name="connsiteX2" fmla="*/ 1107121 w 1107121"/>
                <a:gd name="connsiteY2" fmla="*/ 483853 h 483853"/>
              </a:gdLst>
              <a:ahLst/>
              <a:cxnLst>
                <a:cxn ang="0">
                  <a:pos x="connsiteX0" y="connsiteY0"/>
                </a:cxn>
                <a:cxn ang="0">
                  <a:pos x="connsiteX1" y="connsiteY1"/>
                </a:cxn>
                <a:cxn ang="0">
                  <a:pos x="connsiteX2" y="connsiteY2"/>
                </a:cxn>
              </a:cxnLst>
              <a:rect l="l" t="t" r="r" b="b"/>
              <a:pathLst>
                <a:path w="1107121" h="483853">
                  <a:moveTo>
                    <a:pt x="0" y="0"/>
                  </a:moveTo>
                  <a:lnTo>
                    <a:pt x="336237" y="0"/>
                  </a:lnTo>
                  <a:lnTo>
                    <a:pt x="1107121" y="483853"/>
                  </a:lnTo>
                </a:path>
              </a:pathLst>
            </a:custGeom>
            <a:noFill/>
            <a:ln w="6350">
              <a:solidFill>
                <a:srgbClr val="BED73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29" name="Freeform: Shape 43">
              <a:extLst>
                <a:ext uri="{FF2B5EF4-FFF2-40B4-BE49-F238E27FC236}">
                  <a16:creationId xmlns:a16="http://schemas.microsoft.com/office/drawing/2014/main" id="{303E35FD-D16D-A025-3D45-BE29FDD9AE2A}"/>
                </a:ext>
              </a:extLst>
            </p:cNvPr>
            <p:cNvSpPr/>
            <p:nvPr/>
          </p:nvSpPr>
          <p:spPr>
            <a:xfrm flipH="1">
              <a:off x="6606430" y="1391182"/>
              <a:ext cx="449999" cy="559580"/>
            </a:xfrm>
            <a:custGeom>
              <a:avLst/>
              <a:gdLst>
                <a:gd name="connsiteX0" fmla="*/ 0 w 1107121"/>
                <a:gd name="connsiteY0" fmla="*/ 0 h 483853"/>
                <a:gd name="connsiteX1" fmla="*/ 336237 w 1107121"/>
                <a:gd name="connsiteY1" fmla="*/ 0 h 483853"/>
                <a:gd name="connsiteX2" fmla="*/ 1107121 w 1107121"/>
                <a:gd name="connsiteY2" fmla="*/ 483853 h 483853"/>
              </a:gdLst>
              <a:ahLst/>
              <a:cxnLst>
                <a:cxn ang="0">
                  <a:pos x="connsiteX0" y="connsiteY0"/>
                </a:cxn>
                <a:cxn ang="0">
                  <a:pos x="connsiteX1" y="connsiteY1"/>
                </a:cxn>
                <a:cxn ang="0">
                  <a:pos x="connsiteX2" y="connsiteY2"/>
                </a:cxn>
              </a:cxnLst>
              <a:rect l="l" t="t" r="r" b="b"/>
              <a:pathLst>
                <a:path w="1107121" h="483853">
                  <a:moveTo>
                    <a:pt x="0" y="0"/>
                  </a:moveTo>
                  <a:lnTo>
                    <a:pt x="336237" y="0"/>
                  </a:lnTo>
                  <a:lnTo>
                    <a:pt x="1107121" y="483853"/>
                  </a:lnTo>
                </a:path>
              </a:pathLst>
            </a:custGeom>
            <a:noFill/>
            <a:ln w="6350">
              <a:solidFill>
                <a:srgbClr val="BED73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30" name="Freeform: Shape 43">
              <a:extLst>
                <a:ext uri="{FF2B5EF4-FFF2-40B4-BE49-F238E27FC236}">
                  <a16:creationId xmlns:a16="http://schemas.microsoft.com/office/drawing/2014/main" id="{E3CE211F-A5A3-70AA-892B-547421A5EE93}"/>
                </a:ext>
              </a:extLst>
            </p:cNvPr>
            <p:cNvSpPr/>
            <p:nvPr/>
          </p:nvSpPr>
          <p:spPr>
            <a:xfrm flipH="1">
              <a:off x="6870709" y="1622662"/>
              <a:ext cx="1018492" cy="318720"/>
            </a:xfrm>
            <a:custGeom>
              <a:avLst/>
              <a:gdLst>
                <a:gd name="connsiteX0" fmla="*/ 0 w 1107121"/>
                <a:gd name="connsiteY0" fmla="*/ 0 h 483853"/>
                <a:gd name="connsiteX1" fmla="*/ 336237 w 1107121"/>
                <a:gd name="connsiteY1" fmla="*/ 0 h 483853"/>
                <a:gd name="connsiteX2" fmla="*/ 1107121 w 1107121"/>
                <a:gd name="connsiteY2" fmla="*/ 483853 h 483853"/>
              </a:gdLst>
              <a:ahLst/>
              <a:cxnLst>
                <a:cxn ang="0">
                  <a:pos x="connsiteX0" y="connsiteY0"/>
                </a:cxn>
                <a:cxn ang="0">
                  <a:pos x="connsiteX1" y="connsiteY1"/>
                </a:cxn>
                <a:cxn ang="0">
                  <a:pos x="connsiteX2" y="connsiteY2"/>
                </a:cxn>
              </a:cxnLst>
              <a:rect l="l" t="t" r="r" b="b"/>
              <a:pathLst>
                <a:path w="1107121" h="483853">
                  <a:moveTo>
                    <a:pt x="0" y="0"/>
                  </a:moveTo>
                  <a:lnTo>
                    <a:pt x="336237" y="0"/>
                  </a:lnTo>
                  <a:lnTo>
                    <a:pt x="1107121" y="483853"/>
                  </a:lnTo>
                </a:path>
              </a:pathLst>
            </a:custGeom>
            <a:noFill/>
            <a:ln w="6350">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32" name="Freeform: Shape 49">
              <a:extLst>
                <a:ext uri="{FF2B5EF4-FFF2-40B4-BE49-F238E27FC236}">
                  <a16:creationId xmlns:a16="http://schemas.microsoft.com/office/drawing/2014/main" id="{F2437320-B954-15B4-B1F0-F838FE1D3BB2}"/>
                </a:ext>
              </a:extLst>
            </p:cNvPr>
            <p:cNvSpPr/>
            <p:nvPr/>
          </p:nvSpPr>
          <p:spPr>
            <a:xfrm>
              <a:off x="7512911" y="1820621"/>
              <a:ext cx="290041" cy="53517"/>
            </a:xfrm>
            <a:custGeom>
              <a:avLst/>
              <a:gdLst>
                <a:gd name="connsiteX0" fmla="*/ 1357248 w 1357248"/>
                <a:gd name="connsiteY0" fmla="*/ 287032 h 287032"/>
                <a:gd name="connsiteX1" fmla="*/ 410045 w 1357248"/>
                <a:gd name="connsiteY1" fmla="*/ 287032 h 287032"/>
                <a:gd name="connsiteX2" fmla="*/ 0 w 1357248"/>
                <a:gd name="connsiteY2" fmla="*/ 0 h 287032"/>
              </a:gdLst>
              <a:ahLst/>
              <a:cxnLst>
                <a:cxn ang="0">
                  <a:pos x="connsiteX0" y="connsiteY0"/>
                </a:cxn>
                <a:cxn ang="0">
                  <a:pos x="connsiteX1" y="connsiteY1"/>
                </a:cxn>
                <a:cxn ang="0">
                  <a:pos x="connsiteX2" y="connsiteY2"/>
                </a:cxn>
              </a:cxnLst>
              <a:rect l="l" t="t" r="r" b="b"/>
              <a:pathLst>
                <a:path w="1357248" h="287032">
                  <a:moveTo>
                    <a:pt x="1357248" y="287032"/>
                  </a:moveTo>
                  <a:lnTo>
                    <a:pt x="410045" y="287032"/>
                  </a:lnTo>
                  <a:lnTo>
                    <a:pt x="0" y="0"/>
                  </a:lnTo>
                </a:path>
              </a:pathLst>
            </a:cu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33" name="Freeform: Shape 49">
              <a:extLst>
                <a:ext uri="{FF2B5EF4-FFF2-40B4-BE49-F238E27FC236}">
                  <a16:creationId xmlns:a16="http://schemas.microsoft.com/office/drawing/2014/main" id="{E9F21C01-9B00-50E1-F0E2-DB21B9BFA51D}"/>
                </a:ext>
              </a:extLst>
            </p:cNvPr>
            <p:cNvSpPr/>
            <p:nvPr/>
          </p:nvSpPr>
          <p:spPr>
            <a:xfrm>
              <a:off x="6714273" y="2595793"/>
              <a:ext cx="277863" cy="75741"/>
            </a:xfrm>
            <a:custGeom>
              <a:avLst/>
              <a:gdLst>
                <a:gd name="connsiteX0" fmla="*/ 1357248 w 1357248"/>
                <a:gd name="connsiteY0" fmla="*/ 287032 h 287032"/>
                <a:gd name="connsiteX1" fmla="*/ 410045 w 1357248"/>
                <a:gd name="connsiteY1" fmla="*/ 287032 h 287032"/>
                <a:gd name="connsiteX2" fmla="*/ 0 w 1357248"/>
                <a:gd name="connsiteY2" fmla="*/ 0 h 287032"/>
              </a:gdLst>
              <a:ahLst/>
              <a:cxnLst>
                <a:cxn ang="0">
                  <a:pos x="connsiteX0" y="connsiteY0"/>
                </a:cxn>
                <a:cxn ang="0">
                  <a:pos x="connsiteX1" y="connsiteY1"/>
                </a:cxn>
                <a:cxn ang="0">
                  <a:pos x="connsiteX2" y="connsiteY2"/>
                </a:cxn>
              </a:cxnLst>
              <a:rect l="l" t="t" r="r" b="b"/>
              <a:pathLst>
                <a:path w="1357248" h="287032">
                  <a:moveTo>
                    <a:pt x="1357248" y="287032"/>
                  </a:moveTo>
                  <a:lnTo>
                    <a:pt x="410045" y="287032"/>
                  </a:lnTo>
                  <a:lnTo>
                    <a:pt x="0" y="0"/>
                  </a:lnTo>
                </a:path>
              </a:pathLst>
            </a:cu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34" name="Freeform: Shape 49">
              <a:extLst>
                <a:ext uri="{FF2B5EF4-FFF2-40B4-BE49-F238E27FC236}">
                  <a16:creationId xmlns:a16="http://schemas.microsoft.com/office/drawing/2014/main" id="{0829372D-7717-D2E9-5788-F27050B4A2A4}"/>
                </a:ext>
              </a:extLst>
            </p:cNvPr>
            <p:cNvSpPr/>
            <p:nvPr/>
          </p:nvSpPr>
          <p:spPr>
            <a:xfrm flipH="1" flipV="1">
              <a:off x="5139029" y="1813163"/>
              <a:ext cx="1163725" cy="568957"/>
            </a:xfrm>
            <a:custGeom>
              <a:avLst/>
              <a:gdLst>
                <a:gd name="connsiteX0" fmla="*/ 1357248 w 1357248"/>
                <a:gd name="connsiteY0" fmla="*/ 287032 h 287032"/>
                <a:gd name="connsiteX1" fmla="*/ 410045 w 1357248"/>
                <a:gd name="connsiteY1" fmla="*/ 287032 h 287032"/>
                <a:gd name="connsiteX2" fmla="*/ 0 w 1357248"/>
                <a:gd name="connsiteY2" fmla="*/ 0 h 287032"/>
              </a:gdLst>
              <a:ahLst/>
              <a:cxnLst>
                <a:cxn ang="0">
                  <a:pos x="connsiteX0" y="connsiteY0"/>
                </a:cxn>
                <a:cxn ang="0">
                  <a:pos x="connsiteX1" y="connsiteY1"/>
                </a:cxn>
                <a:cxn ang="0">
                  <a:pos x="connsiteX2" y="connsiteY2"/>
                </a:cxn>
              </a:cxnLst>
              <a:rect l="l" t="t" r="r" b="b"/>
              <a:pathLst>
                <a:path w="1357248" h="287032">
                  <a:moveTo>
                    <a:pt x="1357248" y="287032"/>
                  </a:moveTo>
                  <a:lnTo>
                    <a:pt x="410045" y="287032"/>
                  </a:lnTo>
                  <a:lnTo>
                    <a:pt x="0" y="0"/>
                  </a:lnTo>
                </a:path>
              </a:pathLst>
            </a:cu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35" name="Freeform: Shape 40">
              <a:extLst>
                <a:ext uri="{FF2B5EF4-FFF2-40B4-BE49-F238E27FC236}">
                  <a16:creationId xmlns:a16="http://schemas.microsoft.com/office/drawing/2014/main" id="{F0A30318-8C58-B615-2212-3BE537273912}"/>
                </a:ext>
              </a:extLst>
            </p:cNvPr>
            <p:cNvSpPr/>
            <p:nvPr/>
          </p:nvSpPr>
          <p:spPr>
            <a:xfrm>
              <a:off x="5423560" y="3458218"/>
              <a:ext cx="427538" cy="96944"/>
            </a:xfrm>
            <a:custGeom>
              <a:avLst/>
              <a:gdLst>
                <a:gd name="connsiteX0" fmla="*/ 0 w 947204"/>
                <a:gd name="connsiteY0" fmla="*/ 582263 h 582263"/>
                <a:gd name="connsiteX1" fmla="*/ 172219 w 947204"/>
                <a:gd name="connsiteY1" fmla="*/ 582263 h 582263"/>
                <a:gd name="connsiteX2" fmla="*/ 947204 w 947204"/>
                <a:gd name="connsiteY2" fmla="*/ 0 h 582263"/>
              </a:gdLst>
              <a:ahLst/>
              <a:cxnLst>
                <a:cxn ang="0">
                  <a:pos x="connsiteX0" y="connsiteY0"/>
                </a:cxn>
                <a:cxn ang="0">
                  <a:pos x="connsiteX1" y="connsiteY1"/>
                </a:cxn>
                <a:cxn ang="0">
                  <a:pos x="connsiteX2" y="connsiteY2"/>
                </a:cxn>
              </a:cxnLst>
              <a:rect l="l" t="t" r="r" b="b"/>
              <a:pathLst>
                <a:path w="947204" h="582263">
                  <a:moveTo>
                    <a:pt x="0" y="582263"/>
                  </a:moveTo>
                  <a:lnTo>
                    <a:pt x="172219" y="582263"/>
                  </a:lnTo>
                  <a:lnTo>
                    <a:pt x="947204" y="0"/>
                  </a:lnTo>
                </a:path>
              </a:pathLst>
            </a:cu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36" name="Freeform: Shape 43">
              <a:extLst>
                <a:ext uri="{FF2B5EF4-FFF2-40B4-BE49-F238E27FC236}">
                  <a16:creationId xmlns:a16="http://schemas.microsoft.com/office/drawing/2014/main" id="{32572B22-C289-FA5E-6F16-A1585609B1C3}"/>
                </a:ext>
              </a:extLst>
            </p:cNvPr>
            <p:cNvSpPr/>
            <p:nvPr/>
          </p:nvSpPr>
          <p:spPr>
            <a:xfrm>
              <a:off x="4891799" y="1985391"/>
              <a:ext cx="510389" cy="140649"/>
            </a:xfrm>
            <a:custGeom>
              <a:avLst/>
              <a:gdLst>
                <a:gd name="connsiteX0" fmla="*/ 0 w 1107121"/>
                <a:gd name="connsiteY0" fmla="*/ 0 h 483853"/>
                <a:gd name="connsiteX1" fmla="*/ 336237 w 1107121"/>
                <a:gd name="connsiteY1" fmla="*/ 0 h 483853"/>
                <a:gd name="connsiteX2" fmla="*/ 1107121 w 1107121"/>
                <a:gd name="connsiteY2" fmla="*/ 483853 h 483853"/>
              </a:gdLst>
              <a:ahLst/>
              <a:cxnLst>
                <a:cxn ang="0">
                  <a:pos x="connsiteX0" y="connsiteY0"/>
                </a:cxn>
                <a:cxn ang="0">
                  <a:pos x="connsiteX1" y="connsiteY1"/>
                </a:cxn>
                <a:cxn ang="0">
                  <a:pos x="connsiteX2" y="connsiteY2"/>
                </a:cxn>
              </a:cxnLst>
              <a:rect l="l" t="t" r="r" b="b"/>
              <a:pathLst>
                <a:path w="1107121" h="483853">
                  <a:moveTo>
                    <a:pt x="0" y="0"/>
                  </a:moveTo>
                  <a:lnTo>
                    <a:pt x="336237" y="0"/>
                  </a:lnTo>
                  <a:lnTo>
                    <a:pt x="1107121" y="483853"/>
                  </a:lnTo>
                </a:path>
              </a:pathLst>
            </a:cu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37" name="Freeform: Shape 43">
              <a:extLst>
                <a:ext uri="{FF2B5EF4-FFF2-40B4-BE49-F238E27FC236}">
                  <a16:creationId xmlns:a16="http://schemas.microsoft.com/office/drawing/2014/main" id="{020DC81C-2F63-E6BF-1042-53C64731EE92}"/>
                </a:ext>
              </a:extLst>
            </p:cNvPr>
            <p:cNvSpPr/>
            <p:nvPr/>
          </p:nvSpPr>
          <p:spPr>
            <a:xfrm>
              <a:off x="5093946" y="1605736"/>
              <a:ext cx="754610" cy="354429"/>
            </a:xfrm>
            <a:custGeom>
              <a:avLst/>
              <a:gdLst>
                <a:gd name="connsiteX0" fmla="*/ 0 w 1107121"/>
                <a:gd name="connsiteY0" fmla="*/ 0 h 483853"/>
                <a:gd name="connsiteX1" fmla="*/ 336237 w 1107121"/>
                <a:gd name="connsiteY1" fmla="*/ 0 h 483853"/>
                <a:gd name="connsiteX2" fmla="*/ 1107121 w 1107121"/>
                <a:gd name="connsiteY2" fmla="*/ 483853 h 483853"/>
              </a:gdLst>
              <a:ahLst/>
              <a:cxnLst>
                <a:cxn ang="0">
                  <a:pos x="connsiteX0" y="connsiteY0"/>
                </a:cxn>
                <a:cxn ang="0">
                  <a:pos x="connsiteX1" y="connsiteY1"/>
                </a:cxn>
                <a:cxn ang="0">
                  <a:pos x="connsiteX2" y="connsiteY2"/>
                </a:cxn>
              </a:cxnLst>
              <a:rect l="l" t="t" r="r" b="b"/>
              <a:pathLst>
                <a:path w="1107121" h="483853">
                  <a:moveTo>
                    <a:pt x="0" y="0"/>
                  </a:moveTo>
                  <a:lnTo>
                    <a:pt x="336237" y="0"/>
                  </a:lnTo>
                  <a:lnTo>
                    <a:pt x="1107121" y="483853"/>
                  </a:lnTo>
                </a:path>
              </a:pathLst>
            </a:cu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05" name="Freeform: Shape 49">
              <a:extLst>
                <a:ext uri="{FF2B5EF4-FFF2-40B4-BE49-F238E27FC236}">
                  <a16:creationId xmlns:a16="http://schemas.microsoft.com/office/drawing/2014/main" id="{31B26833-4DA4-3164-AF67-1CFA1F0C97E9}"/>
                </a:ext>
              </a:extLst>
            </p:cNvPr>
            <p:cNvSpPr/>
            <p:nvPr/>
          </p:nvSpPr>
          <p:spPr>
            <a:xfrm>
              <a:off x="6817782" y="1926724"/>
              <a:ext cx="962314" cy="183782"/>
            </a:xfrm>
            <a:custGeom>
              <a:avLst/>
              <a:gdLst>
                <a:gd name="connsiteX0" fmla="*/ 1357248 w 1357248"/>
                <a:gd name="connsiteY0" fmla="*/ 287032 h 287032"/>
                <a:gd name="connsiteX1" fmla="*/ 410045 w 1357248"/>
                <a:gd name="connsiteY1" fmla="*/ 287032 h 287032"/>
                <a:gd name="connsiteX2" fmla="*/ 0 w 1357248"/>
                <a:gd name="connsiteY2" fmla="*/ 0 h 287032"/>
              </a:gdLst>
              <a:ahLst/>
              <a:cxnLst>
                <a:cxn ang="0">
                  <a:pos x="connsiteX0" y="connsiteY0"/>
                </a:cxn>
                <a:cxn ang="0">
                  <a:pos x="connsiteX1" y="connsiteY1"/>
                </a:cxn>
                <a:cxn ang="0">
                  <a:pos x="connsiteX2" y="connsiteY2"/>
                </a:cxn>
              </a:cxnLst>
              <a:rect l="l" t="t" r="r" b="b"/>
              <a:pathLst>
                <a:path w="1357248" h="287032">
                  <a:moveTo>
                    <a:pt x="1357248" y="287032"/>
                  </a:moveTo>
                  <a:lnTo>
                    <a:pt x="410045" y="287032"/>
                  </a:lnTo>
                  <a:lnTo>
                    <a:pt x="0" y="0"/>
                  </a:lnTo>
                </a:path>
              </a:pathLst>
            </a:cu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10" name="Freeform: Shape 49">
              <a:extLst>
                <a:ext uri="{FF2B5EF4-FFF2-40B4-BE49-F238E27FC236}">
                  <a16:creationId xmlns:a16="http://schemas.microsoft.com/office/drawing/2014/main" id="{420D88AC-87AA-8CD2-107C-9C4AFE010D9C}"/>
                </a:ext>
              </a:extLst>
            </p:cNvPr>
            <p:cNvSpPr/>
            <p:nvPr/>
          </p:nvSpPr>
          <p:spPr>
            <a:xfrm>
              <a:off x="6302132" y="2497591"/>
              <a:ext cx="706676" cy="497071"/>
            </a:xfrm>
            <a:custGeom>
              <a:avLst/>
              <a:gdLst>
                <a:gd name="connsiteX0" fmla="*/ 1357248 w 1357248"/>
                <a:gd name="connsiteY0" fmla="*/ 287032 h 287032"/>
                <a:gd name="connsiteX1" fmla="*/ 410045 w 1357248"/>
                <a:gd name="connsiteY1" fmla="*/ 287032 h 287032"/>
                <a:gd name="connsiteX2" fmla="*/ 0 w 1357248"/>
                <a:gd name="connsiteY2" fmla="*/ 0 h 287032"/>
              </a:gdLst>
              <a:ahLst/>
              <a:cxnLst>
                <a:cxn ang="0">
                  <a:pos x="connsiteX0" y="connsiteY0"/>
                </a:cxn>
                <a:cxn ang="0">
                  <a:pos x="connsiteX1" y="connsiteY1"/>
                </a:cxn>
                <a:cxn ang="0">
                  <a:pos x="connsiteX2" y="connsiteY2"/>
                </a:cxn>
              </a:cxnLst>
              <a:rect l="l" t="t" r="r" b="b"/>
              <a:pathLst>
                <a:path w="1357248" h="287032">
                  <a:moveTo>
                    <a:pt x="1357248" y="287032"/>
                  </a:moveTo>
                  <a:lnTo>
                    <a:pt x="410045" y="287032"/>
                  </a:lnTo>
                  <a:lnTo>
                    <a:pt x="0" y="0"/>
                  </a:lnTo>
                </a:path>
              </a:pathLst>
            </a:cu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15" name="Freeform: Shape 43">
              <a:extLst>
                <a:ext uri="{FF2B5EF4-FFF2-40B4-BE49-F238E27FC236}">
                  <a16:creationId xmlns:a16="http://schemas.microsoft.com/office/drawing/2014/main" id="{BD0CA881-7ECB-AA27-B0FA-2B9B79BFD6EF}"/>
                </a:ext>
              </a:extLst>
            </p:cNvPr>
            <p:cNvSpPr/>
            <p:nvPr/>
          </p:nvSpPr>
          <p:spPr>
            <a:xfrm>
              <a:off x="5046667" y="2358220"/>
              <a:ext cx="969794" cy="88520"/>
            </a:xfrm>
            <a:custGeom>
              <a:avLst/>
              <a:gdLst>
                <a:gd name="connsiteX0" fmla="*/ 0 w 1107121"/>
                <a:gd name="connsiteY0" fmla="*/ 0 h 483853"/>
                <a:gd name="connsiteX1" fmla="*/ 336237 w 1107121"/>
                <a:gd name="connsiteY1" fmla="*/ 0 h 483853"/>
                <a:gd name="connsiteX2" fmla="*/ 1107121 w 1107121"/>
                <a:gd name="connsiteY2" fmla="*/ 483853 h 483853"/>
              </a:gdLst>
              <a:ahLst/>
              <a:cxnLst>
                <a:cxn ang="0">
                  <a:pos x="connsiteX0" y="connsiteY0"/>
                </a:cxn>
                <a:cxn ang="0">
                  <a:pos x="connsiteX1" y="connsiteY1"/>
                </a:cxn>
                <a:cxn ang="0">
                  <a:pos x="connsiteX2" y="connsiteY2"/>
                </a:cxn>
              </a:cxnLst>
              <a:rect l="l" t="t" r="r" b="b"/>
              <a:pathLst>
                <a:path w="1107121" h="483853">
                  <a:moveTo>
                    <a:pt x="0" y="0"/>
                  </a:moveTo>
                  <a:lnTo>
                    <a:pt x="336237" y="0"/>
                  </a:lnTo>
                  <a:lnTo>
                    <a:pt x="1107121" y="483853"/>
                  </a:lnTo>
                </a:path>
              </a:pathLst>
            </a:custGeom>
            <a:noFill/>
            <a:ln w="6350">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20" name="Freeform: Shape 49">
              <a:extLst>
                <a:ext uri="{FF2B5EF4-FFF2-40B4-BE49-F238E27FC236}">
                  <a16:creationId xmlns:a16="http://schemas.microsoft.com/office/drawing/2014/main" id="{0CF56B92-5106-5CF5-E49B-53135044E9B9}"/>
                </a:ext>
              </a:extLst>
            </p:cNvPr>
            <p:cNvSpPr/>
            <p:nvPr/>
          </p:nvSpPr>
          <p:spPr>
            <a:xfrm>
              <a:off x="6744736" y="2464152"/>
              <a:ext cx="277863" cy="56380"/>
            </a:xfrm>
            <a:custGeom>
              <a:avLst/>
              <a:gdLst>
                <a:gd name="connsiteX0" fmla="*/ 1357248 w 1357248"/>
                <a:gd name="connsiteY0" fmla="*/ 287032 h 287032"/>
                <a:gd name="connsiteX1" fmla="*/ 410045 w 1357248"/>
                <a:gd name="connsiteY1" fmla="*/ 287032 h 287032"/>
                <a:gd name="connsiteX2" fmla="*/ 0 w 1357248"/>
                <a:gd name="connsiteY2" fmla="*/ 0 h 287032"/>
              </a:gdLst>
              <a:ahLst/>
              <a:cxnLst>
                <a:cxn ang="0">
                  <a:pos x="connsiteX0" y="connsiteY0"/>
                </a:cxn>
                <a:cxn ang="0">
                  <a:pos x="connsiteX1" y="connsiteY1"/>
                </a:cxn>
                <a:cxn ang="0">
                  <a:pos x="connsiteX2" y="connsiteY2"/>
                </a:cxn>
              </a:cxnLst>
              <a:rect l="l" t="t" r="r" b="b"/>
              <a:pathLst>
                <a:path w="1357248" h="287032">
                  <a:moveTo>
                    <a:pt x="1357248" y="287032"/>
                  </a:moveTo>
                  <a:lnTo>
                    <a:pt x="410045" y="287032"/>
                  </a:lnTo>
                  <a:lnTo>
                    <a:pt x="0" y="0"/>
                  </a:lnTo>
                </a:path>
              </a:pathLst>
            </a:cu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21" name="Freeform: Shape 49">
              <a:extLst>
                <a:ext uri="{FF2B5EF4-FFF2-40B4-BE49-F238E27FC236}">
                  <a16:creationId xmlns:a16="http://schemas.microsoft.com/office/drawing/2014/main" id="{6182F362-CA9C-6896-AD88-C32CC36F238D}"/>
                </a:ext>
              </a:extLst>
            </p:cNvPr>
            <p:cNvSpPr/>
            <p:nvPr/>
          </p:nvSpPr>
          <p:spPr>
            <a:xfrm>
              <a:off x="6586322" y="2750041"/>
              <a:ext cx="138932" cy="95498"/>
            </a:xfrm>
            <a:custGeom>
              <a:avLst/>
              <a:gdLst>
                <a:gd name="connsiteX0" fmla="*/ 1357248 w 1357248"/>
                <a:gd name="connsiteY0" fmla="*/ 287032 h 287032"/>
                <a:gd name="connsiteX1" fmla="*/ 410045 w 1357248"/>
                <a:gd name="connsiteY1" fmla="*/ 287032 h 287032"/>
                <a:gd name="connsiteX2" fmla="*/ 0 w 1357248"/>
                <a:gd name="connsiteY2" fmla="*/ 0 h 287032"/>
              </a:gdLst>
              <a:ahLst/>
              <a:cxnLst>
                <a:cxn ang="0">
                  <a:pos x="connsiteX0" y="connsiteY0"/>
                </a:cxn>
                <a:cxn ang="0">
                  <a:pos x="connsiteX1" y="connsiteY1"/>
                </a:cxn>
                <a:cxn ang="0">
                  <a:pos x="connsiteX2" y="connsiteY2"/>
                </a:cxn>
              </a:cxnLst>
              <a:rect l="l" t="t" r="r" b="b"/>
              <a:pathLst>
                <a:path w="1357248" h="287032">
                  <a:moveTo>
                    <a:pt x="1357248" y="287032"/>
                  </a:moveTo>
                  <a:lnTo>
                    <a:pt x="410045" y="287032"/>
                  </a:lnTo>
                  <a:lnTo>
                    <a:pt x="0" y="0"/>
                  </a:lnTo>
                </a:path>
              </a:pathLst>
            </a:cu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grpSp>
      <p:sp>
        <p:nvSpPr>
          <p:cNvPr id="62" name="TextBox 61">
            <a:extLst>
              <a:ext uri="{FF2B5EF4-FFF2-40B4-BE49-F238E27FC236}">
                <a16:creationId xmlns:a16="http://schemas.microsoft.com/office/drawing/2014/main" id="{0AA9A9A1-EB10-C83D-9565-18E371438488}"/>
              </a:ext>
            </a:extLst>
          </p:cNvPr>
          <p:cNvSpPr txBox="1"/>
          <p:nvPr/>
        </p:nvSpPr>
        <p:spPr>
          <a:xfrm>
            <a:off x="6601573" y="1447872"/>
            <a:ext cx="771497" cy="307777"/>
          </a:xfrm>
          <a:prstGeom prst="rect">
            <a:avLst/>
          </a:prstGeom>
          <a:solidFill>
            <a:srgbClr val="BED730"/>
          </a:solidFill>
        </p:spPr>
        <p:txBody>
          <a:bodyPr wrap="square" rtlCol="0">
            <a:spAutoFit/>
          </a:bodyPr>
          <a:lstStyle>
            <a:defPPr>
              <a:defRPr lang="en-US"/>
            </a:defPPr>
            <a:lvl1pPr algn="r" defTabSz="685681">
              <a:defRPr sz="900" b="1">
                <a:latin typeface="Trebuchet MS"/>
              </a:defRPr>
            </a:lvl1pPr>
          </a:lstStyle>
          <a:p>
            <a:pPr algn="l" defTabSz="685664">
              <a:defRPr/>
            </a:pPr>
            <a:r>
              <a:rPr lang="en-US" sz="700">
                <a:solidFill>
                  <a:prstClr val="black"/>
                </a:solidFill>
              </a:rPr>
              <a:t>LUCKNOW 01</a:t>
            </a:r>
          </a:p>
          <a:p>
            <a:pPr algn="l" defTabSz="685664">
              <a:defRPr/>
            </a:pPr>
            <a:r>
              <a:rPr lang="en-US" sz="700">
                <a:solidFill>
                  <a:prstClr val="black"/>
                </a:solidFill>
              </a:rPr>
              <a:t>June 2025</a:t>
            </a:r>
            <a:endParaRPr lang="en-IN" sz="700">
              <a:solidFill>
                <a:prstClr val="black"/>
              </a:solidFill>
            </a:endParaRPr>
          </a:p>
        </p:txBody>
      </p:sp>
      <p:sp>
        <p:nvSpPr>
          <p:cNvPr id="63" name="TextBox 62">
            <a:extLst>
              <a:ext uri="{FF2B5EF4-FFF2-40B4-BE49-F238E27FC236}">
                <a16:creationId xmlns:a16="http://schemas.microsoft.com/office/drawing/2014/main" id="{57CFFA09-9A1E-F241-7522-74719E399DD0}"/>
              </a:ext>
            </a:extLst>
          </p:cNvPr>
          <p:cNvSpPr txBox="1"/>
          <p:nvPr/>
        </p:nvSpPr>
        <p:spPr>
          <a:xfrm>
            <a:off x="3866760" y="1072368"/>
            <a:ext cx="968159" cy="307777"/>
          </a:xfrm>
          <a:prstGeom prst="rect">
            <a:avLst/>
          </a:prstGeom>
          <a:solidFill>
            <a:srgbClr val="BED730"/>
          </a:solidFill>
        </p:spPr>
        <p:txBody>
          <a:bodyPr wrap="square" rtlCol="0">
            <a:spAutoFit/>
          </a:bodyPr>
          <a:lstStyle>
            <a:defPPr>
              <a:defRPr lang="en-US"/>
            </a:defPPr>
            <a:lvl1pPr algn="r" defTabSz="685681">
              <a:defRPr sz="700">
                <a:solidFill>
                  <a:schemeClr val="bg1">
                    <a:lumMod val="75000"/>
                  </a:schemeClr>
                </a:solidFill>
                <a:latin typeface="Trebuchet MS"/>
              </a:defRPr>
            </a:lvl1pPr>
          </a:lstStyle>
          <a:p>
            <a:pPr defTabSz="685664">
              <a:defRPr/>
            </a:pPr>
            <a:r>
              <a:rPr lang="en-US" b="1" dirty="0">
                <a:solidFill>
                  <a:prstClr val="black"/>
                </a:solidFill>
              </a:rPr>
              <a:t>CHANDIGARH 01</a:t>
            </a:r>
          </a:p>
          <a:p>
            <a:pPr defTabSz="685664">
              <a:defRPr/>
            </a:pPr>
            <a:r>
              <a:rPr lang="en-US" b="1" dirty="0">
                <a:solidFill>
                  <a:prstClr val="black"/>
                </a:solidFill>
              </a:rPr>
              <a:t>Oct 2025</a:t>
            </a:r>
            <a:endParaRPr lang="en-IN" b="1" dirty="0">
              <a:solidFill>
                <a:prstClr val="black"/>
              </a:solidFill>
            </a:endParaRPr>
          </a:p>
        </p:txBody>
      </p:sp>
      <p:sp>
        <p:nvSpPr>
          <p:cNvPr id="64" name="TextBox 63">
            <a:extLst>
              <a:ext uri="{FF2B5EF4-FFF2-40B4-BE49-F238E27FC236}">
                <a16:creationId xmlns:a16="http://schemas.microsoft.com/office/drawing/2014/main" id="{BA93FDCE-77E4-D0B8-578D-5BF9591E5FC9}"/>
              </a:ext>
            </a:extLst>
          </p:cNvPr>
          <p:cNvSpPr txBox="1"/>
          <p:nvPr/>
        </p:nvSpPr>
        <p:spPr>
          <a:xfrm>
            <a:off x="7552696" y="1841162"/>
            <a:ext cx="603578" cy="200055"/>
          </a:xfrm>
          <a:prstGeom prst="rect">
            <a:avLst/>
          </a:prstGeom>
          <a:solidFill>
            <a:schemeClr val="accent6">
              <a:lumMod val="60000"/>
              <a:lumOff val="40000"/>
            </a:schemeClr>
          </a:solidFill>
        </p:spPr>
        <p:txBody>
          <a:bodyPr wrap="square" rtlCol="0" anchor="ctr">
            <a:spAutoFit/>
          </a:bodyPr>
          <a:lstStyle>
            <a:defPPr>
              <a:defRPr lang="en-US"/>
            </a:defPPr>
            <a:lvl1pPr algn="r" defTabSz="685681">
              <a:defRPr sz="900" b="1">
                <a:latin typeface="Trebuchet MS"/>
              </a:defRPr>
            </a:lvl1pPr>
          </a:lstStyle>
          <a:p>
            <a:pPr algn="l" defTabSz="685664">
              <a:defRPr/>
            </a:pPr>
            <a:r>
              <a:rPr lang="en-US" sz="700">
                <a:solidFill>
                  <a:prstClr val="black"/>
                </a:solidFill>
              </a:rPr>
              <a:t>PATNA 01</a:t>
            </a:r>
            <a:endParaRPr lang="en-IN" sz="700">
              <a:solidFill>
                <a:prstClr val="black"/>
              </a:solidFill>
            </a:endParaRPr>
          </a:p>
        </p:txBody>
      </p:sp>
      <p:sp>
        <p:nvSpPr>
          <p:cNvPr id="65" name="TextBox 64">
            <a:extLst>
              <a:ext uri="{FF2B5EF4-FFF2-40B4-BE49-F238E27FC236}">
                <a16:creationId xmlns:a16="http://schemas.microsoft.com/office/drawing/2014/main" id="{9B88F275-149A-A4B4-AD09-AB140EDC76E0}"/>
              </a:ext>
            </a:extLst>
          </p:cNvPr>
          <p:cNvSpPr txBox="1"/>
          <p:nvPr/>
        </p:nvSpPr>
        <p:spPr>
          <a:xfrm>
            <a:off x="3223144" y="2505530"/>
            <a:ext cx="884613" cy="200055"/>
          </a:xfrm>
          <a:prstGeom prst="rect">
            <a:avLst/>
          </a:prstGeom>
          <a:solidFill>
            <a:schemeClr val="accent6"/>
          </a:solidFill>
        </p:spPr>
        <p:txBody>
          <a:bodyPr wrap="square" rtlCol="0">
            <a:spAutoFit/>
          </a:bodyPr>
          <a:lstStyle>
            <a:defPPr>
              <a:defRPr lang="en-US"/>
            </a:defPPr>
            <a:lvl1pPr algn="r" defTabSz="685681">
              <a:defRPr sz="900" b="1">
                <a:latin typeface="Trebuchet MS"/>
              </a:defRPr>
            </a:lvl1pPr>
          </a:lstStyle>
          <a:p>
            <a:pPr defTabSz="685664">
              <a:defRPr/>
            </a:pPr>
            <a:r>
              <a:rPr lang="en-US" sz="700">
                <a:solidFill>
                  <a:prstClr val="black"/>
                </a:solidFill>
              </a:rPr>
              <a:t>INDORE 01</a:t>
            </a:r>
            <a:endParaRPr lang="en-IN" sz="700">
              <a:solidFill>
                <a:prstClr val="black"/>
              </a:solidFill>
            </a:endParaRPr>
          </a:p>
        </p:txBody>
      </p:sp>
      <p:sp>
        <p:nvSpPr>
          <p:cNvPr id="66" name="TextBox 65">
            <a:extLst>
              <a:ext uri="{FF2B5EF4-FFF2-40B4-BE49-F238E27FC236}">
                <a16:creationId xmlns:a16="http://schemas.microsoft.com/office/drawing/2014/main" id="{AC003ACB-0287-9EAD-E078-E58823591C94}"/>
              </a:ext>
            </a:extLst>
          </p:cNvPr>
          <p:cNvSpPr txBox="1"/>
          <p:nvPr/>
        </p:nvSpPr>
        <p:spPr>
          <a:xfrm flipH="1">
            <a:off x="3103434" y="2304403"/>
            <a:ext cx="953527" cy="144000"/>
          </a:xfrm>
          <a:prstGeom prst="rect">
            <a:avLst/>
          </a:prstGeom>
          <a:solidFill>
            <a:schemeClr val="accent6">
              <a:lumMod val="60000"/>
              <a:lumOff val="40000"/>
            </a:schemeClr>
          </a:solidFill>
        </p:spPr>
        <p:txBody>
          <a:bodyPr wrap="square" rtlCol="0" anchor="ctr">
            <a:spAutoFit/>
          </a:bodyPr>
          <a:lstStyle>
            <a:defPPr>
              <a:defRPr lang="en-US"/>
            </a:defPPr>
            <a:lvl1pPr algn="r" defTabSz="685681">
              <a:defRPr sz="900" b="1">
                <a:latin typeface="Trebuchet MS"/>
              </a:defRPr>
            </a:lvl1pPr>
          </a:lstStyle>
          <a:p>
            <a:pPr defTabSz="685664">
              <a:defRPr/>
            </a:pPr>
            <a:r>
              <a:rPr lang="en-US" sz="700">
                <a:solidFill>
                  <a:prstClr val="black"/>
                </a:solidFill>
              </a:rPr>
              <a:t>AHMEDABAD 01</a:t>
            </a:r>
            <a:endParaRPr lang="en-IN" sz="700">
              <a:solidFill>
                <a:prstClr val="black"/>
              </a:solidFill>
            </a:endParaRPr>
          </a:p>
        </p:txBody>
      </p:sp>
      <p:sp>
        <p:nvSpPr>
          <p:cNvPr id="67" name="TextBox 66">
            <a:extLst>
              <a:ext uri="{FF2B5EF4-FFF2-40B4-BE49-F238E27FC236}">
                <a16:creationId xmlns:a16="http://schemas.microsoft.com/office/drawing/2014/main" id="{9FD445BF-1F99-278E-01C9-E34BBC269440}"/>
              </a:ext>
            </a:extLst>
          </p:cNvPr>
          <p:cNvSpPr txBox="1"/>
          <p:nvPr/>
        </p:nvSpPr>
        <p:spPr>
          <a:xfrm flipH="1">
            <a:off x="3600533" y="1854711"/>
            <a:ext cx="690400" cy="144000"/>
          </a:xfrm>
          <a:prstGeom prst="rect">
            <a:avLst/>
          </a:prstGeom>
          <a:solidFill>
            <a:schemeClr val="accent6">
              <a:lumMod val="60000"/>
              <a:lumOff val="40000"/>
            </a:schemeClr>
          </a:solidFill>
        </p:spPr>
        <p:txBody>
          <a:bodyPr wrap="square" rtlCol="0" anchor="ctr">
            <a:spAutoFit/>
          </a:bodyPr>
          <a:lstStyle>
            <a:defPPr>
              <a:defRPr lang="en-US"/>
            </a:defPPr>
            <a:lvl1pPr algn="r" defTabSz="685681">
              <a:defRPr sz="900" b="1">
                <a:latin typeface="Trebuchet MS"/>
              </a:defRPr>
            </a:lvl1pPr>
          </a:lstStyle>
          <a:p>
            <a:pPr defTabSz="685664">
              <a:defRPr/>
            </a:pPr>
            <a:r>
              <a:rPr lang="en-US" sz="700">
                <a:solidFill>
                  <a:prstClr val="black"/>
                </a:solidFill>
              </a:rPr>
              <a:t>JAIPUR 01</a:t>
            </a:r>
            <a:endParaRPr lang="en-IN" sz="700">
              <a:solidFill>
                <a:prstClr val="black"/>
              </a:solidFill>
            </a:endParaRPr>
          </a:p>
        </p:txBody>
      </p:sp>
      <p:sp>
        <p:nvSpPr>
          <p:cNvPr id="68" name="TextBox 67">
            <a:extLst>
              <a:ext uri="{FF2B5EF4-FFF2-40B4-BE49-F238E27FC236}">
                <a16:creationId xmlns:a16="http://schemas.microsoft.com/office/drawing/2014/main" id="{FB54698C-C272-1523-FEA0-C4875EE08937}"/>
              </a:ext>
            </a:extLst>
          </p:cNvPr>
          <p:cNvSpPr txBox="1"/>
          <p:nvPr/>
        </p:nvSpPr>
        <p:spPr>
          <a:xfrm flipH="1">
            <a:off x="6515314" y="3090644"/>
            <a:ext cx="1037240" cy="144000"/>
          </a:xfrm>
          <a:prstGeom prst="rect">
            <a:avLst/>
          </a:prstGeom>
          <a:solidFill>
            <a:schemeClr val="accent6">
              <a:lumMod val="60000"/>
              <a:lumOff val="40000"/>
            </a:schemeClr>
          </a:solidFill>
        </p:spPr>
        <p:txBody>
          <a:bodyPr wrap="square" rtlCol="0" anchor="ctr">
            <a:spAutoFit/>
          </a:bodyPr>
          <a:lstStyle>
            <a:defPPr>
              <a:defRPr lang="en-US"/>
            </a:defPPr>
            <a:lvl1pPr defTabSz="685664">
              <a:defRPr sz="700" b="1">
                <a:solidFill>
                  <a:prstClr val="black"/>
                </a:solidFill>
                <a:latin typeface="Trebuchet MS"/>
              </a:defRPr>
            </a:lvl1pPr>
          </a:lstStyle>
          <a:p>
            <a:r>
              <a:rPr lang="en-US"/>
              <a:t>BHUBANESWAR </a:t>
            </a:r>
            <a:r>
              <a:rPr lang="en-US" dirty="0"/>
              <a:t>01</a:t>
            </a:r>
            <a:endParaRPr lang="en-IN" dirty="0"/>
          </a:p>
        </p:txBody>
      </p:sp>
      <p:sp>
        <p:nvSpPr>
          <p:cNvPr id="69" name="TextBox 68">
            <a:extLst>
              <a:ext uri="{FF2B5EF4-FFF2-40B4-BE49-F238E27FC236}">
                <a16:creationId xmlns:a16="http://schemas.microsoft.com/office/drawing/2014/main" id="{94D883D1-3004-50A1-115C-452E6D4F7135}"/>
              </a:ext>
            </a:extLst>
          </p:cNvPr>
          <p:cNvSpPr txBox="1"/>
          <p:nvPr/>
        </p:nvSpPr>
        <p:spPr>
          <a:xfrm flipH="1">
            <a:off x="3866760" y="4056246"/>
            <a:ext cx="806826" cy="200055"/>
          </a:xfrm>
          <a:prstGeom prst="rect">
            <a:avLst/>
          </a:prstGeom>
          <a:solidFill>
            <a:schemeClr val="accent6"/>
          </a:solidFill>
        </p:spPr>
        <p:txBody>
          <a:bodyPr wrap="square" rtlCol="0">
            <a:spAutoFit/>
          </a:bodyPr>
          <a:lstStyle>
            <a:defPPr>
              <a:defRPr lang="en-US"/>
            </a:defPPr>
            <a:lvl1pPr algn="r" defTabSz="685681">
              <a:defRPr sz="900" b="1">
                <a:latin typeface="Trebuchet MS"/>
              </a:defRPr>
            </a:lvl1pPr>
          </a:lstStyle>
          <a:p>
            <a:pPr defTabSz="685664">
              <a:defRPr/>
            </a:pPr>
            <a:r>
              <a:rPr lang="en-US" sz="700">
                <a:solidFill>
                  <a:prstClr val="black"/>
                </a:solidFill>
              </a:rPr>
              <a:t>COCHIN 01</a:t>
            </a:r>
            <a:endParaRPr lang="en-IN" sz="700">
              <a:solidFill>
                <a:prstClr val="black"/>
              </a:solidFill>
            </a:endParaRPr>
          </a:p>
        </p:txBody>
      </p:sp>
      <p:sp>
        <p:nvSpPr>
          <p:cNvPr id="70" name="TextBox 69">
            <a:extLst>
              <a:ext uri="{FF2B5EF4-FFF2-40B4-BE49-F238E27FC236}">
                <a16:creationId xmlns:a16="http://schemas.microsoft.com/office/drawing/2014/main" id="{02357A87-1713-924C-E01B-ABCB8E69D965}"/>
              </a:ext>
            </a:extLst>
          </p:cNvPr>
          <p:cNvSpPr txBox="1"/>
          <p:nvPr/>
        </p:nvSpPr>
        <p:spPr>
          <a:xfrm flipH="1">
            <a:off x="7466945" y="2134384"/>
            <a:ext cx="794439" cy="200055"/>
          </a:xfrm>
          <a:prstGeom prst="rect">
            <a:avLst/>
          </a:prstGeom>
          <a:solidFill>
            <a:schemeClr val="accent6">
              <a:lumMod val="60000"/>
              <a:lumOff val="40000"/>
            </a:schemeClr>
          </a:solidFill>
        </p:spPr>
        <p:txBody>
          <a:bodyPr wrap="square" rtlCol="0" anchor="ctr">
            <a:spAutoFit/>
          </a:bodyPr>
          <a:lstStyle>
            <a:defPPr>
              <a:defRPr lang="en-US"/>
            </a:defPPr>
            <a:lvl1pPr algn="r" defTabSz="685681">
              <a:defRPr sz="900" b="1">
                <a:latin typeface="Trebuchet MS"/>
              </a:defRPr>
            </a:lvl1pPr>
          </a:lstStyle>
          <a:p>
            <a:pPr algn="l" defTabSz="685664">
              <a:defRPr/>
            </a:pPr>
            <a:r>
              <a:rPr lang="en-US" sz="700">
                <a:solidFill>
                  <a:prstClr val="black"/>
                </a:solidFill>
              </a:rPr>
              <a:t>GUWAHATI 01</a:t>
            </a:r>
            <a:endParaRPr lang="en-IN" sz="700">
              <a:solidFill>
                <a:prstClr val="black"/>
              </a:solidFill>
            </a:endParaRPr>
          </a:p>
        </p:txBody>
      </p:sp>
      <p:sp>
        <p:nvSpPr>
          <p:cNvPr id="71" name="TextBox 70">
            <a:extLst>
              <a:ext uri="{FF2B5EF4-FFF2-40B4-BE49-F238E27FC236}">
                <a16:creationId xmlns:a16="http://schemas.microsoft.com/office/drawing/2014/main" id="{A129CBFB-BA83-E99D-F2FE-18E98BB42F8D}"/>
              </a:ext>
            </a:extLst>
          </p:cNvPr>
          <p:cNvSpPr txBox="1"/>
          <p:nvPr/>
        </p:nvSpPr>
        <p:spPr>
          <a:xfrm flipH="1">
            <a:off x="3548513" y="2050274"/>
            <a:ext cx="794440" cy="200055"/>
          </a:xfrm>
          <a:prstGeom prst="rect">
            <a:avLst/>
          </a:prstGeom>
          <a:solidFill>
            <a:schemeClr val="accent6"/>
          </a:solidFill>
        </p:spPr>
        <p:txBody>
          <a:bodyPr wrap="square" rtlCol="0">
            <a:spAutoFit/>
          </a:bodyPr>
          <a:lstStyle>
            <a:defPPr>
              <a:defRPr lang="en-US"/>
            </a:defPPr>
            <a:lvl1pPr algn="r" defTabSz="685681">
              <a:defRPr sz="900" b="1">
                <a:latin typeface="Trebuchet MS"/>
              </a:defRPr>
            </a:lvl1pPr>
          </a:lstStyle>
          <a:p>
            <a:pPr algn="l" defTabSz="685664">
              <a:defRPr/>
            </a:pPr>
            <a:r>
              <a:rPr lang="en-US" sz="700">
                <a:solidFill>
                  <a:prstClr val="black"/>
                </a:solidFill>
              </a:rPr>
              <a:t>NAGPUR 01</a:t>
            </a:r>
            <a:endParaRPr lang="en-IN" sz="700">
              <a:solidFill>
                <a:prstClr val="black"/>
              </a:solidFill>
            </a:endParaRPr>
          </a:p>
        </p:txBody>
      </p:sp>
      <p:grpSp>
        <p:nvGrpSpPr>
          <p:cNvPr id="83" name="Group 82">
            <a:extLst>
              <a:ext uri="{FF2B5EF4-FFF2-40B4-BE49-F238E27FC236}">
                <a16:creationId xmlns:a16="http://schemas.microsoft.com/office/drawing/2014/main" id="{A9EE7D56-6F29-B617-CCC4-2FD0DF531EEC}"/>
              </a:ext>
            </a:extLst>
          </p:cNvPr>
          <p:cNvGrpSpPr>
            <a:grpSpLocks noChangeAspect="1"/>
          </p:cNvGrpSpPr>
          <p:nvPr/>
        </p:nvGrpSpPr>
        <p:grpSpPr>
          <a:xfrm>
            <a:off x="5992353" y="2253938"/>
            <a:ext cx="180000" cy="180000"/>
            <a:chOff x="3956949" y="1725527"/>
            <a:chExt cx="288000" cy="288000"/>
          </a:xfrm>
        </p:grpSpPr>
        <p:sp>
          <p:nvSpPr>
            <p:cNvPr id="80" name="Oval 79">
              <a:extLst>
                <a:ext uri="{FF2B5EF4-FFF2-40B4-BE49-F238E27FC236}">
                  <a16:creationId xmlns:a16="http://schemas.microsoft.com/office/drawing/2014/main" id="{0993FFC3-B627-392A-A97D-2B755CCB1981}"/>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81" name="Oval 80">
              <a:extLst>
                <a:ext uri="{FF2B5EF4-FFF2-40B4-BE49-F238E27FC236}">
                  <a16:creationId xmlns:a16="http://schemas.microsoft.com/office/drawing/2014/main" id="{297CC538-3F2D-D698-B492-A07D2E560B71}"/>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82" name="Oval 81">
              <a:extLst>
                <a:ext uri="{FF2B5EF4-FFF2-40B4-BE49-F238E27FC236}">
                  <a16:creationId xmlns:a16="http://schemas.microsoft.com/office/drawing/2014/main" id="{CFF723FB-1AC5-ADAA-E725-EC8D22A7CE43}"/>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84" name="Group 83">
            <a:extLst>
              <a:ext uri="{FF2B5EF4-FFF2-40B4-BE49-F238E27FC236}">
                <a16:creationId xmlns:a16="http://schemas.microsoft.com/office/drawing/2014/main" id="{757398C5-D418-4BA2-954C-20D6E6968B3E}"/>
              </a:ext>
            </a:extLst>
          </p:cNvPr>
          <p:cNvGrpSpPr>
            <a:grpSpLocks noChangeAspect="1"/>
          </p:cNvGrpSpPr>
          <p:nvPr/>
        </p:nvGrpSpPr>
        <p:grpSpPr>
          <a:xfrm>
            <a:off x="5204356" y="1263041"/>
            <a:ext cx="180000" cy="180000"/>
            <a:chOff x="3956949" y="1725527"/>
            <a:chExt cx="288000" cy="288000"/>
          </a:xfrm>
        </p:grpSpPr>
        <p:sp>
          <p:nvSpPr>
            <p:cNvPr id="85" name="Oval 84">
              <a:extLst>
                <a:ext uri="{FF2B5EF4-FFF2-40B4-BE49-F238E27FC236}">
                  <a16:creationId xmlns:a16="http://schemas.microsoft.com/office/drawing/2014/main" id="{C01DBACD-23B4-227C-6CF3-D0225168B5E5}"/>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86" name="Oval 85">
              <a:extLst>
                <a:ext uri="{FF2B5EF4-FFF2-40B4-BE49-F238E27FC236}">
                  <a16:creationId xmlns:a16="http://schemas.microsoft.com/office/drawing/2014/main" id="{D99F2400-4DB7-5AF5-8F7A-AD922F38E2FD}"/>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87" name="Oval 86">
              <a:extLst>
                <a:ext uri="{FF2B5EF4-FFF2-40B4-BE49-F238E27FC236}">
                  <a16:creationId xmlns:a16="http://schemas.microsoft.com/office/drawing/2014/main" id="{4C666478-E08C-7B0B-1FE8-63A2FA6F4D6F}"/>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88" name="Group 87">
            <a:extLst>
              <a:ext uri="{FF2B5EF4-FFF2-40B4-BE49-F238E27FC236}">
                <a16:creationId xmlns:a16="http://schemas.microsoft.com/office/drawing/2014/main" id="{4F9C48C8-5B36-5624-511C-A6E500178FE0}"/>
              </a:ext>
            </a:extLst>
          </p:cNvPr>
          <p:cNvGrpSpPr>
            <a:grpSpLocks noChangeAspect="1"/>
          </p:cNvGrpSpPr>
          <p:nvPr/>
        </p:nvGrpSpPr>
        <p:grpSpPr>
          <a:xfrm>
            <a:off x="6371025" y="2168931"/>
            <a:ext cx="180000" cy="180000"/>
            <a:chOff x="3997200" y="1682220"/>
            <a:chExt cx="288000" cy="288000"/>
          </a:xfrm>
        </p:grpSpPr>
        <p:sp>
          <p:nvSpPr>
            <p:cNvPr id="89" name="Oval 88">
              <a:extLst>
                <a:ext uri="{FF2B5EF4-FFF2-40B4-BE49-F238E27FC236}">
                  <a16:creationId xmlns:a16="http://schemas.microsoft.com/office/drawing/2014/main" id="{62A34D06-8FFC-2ECE-725A-4F8E801C1571}"/>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90" name="Oval 89">
              <a:extLst>
                <a:ext uri="{FF2B5EF4-FFF2-40B4-BE49-F238E27FC236}">
                  <a16:creationId xmlns:a16="http://schemas.microsoft.com/office/drawing/2014/main" id="{07F475F8-BA59-D5D0-9A4D-95FF7B1F9E08}"/>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91" name="Oval 90">
              <a:extLst>
                <a:ext uri="{FF2B5EF4-FFF2-40B4-BE49-F238E27FC236}">
                  <a16:creationId xmlns:a16="http://schemas.microsoft.com/office/drawing/2014/main" id="{3ACF75F9-CADE-9848-C193-6A8342516810}"/>
                </a:ext>
              </a:extLst>
            </p:cNvPr>
            <p:cNvSpPr/>
            <p:nvPr/>
          </p:nvSpPr>
          <p:spPr>
            <a:xfrm>
              <a:off x="3997200" y="1682220"/>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92" name="Group 91">
            <a:extLst>
              <a:ext uri="{FF2B5EF4-FFF2-40B4-BE49-F238E27FC236}">
                <a16:creationId xmlns:a16="http://schemas.microsoft.com/office/drawing/2014/main" id="{0B52C557-9021-9DE4-90B1-24A34B31F3A4}"/>
              </a:ext>
            </a:extLst>
          </p:cNvPr>
          <p:cNvGrpSpPr>
            <a:grpSpLocks noChangeAspect="1"/>
          </p:cNvGrpSpPr>
          <p:nvPr/>
        </p:nvGrpSpPr>
        <p:grpSpPr>
          <a:xfrm>
            <a:off x="5145707" y="2734589"/>
            <a:ext cx="180000" cy="180000"/>
            <a:chOff x="3956949" y="1725527"/>
            <a:chExt cx="288000" cy="288000"/>
          </a:xfrm>
        </p:grpSpPr>
        <p:sp>
          <p:nvSpPr>
            <p:cNvPr id="93" name="Oval 92">
              <a:extLst>
                <a:ext uri="{FF2B5EF4-FFF2-40B4-BE49-F238E27FC236}">
                  <a16:creationId xmlns:a16="http://schemas.microsoft.com/office/drawing/2014/main" id="{97484EDC-FD3C-EE5E-0E2A-0380E943CCF0}"/>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94" name="Oval 93">
              <a:extLst>
                <a:ext uri="{FF2B5EF4-FFF2-40B4-BE49-F238E27FC236}">
                  <a16:creationId xmlns:a16="http://schemas.microsoft.com/office/drawing/2014/main" id="{04FF5CEE-C9EE-B673-F9FC-5D96D786BD44}"/>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95" name="Oval 94">
              <a:extLst>
                <a:ext uri="{FF2B5EF4-FFF2-40B4-BE49-F238E27FC236}">
                  <a16:creationId xmlns:a16="http://schemas.microsoft.com/office/drawing/2014/main" id="{E8EA3DA8-4143-A75A-52A3-DCCB2DF77840}"/>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2" name="Group 1">
            <a:extLst>
              <a:ext uri="{FF2B5EF4-FFF2-40B4-BE49-F238E27FC236}">
                <a16:creationId xmlns:a16="http://schemas.microsoft.com/office/drawing/2014/main" id="{DE52F1E2-B2BA-DA22-5751-03B2954F56CF}"/>
              </a:ext>
            </a:extLst>
          </p:cNvPr>
          <p:cNvGrpSpPr>
            <a:grpSpLocks noChangeAspect="1"/>
          </p:cNvGrpSpPr>
          <p:nvPr/>
        </p:nvGrpSpPr>
        <p:grpSpPr>
          <a:xfrm>
            <a:off x="4583586" y="2473656"/>
            <a:ext cx="180000" cy="180000"/>
            <a:chOff x="3956949" y="1725527"/>
            <a:chExt cx="288000" cy="288000"/>
          </a:xfrm>
        </p:grpSpPr>
        <p:sp>
          <p:nvSpPr>
            <p:cNvPr id="3" name="Oval 2">
              <a:extLst>
                <a:ext uri="{FF2B5EF4-FFF2-40B4-BE49-F238E27FC236}">
                  <a16:creationId xmlns:a16="http://schemas.microsoft.com/office/drawing/2014/main" id="{1FC09480-5F2F-C48A-A2B4-AB60A0E9AFBC}"/>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9" name="Oval 8">
              <a:extLst>
                <a:ext uri="{FF2B5EF4-FFF2-40B4-BE49-F238E27FC236}">
                  <a16:creationId xmlns:a16="http://schemas.microsoft.com/office/drawing/2014/main" id="{410A5F62-3262-E4E4-C048-024ED7E88276}"/>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1" name="Oval 10">
              <a:extLst>
                <a:ext uri="{FF2B5EF4-FFF2-40B4-BE49-F238E27FC236}">
                  <a16:creationId xmlns:a16="http://schemas.microsoft.com/office/drawing/2014/main" id="{54FB9F62-6FD8-23EA-59B5-41CE44C7F3AC}"/>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13" name="Group 12">
            <a:extLst>
              <a:ext uri="{FF2B5EF4-FFF2-40B4-BE49-F238E27FC236}">
                <a16:creationId xmlns:a16="http://schemas.microsoft.com/office/drawing/2014/main" id="{42EF817C-9ACF-55D0-779B-4B938E9CB539}"/>
              </a:ext>
            </a:extLst>
          </p:cNvPr>
          <p:cNvGrpSpPr>
            <a:grpSpLocks noChangeAspect="1"/>
          </p:cNvGrpSpPr>
          <p:nvPr/>
        </p:nvGrpSpPr>
        <p:grpSpPr>
          <a:xfrm>
            <a:off x="5066764" y="2239861"/>
            <a:ext cx="180000" cy="180000"/>
            <a:chOff x="3956949" y="1725527"/>
            <a:chExt cx="288000" cy="288000"/>
          </a:xfrm>
        </p:grpSpPr>
        <p:sp>
          <p:nvSpPr>
            <p:cNvPr id="15" name="Oval 14">
              <a:extLst>
                <a:ext uri="{FF2B5EF4-FFF2-40B4-BE49-F238E27FC236}">
                  <a16:creationId xmlns:a16="http://schemas.microsoft.com/office/drawing/2014/main" id="{512830B7-571F-C01D-3F46-70B21C2D6A1A}"/>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7" name="Oval 16">
              <a:extLst>
                <a:ext uri="{FF2B5EF4-FFF2-40B4-BE49-F238E27FC236}">
                  <a16:creationId xmlns:a16="http://schemas.microsoft.com/office/drawing/2014/main" id="{34592381-050D-A527-51B9-63469681C541}"/>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9" name="Oval 18">
              <a:extLst>
                <a:ext uri="{FF2B5EF4-FFF2-40B4-BE49-F238E27FC236}">
                  <a16:creationId xmlns:a16="http://schemas.microsoft.com/office/drawing/2014/main" id="{58933935-D2C0-6C9A-7B24-B9254B240D66}"/>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20" name="Group 19">
            <a:extLst>
              <a:ext uri="{FF2B5EF4-FFF2-40B4-BE49-F238E27FC236}">
                <a16:creationId xmlns:a16="http://schemas.microsoft.com/office/drawing/2014/main" id="{6378F546-3D16-6402-4C9F-C7254B17575F}"/>
              </a:ext>
            </a:extLst>
          </p:cNvPr>
          <p:cNvGrpSpPr>
            <a:grpSpLocks noChangeAspect="1"/>
          </p:cNvGrpSpPr>
          <p:nvPr/>
        </p:nvGrpSpPr>
        <p:grpSpPr>
          <a:xfrm>
            <a:off x="7016082" y="2060916"/>
            <a:ext cx="180000" cy="180000"/>
            <a:chOff x="3956949" y="1725527"/>
            <a:chExt cx="288000" cy="288000"/>
          </a:xfrm>
        </p:grpSpPr>
        <p:sp>
          <p:nvSpPr>
            <p:cNvPr id="22" name="Oval 21">
              <a:extLst>
                <a:ext uri="{FF2B5EF4-FFF2-40B4-BE49-F238E27FC236}">
                  <a16:creationId xmlns:a16="http://schemas.microsoft.com/office/drawing/2014/main" id="{682BA432-5FB2-BEB3-9C08-561485A1B96A}"/>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23" name="Oval 22">
              <a:extLst>
                <a:ext uri="{FF2B5EF4-FFF2-40B4-BE49-F238E27FC236}">
                  <a16:creationId xmlns:a16="http://schemas.microsoft.com/office/drawing/2014/main" id="{D68C8A6F-AE22-AE3F-0E76-80A70B4160CC}"/>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24" name="Oval 23">
              <a:extLst>
                <a:ext uri="{FF2B5EF4-FFF2-40B4-BE49-F238E27FC236}">
                  <a16:creationId xmlns:a16="http://schemas.microsoft.com/office/drawing/2014/main" id="{C3623C6B-4B90-FCE8-370B-8205BB788134}"/>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26" name="Group 25">
            <a:extLst>
              <a:ext uri="{FF2B5EF4-FFF2-40B4-BE49-F238E27FC236}">
                <a16:creationId xmlns:a16="http://schemas.microsoft.com/office/drawing/2014/main" id="{9208010E-9A43-3003-A080-1D0B5822324B}"/>
              </a:ext>
            </a:extLst>
          </p:cNvPr>
          <p:cNvGrpSpPr>
            <a:grpSpLocks noChangeAspect="1"/>
          </p:cNvGrpSpPr>
          <p:nvPr/>
        </p:nvGrpSpPr>
        <p:grpSpPr>
          <a:xfrm>
            <a:off x="6106653" y="3012474"/>
            <a:ext cx="180000" cy="180000"/>
            <a:chOff x="3956949" y="1725527"/>
            <a:chExt cx="288000" cy="288000"/>
          </a:xfrm>
        </p:grpSpPr>
        <p:sp>
          <p:nvSpPr>
            <p:cNvPr id="29" name="Oval 28">
              <a:extLst>
                <a:ext uri="{FF2B5EF4-FFF2-40B4-BE49-F238E27FC236}">
                  <a16:creationId xmlns:a16="http://schemas.microsoft.com/office/drawing/2014/main" id="{8719D895-2833-EAC5-0131-BB6DB1DC7CE9}"/>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30" name="Oval 29">
              <a:extLst>
                <a:ext uri="{FF2B5EF4-FFF2-40B4-BE49-F238E27FC236}">
                  <a16:creationId xmlns:a16="http://schemas.microsoft.com/office/drawing/2014/main" id="{19BB1EB3-F4CD-447C-3B23-9505DAFDDB93}"/>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35" name="Oval 34">
              <a:extLst>
                <a:ext uri="{FF2B5EF4-FFF2-40B4-BE49-F238E27FC236}">
                  <a16:creationId xmlns:a16="http://schemas.microsoft.com/office/drawing/2014/main" id="{EFA9BC3E-2651-C28F-6211-E8B00F19D4DB}"/>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48" name="Group 47">
            <a:extLst>
              <a:ext uri="{FF2B5EF4-FFF2-40B4-BE49-F238E27FC236}">
                <a16:creationId xmlns:a16="http://schemas.microsoft.com/office/drawing/2014/main" id="{803EA19E-BC3C-2B56-CB35-AFADEDDF1831}"/>
              </a:ext>
            </a:extLst>
          </p:cNvPr>
          <p:cNvGrpSpPr>
            <a:grpSpLocks noChangeAspect="1"/>
          </p:cNvGrpSpPr>
          <p:nvPr/>
        </p:nvGrpSpPr>
        <p:grpSpPr>
          <a:xfrm>
            <a:off x="5587107" y="2700747"/>
            <a:ext cx="180000" cy="180000"/>
            <a:chOff x="3956949" y="1725527"/>
            <a:chExt cx="288000" cy="288000"/>
          </a:xfrm>
        </p:grpSpPr>
        <p:sp>
          <p:nvSpPr>
            <p:cNvPr id="49" name="Oval 48">
              <a:extLst>
                <a:ext uri="{FF2B5EF4-FFF2-40B4-BE49-F238E27FC236}">
                  <a16:creationId xmlns:a16="http://schemas.microsoft.com/office/drawing/2014/main" id="{62C51422-52A2-6FE7-AC01-DE753DAD134A}"/>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57" name="Oval 56">
              <a:extLst>
                <a:ext uri="{FF2B5EF4-FFF2-40B4-BE49-F238E27FC236}">
                  <a16:creationId xmlns:a16="http://schemas.microsoft.com/office/drawing/2014/main" id="{8532FAEA-EA37-9179-3D36-F4074108544C}"/>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58" name="Oval 57">
              <a:extLst>
                <a:ext uri="{FF2B5EF4-FFF2-40B4-BE49-F238E27FC236}">
                  <a16:creationId xmlns:a16="http://schemas.microsoft.com/office/drawing/2014/main" id="{E39106EC-4DA8-17CB-6C5E-1E8EECBBECB5}"/>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59" name="Group 58">
            <a:extLst>
              <a:ext uri="{FF2B5EF4-FFF2-40B4-BE49-F238E27FC236}">
                <a16:creationId xmlns:a16="http://schemas.microsoft.com/office/drawing/2014/main" id="{E388B704-7D9E-7ECA-0146-F0B956C20605}"/>
              </a:ext>
            </a:extLst>
          </p:cNvPr>
          <p:cNvGrpSpPr>
            <a:grpSpLocks noChangeAspect="1"/>
          </p:cNvGrpSpPr>
          <p:nvPr/>
        </p:nvGrpSpPr>
        <p:grpSpPr>
          <a:xfrm>
            <a:off x="5093539" y="3994415"/>
            <a:ext cx="180000" cy="180000"/>
            <a:chOff x="3956949" y="1725527"/>
            <a:chExt cx="288000" cy="288000"/>
          </a:xfrm>
        </p:grpSpPr>
        <p:sp>
          <p:nvSpPr>
            <p:cNvPr id="60" name="Oval 59">
              <a:extLst>
                <a:ext uri="{FF2B5EF4-FFF2-40B4-BE49-F238E27FC236}">
                  <a16:creationId xmlns:a16="http://schemas.microsoft.com/office/drawing/2014/main" id="{AA21D962-A25E-DE71-2608-2564EBAFD421}"/>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61" name="Oval 60">
              <a:extLst>
                <a:ext uri="{FF2B5EF4-FFF2-40B4-BE49-F238E27FC236}">
                  <a16:creationId xmlns:a16="http://schemas.microsoft.com/office/drawing/2014/main" id="{ED88B8F4-0B61-6B26-36EE-9672E909591A}"/>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72" name="Oval 71">
              <a:extLst>
                <a:ext uri="{FF2B5EF4-FFF2-40B4-BE49-F238E27FC236}">
                  <a16:creationId xmlns:a16="http://schemas.microsoft.com/office/drawing/2014/main" id="{58A93F04-1888-5B4D-4856-0F300540CEFC}"/>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sp>
        <p:nvSpPr>
          <p:cNvPr id="6" name="Pentagon 5">
            <a:extLst>
              <a:ext uri="{FF2B5EF4-FFF2-40B4-BE49-F238E27FC236}">
                <a16:creationId xmlns:a16="http://schemas.microsoft.com/office/drawing/2014/main" id="{CDCC8F4D-658F-290C-FBF7-EC560B112E15}"/>
              </a:ext>
            </a:extLst>
          </p:cNvPr>
          <p:cNvSpPr/>
          <p:nvPr/>
        </p:nvSpPr>
        <p:spPr>
          <a:xfrm>
            <a:off x="323850" y="987425"/>
            <a:ext cx="2269127" cy="1262904"/>
          </a:xfrm>
          <a:prstGeom prst="homePlate">
            <a:avLst>
              <a:gd name="adj" fmla="val 35121"/>
            </a:avLst>
          </a:prstGeom>
          <a:solidFill>
            <a:srgbClr val="10253F">
              <a:alpha val="60000"/>
            </a:srgbClr>
          </a:solidFill>
          <a:ln w="6350">
            <a:solidFill>
              <a:schemeClr val="accent1">
                <a:lumMod val="75000"/>
              </a:schemeClr>
            </a:solidFill>
            <a:prstDash val="sysDot"/>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latin typeface="Trebuchet MS"/>
            </a:endParaRPr>
          </a:p>
        </p:txBody>
      </p:sp>
      <p:sp>
        <p:nvSpPr>
          <p:cNvPr id="7" name="TextBox 6">
            <a:extLst>
              <a:ext uri="{FF2B5EF4-FFF2-40B4-BE49-F238E27FC236}">
                <a16:creationId xmlns:a16="http://schemas.microsoft.com/office/drawing/2014/main" id="{99B3DC0D-F919-A5A6-F46C-151DA038AFC9}"/>
              </a:ext>
            </a:extLst>
          </p:cNvPr>
          <p:cNvSpPr txBox="1"/>
          <p:nvPr/>
        </p:nvSpPr>
        <p:spPr>
          <a:xfrm>
            <a:off x="392196" y="1111045"/>
            <a:ext cx="1913398" cy="1015663"/>
          </a:xfrm>
          <a:prstGeom prst="rect">
            <a:avLst/>
          </a:prstGeom>
          <a:noFill/>
        </p:spPr>
        <p:txBody>
          <a:bodyPr wrap="square" rtlCol="0">
            <a:spAutoFit/>
          </a:bodyPr>
          <a:lstStyle/>
          <a:p>
            <a:pPr defTabSz="685783">
              <a:defRPr/>
            </a:pPr>
            <a:r>
              <a:rPr lang="en-US" sz="1000" dirty="0">
                <a:solidFill>
                  <a:prstClr val="white"/>
                </a:solidFill>
                <a:latin typeface="Trebuchet MS"/>
              </a:rPr>
              <a:t>Low latency, easy access and faster content delivery in non-metro locations, ensuring seamless data processing and superior customer experience. </a:t>
            </a:r>
            <a:endParaRPr lang="en-IN" sz="1000" dirty="0">
              <a:solidFill>
                <a:prstClr val="white"/>
              </a:solidFill>
              <a:latin typeface="Trebuchet MS"/>
            </a:endParaRPr>
          </a:p>
        </p:txBody>
      </p:sp>
      <p:sp>
        <p:nvSpPr>
          <p:cNvPr id="8" name="Pentagon 5">
            <a:extLst>
              <a:ext uri="{FF2B5EF4-FFF2-40B4-BE49-F238E27FC236}">
                <a16:creationId xmlns:a16="http://schemas.microsoft.com/office/drawing/2014/main" id="{8AA7BA8F-541E-3086-F53C-95C9D4D9AEA3}"/>
              </a:ext>
            </a:extLst>
          </p:cNvPr>
          <p:cNvSpPr/>
          <p:nvPr/>
        </p:nvSpPr>
        <p:spPr>
          <a:xfrm>
            <a:off x="323850" y="2304403"/>
            <a:ext cx="2269127" cy="2427935"/>
          </a:xfrm>
          <a:prstGeom prst="homePlate">
            <a:avLst>
              <a:gd name="adj" fmla="val 19616"/>
            </a:avLst>
          </a:prstGeom>
          <a:solidFill>
            <a:srgbClr val="10253F">
              <a:alpha val="60000"/>
            </a:srgbClr>
          </a:solidFill>
          <a:ln w="6350">
            <a:solidFill>
              <a:schemeClr val="accent1">
                <a:lumMod val="75000"/>
              </a:schemeClr>
            </a:solidFill>
            <a:prstDash val="sysDot"/>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latin typeface="Trebuchet MS"/>
            </a:endParaRPr>
          </a:p>
        </p:txBody>
      </p:sp>
      <p:sp>
        <p:nvSpPr>
          <p:cNvPr id="74" name="TextBox 73">
            <a:extLst>
              <a:ext uri="{FF2B5EF4-FFF2-40B4-BE49-F238E27FC236}">
                <a16:creationId xmlns:a16="http://schemas.microsoft.com/office/drawing/2014/main" id="{A8A6CBE7-A316-B920-D81D-892CADC3014F}"/>
              </a:ext>
            </a:extLst>
          </p:cNvPr>
          <p:cNvSpPr txBox="1"/>
          <p:nvPr/>
        </p:nvSpPr>
        <p:spPr>
          <a:xfrm>
            <a:off x="392196" y="2514055"/>
            <a:ext cx="1835615" cy="2092881"/>
          </a:xfrm>
          <a:prstGeom prst="rect">
            <a:avLst/>
          </a:prstGeom>
          <a:noFill/>
        </p:spPr>
        <p:txBody>
          <a:bodyPr wrap="square" rtlCol="0">
            <a:spAutoFit/>
          </a:bodyPr>
          <a:lstStyle/>
          <a:p>
            <a:pPr defTabSz="685783">
              <a:defRPr/>
            </a:pPr>
            <a:r>
              <a:rPr lang="en-US" sz="1000">
                <a:solidFill>
                  <a:prstClr val="white"/>
                </a:solidFill>
                <a:latin typeface="Trebuchet MS"/>
              </a:rPr>
              <a:t>3.6-14.4 MW Tier 3 data centers with diverse carriers, ISPs, Transit nodes, IXs and CDN.</a:t>
            </a:r>
          </a:p>
          <a:p>
            <a:pPr defTabSz="685783">
              <a:defRPr/>
            </a:pPr>
            <a:endParaRPr lang="en-US" sz="1000">
              <a:solidFill>
                <a:prstClr val="white"/>
              </a:solidFill>
              <a:latin typeface="Trebuchet MS"/>
            </a:endParaRPr>
          </a:p>
          <a:p>
            <a:pPr defTabSz="685783">
              <a:defRPr/>
            </a:pPr>
            <a:r>
              <a:rPr lang="en-US" sz="1000">
                <a:solidFill>
                  <a:prstClr val="white"/>
                </a:solidFill>
                <a:latin typeface="Trebuchet MS"/>
              </a:rPr>
              <a:t>Leverage Sify’s extensive Network presence; connect with Sify NLD fabric.</a:t>
            </a:r>
          </a:p>
          <a:p>
            <a:pPr defTabSz="685783">
              <a:defRPr/>
            </a:pPr>
            <a:endParaRPr lang="en-US" sz="1000">
              <a:solidFill>
                <a:prstClr val="white"/>
              </a:solidFill>
              <a:latin typeface="Trebuchet MS"/>
            </a:endParaRPr>
          </a:p>
          <a:p>
            <a:pPr defTabSz="685783">
              <a:defRPr/>
            </a:pPr>
            <a:r>
              <a:rPr lang="en-US" sz="1000">
                <a:solidFill>
                  <a:prstClr val="white"/>
                </a:solidFill>
                <a:latin typeface="Trebuchet MS"/>
              </a:rPr>
              <a:t>The data center consumption and interconnections driven by the pull of anchor tenant.</a:t>
            </a:r>
          </a:p>
        </p:txBody>
      </p:sp>
      <p:sp>
        <p:nvSpPr>
          <p:cNvPr id="5" name="Rectangle 4">
            <a:extLst>
              <a:ext uri="{FF2B5EF4-FFF2-40B4-BE49-F238E27FC236}">
                <a16:creationId xmlns:a16="http://schemas.microsoft.com/office/drawing/2014/main" id="{A78CE3A9-D4DD-0819-EAA0-C31AE9EBEEC8}"/>
              </a:ext>
            </a:extLst>
          </p:cNvPr>
          <p:cNvSpPr>
            <a:spLocks noChangeAspect="1"/>
          </p:cNvSpPr>
          <p:nvPr/>
        </p:nvSpPr>
        <p:spPr>
          <a:xfrm>
            <a:off x="6515314" y="4910875"/>
            <a:ext cx="108000" cy="108000"/>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53729BD-443A-A3FB-2B1E-55C7BF3DAC1D}"/>
              </a:ext>
            </a:extLst>
          </p:cNvPr>
          <p:cNvSpPr>
            <a:spLocks noChangeAspect="1"/>
          </p:cNvSpPr>
          <p:nvPr/>
        </p:nvSpPr>
        <p:spPr>
          <a:xfrm>
            <a:off x="7466946" y="4910875"/>
            <a:ext cx="108000" cy="10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FEB611B1-393B-72C8-7AB5-7ABE95612258}"/>
              </a:ext>
            </a:extLst>
          </p:cNvPr>
          <p:cNvSpPr>
            <a:spLocks noChangeAspect="1"/>
          </p:cNvSpPr>
          <p:nvPr/>
        </p:nvSpPr>
        <p:spPr>
          <a:xfrm>
            <a:off x="8156274" y="4910875"/>
            <a:ext cx="108000" cy="108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8365D18C-CFAB-B3BB-3FAE-022104EBDA8B}"/>
              </a:ext>
            </a:extLst>
          </p:cNvPr>
          <p:cNvSpPr txBox="1"/>
          <p:nvPr/>
        </p:nvSpPr>
        <p:spPr>
          <a:xfrm>
            <a:off x="6633034" y="4869707"/>
            <a:ext cx="740036" cy="200055"/>
          </a:xfrm>
          <a:prstGeom prst="rect">
            <a:avLst/>
          </a:prstGeom>
          <a:noFill/>
        </p:spPr>
        <p:txBody>
          <a:bodyPr wrap="square" rtlCol="0">
            <a:spAutoFit/>
          </a:bodyPr>
          <a:lstStyle/>
          <a:p>
            <a:r>
              <a:rPr lang="en-US" sz="700">
                <a:solidFill>
                  <a:schemeClr val="bg1">
                    <a:lumMod val="85000"/>
                  </a:schemeClr>
                </a:solidFill>
              </a:rPr>
              <a:t>Construction</a:t>
            </a:r>
          </a:p>
        </p:txBody>
      </p:sp>
      <p:sp>
        <p:nvSpPr>
          <p:cNvPr id="78" name="TextBox 77">
            <a:extLst>
              <a:ext uri="{FF2B5EF4-FFF2-40B4-BE49-F238E27FC236}">
                <a16:creationId xmlns:a16="http://schemas.microsoft.com/office/drawing/2014/main" id="{B55BC4D8-CFC6-BF3E-584A-BD901FF7556F}"/>
              </a:ext>
            </a:extLst>
          </p:cNvPr>
          <p:cNvSpPr txBox="1"/>
          <p:nvPr/>
        </p:nvSpPr>
        <p:spPr>
          <a:xfrm>
            <a:off x="7574790" y="4869707"/>
            <a:ext cx="581484" cy="200055"/>
          </a:xfrm>
          <a:prstGeom prst="rect">
            <a:avLst/>
          </a:prstGeom>
          <a:noFill/>
        </p:spPr>
        <p:txBody>
          <a:bodyPr wrap="square" rtlCol="0">
            <a:spAutoFit/>
          </a:bodyPr>
          <a:lstStyle/>
          <a:p>
            <a:r>
              <a:rPr lang="en-US" sz="700">
                <a:solidFill>
                  <a:schemeClr val="bg1">
                    <a:lumMod val="85000"/>
                  </a:schemeClr>
                </a:solidFill>
              </a:rPr>
              <a:t>Design</a:t>
            </a:r>
          </a:p>
        </p:txBody>
      </p:sp>
      <p:sp>
        <p:nvSpPr>
          <p:cNvPr id="79" name="TextBox 78">
            <a:extLst>
              <a:ext uri="{FF2B5EF4-FFF2-40B4-BE49-F238E27FC236}">
                <a16:creationId xmlns:a16="http://schemas.microsoft.com/office/drawing/2014/main" id="{2D57B962-64FD-A59E-BB53-2F55DA386FE6}"/>
              </a:ext>
            </a:extLst>
          </p:cNvPr>
          <p:cNvSpPr txBox="1"/>
          <p:nvPr/>
        </p:nvSpPr>
        <p:spPr>
          <a:xfrm>
            <a:off x="8262083" y="4869707"/>
            <a:ext cx="610698" cy="200055"/>
          </a:xfrm>
          <a:prstGeom prst="rect">
            <a:avLst/>
          </a:prstGeom>
          <a:noFill/>
        </p:spPr>
        <p:txBody>
          <a:bodyPr wrap="square" rtlCol="0">
            <a:spAutoFit/>
          </a:bodyPr>
          <a:lstStyle/>
          <a:p>
            <a:r>
              <a:rPr lang="en-US" sz="700">
                <a:solidFill>
                  <a:schemeClr val="bg1">
                    <a:lumMod val="85000"/>
                  </a:schemeClr>
                </a:solidFill>
              </a:rPr>
              <a:t>Planning</a:t>
            </a:r>
          </a:p>
        </p:txBody>
      </p:sp>
      <p:sp>
        <p:nvSpPr>
          <p:cNvPr id="96" name="TextBox 95">
            <a:extLst>
              <a:ext uri="{FF2B5EF4-FFF2-40B4-BE49-F238E27FC236}">
                <a16:creationId xmlns:a16="http://schemas.microsoft.com/office/drawing/2014/main" id="{3F02011B-42ED-AC57-6AC2-CF42142A5222}"/>
              </a:ext>
            </a:extLst>
          </p:cNvPr>
          <p:cNvSpPr txBox="1"/>
          <p:nvPr/>
        </p:nvSpPr>
        <p:spPr>
          <a:xfrm flipH="1">
            <a:off x="7439025" y="2442055"/>
            <a:ext cx="705427" cy="144000"/>
          </a:xfrm>
          <a:prstGeom prst="rect">
            <a:avLst/>
          </a:prstGeom>
          <a:solidFill>
            <a:schemeClr val="accent6">
              <a:lumMod val="60000"/>
              <a:lumOff val="40000"/>
            </a:schemeClr>
          </a:solidFill>
        </p:spPr>
        <p:txBody>
          <a:bodyPr wrap="square" rtlCol="0" anchor="ctr">
            <a:spAutoFit/>
          </a:bodyPr>
          <a:lstStyle>
            <a:defPPr>
              <a:defRPr lang="en-US"/>
            </a:defPPr>
            <a:lvl1pPr algn="r" defTabSz="685681">
              <a:defRPr sz="900" b="1">
                <a:latin typeface="Trebuchet MS"/>
              </a:defRPr>
            </a:lvl1pPr>
          </a:lstStyle>
          <a:p>
            <a:pPr algn="l" defTabSz="685664">
              <a:defRPr/>
            </a:pPr>
            <a:r>
              <a:rPr lang="en-US" sz="700">
                <a:solidFill>
                  <a:prstClr val="black"/>
                </a:solidFill>
              </a:rPr>
              <a:t>RANCHI 01</a:t>
            </a:r>
            <a:endParaRPr lang="en-IN" sz="700">
              <a:solidFill>
                <a:prstClr val="black"/>
              </a:solidFill>
            </a:endParaRPr>
          </a:p>
        </p:txBody>
      </p:sp>
      <p:sp>
        <p:nvSpPr>
          <p:cNvPr id="97" name="TextBox 96">
            <a:extLst>
              <a:ext uri="{FF2B5EF4-FFF2-40B4-BE49-F238E27FC236}">
                <a16:creationId xmlns:a16="http://schemas.microsoft.com/office/drawing/2014/main" id="{B3F9F583-3450-761F-F28A-EE8C37999BE2}"/>
              </a:ext>
            </a:extLst>
          </p:cNvPr>
          <p:cNvSpPr txBox="1"/>
          <p:nvPr/>
        </p:nvSpPr>
        <p:spPr>
          <a:xfrm flipH="1">
            <a:off x="6534860" y="3470790"/>
            <a:ext cx="705427" cy="144000"/>
          </a:xfrm>
          <a:prstGeom prst="rect">
            <a:avLst/>
          </a:prstGeom>
          <a:solidFill>
            <a:schemeClr val="accent6">
              <a:lumMod val="60000"/>
              <a:lumOff val="40000"/>
            </a:schemeClr>
          </a:solidFill>
        </p:spPr>
        <p:txBody>
          <a:bodyPr wrap="square" rtlCol="0" anchor="ctr">
            <a:spAutoFit/>
          </a:bodyPr>
          <a:lstStyle>
            <a:defPPr>
              <a:defRPr lang="en-US"/>
            </a:defPPr>
            <a:lvl1pPr algn="r" defTabSz="685681">
              <a:defRPr sz="900" b="1">
                <a:latin typeface="Trebuchet MS"/>
              </a:defRPr>
            </a:lvl1pPr>
          </a:lstStyle>
          <a:p>
            <a:pPr algn="l" defTabSz="685664">
              <a:defRPr/>
            </a:pPr>
            <a:r>
              <a:rPr lang="en-US" sz="700">
                <a:solidFill>
                  <a:prstClr val="black"/>
                </a:solidFill>
              </a:rPr>
              <a:t>RAIPUR 01</a:t>
            </a:r>
            <a:endParaRPr lang="en-IN" sz="700">
              <a:solidFill>
                <a:prstClr val="black"/>
              </a:solidFill>
            </a:endParaRPr>
          </a:p>
        </p:txBody>
      </p:sp>
      <p:sp>
        <p:nvSpPr>
          <p:cNvPr id="98" name="TextBox 97">
            <a:extLst>
              <a:ext uri="{FF2B5EF4-FFF2-40B4-BE49-F238E27FC236}">
                <a16:creationId xmlns:a16="http://schemas.microsoft.com/office/drawing/2014/main" id="{D99F9098-6984-1160-AAC3-5CCCC68C3FC5}"/>
              </a:ext>
            </a:extLst>
          </p:cNvPr>
          <p:cNvSpPr txBox="1"/>
          <p:nvPr/>
        </p:nvSpPr>
        <p:spPr>
          <a:xfrm flipH="1">
            <a:off x="3576201" y="2772141"/>
            <a:ext cx="658478" cy="144000"/>
          </a:xfrm>
          <a:prstGeom prst="rect">
            <a:avLst/>
          </a:prstGeom>
          <a:solidFill>
            <a:schemeClr val="accent6">
              <a:lumMod val="60000"/>
              <a:lumOff val="40000"/>
            </a:schemeClr>
          </a:solidFill>
        </p:spPr>
        <p:txBody>
          <a:bodyPr wrap="square" rtlCol="0" anchor="ctr">
            <a:spAutoFit/>
          </a:bodyPr>
          <a:lstStyle>
            <a:defPPr>
              <a:defRPr lang="en-US"/>
            </a:defPPr>
            <a:lvl1pPr algn="r" defTabSz="685681">
              <a:defRPr sz="900" b="1">
                <a:latin typeface="Trebuchet MS"/>
              </a:defRPr>
            </a:lvl1pPr>
          </a:lstStyle>
          <a:p>
            <a:pPr algn="l" defTabSz="685664">
              <a:defRPr/>
            </a:pPr>
            <a:r>
              <a:rPr lang="en-US" sz="700">
                <a:solidFill>
                  <a:prstClr val="black"/>
                </a:solidFill>
              </a:rPr>
              <a:t>BHOPAL 01</a:t>
            </a:r>
            <a:endParaRPr lang="en-IN" sz="700">
              <a:solidFill>
                <a:prstClr val="black"/>
              </a:solidFill>
            </a:endParaRPr>
          </a:p>
        </p:txBody>
      </p:sp>
      <p:sp>
        <p:nvSpPr>
          <p:cNvPr id="99" name="TextBox 98">
            <a:extLst>
              <a:ext uri="{FF2B5EF4-FFF2-40B4-BE49-F238E27FC236}">
                <a16:creationId xmlns:a16="http://schemas.microsoft.com/office/drawing/2014/main" id="{BFF1B1B2-5F71-33C4-6FAA-932CC75509EE}"/>
              </a:ext>
            </a:extLst>
          </p:cNvPr>
          <p:cNvSpPr txBox="1"/>
          <p:nvPr/>
        </p:nvSpPr>
        <p:spPr>
          <a:xfrm flipH="1">
            <a:off x="6202454" y="3297266"/>
            <a:ext cx="861159" cy="144000"/>
          </a:xfrm>
          <a:prstGeom prst="rect">
            <a:avLst/>
          </a:prstGeom>
          <a:solidFill>
            <a:schemeClr val="accent6">
              <a:lumMod val="60000"/>
              <a:lumOff val="40000"/>
            </a:schemeClr>
          </a:solidFill>
        </p:spPr>
        <p:txBody>
          <a:bodyPr wrap="square" rtlCol="0" anchor="ctr">
            <a:spAutoFit/>
          </a:bodyPr>
          <a:lstStyle>
            <a:defPPr>
              <a:defRPr lang="en-US"/>
            </a:defPPr>
            <a:lvl1pPr algn="r" defTabSz="685681">
              <a:defRPr sz="900" b="1">
                <a:latin typeface="Trebuchet MS"/>
              </a:defRPr>
            </a:lvl1pPr>
          </a:lstStyle>
          <a:p>
            <a:pPr algn="l" defTabSz="685664">
              <a:defRPr/>
            </a:pPr>
            <a:r>
              <a:rPr lang="en-US" sz="700">
                <a:solidFill>
                  <a:prstClr val="black"/>
                </a:solidFill>
              </a:rPr>
              <a:t>VIJAYAWADA 01</a:t>
            </a:r>
            <a:endParaRPr lang="en-IN" sz="700">
              <a:solidFill>
                <a:prstClr val="black"/>
              </a:solidFill>
            </a:endParaRPr>
          </a:p>
        </p:txBody>
      </p:sp>
      <p:sp>
        <p:nvSpPr>
          <p:cNvPr id="100" name="TextBox 99">
            <a:extLst>
              <a:ext uri="{FF2B5EF4-FFF2-40B4-BE49-F238E27FC236}">
                <a16:creationId xmlns:a16="http://schemas.microsoft.com/office/drawing/2014/main" id="{E15113EF-CC4C-B9AF-4464-48E16EF0C489}"/>
              </a:ext>
            </a:extLst>
          </p:cNvPr>
          <p:cNvSpPr txBox="1"/>
          <p:nvPr/>
        </p:nvSpPr>
        <p:spPr>
          <a:xfrm flipH="1">
            <a:off x="6521012" y="2912740"/>
            <a:ext cx="1037239" cy="144000"/>
          </a:xfrm>
          <a:prstGeom prst="rect">
            <a:avLst/>
          </a:prstGeom>
          <a:solidFill>
            <a:schemeClr val="accent6">
              <a:lumMod val="60000"/>
              <a:lumOff val="40000"/>
            </a:schemeClr>
          </a:solidFill>
        </p:spPr>
        <p:txBody>
          <a:bodyPr wrap="square" rtlCol="0" anchor="ctr">
            <a:spAutoFit/>
          </a:bodyPr>
          <a:lstStyle>
            <a:defPPr>
              <a:defRPr lang="en-US"/>
            </a:defPPr>
            <a:lvl1pPr algn="r" defTabSz="685681">
              <a:defRPr sz="900" b="1">
                <a:latin typeface="Trebuchet MS"/>
              </a:defRPr>
            </a:lvl1pPr>
          </a:lstStyle>
          <a:p>
            <a:pPr algn="l" defTabSz="685664">
              <a:defRPr/>
            </a:pPr>
            <a:r>
              <a:rPr lang="en-US" sz="700" dirty="0">
                <a:solidFill>
                  <a:prstClr val="black"/>
                </a:solidFill>
              </a:rPr>
              <a:t>VISAKHAPATNAM 01</a:t>
            </a:r>
            <a:endParaRPr lang="en-IN" sz="700" dirty="0">
              <a:solidFill>
                <a:prstClr val="black"/>
              </a:solidFill>
            </a:endParaRPr>
          </a:p>
        </p:txBody>
      </p:sp>
      <p:grpSp>
        <p:nvGrpSpPr>
          <p:cNvPr id="101" name="Group 100">
            <a:extLst>
              <a:ext uri="{FF2B5EF4-FFF2-40B4-BE49-F238E27FC236}">
                <a16:creationId xmlns:a16="http://schemas.microsoft.com/office/drawing/2014/main" id="{8550EDE4-0353-8612-96AD-EF2ACAD02607}"/>
              </a:ext>
            </a:extLst>
          </p:cNvPr>
          <p:cNvGrpSpPr>
            <a:grpSpLocks noChangeAspect="1"/>
          </p:cNvGrpSpPr>
          <p:nvPr/>
        </p:nvGrpSpPr>
        <p:grpSpPr>
          <a:xfrm>
            <a:off x="6200605" y="2181887"/>
            <a:ext cx="180000" cy="180000"/>
            <a:chOff x="3956949" y="1725527"/>
            <a:chExt cx="288000" cy="288000"/>
          </a:xfrm>
        </p:grpSpPr>
        <p:sp>
          <p:nvSpPr>
            <p:cNvPr id="102" name="Oval 101">
              <a:extLst>
                <a:ext uri="{FF2B5EF4-FFF2-40B4-BE49-F238E27FC236}">
                  <a16:creationId xmlns:a16="http://schemas.microsoft.com/office/drawing/2014/main" id="{2FF988DF-0745-6183-080F-4102DBBA60AE}"/>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03" name="Oval 102">
              <a:extLst>
                <a:ext uri="{FF2B5EF4-FFF2-40B4-BE49-F238E27FC236}">
                  <a16:creationId xmlns:a16="http://schemas.microsoft.com/office/drawing/2014/main" id="{E2001F9C-80C5-75BA-E832-1338DEA85FA6}"/>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04" name="Oval 103">
              <a:extLst>
                <a:ext uri="{FF2B5EF4-FFF2-40B4-BE49-F238E27FC236}">
                  <a16:creationId xmlns:a16="http://schemas.microsoft.com/office/drawing/2014/main" id="{24B1A8C6-BEF2-1710-6392-9E739FBEE10F}"/>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106" name="Group 105">
            <a:extLst>
              <a:ext uri="{FF2B5EF4-FFF2-40B4-BE49-F238E27FC236}">
                <a16:creationId xmlns:a16="http://schemas.microsoft.com/office/drawing/2014/main" id="{297FB07F-C6C0-D93A-29E0-432761AA4A38}"/>
              </a:ext>
            </a:extLst>
          </p:cNvPr>
          <p:cNvGrpSpPr>
            <a:grpSpLocks noChangeAspect="1"/>
          </p:cNvGrpSpPr>
          <p:nvPr/>
        </p:nvGrpSpPr>
        <p:grpSpPr>
          <a:xfrm>
            <a:off x="5606645" y="2860388"/>
            <a:ext cx="180000" cy="180000"/>
            <a:chOff x="3956949" y="1725527"/>
            <a:chExt cx="288000" cy="288000"/>
          </a:xfrm>
        </p:grpSpPr>
        <p:sp>
          <p:nvSpPr>
            <p:cNvPr id="107" name="Oval 106">
              <a:extLst>
                <a:ext uri="{FF2B5EF4-FFF2-40B4-BE49-F238E27FC236}">
                  <a16:creationId xmlns:a16="http://schemas.microsoft.com/office/drawing/2014/main" id="{886928D1-EEA9-730F-5CD9-9D74EB64090A}"/>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08" name="Oval 107">
              <a:extLst>
                <a:ext uri="{FF2B5EF4-FFF2-40B4-BE49-F238E27FC236}">
                  <a16:creationId xmlns:a16="http://schemas.microsoft.com/office/drawing/2014/main" id="{D4BB55CA-40F2-6E93-8049-3DFFCE9F0CE9}"/>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09" name="Oval 108">
              <a:extLst>
                <a:ext uri="{FF2B5EF4-FFF2-40B4-BE49-F238E27FC236}">
                  <a16:creationId xmlns:a16="http://schemas.microsoft.com/office/drawing/2014/main" id="{B3E2D103-8598-4791-6AED-DDEE37BFB559}"/>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111" name="Group 110">
            <a:extLst>
              <a:ext uri="{FF2B5EF4-FFF2-40B4-BE49-F238E27FC236}">
                <a16:creationId xmlns:a16="http://schemas.microsoft.com/office/drawing/2014/main" id="{9BDFCBD8-882D-CE53-B199-BE95F89D3760}"/>
              </a:ext>
            </a:extLst>
          </p:cNvPr>
          <p:cNvGrpSpPr>
            <a:grpSpLocks noChangeAspect="1"/>
          </p:cNvGrpSpPr>
          <p:nvPr/>
        </p:nvGrpSpPr>
        <p:grpSpPr>
          <a:xfrm>
            <a:off x="5271213" y="2775993"/>
            <a:ext cx="180000" cy="180000"/>
            <a:chOff x="3956949" y="1725527"/>
            <a:chExt cx="288000" cy="288000"/>
          </a:xfrm>
        </p:grpSpPr>
        <p:sp>
          <p:nvSpPr>
            <p:cNvPr id="112" name="Oval 111">
              <a:extLst>
                <a:ext uri="{FF2B5EF4-FFF2-40B4-BE49-F238E27FC236}">
                  <a16:creationId xmlns:a16="http://schemas.microsoft.com/office/drawing/2014/main" id="{B9445905-E7FC-7F3B-2A6D-698C057FDE03}"/>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13" name="Oval 112">
              <a:extLst>
                <a:ext uri="{FF2B5EF4-FFF2-40B4-BE49-F238E27FC236}">
                  <a16:creationId xmlns:a16="http://schemas.microsoft.com/office/drawing/2014/main" id="{F0791553-B523-A637-FB2C-5C4323366ECC}"/>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14" name="Oval 113">
              <a:extLst>
                <a:ext uri="{FF2B5EF4-FFF2-40B4-BE49-F238E27FC236}">
                  <a16:creationId xmlns:a16="http://schemas.microsoft.com/office/drawing/2014/main" id="{CE808E8E-C9C9-DED3-9AD5-92A345D2E4A6}"/>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116" name="Group 115">
            <a:extLst>
              <a:ext uri="{FF2B5EF4-FFF2-40B4-BE49-F238E27FC236}">
                <a16:creationId xmlns:a16="http://schemas.microsoft.com/office/drawing/2014/main" id="{A69BE012-B0FF-2FF7-C9CA-01D0469C8BB9}"/>
              </a:ext>
            </a:extLst>
          </p:cNvPr>
          <p:cNvGrpSpPr>
            <a:grpSpLocks noChangeAspect="1"/>
          </p:cNvGrpSpPr>
          <p:nvPr/>
        </p:nvGrpSpPr>
        <p:grpSpPr>
          <a:xfrm>
            <a:off x="6143629" y="2894189"/>
            <a:ext cx="180000" cy="180000"/>
            <a:chOff x="3956949" y="1725527"/>
            <a:chExt cx="288000" cy="288000"/>
          </a:xfrm>
        </p:grpSpPr>
        <p:sp>
          <p:nvSpPr>
            <p:cNvPr id="117" name="Oval 116">
              <a:extLst>
                <a:ext uri="{FF2B5EF4-FFF2-40B4-BE49-F238E27FC236}">
                  <a16:creationId xmlns:a16="http://schemas.microsoft.com/office/drawing/2014/main" id="{118E1213-840A-9DF9-1DEE-9D31C1D64765}"/>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18" name="Oval 117">
              <a:extLst>
                <a:ext uri="{FF2B5EF4-FFF2-40B4-BE49-F238E27FC236}">
                  <a16:creationId xmlns:a16="http://schemas.microsoft.com/office/drawing/2014/main" id="{B91BCB0C-2AD9-516B-4E9E-AD92B35DDB98}"/>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19" name="Oval 118">
              <a:extLst>
                <a:ext uri="{FF2B5EF4-FFF2-40B4-BE49-F238E27FC236}">
                  <a16:creationId xmlns:a16="http://schemas.microsoft.com/office/drawing/2014/main" id="{E02739EC-ADE9-0392-4BE6-565D2990FB71}"/>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122" name="Group 121">
            <a:extLst>
              <a:ext uri="{FF2B5EF4-FFF2-40B4-BE49-F238E27FC236}">
                <a16:creationId xmlns:a16="http://schemas.microsoft.com/office/drawing/2014/main" id="{AE072D4A-F510-4A05-F0D1-C56A86089387}"/>
              </a:ext>
            </a:extLst>
          </p:cNvPr>
          <p:cNvGrpSpPr>
            <a:grpSpLocks noChangeAspect="1"/>
          </p:cNvGrpSpPr>
          <p:nvPr/>
        </p:nvGrpSpPr>
        <p:grpSpPr>
          <a:xfrm>
            <a:off x="5959852" y="3158921"/>
            <a:ext cx="180000" cy="180000"/>
            <a:chOff x="3956949" y="1725527"/>
            <a:chExt cx="288000" cy="288000"/>
          </a:xfrm>
        </p:grpSpPr>
        <p:sp>
          <p:nvSpPr>
            <p:cNvPr id="123" name="Oval 122">
              <a:extLst>
                <a:ext uri="{FF2B5EF4-FFF2-40B4-BE49-F238E27FC236}">
                  <a16:creationId xmlns:a16="http://schemas.microsoft.com/office/drawing/2014/main" id="{855A6B68-C157-D24C-3972-D742B49A62A6}"/>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24" name="Oval 123">
              <a:extLst>
                <a:ext uri="{FF2B5EF4-FFF2-40B4-BE49-F238E27FC236}">
                  <a16:creationId xmlns:a16="http://schemas.microsoft.com/office/drawing/2014/main" id="{9952CAA4-4D8C-EC2E-F364-702F62A4CAA9}"/>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25" name="Oval 124">
              <a:extLst>
                <a:ext uri="{FF2B5EF4-FFF2-40B4-BE49-F238E27FC236}">
                  <a16:creationId xmlns:a16="http://schemas.microsoft.com/office/drawing/2014/main" id="{AD960100-E308-DCEA-2723-40A0CACF631D}"/>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spTree>
    <p:extLst>
      <p:ext uri="{BB962C8B-B14F-4D97-AF65-F5344CB8AC3E}">
        <p14:creationId xmlns:p14="http://schemas.microsoft.com/office/powerpoint/2010/main" val="801357284"/>
      </p:ext>
    </p:extLst>
  </p:cSld>
  <p:clrMapOvr>
    <a:masterClrMapping/>
  </p:clrMapOvr>
  <mc:AlternateContent xmlns:mc="http://schemas.openxmlformats.org/markup-compatibility/2006" xmlns:p14="http://schemas.microsoft.com/office/powerpoint/2010/main">
    <mc:Choice Requires="p14">
      <p:transition spd="med" p14:dur="700" advTm="86399000">
        <p:fade/>
      </p:transition>
    </mc:Choice>
    <mc:Fallback xmlns="">
      <p:transition spd="med" advTm="86399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B44FB4-620B-84C7-5741-35E6E8F3A7D7}"/>
              </a:ext>
            </a:extLst>
          </p:cNvPr>
          <p:cNvSpPr/>
          <p:nvPr/>
        </p:nvSpPr>
        <p:spPr>
          <a:xfrm>
            <a:off x="10258" y="2587240"/>
            <a:ext cx="9144000" cy="1524281"/>
          </a:xfrm>
          <a:prstGeom prst="rect">
            <a:avLst/>
          </a:prstGeom>
          <a:solidFill>
            <a:srgbClr val="10253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cxnSp>
        <p:nvCxnSpPr>
          <p:cNvPr id="5" name="Straight Connector 4">
            <a:extLst>
              <a:ext uri="{FF2B5EF4-FFF2-40B4-BE49-F238E27FC236}">
                <a16:creationId xmlns:a16="http://schemas.microsoft.com/office/drawing/2014/main" id="{A9AE6D4B-F8B0-03C2-51F0-F42494EF3FAB}"/>
              </a:ext>
            </a:extLst>
          </p:cNvPr>
          <p:cNvCxnSpPr>
            <a:cxnSpLocks/>
          </p:cNvCxnSpPr>
          <p:nvPr/>
        </p:nvCxnSpPr>
        <p:spPr>
          <a:xfrm>
            <a:off x="10258" y="2571750"/>
            <a:ext cx="9144000"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3" name="Speech Bubble: Rectangle 32">
            <a:extLst>
              <a:ext uri="{FF2B5EF4-FFF2-40B4-BE49-F238E27FC236}">
                <a16:creationId xmlns:a16="http://schemas.microsoft.com/office/drawing/2014/main" id="{D7BA0059-A1AB-C1DA-FC56-DEF6DE1446E1}"/>
              </a:ext>
            </a:extLst>
          </p:cNvPr>
          <p:cNvSpPr/>
          <p:nvPr/>
        </p:nvSpPr>
        <p:spPr>
          <a:xfrm>
            <a:off x="341752" y="997931"/>
            <a:ext cx="2340000" cy="1584000"/>
          </a:xfrm>
          <a:prstGeom prst="wedgeRectCallout">
            <a:avLst/>
          </a:prstGeom>
          <a:no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4" name="Speech Bubble: Rectangle 33">
            <a:extLst>
              <a:ext uri="{FF2B5EF4-FFF2-40B4-BE49-F238E27FC236}">
                <a16:creationId xmlns:a16="http://schemas.microsoft.com/office/drawing/2014/main" id="{6316D6CC-F358-7626-83AC-A121FD84A0AB}"/>
              </a:ext>
            </a:extLst>
          </p:cNvPr>
          <p:cNvSpPr/>
          <p:nvPr/>
        </p:nvSpPr>
        <p:spPr>
          <a:xfrm>
            <a:off x="3409237" y="997931"/>
            <a:ext cx="2340000" cy="1584000"/>
          </a:xfrm>
          <a:prstGeom prst="wedgeRectCallout">
            <a:avLst/>
          </a:prstGeom>
          <a:no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5" name="Speech Bubble: Rectangle 34">
            <a:extLst>
              <a:ext uri="{FF2B5EF4-FFF2-40B4-BE49-F238E27FC236}">
                <a16:creationId xmlns:a16="http://schemas.microsoft.com/office/drawing/2014/main" id="{4BF78795-44B4-CE86-511E-6FB4A095DD9E}"/>
              </a:ext>
            </a:extLst>
          </p:cNvPr>
          <p:cNvSpPr/>
          <p:nvPr/>
        </p:nvSpPr>
        <p:spPr>
          <a:xfrm>
            <a:off x="6462305" y="997931"/>
            <a:ext cx="2340000" cy="1584000"/>
          </a:xfrm>
          <a:prstGeom prst="wedgeRectCallout">
            <a:avLst/>
          </a:prstGeom>
          <a:no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TextBox 6">
            <a:extLst>
              <a:ext uri="{FF2B5EF4-FFF2-40B4-BE49-F238E27FC236}">
                <a16:creationId xmlns:a16="http://schemas.microsoft.com/office/drawing/2014/main" id="{A0EBE4A6-B9F6-0876-1C8E-E7B1679DE823}"/>
              </a:ext>
            </a:extLst>
          </p:cNvPr>
          <p:cNvSpPr txBox="1"/>
          <p:nvPr/>
        </p:nvSpPr>
        <p:spPr>
          <a:xfrm>
            <a:off x="341752" y="1960168"/>
            <a:ext cx="2340001" cy="523220"/>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prstClr val="white"/>
                </a:solidFill>
                <a:effectLst/>
                <a:uLnTx/>
                <a:uFillTx/>
                <a:latin typeface="Trebuchet MS"/>
                <a:ea typeface="+mn-ea"/>
                <a:cs typeface="+mn-cs"/>
              </a:rPr>
              <a:t>NETWORK </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prstClr val="white"/>
                </a:solidFill>
                <a:effectLst/>
                <a:uLnTx/>
                <a:uFillTx/>
                <a:latin typeface="Trebuchet MS"/>
                <a:ea typeface="+mn-ea"/>
                <a:cs typeface="+mn-cs"/>
              </a:rPr>
              <a:t>SERVICES</a:t>
            </a:r>
          </a:p>
        </p:txBody>
      </p:sp>
      <p:sp>
        <p:nvSpPr>
          <p:cNvPr id="8" name="TextBox 7">
            <a:extLst>
              <a:ext uri="{FF2B5EF4-FFF2-40B4-BE49-F238E27FC236}">
                <a16:creationId xmlns:a16="http://schemas.microsoft.com/office/drawing/2014/main" id="{6A0035E3-C5B1-D49B-6F2B-BF4264990A61}"/>
              </a:ext>
            </a:extLst>
          </p:cNvPr>
          <p:cNvSpPr txBox="1"/>
          <p:nvPr/>
        </p:nvSpPr>
        <p:spPr>
          <a:xfrm>
            <a:off x="341752" y="2812206"/>
            <a:ext cx="2340000" cy="323165"/>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IN" sz="1500" b="1" i="0" u="none" strike="noStrike" kern="1200" cap="none" spc="0" normalizeH="0" baseline="0" noProof="0">
                <a:ln>
                  <a:noFill/>
                </a:ln>
                <a:solidFill>
                  <a:srgbClr val="BED730"/>
                </a:solidFill>
                <a:effectLst/>
                <a:uLnTx/>
                <a:uFillTx/>
                <a:latin typeface="Trebuchet MS"/>
                <a:ea typeface="+mn-ea"/>
                <a:cs typeface="+mn-cs"/>
              </a:rPr>
              <a:t>Sify Technologies Ltd.</a:t>
            </a:r>
          </a:p>
        </p:txBody>
      </p:sp>
      <p:sp>
        <p:nvSpPr>
          <p:cNvPr id="9" name="TextBox 8">
            <a:extLst>
              <a:ext uri="{FF2B5EF4-FFF2-40B4-BE49-F238E27FC236}">
                <a16:creationId xmlns:a16="http://schemas.microsoft.com/office/drawing/2014/main" id="{9D84ACAA-E374-2F67-8683-993A97F286DD}"/>
              </a:ext>
            </a:extLst>
          </p:cNvPr>
          <p:cNvSpPr txBox="1"/>
          <p:nvPr/>
        </p:nvSpPr>
        <p:spPr>
          <a:xfrm>
            <a:off x="3217186" y="1960168"/>
            <a:ext cx="2724103" cy="523220"/>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prstClr val="white"/>
                </a:solidFill>
                <a:effectLst/>
                <a:uLnTx/>
                <a:uFillTx/>
                <a:latin typeface="Trebuchet MS"/>
                <a:ea typeface="+mn-ea"/>
                <a:cs typeface="+mn-cs"/>
              </a:rPr>
              <a:t>DATA CENTER </a:t>
            </a:r>
            <a:br>
              <a:rPr kumimoji="0" lang="en-IN" sz="1400" b="1" i="0" u="none" strike="noStrike" kern="1200" cap="none" spc="0" normalizeH="0" baseline="0" noProof="0">
                <a:ln>
                  <a:noFill/>
                </a:ln>
                <a:solidFill>
                  <a:prstClr val="white"/>
                </a:solidFill>
                <a:effectLst/>
                <a:uLnTx/>
                <a:uFillTx/>
                <a:latin typeface="Trebuchet MS"/>
                <a:ea typeface="+mn-ea"/>
                <a:cs typeface="+mn-cs"/>
              </a:rPr>
            </a:br>
            <a:r>
              <a:rPr kumimoji="0" lang="en-IN" sz="1400" b="1" i="0" u="none" strike="noStrike" kern="1200" cap="none" spc="0" normalizeH="0" baseline="0" noProof="0">
                <a:ln>
                  <a:noFill/>
                </a:ln>
                <a:solidFill>
                  <a:prstClr val="white"/>
                </a:solidFill>
                <a:effectLst/>
                <a:uLnTx/>
                <a:uFillTx/>
                <a:latin typeface="Trebuchet MS"/>
                <a:ea typeface="+mn-ea"/>
                <a:cs typeface="+mn-cs"/>
              </a:rPr>
              <a:t>COLOCATION SERVICES</a:t>
            </a:r>
          </a:p>
        </p:txBody>
      </p:sp>
      <p:sp>
        <p:nvSpPr>
          <p:cNvPr id="10" name="TextBox 9">
            <a:extLst>
              <a:ext uri="{FF2B5EF4-FFF2-40B4-BE49-F238E27FC236}">
                <a16:creationId xmlns:a16="http://schemas.microsoft.com/office/drawing/2014/main" id="{8F02813A-68E0-CFC9-90F9-9874AA272735}"/>
              </a:ext>
            </a:extLst>
          </p:cNvPr>
          <p:cNvSpPr txBox="1"/>
          <p:nvPr/>
        </p:nvSpPr>
        <p:spPr>
          <a:xfrm>
            <a:off x="3409237" y="2839654"/>
            <a:ext cx="2351763" cy="323165"/>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IN" sz="1500" b="1" i="0" u="none" strike="noStrike" kern="1200" cap="none" spc="0" normalizeH="0" baseline="0" noProof="0">
                <a:ln>
                  <a:noFill/>
                </a:ln>
                <a:solidFill>
                  <a:srgbClr val="BED730"/>
                </a:solidFill>
                <a:effectLst/>
                <a:uLnTx/>
                <a:uFillTx/>
                <a:latin typeface="Trebuchet MS"/>
                <a:ea typeface="+mn-ea"/>
                <a:cs typeface="+mn-cs"/>
              </a:rPr>
              <a:t>Sify Infinit Spaces Ltd.</a:t>
            </a:r>
          </a:p>
        </p:txBody>
      </p:sp>
      <p:sp>
        <p:nvSpPr>
          <p:cNvPr id="11" name="TextBox 10">
            <a:extLst>
              <a:ext uri="{FF2B5EF4-FFF2-40B4-BE49-F238E27FC236}">
                <a16:creationId xmlns:a16="http://schemas.microsoft.com/office/drawing/2014/main" id="{813DC88C-43AA-593A-C817-07912AC6404C}"/>
              </a:ext>
            </a:extLst>
          </p:cNvPr>
          <p:cNvSpPr txBox="1"/>
          <p:nvPr/>
        </p:nvSpPr>
        <p:spPr>
          <a:xfrm>
            <a:off x="6462305" y="1960168"/>
            <a:ext cx="2340001" cy="523220"/>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prstClr val="white"/>
                </a:solidFill>
                <a:effectLst/>
                <a:uLnTx/>
                <a:uFillTx/>
                <a:latin typeface="Trebuchet MS"/>
                <a:ea typeface="+mn-ea"/>
                <a:cs typeface="+mn-cs"/>
              </a:rPr>
              <a:t>CLOUD &amp; DIGITAL</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prstClr val="white"/>
                </a:solidFill>
                <a:effectLst/>
                <a:uLnTx/>
                <a:uFillTx/>
                <a:latin typeface="Trebuchet MS"/>
                <a:ea typeface="+mn-ea"/>
                <a:cs typeface="+mn-cs"/>
              </a:rPr>
              <a:t> SERVICES</a:t>
            </a:r>
          </a:p>
        </p:txBody>
      </p:sp>
      <p:sp>
        <p:nvSpPr>
          <p:cNvPr id="12" name="TextBox 11">
            <a:extLst>
              <a:ext uri="{FF2B5EF4-FFF2-40B4-BE49-F238E27FC236}">
                <a16:creationId xmlns:a16="http://schemas.microsoft.com/office/drawing/2014/main" id="{8DAE5F94-27A6-D415-5505-290B0676681C}"/>
              </a:ext>
            </a:extLst>
          </p:cNvPr>
          <p:cNvSpPr txBox="1"/>
          <p:nvPr/>
        </p:nvSpPr>
        <p:spPr>
          <a:xfrm>
            <a:off x="6462249" y="2828665"/>
            <a:ext cx="2357901" cy="323165"/>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IN" sz="1500" b="1" i="0" u="none" strike="noStrike" kern="1200" cap="none" spc="0" normalizeH="0" baseline="0" noProof="0">
                <a:ln>
                  <a:noFill/>
                </a:ln>
                <a:solidFill>
                  <a:srgbClr val="BED730"/>
                </a:solidFill>
                <a:effectLst/>
                <a:uLnTx/>
                <a:uFillTx/>
                <a:latin typeface="Trebuchet MS"/>
                <a:ea typeface="+mn-ea"/>
                <a:cs typeface="+mn-cs"/>
              </a:rPr>
              <a:t>Sify Digital Services Ltd.</a:t>
            </a:r>
          </a:p>
        </p:txBody>
      </p:sp>
      <p:pic>
        <p:nvPicPr>
          <p:cNvPr id="22" name="Picture 21" descr="A picture containing vector graphics, window&#10;&#10;Description automatically generated">
            <a:extLst>
              <a:ext uri="{FF2B5EF4-FFF2-40B4-BE49-F238E27FC236}">
                <a16:creationId xmlns:a16="http://schemas.microsoft.com/office/drawing/2014/main" id="{237DFB0B-1E3C-4869-D331-8B70F9FCF0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752" y="993752"/>
            <a:ext cx="1080000" cy="1080000"/>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id="{0A490F28-00A6-48E8-72AA-67E7DCFED3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9237" y="993752"/>
            <a:ext cx="1080000" cy="1080000"/>
          </a:xfrm>
          <a:prstGeom prst="rect">
            <a:avLst/>
          </a:prstGeom>
        </p:spPr>
      </p:pic>
      <p:pic>
        <p:nvPicPr>
          <p:cNvPr id="24" name="Picture 23" descr="Icon&#10;&#10;Description automatically generated">
            <a:extLst>
              <a:ext uri="{FF2B5EF4-FFF2-40B4-BE49-F238E27FC236}">
                <a16:creationId xmlns:a16="http://schemas.microsoft.com/office/drawing/2014/main" id="{A8DE27A8-0569-F08C-2280-78A2C9E67A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2305" y="993752"/>
            <a:ext cx="1080000" cy="1080000"/>
          </a:xfrm>
          <a:prstGeom prst="rect">
            <a:avLst/>
          </a:prstGeom>
        </p:spPr>
      </p:pic>
      <p:sp>
        <p:nvSpPr>
          <p:cNvPr id="2" name="Title 2">
            <a:extLst>
              <a:ext uri="{FF2B5EF4-FFF2-40B4-BE49-F238E27FC236}">
                <a16:creationId xmlns:a16="http://schemas.microsoft.com/office/drawing/2014/main" id="{D6D5FE3F-3ED1-454E-4112-87109F5C79AA}"/>
              </a:ext>
            </a:extLst>
          </p:cNvPr>
          <p:cNvSpPr>
            <a:spLocks noGrp="1"/>
          </p:cNvSpPr>
          <p:nvPr>
            <p:ph type="title"/>
          </p:nvPr>
        </p:nvSpPr>
        <p:spPr>
          <a:xfrm>
            <a:off x="324000" y="207730"/>
            <a:ext cx="8496150" cy="400099"/>
          </a:xfrm>
        </p:spPr>
        <p:txBody>
          <a:bodyPr vert="horz" wrap="square" lIns="0" tIns="45715" rIns="91428" bIns="45715" rtlCol="0" anchor="ctr">
            <a:spAutoFit/>
          </a:bodyPr>
          <a:lstStyle/>
          <a:p>
            <a:r>
              <a:rPr lang="en-IN" sz="2000" dirty="0"/>
              <a:t>SIFY GROUP COMPANIES</a:t>
            </a:r>
          </a:p>
        </p:txBody>
      </p:sp>
      <p:sp>
        <p:nvSpPr>
          <p:cNvPr id="17" name="Text Placeholder 1">
            <a:extLst>
              <a:ext uri="{FF2B5EF4-FFF2-40B4-BE49-F238E27FC236}">
                <a16:creationId xmlns:a16="http://schemas.microsoft.com/office/drawing/2014/main" id="{961CEB36-7B3F-2F05-59D2-5059BE681DEC}"/>
              </a:ext>
            </a:extLst>
          </p:cNvPr>
          <p:cNvSpPr txBox="1">
            <a:spLocks/>
          </p:cNvSpPr>
          <p:nvPr/>
        </p:nvSpPr>
        <p:spPr>
          <a:xfrm>
            <a:off x="1578076" y="3526632"/>
            <a:ext cx="5987847" cy="538163"/>
          </a:xfrm>
          <a:prstGeom prst="rect">
            <a:avLst/>
          </a:prstGeom>
          <a:noFill/>
        </p:spPr>
        <p:txBody>
          <a:bodyPr anchor="ctr">
            <a:noAutofit/>
          </a:bodyPr>
          <a:lstStyle>
            <a:lvl1pPr marL="226760" indent="-226760" algn="l" defTabSz="914241" rtl="0" eaLnBrk="1" latinLnBrk="0" hangingPunct="1">
              <a:lnSpc>
                <a:spcPct val="90000"/>
              </a:lnSpc>
              <a:spcBef>
                <a:spcPts val="600"/>
              </a:spcBef>
              <a:buFont typeface="Arial" pitchFamily="34" charset="0"/>
              <a:buChar char="•"/>
              <a:defRPr sz="1600" kern="1200">
                <a:solidFill>
                  <a:srgbClr val="595959"/>
                </a:solidFill>
                <a:latin typeface="TheSansOffice" panose="020B0503040302060204" pitchFamily="34" charset="0"/>
                <a:ea typeface="+mn-ea"/>
                <a:cs typeface="+mn-cs"/>
              </a:defRPr>
            </a:lvl1pPr>
            <a:lvl2pPr marL="568701" indent="-285700" algn="l" defTabSz="914241" rtl="0" eaLnBrk="1" latinLnBrk="0" hangingPunct="1">
              <a:lnSpc>
                <a:spcPct val="90000"/>
              </a:lnSpc>
              <a:spcBef>
                <a:spcPts val="600"/>
              </a:spcBef>
              <a:buFont typeface="Arial" pitchFamily="34" charset="0"/>
              <a:buChar char="–"/>
              <a:defRPr sz="1400" kern="1200">
                <a:solidFill>
                  <a:srgbClr val="595959"/>
                </a:solidFill>
                <a:latin typeface="TheSansOffice" panose="020B0503040302060204" pitchFamily="34" charset="0"/>
                <a:ea typeface="+mn-ea"/>
                <a:cs typeface="+mn-cs"/>
              </a:defRPr>
            </a:lvl2pPr>
            <a:lvl3pPr marL="1142800" indent="-228560" algn="l" defTabSz="914241" rtl="0" eaLnBrk="1" latinLnBrk="0" hangingPunct="1">
              <a:lnSpc>
                <a:spcPct val="90000"/>
              </a:lnSpc>
              <a:spcBef>
                <a:spcPts val="600"/>
              </a:spcBef>
              <a:buFont typeface="Arial" pitchFamily="34" charset="0"/>
              <a:buChar char="•"/>
              <a:defRPr sz="1200" kern="1200">
                <a:solidFill>
                  <a:srgbClr val="595959"/>
                </a:solidFill>
                <a:latin typeface="Trebuchet MS" pitchFamily="34" charset="0"/>
                <a:ea typeface="+mn-ea"/>
                <a:cs typeface="+mn-cs"/>
              </a:defRPr>
            </a:lvl3pPr>
            <a:lvl4pPr marL="1599920" indent="-228560" algn="l" defTabSz="914241"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4pPr>
            <a:lvl5pPr marL="2057041" indent="-228560" algn="l" defTabSz="914241"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5pPr>
            <a:lvl6pPr marL="2514161" indent="-228560" algn="l" defTabSz="9142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81" indent="-228560" algn="l" defTabSz="9142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00" indent="-228560" algn="l" defTabSz="9142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521" indent="-228560" algn="l" defTabSz="91424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241" rtl="0" eaLnBrk="1" fontAlgn="auto" latinLnBrk="0" hangingPunct="1">
              <a:lnSpc>
                <a:spcPct val="90000"/>
              </a:lnSpc>
              <a:spcBef>
                <a:spcPts val="600"/>
              </a:spcBef>
              <a:spcAft>
                <a:spcPts val="0"/>
              </a:spcAft>
              <a:buClrTx/>
              <a:buSzTx/>
              <a:buFont typeface="Arial" pitchFamily="34" charset="0"/>
              <a:buNone/>
              <a:tabLst/>
              <a:defRPr/>
            </a:pPr>
            <a:r>
              <a:rPr kumimoji="0" lang="en-US" sz="1200" b="0" i="0" u="none" strike="noStrike" kern="0" cap="none" spc="-57" normalizeH="0" baseline="0" noProof="0">
                <a:ln>
                  <a:noFill/>
                </a:ln>
                <a:solidFill>
                  <a:schemeClr val="bg1"/>
                </a:solidFill>
                <a:effectLst/>
                <a:uLnTx/>
                <a:uFillTx/>
                <a:latin typeface="Trebuchet MS"/>
                <a:ea typeface="+mn-ea"/>
                <a:cs typeface="Arial" panose="020B0604020202020204" pitchFamily="34" charset="0"/>
                <a:sym typeface="Arial"/>
                <a:rtl val="0"/>
              </a:rPr>
              <a:t>Innovation led by Sify Ventures </a:t>
            </a:r>
          </a:p>
        </p:txBody>
      </p:sp>
      <p:sp>
        <p:nvSpPr>
          <p:cNvPr id="14" name="Rectangle: Rounded Corners 13">
            <a:extLst>
              <a:ext uri="{FF2B5EF4-FFF2-40B4-BE49-F238E27FC236}">
                <a16:creationId xmlns:a16="http://schemas.microsoft.com/office/drawing/2014/main" id="{CF1378C4-4A13-02E0-1C38-A72110D207D4}"/>
              </a:ext>
            </a:extLst>
          </p:cNvPr>
          <p:cNvSpPr/>
          <p:nvPr/>
        </p:nvSpPr>
        <p:spPr>
          <a:xfrm>
            <a:off x="0" y="4123667"/>
            <a:ext cx="9144000" cy="304941"/>
          </a:xfrm>
          <a:prstGeom prst="roundRect">
            <a:avLst>
              <a:gd name="adj" fmla="val 0"/>
            </a:avLst>
          </a:prstGeom>
          <a:solidFill>
            <a:srgbClr val="BED730"/>
          </a:solidFill>
          <a:ln w="12700" cap="flat" cmpd="sng" algn="ctr">
            <a:noFill/>
            <a:prstDash val="solid"/>
            <a:miter lim="800000"/>
          </a:ln>
          <a:effectLst/>
        </p:spPr>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en-US" sz="1100" b="1" i="1" u="none" strike="noStrike" kern="0" cap="none" spc="0" normalizeH="0" baseline="0" noProof="0">
                <a:ln>
                  <a:noFill/>
                </a:ln>
                <a:solidFill>
                  <a:prstClr val="black"/>
                </a:solidFill>
                <a:effectLst/>
                <a:uLnTx/>
                <a:uFillTx/>
                <a:latin typeface="Trebuchet MS" panose="020B0703020202090204" pitchFamily="34" charset="0"/>
                <a:ea typeface="+mn-ea"/>
                <a:cs typeface="+mn-cs"/>
              </a:rPr>
              <a:t>Your digital bridge for transformation, built on world class digital infrastructure, platforms and services </a:t>
            </a:r>
          </a:p>
        </p:txBody>
      </p:sp>
    </p:spTree>
    <p:extLst>
      <p:ext uri="{BB962C8B-B14F-4D97-AF65-F5344CB8AC3E}">
        <p14:creationId xmlns:p14="http://schemas.microsoft.com/office/powerpoint/2010/main" val="32974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black background with a black square&#10;&#10;Description automatically generated with medium confidence">
            <a:extLst>
              <a:ext uri="{FF2B5EF4-FFF2-40B4-BE49-F238E27FC236}">
                <a16:creationId xmlns:a16="http://schemas.microsoft.com/office/drawing/2014/main" id="{ED6D585F-B9A7-A5EA-C55A-2B81BAC198F5}"/>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7740052" y="1"/>
            <a:ext cx="1403948" cy="1928244"/>
          </a:xfrm>
          <a:prstGeom prst="rect">
            <a:avLst/>
          </a:prstGeom>
        </p:spPr>
      </p:pic>
      <p:sp>
        <p:nvSpPr>
          <p:cNvPr id="13" name="Title 12">
            <a:extLst>
              <a:ext uri="{FF2B5EF4-FFF2-40B4-BE49-F238E27FC236}">
                <a16:creationId xmlns:a16="http://schemas.microsoft.com/office/drawing/2014/main" id="{63B23685-D9CE-0896-454A-653B2AFEB94B}"/>
              </a:ext>
            </a:extLst>
          </p:cNvPr>
          <p:cNvSpPr>
            <a:spLocks noGrp="1"/>
          </p:cNvSpPr>
          <p:nvPr>
            <p:ph type="title"/>
          </p:nvPr>
        </p:nvSpPr>
        <p:spPr>
          <a:xfrm>
            <a:off x="324000" y="65381"/>
            <a:ext cx="8496150" cy="707876"/>
          </a:xfrm>
        </p:spPr>
        <p:txBody>
          <a:bodyPr/>
          <a:lstStyle/>
          <a:p>
            <a:r>
              <a:rPr lang="en-IN" dirty="0"/>
              <a:t>AI-READY, hyperscale, Hyperconnected, </a:t>
            </a:r>
            <a:br>
              <a:rPr lang="en-IN" dirty="0"/>
            </a:br>
            <a:r>
              <a:rPr lang="en-IN" dirty="0"/>
              <a:t>Green, Data Center campuses</a:t>
            </a:r>
          </a:p>
        </p:txBody>
      </p:sp>
      <p:grpSp>
        <p:nvGrpSpPr>
          <p:cNvPr id="62" name="Group 61">
            <a:extLst>
              <a:ext uri="{FF2B5EF4-FFF2-40B4-BE49-F238E27FC236}">
                <a16:creationId xmlns:a16="http://schemas.microsoft.com/office/drawing/2014/main" id="{1A81BC97-882D-BFC6-C91B-6924D171C3E3}"/>
              </a:ext>
            </a:extLst>
          </p:cNvPr>
          <p:cNvGrpSpPr/>
          <p:nvPr/>
        </p:nvGrpSpPr>
        <p:grpSpPr>
          <a:xfrm>
            <a:off x="308588" y="1011095"/>
            <a:ext cx="3533984" cy="1408743"/>
            <a:chOff x="330790" y="1011783"/>
            <a:chExt cx="3533984" cy="1408743"/>
          </a:xfrm>
        </p:grpSpPr>
        <p:pic>
          <p:nvPicPr>
            <p:cNvPr id="4" name="Picture 3" descr="A group of buildings with trees and roads&#10;&#10;Description automatically generated">
              <a:extLst>
                <a:ext uri="{FF2B5EF4-FFF2-40B4-BE49-F238E27FC236}">
                  <a16:creationId xmlns:a16="http://schemas.microsoft.com/office/drawing/2014/main" id="{298E2DD3-3DBA-1640-2F99-2BA866D28E1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0315" y="1011783"/>
              <a:ext cx="3524459" cy="1206497"/>
            </a:xfrm>
            <a:prstGeom prst="rect">
              <a:avLst/>
            </a:prstGeom>
            <a:ln>
              <a:solidFill>
                <a:schemeClr val="bg1"/>
              </a:solidFill>
            </a:ln>
          </p:spPr>
        </p:pic>
        <p:sp>
          <p:nvSpPr>
            <p:cNvPr id="2" name="Rectangle: Rounded Corners 1">
              <a:extLst>
                <a:ext uri="{FF2B5EF4-FFF2-40B4-BE49-F238E27FC236}">
                  <a16:creationId xmlns:a16="http://schemas.microsoft.com/office/drawing/2014/main" id="{B0909979-7DB9-204B-CEAA-A5681FFE73D1}"/>
                </a:ext>
              </a:extLst>
            </p:cNvPr>
            <p:cNvSpPr/>
            <p:nvPr/>
          </p:nvSpPr>
          <p:spPr>
            <a:xfrm>
              <a:off x="341880" y="1930280"/>
              <a:ext cx="3521328" cy="288000"/>
            </a:xfrm>
            <a:prstGeom prst="roundRect">
              <a:avLst>
                <a:gd name="adj" fmla="val 0"/>
              </a:avLst>
            </a:prstGeom>
            <a:solidFill>
              <a:srgbClr val="10253F">
                <a:alpha val="69804"/>
              </a:srgb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41">
                <a:defRPr/>
              </a:pPr>
              <a:endParaRPr lang="en-IN" sz="1600">
                <a:solidFill>
                  <a:prstClr val="white"/>
                </a:solidFill>
                <a:latin typeface="Trebuchet MS"/>
              </a:endParaRPr>
            </a:p>
          </p:txBody>
        </p:sp>
        <p:sp>
          <p:nvSpPr>
            <p:cNvPr id="24" name="TextBox 23">
              <a:extLst>
                <a:ext uri="{FF2B5EF4-FFF2-40B4-BE49-F238E27FC236}">
                  <a16:creationId xmlns:a16="http://schemas.microsoft.com/office/drawing/2014/main" id="{E7505EC2-A9D6-D50E-12B1-8FB29795953F}"/>
                </a:ext>
              </a:extLst>
            </p:cNvPr>
            <p:cNvSpPr txBox="1"/>
            <p:nvPr/>
          </p:nvSpPr>
          <p:spPr>
            <a:xfrm>
              <a:off x="413849" y="1925892"/>
              <a:ext cx="3377390" cy="292388"/>
            </a:xfrm>
            <a:prstGeom prst="rect">
              <a:avLst/>
            </a:prstGeom>
            <a:noFill/>
          </p:spPr>
          <p:txBody>
            <a:bodyPr wrap="square" rtlCol="0">
              <a:spAutoFit/>
            </a:bodyPr>
            <a:lstStyle/>
            <a:p>
              <a:pPr algn="ctr" defTabSz="914241">
                <a:defRPr/>
              </a:pPr>
              <a:r>
                <a:rPr lang="en-IN" sz="700" b="1" dirty="0">
                  <a:solidFill>
                    <a:srgbClr val="BED730"/>
                  </a:solidFill>
                  <a:latin typeface="Trebuchet MS"/>
                </a:rPr>
                <a:t>Mumbai 03, Rabale</a:t>
              </a:r>
            </a:p>
            <a:p>
              <a:pPr algn="ctr" defTabSz="914241">
                <a:defRPr/>
              </a:pPr>
              <a:r>
                <a:rPr lang="en-IN" sz="600" b="1" dirty="0">
                  <a:solidFill>
                    <a:prstClr val="white"/>
                  </a:solidFill>
                  <a:latin typeface="Trebuchet MS"/>
                </a:rPr>
                <a:t>IT Power: 377+ MW </a:t>
              </a:r>
            </a:p>
          </p:txBody>
        </p:sp>
        <p:sp>
          <p:nvSpPr>
            <p:cNvPr id="3" name="TextBox 2">
              <a:extLst>
                <a:ext uri="{FF2B5EF4-FFF2-40B4-BE49-F238E27FC236}">
                  <a16:creationId xmlns:a16="http://schemas.microsoft.com/office/drawing/2014/main" id="{74033CD1-779E-D9C2-C811-7BE5BDBCB950}"/>
                </a:ext>
              </a:extLst>
            </p:cNvPr>
            <p:cNvSpPr txBox="1">
              <a:spLocks noChangeAspect="1"/>
            </p:cNvSpPr>
            <p:nvPr/>
          </p:nvSpPr>
          <p:spPr>
            <a:xfrm>
              <a:off x="330790" y="2292193"/>
              <a:ext cx="72000" cy="72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sz="600">
                <a:latin typeface="Trebuchet MS"/>
              </a:endParaRPr>
            </a:p>
          </p:txBody>
        </p:sp>
        <p:sp>
          <p:nvSpPr>
            <p:cNvPr id="8" name="TextBox 7">
              <a:extLst>
                <a:ext uri="{FF2B5EF4-FFF2-40B4-BE49-F238E27FC236}">
                  <a16:creationId xmlns:a16="http://schemas.microsoft.com/office/drawing/2014/main" id="{CE7BEAFF-88B6-F7EF-8D6A-87EFF27ACDC9}"/>
                </a:ext>
              </a:extLst>
            </p:cNvPr>
            <p:cNvSpPr txBox="1"/>
            <p:nvPr/>
          </p:nvSpPr>
          <p:spPr>
            <a:xfrm>
              <a:off x="367346" y="2235860"/>
              <a:ext cx="963811" cy="184666"/>
            </a:xfrm>
            <a:prstGeom prst="rect">
              <a:avLst/>
            </a:prstGeom>
            <a:noFill/>
          </p:spPr>
          <p:txBody>
            <a:bodyPr wrap="square" rtlCol="0">
              <a:spAutoFit/>
            </a:bodyPr>
            <a:lstStyle/>
            <a:p>
              <a:pPr defTabSz="914241">
                <a:defRPr/>
              </a:pPr>
              <a:r>
                <a:rPr lang="en-US" sz="600">
                  <a:solidFill>
                    <a:prstClr val="white">
                      <a:lumMod val="85000"/>
                    </a:prstClr>
                  </a:solidFill>
                  <a:latin typeface="Trebuchet MS"/>
                </a:rPr>
                <a:t> 5 Towers Operational</a:t>
              </a:r>
              <a:endParaRPr lang="en-IN" sz="600">
                <a:solidFill>
                  <a:prstClr val="white">
                    <a:lumMod val="85000"/>
                  </a:prstClr>
                </a:solidFill>
                <a:latin typeface="Trebuchet MS"/>
              </a:endParaRPr>
            </a:p>
          </p:txBody>
        </p:sp>
        <p:sp>
          <p:nvSpPr>
            <p:cNvPr id="49" name="TextBox 48">
              <a:extLst>
                <a:ext uri="{FF2B5EF4-FFF2-40B4-BE49-F238E27FC236}">
                  <a16:creationId xmlns:a16="http://schemas.microsoft.com/office/drawing/2014/main" id="{01E0E1C8-1BDC-13C4-2EA7-DCC3B406C430}"/>
                </a:ext>
              </a:extLst>
            </p:cNvPr>
            <p:cNvSpPr txBox="1">
              <a:spLocks/>
            </p:cNvSpPr>
            <p:nvPr/>
          </p:nvSpPr>
          <p:spPr>
            <a:xfrm>
              <a:off x="1344867" y="2292193"/>
              <a:ext cx="72000" cy="72000"/>
            </a:xfrm>
            <a:prstGeom prst="roundRect">
              <a:avLst>
                <a:gd name="adj" fmla="val 9442"/>
              </a:avLst>
            </a:prstGeom>
            <a:solidFill>
              <a:schemeClr val="accent6"/>
            </a:solidFill>
            <a:ln w="6350">
              <a:solidFill>
                <a:schemeClr val="accent6">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sz="600">
                <a:latin typeface="Trebuchet MS"/>
              </a:endParaRPr>
            </a:p>
          </p:txBody>
        </p:sp>
        <p:sp>
          <p:nvSpPr>
            <p:cNvPr id="50" name="TextBox 49">
              <a:extLst>
                <a:ext uri="{FF2B5EF4-FFF2-40B4-BE49-F238E27FC236}">
                  <a16:creationId xmlns:a16="http://schemas.microsoft.com/office/drawing/2014/main" id="{E5621D6C-2934-382E-0555-0896089FB12E}"/>
                </a:ext>
              </a:extLst>
            </p:cNvPr>
            <p:cNvSpPr txBox="1"/>
            <p:nvPr/>
          </p:nvSpPr>
          <p:spPr>
            <a:xfrm>
              <a:off x="1380312" y="2235860"/>
              <a:ext cx="1053474" cy="184666"/>
            </a:xfrm>
            <a:prstGeom prst="rect">
              <a:avLst/>
            </a:prstGeom>
            <a:noFill/>
          </p:spPr>
          <p:txBody>
            <a:bodyPr wrap="square" rtlCol="0">
              <a:spAutoFit/>
            </a:bodyPr>
            <a:lstStyle/>
            <a:p>
              <a:pPr defTabSz="914153">
                <a:defRPr/>
              </a:pPr>
              <a:r>
                <a:rPr lang="en-US" sz="600">
                  <a:solidFill>
                    <a:prstClr val="white">
                      <a:lumMod val="85000"/>
                    </a:prstClr>
                  </a:solidFill>
                  <a:latin typeface="Trebuchet MS"/>
                </a:rPr>
                <a:t>4 Towers In Development</a:t>
              </a:r>
            </a:p>
          </p:txBody>
        </p:sp>
        <p:sp>
          <p:nvSpPr>
            <p:cNvPr id="52" name="TextBox 51">
              <a:extLst>
                <a:ext uri="{FF2B5EF4-FFF2-40B4-BE49-F238E27FC236}">
                  <a16:creationId xmlns:a16="http://schemas.microsoft.com/office/drawing/2014/main" id="{E355C2BC-56AE-0593-F19F-C510512A429F}"/>
                </a:ext>
              </a:extLst>
            </p:cNvPr>
            <p:cNvSpPr txBox="1">
              <a:spLocks noChangeAspect="1"/>
            </p:cNvSpPr>
            <p:nvPr/>
          </p:nvSpPr>
          <p:spPr>
            <a:xfrm>
              <a:off x="2463033" y="2292193"/>
              <a:ext cx="71999" cy="72000"/>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sz="600">
                <a:latin typeface="Trebuchet MS"/>
              </a:endParaRPr>
            </a:p>
          </p:txBody>
        </p:sp>
        <p:sp>
          <p:nvSpPr>
            <p:cNvPr id="53" name="TextBox 52">
              <a:extLst>
                <a:ext uri="{FF2B5EF4-FFF2-40B4-BE49-F238E27FC236}">
                  <a16:creationId xmlns:a16="http://schemas.microsoft.com/office/drawing/2014/main" id="{F2357FBD-123B-F299-5B1F-15F8FC847205}"/>
                </a:ext>
              </a:extLst>
            </p:cNvPr>
            <p:cNvSpPr txBox="1"/>
            <p:nvPr/>
          </p:nvSpPr>
          <p:spPr>
            <a:xfrm>
              <a:off x="2499696" y="2235860"/>
              <a:ext cx="899641" cy="184666"/>
            </a:xfrm>
            <a:prstGeom prst="rect">
              <a:avLst/>
            </a:prstGeom>
            <a:noFill/>
          </p:spPr>
          <p:txBody>
            <a:bodyPr wrap="square" rtlCol="0">
              <a:spAutoFit/>
            </a:bodyPr>
            <a:lstStyle/>
            <a:p>
              <a:pPr defTabSz="914153">
                <a:defRPr/>
              </a:pPr>
              <a:r>
                <a:rPr lang="en-US" sz="600">
                  <a:solidFill>
                    <a:prstClr val="white">
                      <a:lumMod val="85000"/>
                    </a:prstClr>
                  </a:solidFill>
                  <a:latin typeface="Trebuchet MS"/>
                </a:rPr>
                <a:t>3 Towers in Planning</a:t>
              </a:r>
            </a:p>
          </p:txBody>
        </p:sp>
      </p:grpSp>
      <p:grpSp>
        <p:nvGrpSpPr>
          <p:cNvPr id="3075" name="Group 3074">
            <a:extLst>
              <a:ext uri="{FF2B5EF4-FFF2-40B4-BE49-F238E27FC236}">
                <a16:creationId xmlns:a16="http://schemas.microsoft.com/office/drawing/2014/main" id="{433922FB-151D-4AD4-8793-C5E78ED1BD07}"/>
              </a:ext>
            </a:extLst>
          </p:cNvPr>
          <p:cNvGrpSpPr/>
          <p:nvPr/>
        </p:nvGrpSpPr>
        <p:grpSpPr>
          <a:xfrm>
            <a:off x="328489" y="2746372"/>
            <a:ext cx="2012689" cy="1335637"/>
            <a:chOff x="2524366" y="2584045"/>
            <a:chExt cx="2175479" cy="1443665"/>
          </a:xfrm>
        </p:grpSpPr>
        <p:pic>
          <p:nvPicPr>
            <p:cNvPr id="10" name="Picture 9">
              <a:extLst>
                <a:ext uri="{FF2B5EF4-FFF2-40B4-BE49-F238E27FC236}">
                  <a16:creationId xmlns:a16="http://schemas.microsoft.com/office/drawing/2014/main" id="{67FA23A9-DB14-B38A-AE6A-FF8897A1D10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24367" y="2584045"/>
              <a:ext cx="2175478" cy="1224000"/>
            </a:xfrm>
            <a:prstGeom prst="rect">
              <a:avLst/>
            </a:prstGeom>
            <a:ln w="9525">
              <a:solidFill>
                <a:schemeClr val="bg1"/>
              </a:solidFill>
            </a:ln>
          </p:spPr>
        </p:pic>
        <p:sp>
          <p:nvSpPr>
            <p:cNvPr id="23" name="Rectangle: Rounded Corners 22">
              <a:extLst>
                <a:ext uri="{FF2B5EF4-FFF2-40B4-BE49-F238E27FC236}">
                  <a16:creationId xmlns:a16="http://schemas.microsoft.com/office/drawing/2014/main" id="{C772BB5D-2C90-B631-B327-BE26EE5BB551}"/>
                </a:ext>
              </a:extLst>
            </p:cNvPr>
            <p:cNvSpPr/>
            <p:nvPr/>
          </p:nvSpPr>
          <p:spPr>
            <a:xfrm>
              <a:off x="2524366" y="3490782"/>
              <a:ext cx="2175479" cy="317263"/>
            </a:xfrm>
            <a:prstGeom prst="roundRect">
              <a:avLst>
                <a:gd name="adj" fmla="val 0"/>
              </a:avLst>
            </a:prstGeom>
            <a:solidFill>
              <a:srgbClr val="10253F">
                <a:alpha val="69804"/>
              </a:srgb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41">
                <a:defRPr/>
              </a:pPr>
              <a:endParaRPr lang="en-IN">
                <a:solidFill>
                  <a:prstClr val="white"/>
                </a:solidFill>
                <a:latin typeface="Trebuchet MS"/>
              </a:endParaRPr>
            </a:p>
          </p:txBody>
        </p:sp>
        <p:sp>
          <p:nvSpPr>
            <p:cNvPr id="16" name="TextBox 15">
              <a:extLst>
                <a:ext uri="{FF2B5EF4-FFF2-40B4-BE49-F238E27FC236}">
                  <a16:creationId xmlns:a16="http://schemas.microsoft.com/office/drawing/2014/main" id="{3252A9EA-9B23-4789-663F-A12D96B5F4BB}"/>
                </a:ext>
              </a:extLst>
            </p:cNvPr>
            <p:cNvSpPr txBox="1"/>
            <p:nvPr/>
          </p:nvSpPr>
          <p:spPr>
            <a:xfrm>
              <a:off x="2583057" y="3515657"/>
              <a:ext cx="2075742" cy="316037"/>
            </a:xfrm>
            <a:prstGeom prst="rect">
              <a:avLst/>
            </a:prstGeom>
            <a:noFill/>
          </p:spPr>
          <p:txBody>
            <a:bodyPr wrap="square" rtlCol="0">
              <a:spAutoFit/>
            </a:bodyPr>
            <a:lstStyle/>
            <a:p>
              <a:pPr algn="ctr" defTabSz="914241">
                <a:defRPr/>
              </a:pPr>
              <a:r>
                <a:rPr lang="en-US" sz="700" b="1" dirty="0">
                  <a:solidFill>
                    <a:srgbClr val="BED730"/>
                  </a:solidFill>
                  <a:latin typeface="Trebuchet MS"/>
                </a:rPr>
                <a:t>Bengaluru 02 </a:t>
              </a:r>
            </a:p>
            <a:p>
              <a:pPr algn="ctr" defTabSz="914241">
                <a:defRPr/>
              </a:pPr>
              <a:r>
                <a:rPr lang="en-US" sz="600" dirty="0">
                  <a:solidFill>
                    <a:prstClr val="white"/>
                  </a:solidFill>
                  <a:latin typeface="Trebuchet MS"/>
                </a:rPr>
                <a:t>IT Power: 40+ MW  </a:t>
              </a:r>
              <a:endParaRPr lang="en-IN" sz="600" dirty="0">
                <a:solidFill>
                  <a:prstClr val="black"/>
                </a:solidFill>
                <a:latin typeface="Trebuchet MS"/>
              </a:endParaRPr>
            </a:p>
          </p:txBody>
        </p:sp>
        <p:sp>
          <p:nvSpPr>
            <p:cNvPr id="41" name="TextBox 40">
              <a:extLst>
                <a:ext uri="{FF2B5EF4-FFF2-40B4-BE49-F238E27FC236}">
                  <a16:creationId xmlns:a16="http://schemas.microsoft.com/office/drawing/2014/main" id="{7C6F0C3A-E24C-7F18-C589-EFDA5A9B9D9A}"/>
                </a:ext>
              </a:extLst>
            </p:cNvPr>
            <p:cNvSpPr txBox="1"/>
            <p:nvPr/>
          </p:nvSpPr>
          <p:spPr>
            <a:xfrm>
              <a:off x="2553647" y="3884441"/>
              <a:ext cx="72000" cy="72000"/>
            </a:xfrm>
            <a:prstGeom prst="roundRect">
              <a:avLst>
                <a:gd name="adj" fmla="val 9442"/>
              </a:avLst>
            </a:prstGeom>
            <a:solidFill>
              <a:schemeClr val="accent6"/>
            </a:solidFill>
            <a:ln w="6350">
              <a:solidFill>
                <a:schemeClr val="accent6">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a:latin typeface="Trebuchet MS"/>
              </a:endParaRPr>
            </a:p>
          </p:txBody>
        </p:sp>
        <p:sp>
          <p:nvSpPr>
            <p:cNvPr id="42" name="TextBox 41">
              <a:extLst>
                <a:ext uri="{FF2B5EF4-FFF2-40B4-BE49-F238E27FC236}">
                  <a16:creationId xmlns:a16="http://schemas.microsoft.com/office/drawing/2014/main" id="{96B604DF-6963-D02C-0729-1420094D9D5D}"/>
                </a:ext>
              </a:extLst>
            </p:cNvPr>
            <p:cNvSpPr txBox="1"/>
            <p:nvPr/>
          </p:nvSpPr>
          <p:spPr>
            <a:xfrm>
              <a:off x="2583056" y="3828108"/>
              <a:ext cx="835241" cy="199602"/>
            </a:xfrm>
            <a:prstGeom prst="rect">
              <a:avLst/>
            </a:prstGeom>
            <a:noFill/>
          </p:spPr>
          <p:txBody>
            <a:bodyPr wrap="square" rtlCol="0">
              <a:spAutoFit/>
            </a:bodyPr>
            <a:lstStyle/>
            <a:p>
              <a:pPr defTabSz="914153">
                <a:defRPr/>
              </a:pPr>
              <a:r>
                <a:rPr lang="en-US" sz="600">
                  <a:solidFill>
                    <a:prstClr val="white">
                      <a:lumMod val="85000"/>
                    </a:prstClr>
                  </a:solidFill>
                  <a:latin typeface="Trebuchet MS"/>
                </a:rPr>
                <a:t>In Development</a:t>
              </a:r>
            </a:p>
          </p:txBody>
        </p:sp>
      </p:grpSp>
      <p:grpSp>
        <p:nvGrpSpPr>
          <p:cNvPr id="3072" name="Group 3071">
            <a:extLst>
              <a:ext uri="{FF2B5EF4-FFF2-40B4-BE49-F238E27FC236}">
                <a16:creationId xmlns:a16="http://schemas.microsoft.com/office/drawing/2014/main" id="{F692994E-FC32-60EB-83BC-56D76BDDD1BC}"/>
              </a:ext>
            </a:extLst>
          </p:cNvPr>
          <p:cNvGrpSpPr/>
          <p:nvPr/>
        </p:nvGrpSpPr>
        <p:grpSpPr>
          <a:xfrm>
            <a:off x="4000702" y="1011786"/>
            <a:ext cx="2341568" cy="1403513"/>
            <a:chOff x="6565171" y="946277"/>
            <a:chExt cx="2530956" cy="1517031"/>
          </a:xfrm>
        </p:grpSpPr>
        <p:pic>
          <p:nvPicPr>
            <p:cNvPr id="7" name="Picture 6" descr="A picture containing sky, building, outdoor, property&#10;&#10;Description automatically generated">
              <a:extLst>
                <a:ext uri="{FF2B5EF4-FFF2-40B4-BE49-F238E27FC236}">
                  <a16:creationId xmlns:a16="http://schemas.microsoft.com/office/drawing/2014/main" id="{E4ED5795-FCFC-F50B-5FF9-136EF542A49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595169" y="946277"/>
              <a:ext cx="2500958" cy="1312491"/>
            </a:xfrm>
            <a:prstGeom prst="rect">
              <a:avLst/>
            </a:prstGeom>
            <a:ln>
              <a:solidFill>
                <a:schemeClr val="bg1"/>
              </a:solidFill>
            </a:ln>
          </p:spPr>
        </p:pic>
        <p:sp>
          <p:nvSpPr>
            <p:cNvPr id="20" name="Rectangle: Rounded Corners 19">
              <a:extLst>
                <a:ext uri="{FF2B5EF4-FFF2-40B4-BE49-F238E27FC236}">
                  <a16:creationId xmlns:a16="http://schemas.microsoft.com/office/drawing/2014/main" id="{04A3ACDC-CC6C-5285-CB30-6F48D9B4954F}"/>
                </a:ext>
              </a:extLst>
            </p:cNvPr>
            <p:cNvSpPr/>
            <p:nvPr/>
          </p:nvSpPr>
          <p:spPr>
            <a:xfrm>
              <a:off x="6615408" y="1930280"/>
              <a:ext cx="2462502" cy="288000"/>
            </a:xfrm>
            <a:prstGeom prst="roundRect">
              <a:avLst>
                <a:gd name="adj" fmla="val 0"/>
              </a:avLst>
            </a:prstGeom>
            <a:solidFill>
              <a:srgbClr val="10253F">
                <a:alpha val="69804"/>
              </a:srgb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41">
                <a:defRPr/>
              </a:pPr>
              <a:endParaRPr lang="en-IN">
                <a:solidFill>
                  <a:prstClr val="white"/>
                </a:solidFill>
                <a:latin typeface="Trebuchet MS"/>
              </a:endParaRPr>
            </a:p>
          </p:txBody>
        </p:sp>
        <p:sp>
          <p:nvSpPr>
            <p:cNvPr id="9" name="TextBox 8">
              <a:extLst>
                <a:ext uri="{FF2B5EF4-FFF2-40B4-BE49-F238E27FC236}">
                  <a16:creationId xmlns:a16="http://schemas.microsoft.com/office/drawing/2014/main" id="{543018C1-4635-5FA4-B5B8-8D6C57704287}"/>
                </a:ext>
              </a:extLst>
            </p:cNvPr>
            <p:cNvSpPr txBox="1"/>
            <p:nvPr/>
          </p:nvSpPr>
          <p:spPr>
            <a:xfrm>
              <a:off x="6627638" y="1932198"/>
              <a:ext cx="2462502" cy="316037"/>
            </a:xfrm>
            <a:prstGeom prst="rect">
              <a:avLst/>
            </a:prstGeom>
            <a:noFill/>
          </p:spPr>
          <p:txBody>
            <a:bodyPr wrap="square" rtlCol="0">
              <a:spAutoFit/>
            </a:bodyPr>
            <a:lstStyle/>
            <a:p>
              <a:pPr algn="ctr" defTabSz="914241">
                <a:defRPr/>
              </a:pPr>
              <a:r>
                <a:rPr lang="en-US" sz="700" b="1" dirty="0">
                  <a:solidFill>
                    <a:srgbClr val="BED730"/>
                  </a:solidFill>
                  <a:latin typeface="Trebuchet MS"/>
                </a:rPr>
                <a:t>Noida 02 </a:t>
              </a:r>
            </a:p>
            <a:p>
              <a:pPr algn="ctr" defTabSz="914241">
                <a:defRPr/>
              </a:pPr>
              <a:r>
                <a:rPr lang="en-US" sz="600" dirty="0">
                  <a:solidFill>
                    <a:prstClr val="white"/>
                  </a:solidFill>
                  <a:latin typeface="Trebuchet MS"/>
                </a:rPr>
                <a:t>IT Power: 130+ MW</a:t>
              </a:r>
              <a:endParaRPr lang="en-IN" sz="600" dirty="0">
                <a:solidFill>
                  <a:prstClr val="white"/>
                </a:solidFill>
                <a:latin typeface="Trebuchet MS"/>
              </a:endParaRPr>
            </a:p>
          </p:txBody>
        </p:sp>
        <p:sp>
          <p:nvSpPr>
            <p:cNvPr id="15" name="TextBox 14">
              <a:extLst>
                <a:ext uri="{FF2B5EF4-FFF2-40B4-BE49-F238E27FC236}">
                  <a16:creationId xmlns:a16="http://schemas.microsoft.com/office/drawing/2014/main" id="{A6496E72-F8E9-D31B-B66A-DB91A080F4B6}"/>
                </a:ext>
              </a:extLst>
            </p:cNvPr>
            <p:cNvSpPr txBox="1"/>
            <p:nvPr/>
          </p:nvSpPr>
          <p:spPr>
            <a:xfrm>
              <a:off x="6565171" y="2326992"/>
              <a:ext cx="72000" cy="72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a:latin typeface="Trebuchet MS"/>
              </a:endParaRPr>
            </a:p>
          </p:txBody>
        </p:sp>
        <p:sp>
          <p:nvSpPr>
            <p:cNvPr id="27" name="TextBox 26">
              <a:extLst>
                <a:ext uri="{FF2B5EF4-FFF2-40B4-BE49-F238E27FC236}">
                  <a16:creationId xmlns:a16="http://schemas.microsoft.com/office/drawing/2014/main" id="{5C067B86-80C3-ACC5-653B-E3CDCCBBFCAE}"/>
                </a:ext>
              </a:extLst>
            </p:cNvPr>
            <p:cNvSpPr txBox="1"/>
            <p:nvPr/>
          </p:nvSpPr>
          <p:spPr>
            <a:xfrm>
              <a:off x="6600262" y="2263706"/>
              <a:ext cx="1023662" cy="199602"/>
            </a:xfrm>
            <a:prstGeom prst="rect">
              <a:avLst/>
            </a:prstGeom>
            <a:noFill/>
          </p:spPr>
          <p:txBody>
            <a:bodyPr wrap="square" rtlCol="0">
              <a:spAutoFit/>
            </a:bodyPr>
            <a:lstStyle/>
            <a:p>
              <a:pPr defTabSz="914241">
                <a:defRPr/>
              </a:pPr>
              <a:r>
                <a:rPr lang="en-US" sz="600" dirty="0">
                  <a:solidFill>
                    <a:prstClr val="white">
                      <a:lumMod val="85000"/>
                    </a:prstClr>
                  </a:solidFill>
                  <a:latin typeface="Trebuchet MS"/>
                </a:rPr>
                <a:t> 1 Tower Operational</a:t>
              </a:r>
              <a:endParaRPr lang="en-IN" sz="600" dirty="0">
                <a:solidFill>
                  <a:prstClr val="white">
                    <a:lumMod val="85000"/>
                  </a:prstClr>
                </a:solidFill>
                <a:latin typeface="Trebuchet MS"/>
              </a:endParaRPr>
            </a:p>
          </p:txBody>
        </p:sp>
        <p:sp>
          <p:nvSpPr>
            <p:cNvPr id="32" name="TextBox 31">
              <a:extLst>
                <a:ext uri="{FF2B5EF4-FFF2-40B4-BE49-F238E27FC236}">
                  <a16:creationId xmlns:a16="http://schemas.microsoft.com/office/drawing/2014/main" id="{D8F43257-FAFB-474C-04F0-9647810AA09E}"/>
                </a:ext>
              </a:extLst>
            </p:cNvPr>
            <p:cNvSpPr txBox="1"/>
            <p:nvPr/>
          </p:nvSpPr>
          <p:spPr>
            <a:xfrm>
              <a:off x="7555243" y="2292193"/>
              <a:ext cx="72000" cy="72000"/>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a:latin typeface="Trebuchet MS"/>
              </a:endParaRPr>
            </a:p>
          </p:txBody>
        </p:sp>
        <p:sp>
          <p:nvSpPr>
            <p:cNvPr id="33" name="TextBox 32">
              <a:extLst>
                <a:ext uri="{FF2B5EF4-FFF2-40B4-BE49-F238E27FC236}">
                  <a16:creationId xmlns:a16="http://schemas.microsoft.com/office/drawing/2014/main" id="{A6231769-286C-7AF4-C92D-51BE586E95A3}"/>
                </a:ext>
              </a:extLst>
            </p:cNvPr>
            <p:cNvSpPr txBox="1"/>
            <p:nvPr/>
          </p:nvSpPr>
          <p:spPr>
            <a:xfrm>
              <a:off x="7584019" y="2263706"/>
              <a:ext cx="1084330" cy="199602"/>
            </a:xfrm>
            <a:prstGeom prst="rect">
              <a:avLst/>
            </a:prstGeom>
            <a:noFill/>
          </p:spPr>
          <p:txBody>
            <a:bodyPr wrap="square" rtlCol="0">
              <a:spAutoFit/>
            </a:bodyPr>
            <a:lstStyle/>
            <a:p>
              <a:pPr defTabSz="914153">
                <a:defRPr/>
              </a:pPr>
              <a:r>
                <a:rPr lang="en-US" sz="600" dirty="0">
                  <a:solidFill>
                    <a:prstClr val="white">
                      <a:lumMod val="85000"/>
                    </a:prstClr>
                  </a:solidFill>
                  <a:latin typeface="Trebuchet MS"/>
                </a:rPr>
                <a:t>2 Towers in Planning</a:t>
              </a:r>
            </a:p>
          </p:txBody>
        </p:sp>
      </p:grpSp>
      <p:grpSp>
        <p:nvGrpSpPr>
          <p:cNvPr id="38" name="Group 37">
            <a:extLst>
              <a:ext uri="{FF2B5EF4-FFF2-40B4-BE49-F238E27FC236}">
                <a16:creationId xmlns:a16="http://schemas.microsoft.com/office/drawing/2014/main" id="{287C92C2-1738-5540-FAA5-8DC87E7815A9}"/>
              </a:ext>
            </a:extLst>
          </p:cNvPr>
          <p:cNvGrpSpPr/>
          <p:nvPr/>
        </p:nvGrpSpPr>
        <p:grpSpPr>
          <a:xfrm>
            <a:off x="6500400" y="996391"/>
            <a:ext cx="2319750" cy="1413419"/>
            <a:chOff x="6589114" y="996391"/>
            <a:chExt cx="2319750" cy="1413419"/>
          </a:xfrm>
        </p:grpSpPr>
        <p:pic>
          <p:nvPicPr>
            <p:cNvPr id="19" name="Picture 18" descr="A picture containing tower, building, sky, cloud&#10;&#10;Description automatically generated">
              <a:extLst>
                <a:ext uri="{FF2B5EF4-FFF2-40B4-BE49-F238E27FC236}">
                  <a16:creationId xmlns:a16="http://schemas.microsoft.com/office/drawing/2014/main" id="{7F6C634C-BF59-D091-AD99-DC332AA0265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591079" y="996391"/>
              <a:ext cx="2317785" cy="1222493"/>
            </a:xfrm>
            <a:prstGeom prst="rect">
              <a:avLst/>
            </a:prstGeom>
            <a:ln>
              <a:solidFill>
                <a:schemeClr val="bg1"/>
              </a:solidFill>
            </a:ln>
          </p:spPr>
        </p:pic>
        <p:sp>
          <p:nvSpPr>
            <p:cNvPr id="22" name="Rectangle: Rounded Corners 21">
              <a:extLst>
                <a:ext uri="{FF2B5EF4-FFF2-40B4-BE49-F238E27FC236}">
                  <a16:creationId xmlns:a16="http://schemas.microsoft.com/office/drawing/2014/main" id="{94E16A44-958B-E138-950D-47161E9831AB}"/>
                </a:ext>
              </a:extLst>
            </p:cNvPr>
            <p:cNvSpPr/>
            <p:nvPr/>
          </p:nvSpPr>
          <p:spPr>
            <a:xfrm>
              <a:off x="6628148" y="1899400"/>
              <a:ext cx="2276745" cy="293541"/>
            </a:xfrm>
            <a:prstGeom prst="roundRect">
              <a:avLst>
                <a:gd name="adj" fmla="val 0"/>
              </a:avLst>
            </a:prstGeom>
            <a:solidFill>
              <a:srgbClr val="10253F">
                <a:alpha val="69804"/>
              </a:srgb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41">
                <a:defRPr/>
              </a:pPr>
              <a:endParaRPr lang="en-IN">
                <a:solidFill>
                  <a:prstClr val="white"/>
                </a:solidFill>
                <a:latin typeface="Trebuchet MS"/>
              </a:endParaRPr>
            </a:p>
          </p:txBody>
        </p:sp>
        <p:sp>
          <p:nvSpPr>
            <p:cNvPr id="17" name="TextBox 16">
              <a:extLst>
                <a:ext uri="{FF2B5EF4-FFF2-40B4-BE49-F238E27FC236}">
                  <a16:creationId xmlns:a16="http://schemas.microsoft.com/office/drawing/2014/main" id="{BF6ACD27-133D-4625-209E-A56F48A6B4A9}"/>
                </a:ext>
              </a:extLst>
            </p:cNvPr>
            <p:cNvSpPr txBox="1"/>
            <p:nvPr/>
          </p:nvSpPr>
          <p:spPr>
            <a:xfrm>
              <a:off x="6589114" y="1909369"/>
              <a:ext cx="2311383" cy="292388"/>
            </a:xfrm>
            <a:prstGeom prst="rect">
              <a:avLst/>
            </a:prstGeom>
            <a:noFill/>
          </p:spPr>
          <p:txBody>
            <a:bodyPr wrap="square" rtlCol="0">
              <a:spAutoFit/>
            </a:bodyPr>
            <a:lstStyle/>
            <a:p>
              <a:pPr algn="ctr" defTabSz="914241">
                <a:defRPr/>
              </a:pPr>
              <a:r>
                <a:rPr lang="en-IN" sz="700" b="1" dirty="0">
                  <a:solidFill>
                    <a:srgbClr val="BED730"/>
                  </a:solidFill>
                  <a:latin typeface="Trebuchet MS"/>
                </a:rPr>
                <a:t>Chennai 02, Siruseri </a:t>
              </a:r>
            </a:p>
            <a:p>
              <a:pPr algn="ctr" defTabSz="914241">
                <a:defRPr/>
              </a:pPr>
              <a:r>
                <a:rPr lang="en-US" sz="600" dirty="0">
                  <a:solidFill>
                    <a:prstClr val="white"/>
                  </a:solidFill>
                  <a:latin typeface="Trebuchet MS"/>
                </a:rPr>
                <a:t>IT Power: 130+ MW</a:t>
              </a:r>
              <a:endParaRPr lang="en-IN" sz="600" dirty="0">
                <a:solidFill>
                  <a:prstClr val="black"/>
                </a:solidFill>
                <a:latin typeface="Trebuchet MS"/>
              </a:endParaRPr>
            </a:p>
          </p:txBody>
        </p:sp>
        <p:sp>
          <p:nvSpPr>
            <p:cNvPr id="44" name="TextBox 43">
              <a:extLst>
                <a:ext uri="{FF2B5EF4-FFF2-40B4-BE49-F238E27FC236}">
                  <a16:creationId xmlns:a16="http://schemas.microsoft.com/office/drawing/2014/main" id="{1A4E8645-8AD8-2DEA-FBC0-E985A73A6723}"/>
                </a:ext>
              </a:extLst>
            </p:cNvPr>
            <p:cNvSpPr txBox="1"/>
            <p:nvPr/>
          </p:nvSpPr>
          <p:spPr>
            <a:xfrm>
              <a:off x="6628148" y="2277262"/>
              <a:ext cx="66612" cy="66612"/>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a:latin typeface="Trebuchet MS"/>
              </a:endParaRPr>
            </a:p>
          </p:txBody>
        </p:sp>
        <p:sp>
          <p:nvSpPr>
            <p:cNvPr id="54" name="TextBox 53">
              <a:extLst>
                <a:ext uri="{FF2B5EF4-FFF2-40B4-BE49-F238E27FC236}">
                  <a16:creationId xmlns:a16="http://schemas.microsoft.com/office/drawing/2014/main" id="{57B8D12E-E42A-38BF-7D38-9E491732C164}"/>
                </a:ext>
              </a:extLst>
            </p:cNvPr>
            <p:cNvSpPr txBox="1"/>
            <p:nvPr/>
          </p:nvSpPr>
          <p:spPr>
            <a:xfrm>
              <a:off x="6658571" y="2225144"/>
              <a:ext cx="929894" cy="184666"/>
            </a:xfrm>
            <a:prstGeom prst="rect">
              <a:avLst/>
            </a:prstGeom>
            <a:noFill/>
          </p:spPr>
          <p:txBody>
            <a:bodyPr wrap="square" rtlCol="0">
              <a:spAutoFit/>
            </a:bodyPr>
            <a:lstStyle/>
            <a:p>
              <a:pPr defTabSz="914241">
                <a:defRPr/>
              </a:pPr>
              <a:r>
                <a:rPr lang="en-US" sz="600" dirty="0">
                  <a:solidFill>
                    <a:prstClr val="white">
                      <a:lumMod val="85000"/>
                    </a:prstClr>
                  </a:solidFill>
                  <a:latin typeface="Trebuchet MS"/>
                </a:rPr>
                <a:t>1 Tower Operational</a:t>
              </a:r>
              <a:endParaRPr lang="en-IN" sz="600" dirty="0">
                <a:solidFill>
                  <a:prstClr val="white">
                    <a:lumMod val="85000"/>
                  </a:prstClr>
                </a:solidFill>
                <a:latin typeface="Trebuchet MS"/>
              </a:endParaRPr>
            </a:p>
          </p:txBody>
        </p:sp>
        <p:sp>
          <p:nvSpPr>
            <p:cNvPr id="56" name="TextBox 55">
              <a:extLst>
                <a:ext uri="{FF2B5EF4-FFF2-40B4-BE49-F238E27FC236}">
                  <a16:creationId xmlns:a16="http://schemas.microsoft.com/office/drawing/2014/main" id="{BB1DB610-3F64-F6BA-8F7E-EF9E9499D0D1}"/>
                </a:ext>
              </a:extLst>
            </p:cNvPr>
            <p:cNvSpPr txBox="1">
              <a:spLocks noChangeAspect="1"/>
            </p:cNvSpPr>
            <p:nvPr/>
          </p:nvSpPr>
          <p:spPr>
            <a:xfrm>
              <a:off x="7563085" y="2277262"/>
              <a:ext cx="66611" cy="66612"/>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a:latin typeface="Trebuchet MS"/>
              </a:endParaRPr>
            </a:p>
          </p:txBody>
        </p:sp>
        <p:sp>
          <p:nvSpPr>
            <p:cNvPr id="57" name="TextBox 56">
              <a:extLst>
                <a:ext uri="{FF2B5EF4-FFF2-40B4-BE49-F238E27FC236}">
                  <a16:creationId xmlns:a16="http://schemas.microsoft.com/office/drawing/2014/main" id="{77D37CCD-C1EC-EC99-E702-AC23D9C119F8}"/>
                </a:ext>
              </a:extLst>
            </p:cNvPr>
            <p:cNvSpPr txBox="1"/>
            <p:nvPr/>
          </p:nvSpPr>
          <p:spPr>
            <a:xfrm>
              <a:off x="7588468" y="2225142"/>
              <a:ext cx="979965" cy="184666"/>
            </a:xfrm>
            <a:prstGeom prst="rect">
              <a:avLst/>
            </a:prstGeom>
            <a:noFill/>
          </p:spPr>
          <p:txBody>
            <a:bodyPr wrap="square" rtlCol="0">
              <a:spAutoFit/>
            </a:bodyPr>
            <a:lstStyle/>
            <a:p>
              <a:pPr defTabSz="914153">
                <a:defRPr/>
              </a:pPr>
              <a:r>
                <a:rPr lang="en-US" sz="600" dirty="0">
                  <a:solidFill>
                    <a:prstClr val="white">
                      <a:lumMod val="85000"/>
                    </a:prstClr>
                  </a:solidFill>
                  <a:latin typeface="Trebuchet MS"/>
                </a:rPr>
                <a:t>2 Towers in Planning</a:t>
              </a:r>
            </a:p>
          </p:txBody>
        </p:sp>
      </p:grpSp>
      <p:grpSp>
        <p:nvGrpSpPr>
          <p:cNvPr id="3076" name="Group 3075">
            <a:extLst>
              <a:ext uri="{FF2B5EF4-FFF2-40B4-BE49-F238E27FC236}">
                <a16:creationId xmlns:a16="http://schemas.microsoft.com/office/drawing/2014/main" id="{73782332-696E-52AB-7E8E-A6AE24073DAF}"/>
              </a:ext>
            </a:extLst>
          </p:cNvPr>
          <p:cNvGrpSpPr/>
          <p:nvPr/>
        </p:nvGrpSpPr>
        <p:grpSpPr>
          <a:xfrm>
            <a:off x="4692909" y="2751510"/>
            <a:ext cx="1958624" cy="1335637"/>
            <a:chOff x="4794740" y="2584045"/>
            <a:chExt cx="2117040" cy="1443665"/>
          </a:xfrm>
        </p:grpSpPr>
        <p:pic>
          <p:nvPicPr>
            <p:cNvPr id="11" name="Picture 10" descr="A picture containing scale model, urban design, tree, building&#10;&#10;Description automatically generated">
              <a:extLst>
                <a:ext uri="{FF2B5EF4-FFF2-40B4-BE49-F238E27FC236}">
                  <a16:creationId xmlns:a16="http://schemas.microsoft.com/office/drawing/2014/main" id="{494FBA20-B844-F2A0-5A33-B0EFEB965BF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799061" y="2584045"/>
              <a:ext cx="2112719" cy="1224000"/>
            </a:xfrm>
            <a:prstGeom prst="rect">
              <a:avLst/>
            </a:prstGeom>
            <a:ln>
              <a:solidFill>
                <a:schemeClr val="bg1"/>
              </a:solidFill>
            </a:ln>
          </p:spPr>
        </p:pic>
        <p:sp>
          <p:nvSpPr>
            <p:cNvPr id="25" name="Rectangle: Rounded Corners 24">
              <a:extLst>
                <a:ext uri="{FF2B5EF4-FFF2-40B4-BE49-F238E27FC236}">
                  <a16:creationId xmlns:a16="http://schemas.microsoft.com/office/drawing/2014/main" id="{98A59D3F-3FFE-6E60-4685-E0EBB37F0D8C}"/>
                </a:ext>
              </a:extLst>
            </p:cNvPr>
            <p:cNvSpPr/>
            <p:nvPr/>
          </p:nvSpPr>
          <p:spPr>
            <a:xfrm>
              <a:off x="4794740" y="3514151"/>
              <a:ext cx="2112719" cy="293894"/>
            </a:xfrm>
            <a:prstGeom prst="roundRect">
              <a:avLst>
                <a:gd name="adj" fmla="val 0"/>
              </a:avLst>
            </a:prstGeom>
            <a:solidFill>
              <a:srgbClr val="10253F">
                <a:alpha val="69804"/>
              </a:srgb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41">
                <a:defRPr/>
              </a:pPr>
              <a:endParaRPr lang="en-IN">
                <a:solidFill>
                  <a:prstClr val="white"/>
                </a:solidFill>
                <a:latin typeface="Trebuchet MS"/>
              </a:endParaRPr>
            </a:p>
          </p:txBody>
        </p:sp>
        <p:sp>
          <p:nvSpPr>
            <p:cNvPr id="35" name="TextBox 34">
              <a:extLst>
                <a:ext uri="{FF2B5EF4-FFF2-40B4-BE49-F238E27FC236}">
                  <a16:creationId xmlns:a16="http://schemas.microsoft.com/office/drawing/2014/main" id="{83C8B99D-1ECC-9A14-65F0-6E45AF41E4D5}"/>
                </a:ext>
              </a:extLst>
            </p:cNvPr>
            <p:cNvSpPr txBox="1">
              <a:spLocks noChangeAspect="1"/>
            </p:cNvSpPr>
            <p:nvPr/>
          </p:nvSpPr>
          <p:spPr>
            <a:xfrm>
              <a:off x="4817434" y="3884441"/>
              <a:ext cx="72000" cy="72000"/>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a:latin typeface="Trebuchet MS"/>
              </a:endParaRPr>
            </a:p>
          </p:txBody>
        </p:sp>
        <p:sp>
          <p:nvSpPr>
            <p:cNvPr id="36" name="TextBox 35">
              <a:extLst>
                <a:ext uri="{FF2B5EF4-FFF2-40B4-BE49-F238E27FC236}">
                  <a16:creationId xmlns:a16="http://schemas.microsoft.com/office/drawing/2014/main" id="{2BDF38D3-ECF2-F91D-C154-EE64CAFD4ABE}"/>
                </a:ext>
              </a:extLst>
            </p:cNvPr>
            <p:cNvSpPr txBox="1"/>
            <p:nvPr/>
          </p:nvSpPr>
          <p:spPr>
            <a:xfrm>
              <a:off x="4850296" y="3828108"/>
              <a:ext cx="666891" cy="199602"/>
            </a:xfrm>
            <a:prstGeom prst="rect">
              <a:avLst/>
            </a:prstGeom>
            <a:noFill/>
          </p:spPr>
          <p:txBody>
            <a:bodyPr wrap="square" rtlCol="0">
              <a:spAutoFit/>
            </a:bodyPr>
            <a:lstStyle/>
            <a:p>
              <a:pPr defTabSz="914153">
                <a:defRPr/>
              </a:pPr>
              <a:r>
                <a:rPr lang="en-US" sz="600">
                  <a:solidFill>
                    <a:prstClr val="white">
                      <a:lumMod val="85000"/>
                    </a:prstClr>
                  </a:solidFill>
                  <a:latin typeface="Trebuchet MS"/>
                </a:rPr>
                <a:t>Planning</a:t>
              </a:r>
            </a:p>
          </p:txBody>
        </p:sp>
        <p:sp>
          <p:nvSpPr>
            <p:cNvPr id="12" name="TextBox 11">
              <a:extLst>
                <a:ext uri="{FF2B5EF4-FFF2-40B4-BE49-F238E27FC236}">
                  <a16:creationId xmlns:a16="http://schemas.microsoft.com/office/drawing/2014/main" id="{5071319E-44BC-5DBF-092E-B6270771C92D}"/>
                </a:ext>
              </a:extLst>
            </p:cNvPr>
            <p:cNvSpPr txBox="1"/>
            <p:nvPr/>
          </p:nvSpPr>
          <p:spPr>
            <a:xfrm>
              <a:off x="4859583" y="3514161"/>
              <a:ext cx="2047875" cy="316037"/>
            </a:xfrm>
            <a:prstGeom prst="rect">
              <a:avLst/>
            </a:prstGeom>
            <a:noFill/>
          </p:spPr>
          <p:txBody>
            <a:bodyPr wrap="square" rtlCol="0">
              <a:spAutoFit/>
            </a:bodyPr>
            <a:lstStyle/>
            <a:p>
              <a:pPr algn="ctr" defTabSz="914241">
                <a:defRPr/>
              </a:pPr>
              <a:r>
                <a:rPr lang="en-US" sz="700" b="1" dirty="0">
                  <a:solidFill>
                    <a:srgbClr val="BED730"/>
                  </a:solidFill>
                  <a:latin typeface="Trebuchet MS"/>
                </a:rPr>
                <a:t>Hyderabad 02, Fab City </a:t>
              </a:r>
            </a:p>
            <a:p>
              <a:pPr algn="ctr" defTabSz="914241">
                <a:defRPr/>
              </a:pPr>
              <a:r>
                <a:rPr lang="en-US" sz="600" dirty="0">
                  <a:solidFill>
                    <a:prstClr val="white"/>
                  </a:solidFill>
                  <a:latin typeface="Trebuchet MS"/>
                </a:rPr>
                <a:t>IT Power: 250+ MW </a:t>
              </a:r>
              <a:endParaRPr lang="en-IN" sz="600" dirty="0">
                <a:solidFill>
                  <a:prstClr val="black"/>
                </a:solidFill>
                <a:latin typeface="Trebuchet MS"/>
              </a:endParaRPr>
            </a:p>
          </p:txBody>
        </p:sp>
      </p:grpSp>
      <p:grpSp>
        <p:nvGrpSpPr>
          <p:cNvPr id="63" name="Group 62">
            <a:extLst>
              <a:ext uri="{FF2B5EF4-FFF2-40B4-BE49-F238E27FC236}">
                <a16:creationId xmlns:a16="http://schemas.microsoft.com/office/drawing/2014/main" id="{788DF4CE-A217-B70D-794F-FBDD536A6CEC}"/>
              </a:ext>
            </a:extLst>
          </p:cNvPr>
          <p:cNvGrpSpPr/>
          <p:nvPr/>
        </p:nvGrpSpPr>
        <p:grpSpPr>
          <a:xfrm>
            <a:off x="6740055" y="2750322"/>
            <a:ext cx="2082495" cy="1331577"/>
            <a:chOff x="4061438" y="995789"/>
            <a:chExt cx="2277750" cy="1437399"/>
          </a:xfrm>
        </p:grpSpPr>
        <p:sp>
          <p:nvSpPr>
            <p:cNvPr id="46" name="TextBox 45">
              <a:extLst>
                <a:ext uri="{FF2B5EF4-FFF2-40B4-BE49-F238E27FC236}">
                  <a16:creationId xmlns:a16="http://schemas.microsoft.com/office/drawing/2014/main" id="{DEB1E490-A3C9-EE48-696D-0CFC601535C8}"/>
                </a:ext>
              </a:extLst>
            </p:cNvPr>
            <p:cNvSpPr txBox="1"/>
            <p:nvPr/>
          </p:nvSpPr>
          <p:spPr>
            <a:xfrm>
              <a:off x="4094992" y="2304855"/>
              <a:ext cx="72000" cy="72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sz="600">
                <a:latin typeface="Trebuchet MS"/>
              </a:endParaRPr>
            </a:p>
          </p:txBody>
        </p:sp>
        <p:sp>
          <p:nvSpPr>
            <p:cNvPr id="47" name="TextBox 46">
              <a:extLst>
                <a:ext uri="{FF2B5EF4-FFF2-40B4-BE49-F238E27FC236}">
                  <a16:creationId xmlns:a16="http://schemas.microsoft.com/office/drawing/2014/main" id="{602C9FBB-35F2-0445-7F78-CF7ABCE038A7}"/>
                </a:ext>
              </a:extLst>
            </p:cNvPr>
            <p:cNvSpPr txBox="1"/>
            <p:nvPr/>
          </p:nvSpPr>
          <p:spPr>
            <a:xfrm>
              <a:off x="4129345" y="2248522"/>
              <a:ext cx="790575" cy="184666"/>
            </a:xfrm>
            <a:prstGeom prst="rect">
              <a:avLst/>
            </a:prstGeom>
            <a:noFill/>
          </p:spPr>
          <p:txBody>
            <a:bodyPr wrap="square" rtlCol="0">
              <a:spAutoFit/>
            </a:bodyPr>
            <a:lstStyle/>
            <a:p>
              <a:pPr defTabSz="914241">
                <a:defRPr/>
              </a:pPr>
              <a:r>
                <a:rPr lang="en-US" sz="600" dirty="0">
                  <a:solidFill>
                    <a:prstClr val="white">
                      <a:lumMod val="85000"/>
                    </a:prstClr>
                  </a:solidFill>
                  <a:latin typeface="Trebuchet MS"/>
                </a:rPr>
                <a:t> Operational</a:t>
              </a:r>
              <a:endParaRPr lang="en-IN" sz="600" dirty="0">
                <a:solidFill>
                  <a:prstClr val="white">
                    <a:lumMod val="85000"/>
                  </a:prstClr>
                </a:solidFill>
                <a:latin typeface="Trebuchet MS"/>
              </a:endParaRPr>
            </a:p>
          </p:txBody>
        </p:sp>
        <p:pic>
          <p:nvPicPr>
            <p:cNvPr id="3074" name="Picture 2">
              <a:extLst>
                <a:ext uri="{FF2B5EF4-FFF2-40B4-BE49-F238E27FC236}">
                  <a16:creationId xmlns:a16="http://schemas.microsoft.com/office/drawing/2014/main" id="{23EEB5BE-A520-73C7-010B-28E1C266F732}"/>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4061438" y="995789"/>
              <a:ext cx="2277750" cy="1222491"/>
            </a:xfrm>
            <a:prstGeom prst="rect">
              <a:avLst/>
            </a:prstGeom>
            <a:ln>
              <a:solidFill>
                <a:schemeClr val="bg1"/>
              </a:solidFill>
            </a:ln>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FC05ED05-EB3B-2067-07EE-101F15E61EF2}"/>
                </a:ext>
              </a:extLst>
            </p:cNvPr>
            <p:cNvSpPr/>
            <p:nvPr/>
          </p:nvSpPr>
          <p:spPr>
            <a:xfrm>
              <a:off x="4061438" y="1930280"/>
              <a:ext cx="2277750" cy="288000"/>
            </a:xfrm>
            <a:prstGeom prst="roundRect">
              <a:avLst>
                <a:gd name="adj" fmla="val 0"/>
              </a:avLst>
            </a:prstGeom>
            <a:solidFill>
              <a:srgbClr val="10253F">
                <a:alpha val="69804"/>
              </a:srgb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41">
                <a:defRPr/>
              </a:pPr>
              <a:endParaRPr lang="en-IN" sz="1600">
                <a:solidFill>
                  <a:prstClr val="white"/>
                </a:solidFill>
                <a:latin typeface="Trebuchet MS"/>
              </a:endParaRPr>
            </a:p>
          </p:txBody>
        </p:sp>
        <p:sp>
          <p:nvSpPr>
            <p:cNvPr id="26" name="TextBox 25">
              <a:extLst>
                <a:ext uri="{FF2B5EF4-FFF2-40B4-BE49-F238E27FC236}">
                  <a16:creationId xmlns:a16="http://schemas.microsoft.com/office/drawing/2014/main" id="{3020B474-07D8-F137-5600-D87800176B80}"/>
                </a:ext>
              </a:extLst>
            </p:cNvPr>
            <p:cNvSpPr txBox="1"/>
            <p:nvPr/>
          </p:nvSpPr>
          <p:spPr>
            <a:xfrm>
              <a:off x="4120342" y="1925892"/>
              <a:ext cx="2159942" cy="292388"/>
            </a:xfrm>
            <a:prstGeom prst="rect">
              <a:avLst/>
            </a:prstGeom>
            <a:noFill/>
          </p:spPr>
          <p:txBody>
            <a:bodyPr wrap="square" rtlCol="0">
              <a:spAutoFit/>
            </a:bodyPr>
            <a:lstStyle/>
            <a:p>
              <a:pPr algn="ctr" defTabSz="914241">
                <a:defRPr/>
              </a:pPr>
              <a:r>
                <a:rPr lang="en-US" sz="700" b="1" dirty="0">
                  <a:solidFill>
                    <a:srgbClr val="BED730"/>
                  </a:solidFill>
                  <a:latin typeface="Trebuchet MS"/>
                </a:rPr>
                <a:t>Kolkata 01, DLF IT Park New Town  </a:t>
              </a:r>
            </a:p>
            <a:p>
              <a:pPr algn="ctr" defTabSz="914241">
                <a:defRPr/>
              </a:pPr>
              <a:r>
                <a:rPr lang="en-US" sz="600" dirty="0">
                  <a:solidFill>
                    <a:prstClr val="white"/>
                  </a:solidFill>
                  <a:latin typeface="Trebuchet MS"/>
                </a:rPr>
                <a:t>IT Power: 2.2+  MW </a:t>
              </a:r>
              <a:endParaRPr lang="en-IN" sz="600" dirty="0">
                <a:solidFill>
                  <a:prstClr val="black"/>
                </a:solidFill>
                <a:latin typeface="Trebuchet MS"/>
              </a:endParaRPr>
            </a:p>
          </p:txBody>
        </p:sp>
      </p:grpSp>
      <p:sp>
        <p:nvSpPr>
          <p:cNvPr id="60" name="Rectangle: Rounded Corners 55">
            <a:extLst>
              <a:ext uri="{FF2B5EF4-FFF2-40B4-BE49-F238E27FC236}">
                <a16:creationId xmlns:a16="http://schemas.microsoft.com/office/drawing/2014/main" id="{242DF75B-F7CE-5CB0-790B-14A1546D97EF}"/>
              </a:ext>
            </a:extLst>
          </p:cNvPr>
          <p:cNvSpPr/>
          <p:nvPr/>
        </p:nvSpPr>
        <p:spPr>
          <a:xfrm>
            <a:off x="0" y="4372338"/>
            <a:ext cx="9144000" cy="360000"/>
          </a:xfrm>
          <a:prstGeom prst="roundRect">
            <a:avLst>
              <a:gd name="adj" fmla="val 0"/>
            </a:avLst>
          </a:prstGeom>
          <a:solidFill>
            <a:srgbClr val="BED730"/>
          </a:solidFill>
          <a:ln w="12700" cap="flat" cmpd="sng" algn="ctr">
            <a:noFill/>
            <a:prstDash val="solid"/>
            <a:miter lim="800000"/>
          </a:ln>
          <a:effectLst/>
        </p:spPr>
        <p:txBody>
          <a:bodyPr rtlCol="0" anchor="ctr"/>
          <a:lstStyle/>
          <a:p>
            <a:pPr algn="ctr" defTabSz="457178">
              <a:defRPr/>
            </a:pPr>
            <a:r>
              <a:rPr lang="en-US" sz="1200" b="1" i="1" dirty="0">
                <a:solidFill>
                  <a:prstClr val="black"/>
                </a:solidFill>
                <a:latin typeface="Trebuchet MS"/>
              </a:rPr>
              <a:t>14 DCs - 227+ MW IT power | 407+ MW by 2025 | Campuses scalable to 970+ MW with BTS | 231 MW Green Power</a:t>
            </a:r>
          </a:p>
        </p:txBody>
      </p:sp>
      <p:grpSp>
        <p:nvGrpSpPr>
          <p:cNvPr id="29" name="Group 28">
            <a:extLst>
              <a:ext uri="{FF2B5EF4-FFF2-40B4-BE49-F238E27FC236}">
                <a16:creationId xmlns:a16="http://schemas.microsoft.com/office/drawing/2014/main" id="{43CC87B4-2E0C-07D1-E2A4-BA165942C00E}"/>
              </a:ext>
            </a:extLst>
          </p:cNvPr>
          <p:cNvGrpSpPr/>
          <p:nvPr/>
        </p:nvGrpSpPr>
        <p:grpSpPr>
          <a:xfrm>
            <a:off x="2429699" y="2743080"/>
            <a:ext cx="2174689" cy="1338929"/>
            <a:chOff x="7636590" y="-143695"/>
            <a:chExt cx="2213481" cy="1447169"/>
          </a:xfrm>
        </p:grpSpPr>
        <p:pic>
          <p:nvPicPr>
            <p:cNvPr id="5" name="Picture 4">
              <a:extLst>
                <a:ext uri="{FF2B5EF4-FFF2-40B4-BE49-F238E27FC236}">
                  <a16:creationId xmlns:a16="http://schemas.microsoft.com/office/drawing/2014/main" id="{F4E6B03B-6008-D9C7-1A37-88BA18F4BC30}"/>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p:blipFill>
          <p:spPr bwMode="auto">
            <a:xfrm>
              <a:off x="7636590" y="-143695"/>
              <a:ext cx="2213481" cy="1233816"/>
            </a:xfrm>
            <a:prstGeom prst="rect">
              <a:avLst/>
            </a:prstGeom>
            <a:ln>
              <a:solidFill>
                <a:schemeClr val="bg1"/>
              </a:solidFill>
            </a:ln>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C9BBA384-3FF2-515A-E5F5-C465BFCC82C8}"/>
                </a:ext>
              </a:extLst>
            </p:cNvPr>
            <p:cNvGrpSpPr/>
            <p:nvPr/>
          </p:nvGrpSpPr>
          <p:grpSpPr>
            <a:xfrm>
              <a:off x="7692107" y="1118808"/>
              <a:ext cx="1159105" cy="184666"/>
              <a:chOff x="56667" y="4417574"/>
              <a:chExt cx="628018" cy="203646"/>
            </a:xfrm>
          </p:grpSpPr>
          <p:sp>
            <p:nvSpPr>
              <p:cNvPr id="21" name="TextBox 20">
                <a:extLst>
                  <a:ext uri="{FF2B5EF4-FFF2-40B4-BE49-F238E27FC236}">
                    <a16:creationId xmlns:a16="http://schemas.microsoft.com/office/drawing/2014/main" id="{4C46F18B-6DF3-4522-F8D2-9B8D6D079EF1}"/>
                  </a:ext>
                </a:extLst>
              </p:cNvPr>
              <p:cNvSpPr txBox="1"/>
              <p:nvPr/>
            </p:nvSpPr>
            <p:spPr>
              <a:xfrm>
                <a:off x="56667" y="4479866"/>
                <a:ext cx="39011" cy="79399"/>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sz="600">
                  <a:latin typeface="Trebuchet MS"/>
                </a:endParaRPr>
              </a:p>
            </p:txBody>
          </p:sp>
          <p:sp>
            <p:nvSpPr>
              <p:cNvPr id="28" name="TextBox 27">
                <a:extLst>
                  <a:ext uri="{FF2B5EF4-FFF2-40B4-BE49-F238E27FC236}">
                    <a16:creationId xmlns:a16="http://schemas.microsoft.com/office/drawing/2014/main" id="{12417323-EA35-9B76-6D10-83A06CF80376}"/>
                  </a:ext>
                </a:extLst>
              </p:cNvPr>
              <p:cNvSpPr txBox="1"/>
              <p:nvPr/>
            </p:nvSpPr>
            <p:spPr>
              <a:xfrm>
                <a:off x="62620" y="4417574"/>
                <a:ext cx="622065" cy="203646"/>
              </a:xfrm>
              <a:prstGeom prst="rect">
                <a:avLst/>
              </a:prstGeom>
              <a:noFill/>
            </p:spPr>
            <p:txBody>
              <a:bodyPr wrap="square" rtlCol="0">
                <a:spAutoFit/>
              </a:bodyPr>
              <a:lstStyle/>
              <a:p>
                <a:pPr defTabSz="914241">
                  <a:defRPr/>
                </a:pPr>
                <a:r>
                  <a:rPr lang="en-US" sz="600" dirty="0">
                    <a:solidFill>
                      <a:prstClr val="white">
                        <a:lumMod val="85000"/>
                      </a:prstClr>
                    </a:solidFill>
                    <a:latin typeface="Trebuchet MS"/>
                  </a:rPr>
                  <a:t> Operational</a:t>
                </a:r>
                <a:endParaRPr lang="en-IN" sz="600" dirty="0">
                  <a:solidFill>
                    <a:prstClr val="white">
                      <a:lumMod val="85000"/>
                    </a:prstClr>
                  </a:solidFill>
                  <a:latin typeface="Trebuchet MS"/>
                </a:endParaRPr>
              </a:p>
            </p:txBody>
          </p:sp>
        </p:grpSp>
      </p:grpSp>
      <p:grpSp>
        <p:nvGrpSpPr>
          <p:cNvPr id="45" name="Group 44">
            <a:extLst>
              <a:ext uri="{FF2B5EF4-FFF2-40B4-BE49-F238E27FC236}">
                <a16:creationId xmlns:a16="http://schemas.microsoft.com/office/drawing/2014/main" id="{10C77812-0CC3-CA6D-B8D3-9D0C7FDC9D26}"/>
              </a:ext>
            </a:extLst>
          </p:cNvPr>
          <p:cNvGrpSpPr/>
          <p:nvPr/>
        </p:nvGrpSpPr>
        <p:grpSpPr>
          <a:xfrm>
            <a:off x="2352710" y="3588776"/>
            <a:ext cx="2242559" cy="312273"/>
            <a:chOff x="4125978" y="1954442"/>
            <a:chExt cx="2258554" cy="300900"/>
          </a:xfrm>
        </p:grpSpPr>
        <p:sp>
          <p:nvSpPr>
            <p:cNvPr id="34" name="Rectangle: Rounded Corners 33">
              <a:extLst>
                <a:ext uri="{FF2B5EF4-FFF2-40B4-BE49-F238E27FC236}">
                  <a16:creationId xmlns:a16="http://schemas.microsoft.com/office/drawing/2014/main" id="{4E7FDBED-FA7E-2F54-7994-7EC43E571329}"/>
                </a:ext>
              </a:extLst>
            </p:cNvPr>
            <p:cNvSpPr/>
            <p:nvPr/>
          </p:nvSpPr>
          <p:spPr>
            <a:xfrm>
              <a:off x="4141309" y="1954442"/>
              <a:ext cx="2196000" cy="293894"/>
            </a:xfrm>
            <a:prstGeom prst="roundRect">
              <a:avLst>
                <a:gd name="adj" fmla="val 0"/>
              </a:avLst>
            </a:prstGeom>
            <a:solidFill>
              <a:srgbClr val="10253F">
                <a:alpha val="69804"/>
              </a:srgb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41">
                <a:defRPr/>
              </a:pPr>
              <a:endParaRPr lang="en-IN">
                <a:solidFill>
                  <a:prstClr val="white"/>
                </a:solidFill>
                <a:latin typeface="Trebuchet MS"/>
              </a:endParaRPr>
            </a:p>
          </p:txBody>
        </p:sp>
        <p:sp>
          <p:nvSpPr>
            <p:cNvPr id="37" name="TextBox 36">
              <a:extLst>
                <a:ext uri="{FF2B5EF4-FFF2-40B4-BE49-F238E27FC236}">
                  <a16:creationId xmlns:a16="http://schemas.microsoft.com/office/drawing/2014/main" id="{52CC92C2-B8AA-CE00-3848-3BA564257F94}"/>
                </a:ext>
              </a:extLst>
            </p:cNvPr>
            <p:cNvSpPr txBox="1"/>
            <p:nvPr/>
          </p:nvSpPr>
          <p:spPr>
            <a:xfrm>
              <a:off x="4125978" y="1962954"/>
              <a:ext cx="2258554" cy="292388"/>
            </a:xfrm>
            <a:prstGeom prst="rect">
              <a:avLst/>
            </a:prstGeom>
            <a:noFill/>
          </p:spPr>
          <p:txBody>
            <a:bodyPr wrap="square" rtlCol="0">
              <a:spAutoFit/>
            </a:bodyPr>
            <a:lstStyle/>
            <a:p>
              <a:pPr algn="ctr" defTabSz="914241">
                <a:defRPr/>
              </a:pPr>
              <a:r>
                <a:rPr lang="en-US" sz="700" b="1" dirty="0">
                  <a:solidFill>
                    <a:srgbClr val="BED730"/>
                  </a:solidFill>
                  <a:latin typeface="Trebuchet MS"/>
                </a:rPr>
                <a:t>Hyderabad 01, Financial Dist.</a:t>
              </a:r>
              <a:r>
                <a:rPr lang="en-US" sz="600" b="1" dirty="0">
                  <a:solidFill>
                    <a:srgbClr val="BED730"/>
                  </a:solidFill>
                  <a:latin typeface="Trebuchet MS"/>
                </a:rPr>
                <a:t> </a:t>
              </a:r>
            </a:p>
            <a:p>
              <a:pPr algn="ctr" defTabSz="914241">
                <a:defRPr/>
              </a:pPr>
              <a:r>
                <a:rPr lang="en-US" sz="600" dirty="0">
                  <a:solidFill>
                    <a:prstClr val="white"/>
                  </a:solidFill>
                  <a:latin typeface="Trebuchet MS"/>
                </a:rPr>
                <a:t>IT Power: 14.4+ MW</a:t>
              </a:r>
              <a:endParaRPr lang="en-IN" sz="600" dirty="0">
                <a:solidFill>
                  <a:prstClr val="black"/>
                </a:solidFill>
                <a:latin typeface="Trebuchet MS"/>
              </a:endParaRPr>
            </a:p>
          </p:txBody>
        </p:sp>
      </p:grpSp>
      <p:pic>
        <p:nvPicPr>
          <p:cNvPr id="39" name="Picture 38" descr="Logos &amp; Brand Guidelines | NVIDIA">
            <a:extLst>
              <a:ext uri="{FF2B5EF4-FFF2-40B4-BE49-F238E27FC236}">
                <a16:creationId xmlns:a16="http://schemas.microsoft.com/office/drawing/2014/main" id="{611B87B7-3D39-560F-ACEF-1C2D26210D06}"/>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355208" y="233137"/>
            <a:ext cx="697220" cy="390443"/>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EF52A1F7-E41F-3D24-79F7-8547D057F899}"/>
              </a:ext>
            </a:extLst>
          </p:cNvPr>
          <p:cNvSpPr txBox="1"/>
          <p:nvPr/>
        </p:nvSpPr>
        <p:spPr>
          <a:xfrm>
            <a:off x="8052428" y="243692"/>
            <a:ext cx="1076816" cy="369332"/>
          </a:xfrm>
          <a:prstGeom prst="rect">
            <a:avLst/>
          </a:prstGeom>
          <a:noFill/>
        </p:spPr>
        <p:txBody>
          <a:bodyPr wrap="square" rtlCol="0">
            <a:spAutoFit/>
          </a:bodyPr>
          <a:lstStyle/>
          <a:p>
            <a:pPr marL="0" marR="0" lvl="0" indent="0" algn="l" defTabSz="685681"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Trebuchet MS"/>
                <a:ea typeface="+mn-ea"/>
                <a:cs typeface="+mn-cs"/>
              </a:rPr>
              <a:t>India’s 1</a:t>
            </a:r>
            <a:r>
              <a:rPr kumimoji="0" lang="en-US" sz="600" b="0" i="0" u="none" strike="noStrike" kern="1200" cap="none" spc="0" normalizeH="0" baseline="30000" noProof="0">
                <a:ln>
                  <a:noFill/>
                </a:ln>
                <a:solidFill>
                  <a:prstClr val="white"/>
                </a:solidFill>
                <a:effectLst/>
                <a:uLnTx/>
                <a:uFillTx/>
                <a:latin typeface="Trebuchet MS"/>
                <a:ea typeface="+mn-ea"/>
                <a:cs typeface="+mn-cs"/>
              </a:rPr>
              <a:t>st</a:t>
            </a:r>
            <a:r>
              <a:rPr kumimoji="0" lang="en-US" sz="600" b="0" i="0" u="none" strike="noStrike" kern="1200" cap="none" spc="0" normalizeH="0" baseline="0" noProof="0">
                <a:ln>
                  <a:noFill/>
                </a:ln>
                <a:solidFill>
                  <a:prstClr val="white"/>
                </a:solidFill>
                <a:effectLst/>
                <a:uLnTx/>
                <a:uFillTx/>
                <a:latin typeface="Trebuchet MS"/>
                <a:ea typeface="+mn-ea"/>
                <a:cs typeface="+mn-cs"/>
              </a:rPr>
              <a:t> Nvidia DGX Ready Liquid Cooled DCs</a:t>
            </a:r>
          </a:p>
          <a:p>
            <a:pPr marL="0" marR="0" lvl="0" indent="0" algn="l" defTabSz="685681"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Trebuchet MS"/>
                <a:ea typeface="+mn-ea"/>
                <a:cs typeface="+mn-cs"/>
              </a:rPr>
              <a:t>August 2024</a:t>
            </a:r>
            <a:endParaRPr kumimoji="0" lang="en-IN" sz="600" b="0" i="0" u="none" strike="noStrike" kern="1200" cap="none" spc="0" normalizeH="0" baseline="0" noProof="0">
              <a:ln>
                <a:noFill/>
              </a:ln>
              <a:solidFill>
                <a:prstClr val="white"/>
              </a:solidFill>
              <a:effectLst/>
              <a:uLnTx/>
              <a:uFillTx/>
              <a:latin typeface="Trebuchet MS"/>
              <a:ea typeface="+mn-ea"/>
              <a:cs typeface="+mn-cs"/>
            </a:endParaRPr>
          </a:p>
        </p:txBody>
      </p:sp>
      <p:sp>
        <p:nvSpPr>
          <p:cNvPr id="43" name="TextBox 42">
            <a:extLst>
              <a:ext uri="{FF2B5EF4-FFF2-40B4-BE49-F238E27FC236}">
                <a16:creationId xmlns:a16="http://schemas.microsoft.com/office/drawing/2014/main" id="{7B8FFFCC-E0F2-B9E8-BF69-D3000C58130C}"/>
              </a:ext>
            </a:extLst>
          </p:cNvPr>
          <p:cNvSpPr txBox="1"/>
          <p:nvPr/>
        </p:nvSpPr>
        <p:spPr>
          <a:xfrm>
            <a:off x="6319737" y="243692"/>
            <a:ext cx="1035471" cy="369332"/>
          </a:xfrm>
          <a:prstGeom prst="rect">
            <a:avLst/>
          </a:prstGeom>
          <a:noFill/>
        </p:spPr>
        <p:txBody>
          <a:bodyPr wrap="square" rtlCol="0">
            <a:spAutoFit/>
          </a:bodyPr>
          <a:lstStyle/>
          <a:p>
            <a:pPr marL="0" marR="0" lvl="0" indent="0" algn="r" defTabSz="685681"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India’s 1</a:t>
            </a:r>
            <a:r>
              <a:rPr kumimoji="0" lang="en-US" sz="600" b="0" i="0" u="none" strike="noStrike" kern="1200" cap="none" spc="0" normalizeH="0" baseline="30000" noProof="0" dirty="0">
                <a:ln>
                  <a:noFill/>
                </a:ln>
                <a:solidFill>
                  <a:prstClr val="white"/>
                </a:solidFill>
                <a:effectLst/>
                <a:uLnTx/>
                <a:uFillTx/>
                <a:latin typeface="Trebuchet MS"/>
                <a:ea typeface="+mn-ea"/>
                <a:cs typeface="+mn-cs"/>
              </a:rPr>
              <a:t>st</a:t>
            </a:r>
            <a:r>
              <a:rPr kumimoji="0" lang="en-US" sz="600" b="0" i="0" u="none" strike="noStrike" kern="1200" cap="none" spc="0" normalizeH="0" baseline="0" noProof="0" dirty="0">
                <a:ln>
                  <a:noFill/>
                </a:ln>
                <a:solidFill>
                  <a:prstClr val="white"/>
                </a:solidFill>
                <a:effectLst/>
                <a:uLnTx/>
                <a:uFillTx/>
                <a:latin typeface="Trebuchet MS"/>
                <a:ea typeface="+mn-ea"/>
                <a:cs typeface="+mn-cs"/>
              </a:rPr>
              <a:t> Nvidia DGX Ready Air-Cooled DCs</a:t>
            </a:r>
          </a:p>
          <a:p>
            <a:pPr marL="0" marR="0" lvl="0" indent="0" algn="r" defTabSz="685681"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March 2022</a:t>
            </a:r>
            <a:endParaRPr kumimoji="0" lang="en-IN" sz="600" b="0" i="0" u="none" strike="noStrike" kern="1200" cap="none" spc="0" normalizeH="0" baseline="0" noProof="0" dirty="0">
              <a:ln>
                <a:noFill/>
              </a:ln>
              <a:solidFill>
                <a:srgbClr val="C00000"/>
              </a:solidFill>
              <a:effectLst/>
              <a:uLnTx/>
              <a:uFillTx/>
              <a:latin typeface="Trebuchet MS"/>
              <a:ea typeface="+mn-ea"/>
              <a:cs typeface="+mn-cs"/>
            </a:endParaRPr>
          </a:p>
        </p:txBody>
      </p:sp>
    </p:spTree>
    <p:extLst>
      <p:ext uri="{BB962C8B-B14F-4D97-AF65-F5344CB8AC3E}">
        <p14:creationId xmlns:p14="http://schemas.microsoft.com/office/powerpoint/2010/main" val="2825285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1F4B18-53B0-D688-8784-87DEC87241E1}"/>
              </a:ext>
            </a:extLst>
          </p:cNvPr>
          <p:cNvSpPr/>
          <p:nvPr/>
        </p:nvSpPr>
        <p:spPr>
          <a:xfrm>
            <a:off x="0" y="4366907"/>
            <a:ext cx="9144000" cy="365431"/>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Pentagon 7">
            <a:extLst>
              <a:ext uri="{FF2B5EF4-FFF2-40B4-BE49-F238E27FC236}">
                <a16:creationId xmlns:a16="http://schemas.microsoft.com/office/drawing/2014/main" id="{951F729F-3795-E233-4094-88F1B96E0C8A}"/>
              </a:ext>
            </a:extLst>
          </p:cNvPr>
          <p:cNvSpPr/>
          <p:nvPr/>
        </p:nvSpPr>
        <p:spPr>
          <a:xfrm rot="5400000">
            <a:off x="809651" y="501365"/>
            <a:ext cx="1008699" cy="1980000"/>
          </a:xfrm>
          <a:prstGeom prst="homePlate">
            <a:avLst>
              <a:gd name="adj" fmla="val 25856"/>
            </a:avLst>
          </a:prstGeom>
          <a:solidFill>
            <a:schemeClr val="tx2">
              <a:lumMod val="50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9"/>
            <a:endParaRPr lang="en-IN">
              <a:solidFill>
                <a:prstClr val="white"/>
              </a:solidFill>
              <a:latin typeface="TheSansOffice" panose="020B0503040302060204" pitchFamily="34" charset="0"/>
            </a:endParaRPr>
          </a:p>
        </p:txBody>
      </p:sp>
      <p:sp>
        <p:nvSpPr>
          <p:cNvPr id="6" name="Arrow: Pentagon 5">
            <a:extLst>
              <a:ext uri="{FF2B5EF4-FFF2-40B4-BE49-F238E27FC236}">
                <a16:creationId xmlns:a16="http://schemas.microsoft.com/office/drawing/2014/main" id="{5677B32B-B6B7-6344-088B-C89A78179F1A}"/>
              </a:ext>
            </a:extLst>
          </p:cNvPr>
          <p:cNvSpPr/>
          <p:nvPr/>
        </p:nvSpPr>
        <p:spPr>
          <a:xfrm rot="5400000">
            <a:off x="2981450" y="501365"/>
            <a:ext cx="1008699" cy="1980000"/>
          </a:xfrm>
          <a:prstGeom prst="homePlate">
            <a:avLst>
              <a:gd name="adj" fmla="val 25856"/>
            </a:avLst>
          </a:prstGeom>
          <a:solidFill>
            <a:srgbClr val="17375E">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IN" sz="1400" b="1">
              <a:solidFill>
                <a:srgbClr val="BED730"/>
              </a:solidFill>
              <a:latin typeface="Trebuchet MS"/>
            </a:endParaRPr>
          </a:p>
        </p:txBody>
      </p:sp>
      <p:sp>
        <p:nvSpPr>
          <p:cNvPr id="12" name="Arrow: Pentagon 11">
            <a:extLst>
              <a:ext uri="{FF2B5EF4-FFF2-40B4-BE49-F238E27FC236}">
                <a16:creationId xmlns:a16="http://schemas.microsoft.com/office/drawing/2014/main" id="{9F082CD0-1236-768D-031D-F49D6BD4B61A}"/>
              </a:ext>
            </a:extLst>
          </p:cNvPr>
          <p:cNvSpPr/>
          <p:nvPr/>
        </p:nvSpPr>
        <p:spPr>
          <a:xfrm rot="5400000">
            <a:off x="5153249" y="501365"/>
            <a:ext cx="1008699" cy="1980000"/>
          </a:xfrm>
          <a:prstGeom prst="homePlate">
            <a:avLst>
              <a:gd name="adj" fmla="val 25856"/>
            </a:avLst>
          </a:prstGeom>
          <a:solidFill>
            <a:schemeClr val="tx2">
              <a:lumMod val="50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9"/>
            <a:endParaRPr lang="en-IN">
              <a:solidFill>
                <a:prstClr val="white"/>
              </a:solidFill>
              <a:latin typeface="TheSansOffice" panose="020B0503040302060204" pitchFamily="34" charset="0"/>
            </a:endParaRPr>
          </a:p>
        </p:txBody>
      </p:sp>
      <p:sp>
        <p:nvSpPr>
          <p:cNvPr id="13" name="Arrow: Pentagon 12">
            <a:extLst>
              <a:ext uri="{FF2B5EF4-FFF2-40B4-BE49-F238E27FC236}">
                <a16:creationId xmlns:a16="http://schemas.microsoft.com/office/drawing/2014/main" id="{F7DC9D59-3C12-E4BC-0E4F-65B099373C63}"/>
              </a:ext>
            </a:extLst>
          </p:cNvPr>
          <p:cNvSpPr/>
          <p:nvPr/>
        </p:nvSpPr>
        <p:spPr>
          <a:xfrm rot="5400000">
            <a:off x="7325051" y="501365"/>
            <a:ext cx="1008699" cy="1980000"/>
          </a:xfrm>
          <a:prstGeom prst="homePlate">
            <a:avLst>
              <a:gd name="adj" fmla="val 25856"/>
            </a:avLst>
          </a:prstGeom>
          <a:solidFill>
            <a:srgbClr val="17375E">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IN" sz="1400" b="1">
              <a:solidFill>
                <a:srgbClr val="BED730"/>
              </a:solidFill>
              <a:latin typeface="Trebuchet MS"/>
            </a:endParaRPr>
          </a:p>
        </p:txBody>
      </p:sp>
      <p:sp>
        <p:nvSpPr>
          <p:cNvPr id="2" name="Title 1">
            <a:extLst>
              <a:ext uri="{FF2B5EF4-FFF2-40B4-BE49-F238E27FC236}">
                <a16:creationId xmlns:a16="http://schemas.microsoft.com/office/drawing/2014/main" id="{9A3805E6-6E79-9061-6198-75C4FC75264A}"/>
              </a:ext>
            </a:extLst>
          </p:cNvPr>
          <p:cNvSpPr>
            <a:spLocks noGrp="1"/>
          </p:cNvSpPr>
          <p:nvPr>
            <p:ph type="title"/>
          </p:nvPr>
        </p:nvSpPr>
        <p:spPr>
          <a:xfrm>
            <a:off x="324000" y="211574"/>
            <a:ext cx="8496150" cy="415490"/>
          </a:xfrm>
        </p:spPr>
        <p:txBody>
          <a:bodyPr/>
          <a:lstStyle/>
          <a:p>
            <a:r>
              <a:rPr lang="en-US" dirty="0"/>
              <a:t>Your trusted data center partner</a:t>
            </a:r>
          </a:p>
        </p:txBody>
      </p:sp>
      <p:sp>
        <p:nvSpPr>
          <p:cNvPr id="14" name="TextBox 13">
            <a:extLst>
              <a:ext uri="{FF2B5EF4-FFF2-40B4-BE49-F238E27FC236}">
                <a16:creationId xmlns:a16="http://schemas.microsoft.com/office/drawing/2014/main" id="{69AD77BC-6547-A0BC-FB1E-F56FCA6AC3D4}"/>
              </a:ext>
            </a:extLst>
          </p:cNvPr>
          <p:cNvSpPr txBox="1"/>
          <p:nvPr/>
        </p:nvSpPr>
        <p:spPr>
          <a:xfrm>
            <a:off x="457200" y="1073732"/>
            <a:ext cx="1714800" cy="738664"/>
          </a:xfrm>
          <a:prstGeom prst="rect">
            <a:avLst/>
          </a:prstGeom>
          <a:noFill/>
        </p:spPr>
        <p:txBody>
          <a:bodyPr wrap="square" rtlCol="0">
            <a:spAutoFit/>
          </a:bodyPr>
          <a:lstStyle/>
          <a:p>
            <a:pPr algn="ctr" defTabSz="685783"/>
            <a:r>
              <a:rPr lang="en-GB" sz="1400" b="1">
                <a:solidFill>
                  <a:srgbClr val="BED730"/>
                </a:solidFill>
                <a:latin typeface="Trebuchet MS"/>
              </a:rPr>
              <a:t>Mission Critical Customer Experience</a:t>
            </a:r>
            <a:endParaRPr lang="en-IN" sz="1400" b="1">
              <a:solidFill>
                <a:srgbClr val="BED730"/>
              </a:solidFill>
              <a:latin typeface="Trebuchet MS"/>
            </a:endParaRPr>
          </a:p>
        </p:txBody>
      </p:sp>
      <p:sp>
        <p:nvSpPr>
          <p:cNvPr id="15" name="TextBox 14">
            <a:extLst>
              <a:ext uri="{FF2B5EF4-FFF2-40B4-BE49-F238E27FC236}">
                <a16:creationId xmlns:a16="http://schemas.microsoft.com/office/drawing/2014/main" id="{E8F13817-2CD3-9208-4788-C763910DFD7D}"/>
              </a:ext>
            </a:extLst>
          </p:cNvPr>
          <p:cNvSpPr txBox="1"/>
          <p:nvPr/>
        </p:nvSpPr>
        <p:spPr>
          <a:xfrm>
            <a:off x="2628000" y="1073732"/>
            <a:ext cx="1714800" cy="738664"/>
          </a:xfrm>
          <a:prstGeom prst="rect">
            <a:avLst/>
          </a:prstGeom>
          <a:noFill/>
        </p:spPr>
        <p:txBody>
          <a:bodyPr wrap="square" rtlCol="0">
            <a:spAutoFit/>
          </a:bodyPr>
          <a:lstStyle/>
          <a:p>
            <a:pPr algn="ctr" defTabSz="685783"/>
            <a:r>
              <a:rPr lang="en-US" sz="1400" b="1">
                <a:solidFill>
                  <a:srgbClr val="BED730"/>
                </a:solidFill>
                <a:latin typeface="Trebuchet MS"/>
              </a:rPr>
              <a:t>2 Decades of Operational Experience</a:t>
            </a:r>
            <a:endParaRPr lang="en-IN" sz="1400" b="1">
              <a:solidFill>
                <a:srgbClr val="BED730"/>
              </a:solidFill>
              <a:latin typeface="Trebuchet MS"/>
            </a:endParaRPr>
          </a:p>
        </p:txBody>
      </p:sp>
      <p:sp>
        <p:nvSpPr>
          <p:cNvPr id="16" name="TextBox 15">
            <a:extLst>
              <a:ext uri="{FF2B5EF4-FFF2-40B4-BE49-F238E27FC236}">
                <a16:creationId xmlns:a16="http://schemas.microsoft.com/office/drawing/2014/main" id="{7550A0F8-467D-BA67-B845-21708F753876}"/>
              </a:ext>
            </a:extLst>
          </p:cNvPr>
          <p:cNvSpPr txBox="1"/>
          <p:nvPr/>
        </p:nvSpPr>
        <p:spPr>
          <a:xfrm>
            <a:off x="4801199" y="1135289"/>
            <a:ext cx="1714800" cy="523220"/>
          </a:xfrm>
          <a:prstGeom prst="rect">
            <a:avLst/>
          </a:prstGeom>
          <a:noFill/>
        </p:spPr>
        <p:txBody>
          <a:bodyPr wrap="square" rtlCol="0">
            <a:spAutoFit/>
          </a:bodyPr>
          <a:lstStyle/>
          <a:p>
            <a:pPr algn="ctr" defTabSz="685783"/>
            <a:r>
              <a:rPr lang="en-US" sz="1400" b="1">
                <a:solidFill>
                  <a:srgbClr val="BED730"/>
                </a:solidFill>
                <a:latin typeface="Trebuchet MS"/>
              </a:rPr>
              <a:t>Future-ready </a:t>
            </a:r>
            <a:br>
              <a:rPr lang="en-US" sz="1400" b="1">
                <a:solidFill>
                  <a:srgbClr val="BED730"/>
                </a:solidFill>
                <a:latin typeface="Trebuchet MS"/>
              </a:rPr>
            </a:br>
            <a:r>
              <a:rPr lang="en-US" sz="1400" b="1">
                <a:solidFill>
                  <a:srgbClr val="BED730"/>
                </a:solidFill>
                <a:latin typeface="Trebuchet MS"/>
              </a:rPr>
              <a:t>Data Centers</a:t>
            </a:r>
            <a:endParaRPr lang="en-IN" sz="1400" b="1">
              <a:solidFill>
                <a:srgbClr val="BED730"/>
              </a:solidFill>
              <a:latin typeface="Trebuchet MS"/>
            </a:endParaRPr>
          </a:p>
        </p:txBody>
      </p:sp>
      <p:sp>
        <p:nvSpPr>
          <p:cNvPr id="17" name="TextBox 16">
            <a:extLst>
              <a:ext uri="{FF2B5EF4-FFF2-40B4-BE49-F238E27FC236}">
                <a16:creationId xmlns:a16="http://schemas.microsoft.com/office/drawing/2014/main" id="{C8A11D98-CF66-7A34-C8F9-6EE1A547B484}"/>
              </a:ext>
            </a:extLst>
          </p:cNvPr>
          <p:cNvSpPr txBox="1"/>
          <p:nvPr/>
        </p:nvSpPr>
        <p:spPr>
          <a:xfrm>
            <a:off x="6972000" y="1126247"/>
            <a:ext cx="1714800" cy="523220"/>
          </a:xfrm>
          <a:prstGeom prst="rect">
            <a:avLst/>
          </a:prstGeom>
          <a:noFill/>
        </p:spPr>
        <p:txBody>
          <a:bodyPr wrap="square" rtlCol="0">
            <a:spAutoFit/>
          </a:bodyPr>
          <a:lstStyle/>
          <a:p>
            <a:pPr algn="ctr" defTabSz="685783"/>
            <a:r>
              <a:rPr lang="en-GB" sz="1400" b="1">
                <a:solidFill>
                  <a:srgbClr val="BED730"/>
                </a:solidFill>
                <a:latin typeface="Trebuchet MS"/>
              </a:rPr>
              <a:t> Trusted</a:t>
            </a:r>
          </a:p>
          <a:p>
            <a:pPr algn="ctr" defTabSz="685783"/>
            <a:r>
              <a:rPr lang="en-GB" sz="1400" b="1">
                <a:solidFill>
                  <a:srgbClr val="BED730"/>
                </a:solidFill>
                <a:latin typeface="Trebuchet MS"/>
              </a:rPr>
              <a:t>Partner</a:t>
            </a:r>
          </a:p>
        </p:txBody>
      </p:sp>
      <p:sp>
        <p:nvSpPr>
          <p:cNvPr id="27" name="TextBox 26">
            <a:extLst>
              <a:ext uri="{FF2B5EF4-FFF2-40B4-BE49-F238E27FC236}">
                <a16:creationId xmlns:a16="http://schemas.microsoft.com/office/drawing/2014/main" id="{B5624F17-4525-F381-0B3E-1D9CF38492F7}"/>
              </a:ext>
            </a:extLst>
          </p:cNvPr>
          <p:cNvSpPr txBox="1"/>
          <p:nvPr/>
        </p:nvSpPr>
        <p:spPr>
          <a:xfrm>
            <a:off x="457199" y="2082432"/>
            <a:ext cx="1861263" cy="1692771"/>
          </a:xfrm>
          <a:prstGeom prst="rect">
            <a:avLst/>
          </a:prstGeom>
          <a:noFill/>
        </p:spPr>
        <p:txBody>
          <a:bodyPr wrap="square" rtlCol="0">
            <a:spAutoFit/>
          </a:bodyPr>
          <a:lstStyle/>
          <a:p>
            <a:pPr marL="87309" indent="-87309" defTabSz="685783">
              <a:spcAft>
                <a:spcPts val="600"/>
              </a:spcAft>
              <a:buFont typeface="Arial" panose="020B0604020202020204" pitchFamily="34" charset="0"/>
              <a:buChar char="•"/>
            </a:pPr>
            <a:r>
              <a:rPr lang="en-US" sz="1050" dirty="0">
                <a:solidFill>
                  <a:prstClr val="white">
                    <a:lumMod val="85000"/>
                  </a:prstClr>
                </a:solidFill>
                <a:latin typeface="Trebuchet MS"/>
              </a:rPr>
              <a:t>3 out of 4 Hyperscalers</a:t>
            </a:r>
          </a:p>
          <a:p>
            <a:pPr marL="87309" indent="-87309" defTabSz="685783">
              <a:spcAft>
                <a:spcPts val="600"/>
              </a:spcAft>
              <a:buFont typeface="Arial" panose="020B0604020202020204" pitchFamily="34" charset="0"/>
              <a:buChar char="•"/>
            </a:pPr>
            <a:r>
              <a:rPr lang="en-GB" sz="1050" dirty="0">
                <a:solidFill>
                  <a:prstClr val="white">
                    <a:lumMod val="85000"/>
                  </a:prstClr>
                </a:solidFill>
                <a:latin typeface="Trebuchet MS"/>
              </a:rPr>
              <a:t>Global OTT &amp; social media players</a:t>
            </a:r>
          </a:p>
          <a:p>
            <a:pPr marL="87309" indent="-87309" defTabSz="685783">
              <a:spcAft>
                <a:spcPts val="600"/>
              </a:spcAft>
              <a:buFont typeface="Arial" panose="020B0604020202020204" pitchFamily="34" charset="0"/>
              <a:buChar char="•"/>
            </a:pPr>
            <a:r>
              <a:rPr lang="en-GB" sz="1050" dirty="0">
                <a:solidFill>
                  <a:prstClr val="white">
                    <a:lumMod val="85000"/>
                  </a:prstClr>
                </a:solidFill>
                <a:latin typeface="Trebuchet MS"/>
              </a:rPr>
              <a:t>India’s top 10 banks</a:t>
            </a:r>
          </a:p>
          <a:p>
            <a:pPr marL="87309" indent="-87309" defTabSz="685783">
              <a:spcAft>
                <a:spcPts val="600"/>
              </a:spcAft>
              <a:buFont typeface="Arial" panose="020B0604020202020204" pitchFamily="34" charset="0"/>
              <a:buChar char="•"/>
            </a:pPr>
            <a:r>
              <a:rPr lang="en-GB" sz="1050" dirty="0">
                <a:solidFill>
                  <a:prstClr val="white">
                    <a:lumMod val="85000"/>
                  </a:prstClr>
                </a:solidFill>
                <a:latin typeface="Trebuchet MS"/>
              </a:rPr>
              <a:t>Global InfoSec security providers</a:t>
            </a:r>
          </a:p>
          <a:p>
            <a:pPr marL="87309" indent="-87309" defTabSz="685783">
              <a:spcAft>
                <a:spcPts val="600"/>
              </a:spcAft>
              <a:buFont typeface="Arial" panose="020B0604020202020204" pitchFamily="34" charset="0"/>
              <a:buChar char="•"/>
            </a:pPr>
            <a:r>
              <a:rPr lang="en-GB" sz="1050" dirty="0">
                <a:solidFill>
                  <a:prstClr val="white">
                    <a:lumMod val="85000"/>
                  </a:prstClr>
                </a:solidFill>
                <a:latin typeface="Trebuchet MS"/>
              </a:rPr>
              <a:t>600+ customers across all major industries</a:t>
            </a:r>
          </a:p>
        </p:txBody>
      </p:sp>
      <p:sp>
        <p:nvSpPr>
          <p:cNvPr id="28" name="TextBox 27">
            <a:extLst>
              <a:ext uri="{FF2B5EF4-FFF2-40B4-BE49-F238E27FC236}">
                <a16:creationId xmlns:a16="http://schemas.microsoft.com/office/drawing/2014/main" id="{2450718C-E8AE-3A4B-0B5B-51546E3FDC95}"/>
              </a:ext>
            </a:extLst>
          </p:cNvPr>
          <p:cNvSpPr txBox="1"/>
          <p:nvPr/>
        </p:nvSpPr>
        <p:spPr>
          <a:xfrm>
            <a:off x="2496000" y="2082432"/>
            <a:ext cx="2076000" cy="1777410"/>
          </a:xfrm>
          <a:prstGeom prst="rect">
            <a:avLst/>
          </a:prstGeom>
          <a:noFill/>
        </p:spPr>
        <p:txBody>
          <a:bodyPr wrap="square" rtlCol="0">
            <a:spAutoFit/>
          </a:bodyPr>
          <a:lstStyle/>
          <a:p>
            <a:pPr marL="87309" indent="-87309" defTabSz="685783">
              <a:spcAft>
                <a:spcPts val="600"/>
              </a:spcAft>
              <a:buFont typeface="Arial" panose="020B0604020202020204" pitchFamily="34" charset="0"/>
              <a:buChar char="•"/>
            </a:pPr>
            <a:r>
              <a:rPr lang="en-US" sz="1050" dirty="0">
                <a:solidFill>
                  <a:prstClr val="white">
                    <a:lumMod val="85000"/>
                  </a:prstClr>
                </a:solidFill>
                <a:latin typeface="Trebuchet MS"/>
              </a:rPr>
              <a:t>100% uptime</a:t>
            </a:r>
          </a:p>
          <a:p>
            <a:pPr marL="87309" indent="-87309" defTabSz="685783">
              <a:spcAft>
                <a:spcPts val="600"/>
              </a:spcAft>
              <a:buFont typeface="Arial" panose="020B0604020202020204" pitchFamily="34" charset="0"/>
              <a:buChar char="•"/>
            </a:pPr>
            <a:r>
              <a:rPr lang="en-US" sz="1050" dirty="0">
                <a:solidFill>
                  <a:prstClr val="white">
                    <a:lumMod val="85000"/>
                  </a:prstClr>
                </a:solidFill>
                <a:latin typeface="Trebuchet MS"/>
              </a:rPr>
              <a:t>Best Practices covering Safety, Security, Availability, Excellence</a:t>
            </a:r>
          </a:p>
          <a:p>
            <a:pPr marL="87309" indent="-87309" defTabSz="685783">
              <a:spcAft>
                <a:spcPts val="600"/>
              </a:spcAft>
              <a:buFont typeface="Arial" panose="020B0604020202020204" pitchFamily="34" charset="0"/>
              <a:buChar char="•"/>
            </a:pPr>
            <a:r>
              <a:rPr lang="en-US" sz="1050" dirty="0">
                <a:solidFill>
                  <a:prstClr val="white">
                    <a:lumMod val="85000"/>
                  </a:prstClr>
                </a:solidFill>
                <a:latin typeface="Trebuchet MS"/>
              </a:rPr>
              <a:t>PUE &amp; WUE </a:t>
            </a:r>
            <a:r>
              <a:rPr lang="en-GB" sz="1050" dirty="0">
                <a:solidFill>
                  <a:prstClr val="white">
                    <a:lumMod val="85000"/>
                  </a:prstClr>
                </a:solidFill>
                <a:latin typeface="Trebuchet MS"/>
              </a:rPr>
              <a:t>prediction and optimization</a:t>
            </a:r>
          </a:p>
          <a:p>
            <a:pPr marL="87309" indent="-87309" defTabSz="685783">
              <a:spcAft>
                <a:spcPts val="600"/>
              </a:spcAft>
              <a:buFont typeface="Arial" panose="020B0604020202020204" pitchFamily="34" charset="0"/>
              <a:buChar char="•"/>
            </a:pPr>
            <a:r>
              <a:rPr lang="en-US" sz="1050" dirty="0">
                <a:solidFill>
                  <a:prstClr val="white">
                    <a:lumMod val="85000"/>
                  </a:prstClr>
                </a:solidFill>
                <a:latin typeface="Trebuchet MS"/>
              </a:rPr>
              <a:t>Certifications</a:t>
            </a:r>
            <a:r>
              <a:rPr lang="en-US" sz="1050" dirty="0">
                <a:solidFill>
                  <a:srgbClr val="BED730"/>
                </a:solidFill>
                <a:latin typeface="Trebuchet MS"/>
              </a:rPr>
              <a:t>: </a:t>
            </a:r>
            <a:r>
              <a:rPr lang="en-US" sz="1050" dirty="0">
                <a:solidFill>
                  <a:prstClr val="white">
                    <a:lumMod val="85000"/>
                  </a:prstClr>
                </a:solidFill>
                <a:latin typeface="Trebuchet MS"/>
              </a:rPr>
              <a:t>Information Security, EHS, PCI-DSS, SOC 1 SOC 2, NVDIA, </a:t>
            </a:r>
            <a:r>
              <a:rPr lang="en-US" sz="1050" dirty="0" err="1">
                <a:solidFill>
                  <a:prstClr val="white">
                    <a:lumMod val="85000"/>
                  </a:prstClr>
                </a:solidFill>
                <a:latin typeface="Trebuchet MS"/>
              </a:rPr>
              <a:t>MeitY</a:t>
            </a:r>
            <a:r>
              <a:rPr lang="en-US" sz="1050" dirty="0">
                <a:solidFill>
                  <a:prstClr val="white">
                    <a:lumMod val="85000"/>
                  </a:prstClr>
                </a:solidFill>
                <a:latin typeface="Trebuchet MS"/>
              </a:rPr>
              <a:t>, IGBC</a:t>
            </a:r>
          </a:p>
        </p:txBody>
      </p:sp>
      <p:sp>
        <p:nvSpPr>
          <p:cNvPr id="29" name="TextBox 28">
            <a:extLst>
              <a:ext uri="{FF2B5EF4-FFF2-40B4-BE49-F238E27FC236}">
                <a16:creationId xmlns:a16="http://schemas.microsoft.com/office/drawing/2014/main" id="{5D95103B-0D47-C908-8470-384B2725312D}"/>
              </a:ext>
            </a:extLst>
          </p:cNvPr>
          <p:cNvSpPr txBox="1"/>
          <p:nvPr/>
        </p:nvSpPr>
        <p:spPr>
          <a:xfrm>
            <a:off x="4572000" y="2082432"/>
            <a:ext cx="2179320" cy="2015936"/>
          </a:xfrm>
          <a:prstGeom prst="rect">
            <a:avLst/>
          </a:prstGeom>
          <a:noFill/>
        </p:spPr>
        <p:txBody>
          <a:bodyPr wrap="square" rtlCol="0">
            <a:spAutoFit/>
          </a:bodyPr>
          <a:lstStyle/>
          <a:p>
            <a:pPr marL="87309" indent="-87309" defTabSz="685783">
              <a:spcAft>
                <a:spcPts val="600"/>
              </a:spcAft>
              <a:buFont typeface="Arial" panose="020B0604020202020204" pitchFamily="34" charset="0"/>
              <a:buChar char="•"/>
            </a:pPr>
            <a:r>
              <a:rPr lang="en-GB" sz="1050">
                <a:solidFill>
                  <a:prstClr val="white">
                    <a:lumMod val="85000"/>
                  </a:prstClr>
                </a:solidFill>
                <a:latin typeface="Trebuchet MS"/>
              </a:rPr>
              <a:t>Mega campus approach for long term scalability with BTS</a:t>
            </a:r>
          </a:p>
          <a:p>
            <a:pPr marL="87309" indent="-87309" defTabSz="685783">
              <a:spcAft>
                <a:spcPts val="600"/>
              </a:spcAft>
              <a:buFont typeface="Arial" panose="020B0604020202020204" pitchFamily="34" charset="0"/>
              <a:buChar char="•"/>
            </a:pPr>
            <a:r>
              <a:rPr lang="en-GB" sz="1050">
                <a:solidFill>
                  <a:prstClr val="white">
                    <a:lumMod val="85000"/>
                  </a:prstClr>
                </a:solidFill>
                <a:latin typeface="Trebuchet MS"/>
              </a:rPr>
              <a:t>Next Gen Data Center design &amp; operations. </a:t>
            </a:r>
          </a:p>
          <a:p>
            <a:pPr marL="87309" indent="-87309" defTabSz="685783">
              <a:spcAft>
                <a:spcPts val="600"/>
              </a:spcAft>
              <a:buFont typeface="Arial" panose="020B0604020202020204" pitchFamily="34" charset="0"/>
              <a:buChar char="•"/>
            </a:pPr>
            <a:r>
              <a:rPr lang="en-GB" sz="1050">
                <a:solidFill>
                  <a:prstClr val="white">
                    <a:lumMod val="85000"/>
                  </a:prstClr>
                </a:solidFill>
                <a:latin typeface="Trebuchet MS"/>
              </a:rPr>
              <a:t>AI ready infra with liquid cooling solutions </a:t>
            </a:r>
          </a:p>
          <a:p>
            <a:pPr marL="87309" indent="-87309" defTabSz="685783">
              <a:spcAft>
                <a:spcPts val="600"/>
              </a:spcAft>
              <a:buFont typeface="Arial" panose="020B0604020202020204" pitchFamily="34" charset="0"/>
              <a:buChar char="•"/>
            </a:pPr>
            <a:r>
              <a:rPr lang="en-GB" sz="1050">
                <a:solidFill>
                  <a:prstClr val="white">
                    <a:lumMod val="85000"/>
                  </a:prstClr>
                </a:solidFill>
                <a:latin typeface="Trebuchet MS"/>
              </a:rPr>
              <a:t>AI/ML platform enabling faster decision-making</a:t>
            </a:r>
          </a:p>
          <a:p>
            <a:pPr marL="87309" indent="-87309" defTabSz="685783">
              <a:spcAft>
                <a:spcPts val="600"/>
              </a:spcAft>
              <a:buFont typeface="Arial" panose="020B0604020202020204" pitchFamily="34" charset="0"/>
              <a:buChar char="•"/>
            </a:pPr>
            <a:r>
              <a:rPr lang="en-GB" sz="1050">
                <a:solidFill>
                  <a:prstClr val="white">
                    <a:lumMod val="85000"/>
                  </a:prstClr>
                </a:solidFill>
                <a:latin typeface="Trebuchet MS"/>
              </a:rPr>
              <a:t>Up to 70% Green Power available</a:t>
            </a:r>
          </a:p>
        </p:txBody>
      </p:sp>
      <p:sp>
        <p:nvSpPr>
          <p:cNvPr id="30" name="TextBox 29">
            <a:extLst>
              <a:ext uri="{FF2B5EF4-FFF2-40B4-BE49-F238E27FC236}">
                <a16:creationId xmlns:a16="http://schemas.microsoft.com/office/drawing/2014/main" id="{09A05E04-2FDE-87B0-E0A8-BEDCE47A057B}"/>
              </a:ext>
            </a:extLst>
          </p:cNvPr>
          <p:cNvSpPr txBox="1"/>
          <p:nvPr/>
        </p:nvSpPr>
        <p:spPr>
          <a:xfrm>
            <a:off x="6847323" y="2082432"/>
            <a:ext cx="1915132" cy="1777410"/>
          </a:xfrm>
          <a:prstGeom prst="rect">
            <a:avLst/>
          </a:prstGeom>
          <a:noFill/>
        </p:spPr>
        <p:txBody>
          <a:bodyPr wrap="square" rtlCol="0">
            <a:spAutoFit/>
          </a:bodyPr>
          <a:lstStyle/>
          <a:p>
            <a:pPr marL="87309" indent="-87309" defTabSz="685783">
              <a:spcAft>
                <a:spcPts val="600"/>
              </a:spcAft>
              <a:buFont typeface="Arial" panose="020B0604020202020204" pitchFamily="34" charset="0"/>
              <a:buChar char="•"/>
            </a:pPr>
            <a:r>
              <a:rPr lang="en-GB" sz="1050">
                <a:solidFill>
                  <a:prstClr val="white">
                    <a:lumMod val="85000"/>
                  </a:prstClr>
                </a:solidFill>
                <a:latin typeface="Trebuchet MS"/>
              </a:rPr>
              <a:t>1</a:t>
            </a:r>
            <a:r>
              <a:rPr lang="en-GB" sz="1050" baseline="30000">
                <a:solidFill>
                  <a:prstClr val="white">
                    <a:lumMod val="85000"/>
                  </a:prstClr>
                </a:solidFill>
                <a:latin typeface="Trebuchet MS"/>
              </a:rPr>
              <a:t>st</a:t>
            </a:r>
            <a:r>
              <a:rPr lang="en-GB" sz="1050">
                <a:solidFill>
                  <a:prstClr val="white">
                    <a:lumMod val="85000"/>
                  </a:prstClr>
                </a:solidFill>
                <a:latin typeface="Trebuchet MS"/>
              </a:rPr>
              <a:t> commercial Data Center provider in India since year 2000</a:t>
            </a:r>
          </a:p>
          <a:p>
            <a:pPr marL="87309" indent="-87309" defTabSz="685783">
              <a:spcAft>
                <a:spcPts val="600"/>
              </a:spcAft>
              <a:buFont typeface="Arial" panose="020B0604020202020204" pitchFamily="34" charset="0"/>
              <a:buChar char="•"/>
            </a:pPr>
            <a:r>
              <a:rPr lang="en-GB" sz="1050">
                <a:solidFill>
                  <a:prstClr val="white">
                    <a:lumMod val="85000"/>
                  </a:prstClr>
                </a:solidFill>
                <a:latin typeface="Trebuchet MS"/>
              </a:rPr>
              <a:t>Data Center, Networks Digital and Security services under one roof</a:t>
            </a:r>
          </a:p>
          <a:p>
            <a:pPr marL="87309" indent="-87309" defTabSz="685783">
              <a:spcAft>
                <a:spcPts val="600"/>
              </a:spcAft>
              <a:buFont typeface="Arial" panose="020B0604020202020204" pitchFamily="34" charset="0"/>
              <a:buChar char="•"/>
            </a:pPr>
            <a:r>
              <a:rPr lang="en-GB" sz="1050">
                <a:solidFill>
                  <a:prstClr val="white">
                    <a:lumMod val="85000"/>
                  </a:prstClr>
                </a:solidFill>
                <a:latin typeface="Trebuchet MS"/>
              </a:rPr>
              <a:t>Reliability for services</a:t>
            </a:r>
          </a:p>
          <a:p>
            <a:pPr marL="87309" indent="-87309" defTabSz="685783">
              <a:spcAft>
                <a:spcPts val="600"/>
              </a:spcAft>
              <a:buFont typeface="Arial" panose="020B0604020202020204" pitchFamily="34" charset="0"/>
              <a:buChar char="•"/>
            </a:pPr>
            <a:r>
              <a:rPr lang="en-GB" sz="1050">
                <a:solidFill>
                  <a:prstClr val="white">
                    <a:lumMod val="85000"/>
                  </a:prstClr>
                </a:solidFill>
                <a:latin typeface="Trebuchet MS"/>
              </a:rPr>
              <a:t>Flexibility for customer requirements</a:t>
            </a:r>
          </a:p>
        </p:txBody>
      </p:sp>
      <p:sp>
        <p:nvSpPr>
          <p:cNvPr id="4" name="TextBox 3">
            <a:extLst>
              <a:ext uri="{FF2B5EF4-FFF2-40B4-BE49-F238E27FC236}">
                <a16:creationId xmlns:a16="http://schemas.microsoft.com/office/drawing/2014/main" id="{61798962-E8F0-D7A0-2346-0D775361D32E}"/>
              </a:ext>
            </a:extLst>
          </p:cNvPr>
          <p:cNvSpPr txBox="1"/>
          <p:nvPr/>
        </p:nvSpPr>
        <p:spPr>
          <a:xfrm>
            <a:off x="324000" y="4395733"/>
            <a:ext cx="8496300" cy="276999"/>
          </a:xfrm>
          <a:prstGeom prst="rect">
            <a:avLst/>
          </a:prstGeom>
          <a:noFill/>
        </p:spPr>
        <p:txBody>
          <a:bodyPr wrap="square">
            <a:spAutoFit/>
          </a:bodyPr>
          <a:lstStyle/>
          <a:p>
            <a:pPr algn="ctr"/>
            <a:r>
              <a:rPr lang="en-US" sz="1200" b="1" i="1" dirty="0"/>
              <a:t>Ensuring accountability, reliability, flexibility and choices through our innovative designs and services </a:t>
            </a:r>
          </a:p>
        </p:txBody>
      </p:sp>
      <p:sp>
        <p:nvSpPr>
          <p:cNvPr id="3" name="TextBox 2">
            <a:extLst>
              <a:ext uri="{FF2B5EF4-FFF2-40B4-BE49-F238E27FC236}">
                <a16:creationId xmlns:a16="http://schemas.microsoft.com/office/drawing/2014/main" id="{7E96A59C-93FE-BF79-7A6D-4514BD585FB0}"/>
              </a:ext>
            </a:extLst>
          </p:cNvPr>
          <p:cNvSpPr txBox="1"/>
          <p:nvPr/>
        </p:nvSpPr>
        <p:spPr>
          <a:xfrm>
            <a:off x="267668" y="589307"/>
            <a:ext cx="6435464" cy="276999"/>
          </a:xfrm>
          <a:prstGeom prst="rect">
            <a:avLst/>
          </a:prstGeom>
          <a:noFill/>
        </p:spPr>
        <p:txBody>
          <a:bodyPr wrap="square" rtlCol="0">
            <a:spAutoFit/>
          </a:bodyPr>
          <a:lstStyle/>
          <a:p>
            <a:pPr defTabSz="457189"/>
            <a:r>
              <a:rPr lang="en-US" sz="1200" dirty="0">
                <a:solidFill>
                  <a:prstClr val="white"/>
                </a:solidFill>
                <a:latin typeface="Trebuchet MS"/>
              </a:rPr>
              <a:t>Sify is a LEADER in the IDC </a:t>
            </a:r>
            <a:r>
              <a:rPr lang="en-US" sz="1200" dirty="0" err="1">
                <a:solidFill>
                  <a:prstClr val="white"/>
                </a:solidFill>
                <a:latin typeface="Trebuchet MS"/>
              </a:rPr>
              <a:t>MarketScape</a:t>
            </a:r>
            <a:r>
              <a:rPr lang="en-US" sz="1200" dirty="0">
                <a:solidFill>
                  <a:prstClr val="white"/>
                </a:solidFill>
                <a:latin typeface="Trebuchet MS"/>
              </a:rPr>
              <a:t> Data Center Services India, 2024 </a:t>
            </a:r>
          </a:p>
        </p:txBody>
      </p:sp>
    </p:spTree>
    <p:extLst>
      <p:ext uri="{BB962C8B-B14F-4D97-AF65-F5344CB8AC3E}">
        <p14:creationId xmlns:p14="http://schemas.microsoft.com/office/powerpoint/2010/main" val="118811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B95C92-1ABC-80D1-74EA-5000DE53CEA1}"/>
              </a:ext>
            </a:extLst>
          </p:cNvPr>
          <p:cNvSpPr>
            <a:spLocks noGrp="1"/>
          </p:cNvSpPr>
          <p:nvPr>
            <p:ph type="body" sz="quarter" idx="11"/>
          </p:nvPr>
        </p:nvSpPr>
        <p:spPr>
          <a:xfrm>
            <a:off x="323850" y="3929322"/>
            <a:ext cx="8496300" cy="1106806"/>
          </a:xfrm>
        </p:spPr>
        <p:txBody>
          <a:bodyPr/>
          <a:lstStyle/>
          <a:p>
            <a:r>
              <a:rPr lang="en-US" dirty="0" err="1">
                <a:latin typeface="TheSansOffice"/>
              </a:rPr>
              <a:t>Cloudinfinit</a:t>
            </a:r>
            <a:r>
              <a:rPr lang="en-US" baseline="30000" dirty="0" err="1">
                <a:latin typeface="TheSansOffice"/>
              </a:rPr>
              <a:t>+AI</a:t>
            </a:r>
            <a:r>
              <a:rPr lang="en-US" dirty="0">
                <a:latin typeface="TheSansOffice"/>
              </a:rPr>
              <a:t> | Cloud &amp; IT Managed Services</a:t>
            </a:r>
            <a:endParaRPr lang="en-IN" dirty="0">
              <a:latin typeface="TheSansOffice"/>
            </a:endParaRPr>
          </a:p>
        </p:txBody>
      </p:sp>
    </p:spTree>
    <p:extLst>
      <p:ext uri="{BB962C8B-B14F-4D97-AF65-F5344CB8AC3E}">
        <p14:creationId xmlns:p14="http://schemas.microsoft.com/office/powerpoint/2010/main" val="7424001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E1EED-BA42-EA4C-EC86-141486AE4769}"/>
              </a:ext>
            </a:extLst>
          </p:cNvPr>
          <p:cNvSpPr>
            <a:spLocks noGrp="1"/>
          </p:cNvSpPr>
          <p:nvPr>
            <p:ph type="title"/>
          </p:nvPr>
        </p:nvSpPr>
        <p:spPr>
          <a:xfrm>
            <a:off x="324000" y="219270"/>
            <a:ext cx="8496150" cy="400099"/>
          </a:xfrm>
        </p:spPr>
        <p:txBody>
          <a:bodyPr/>
          <a:lstStyle/>
          <a:p>
            <a:r>
              <a:rPr lang="en-IN" dirty="0" err="1"/>
              <a:t>CloudInfinit</a:t>
            </a:r>
            <a:r>
              <a:rPr lang="en-IN" dirty="0"/>
              <a:t>: </a:t>
            </a:r>
            <a:r>
              <a:rPr lang="en-IN" dirty="0">
                <a:solidFill>
                  <a:srgbClr val="BBD42F"/>
                </a:solidFill>
              </a:rPr>
              <a:t>agile &amp; scalable Hybrid cloud platform </a:t>
            </a:r>
          </a:p>
        </p:txBody>
      </p:sp>
      <p:sp>
        <p:nvSpPr>
          <p:cNvPr id="4" name="TextBox 3">
            <a:extLst>
              <a:ext uri="{FF2B5EF4-FFF2-40B4-BE49-F238E27FC236}">
                <a16:creationId xmlns:a16="http://schemas.microsoft.com/office/drawing/2014/main" id="{ACBB4569-D4BB-7095-850C-FE2AD450B64F}"/>
              </a:ext>
            </a:extLst>
          </p:cNvPr>
          <p:cNvSpPr txBox="1"/>
          <p:nvPr/>
        </p:nvSpPr>
        <p:spPr>
          <a:xfrm>
            <a:off x="323850" y="803809"/>
            <a:ext cx="8496300" cy="467500"/>
          </a:xfrm>
          <a:prstGeom prst="rect">
            <a:avLst/>
          </a:prstGeom>
          <a:noFill/>
        </p:spPr>
        <p:txBody>
          <a:bodyPr wrap="square" lIns="68580" tIns="34290" rIns="68580" bIns="34290" anchor="t">
            <a:spAutoFit/>
          </a:bodyPr>
          <a:lstStyle/>
          <a:p>
            <a:pPr>
              <a:defRPr/>
            </a:pPr>
            <a:r>
              <a:rPr lang="en-IN" sz="1200">
                <a:solidFill>
                  <a:prstClr val="white"/>
                </a:solidFill>
                <a:latin typeface="Trebuchet MS"/>
              </a:rPr>
              <a:t>A comprehensive cloud computing platform that provides a wide range of cloud services designed to meet the diverse needs of businesses, from startups to large enterprises</a:t>
            </a:r>
            <a:r>
              <a:rPr lang="en-IN" sz="1388">
                <a:solidFill>
                  <a:prstClr val="white"/>
                </a:solidFill>
                <a:latin typeface="Trebuchet MS"/>
              </a:rPr>
              <a:t>.</a:t>
            </a:r>
          </a:p>
        </p:txBody>
      </p:sp>
      <p:graphicFrame>
        <p:nvGraphicFramePr>
          <p:cNvPr id="42" name="Diagram 41">
            <a:extLst>
              <a:ext uri="{FF2B5EF4-FFF2-40B4-BE49-F238E27FC236}">
                <a16:creationId xmlns:a16="http://schemas.microsoft.com/office/drawing/2014/main" id="{B8B9E3FC-53A4-ACC4-B3A7-3E9CC9B1CB74}"/>
              </a:ext>
            </a:extLst>
          </p:cNvPr>
          <p:cNvGraphicFramePr/>
          <p:nvPr>
            <p:extLst>
              <p:ext uri="{D42A27DB-BD31-4B8C-83A1-F6EECF244321}">
                <p14:modId xmlns:p14="http://schemas.microsoft.com/office/powerpoint/2010/main" val="136005183"/>
              </p:ext>
            </p:extLst>
          </p:nvPr>
        </p:nvGraphicFramePr>
        <p:xfrm>
          <a:off x="323851" y="1317057"/>
          <a:ext cx="8496299" cy="637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0" name="TextBox 29">
            <a:extLst>
              <a:ext uri="{FF2B5EF4-FFF2-40B4-BE49-F238E27FC236}">
                <a16:creationId xmlns:a16="http://schemas.microsoft.com/office/drawing/2014/main" id="{30791B2D-FC59-0225-914C-A3826C3AA61C}"/>
              </a:ext>
            </a:extLst>
          </p:cNvPr>
          <p:cNvSpPr txBox="1"/>
          <p:nvPr/>
        </p:nvSpPr>
        <p:spPr>
          <a:xfrm>
            <a:off x="453887" y="3246465"/>
            <a:ext cx="3779999" cy="461665"/>
          </a:xfrm>
          <a:prstGeom prst="rect">
            <a:avLst/>
          </a:prstGeom>
          <a:noFill/>
        </p:spPr>
        <p:txBody>
          <a:bodyPr wrap="square" rtlCol="0">
            <a:spAutoFit/>
          </a:bodyPr>
          <a:lstStyle/>
          <a:p>
            <a:pPr defTabSz="457166">
              <a:defRPr/>
            </a:pPr>
            <a:r>
              <a:rPr lang="en-US" sz="1200">
                <a:solidFill>
                  <a:prstClr val="white"/>
                </a:solidFill>
                <a:latin typeface="Trebuchet MS"/>
              </a:rPr>
              <a:t>Various Sovereign cloud landscapes, such as Banking, Trading, and Make-In-India Cloud</a:t>
            </a:r>
          </a:p>
        </p:txBody>
      </p:sp>
      <p:sp>
        <p:nvSpPr>
          <p:cNvPr id="31" name="TextBox 30">
            <a:extLst>
              <a:ext uri="{FF2B5EF4-FFF2-40B4-BE49-F238E27FC236}">
                <a16:creationId xmlns:a16="http://schemas.microsoft.com/office/drawing/2014/main" id="{A9E52648-5F62-38B8-2E77-F24A9C02C9A4}"/>
              </a:ext>
            </a:extLst>
          </p:cNvPr>
          <p:cNvSpPr txBox="1"/>
          <p:nvPr/>
        </p:nvSpPr>
        <p:spPr>
          <a:xfrm>
            <a:off x="462368" y="3839983"/>
            <a:ext cx="3779999" cy="461665"/>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a:spAutoFit/>
          </a:bodyPr>
          <a:lstStyle/>
          <a:p>
            <a:pPr defTabSz="457166">
              <a:defRPr/>
            </a:pPr>
            <a:r>
              <a:rPr lang="en-US" sz="1200">
                <a:solidFill>
                  <a:prstClr val="white">
                    <a:lumMod val="95000"/>
                  </a:prstClr>
                </a:solidFill>
                <a:latin typeface="Trebuchet MS"/>
                <a:ea typeface="Times New Roman" panose="02020603050405020304" pitchFamily="18" charset="0"/>
                <a:cs typeface="Times New Roman" panose="02020603050405020304" pitchFamily="18" charset="0"/>
              </a:rPr>
              <a:t>Regulatory and compliance-ready POD: </a:t>
            </a:r>
            <a:r>
              <a:rPr lang="en-US" sz="1200">
                <a:solidFill>
                  <a:prstClr val="white">
                    <a:lumMod val="95000"/>
                  </a:prstClr>
                </a:solidFill>
                <a:latin typeface="Trebuchet MS"/>
                <a:ea typeface="Times New Roman" panose="02020603050405020304" pitchFamily="18" charset="0"/>
              </a:rPr>
              <a:t>SEBI</a:t>
            </a:r>
            <a:r>
              <a:rPr lang="en-IN" sz="1200">
                <a:solidFill>
                  <a:prstClr val="white">
                    <a:lumMod val="95000"/>
                  </a:prstClr>
                </a:solidFill>
                <a:latin typeface="Trebuchet MS"/>
                <a:ea typeface="Times New Roman" panose="02020603050405020304" pitchFamily="18" charset="0"/>
              </a:rPr>
              <a:t>, </a:t>
            </a:r>
            <a:r>
              <a:rPr lang="en-US" sz="1200">
                <a:solidFill>
                  <a:prstClr val="white">
                    <a:lumMod val="95000"/>
                  </a:prstClr>
                </a:solidFill>
                <a:latin typeface="Trebuchet MS"/>
                <a:ea typeface="Times New Roman" panose="02020603050405020304" pitchFamily="18" charset="0"/>
              </a:rPr>
              <a:t>RBI, IRDA</a:t>
            </a:r>
            <a:r>
              <a:rPr lang="en-IN" sz="1200">
                <a:solidFill>
                  <a:prstClr val="white">
                    <a:lumMod val="95000"/>
                  </a:prstClr>
                </a:solidFill>
                <a:latin typeface="Trebuchet MS"/>
                <a:ea typeface="Times New Roman" panose="02020603050405020304" pitchFamily="18" charset="0"/>
              </a:rPr>
              <a:t>, </a:t>
            </a:r>
            <a:r>
              <a:rPr lang="en-US" sz="1200">
                <a:solidFill>
                  <a:prstClr val="white">
                    <a:lumMod val="95000"/>
                  </a:prstClr>
                </a:solidFill>
                <a:latin typeface="Trebuchet MS"/>
                <a:ea typeface="Times New Roman" panose="02020603050405020304" pitchFamily="18" charset="0"/>
              </a:rPr>
              <a:t>MeitY empaneled</a:t>
            </a:r>
            <a:r>
              <a:rPr lang="en-IN" sz="1200">
                <a:solidFill>
                  <a:prstClr val="white">
                    <a:lumMod val="95000"/>
                  </a:prstClr>
                </a:solidFill>
                <a:latin typeface="Trebuchet MS"/>
                <a:ea typeface="Times New Roman" panose="02020603050405020304" pitchFamily="18" charset="0"/>
              </a:rPr>
              <a:t> to meet </a:t>
            </a:r>
            <a:r>
              <a:rPr lang="en-US" sz="1200">
                <a:solidFill>
                  <a:prstClr val="white">
                    <a:lumMod val="95000"/>
                  </a:prstClr>
                </a:solidFill>
                <a:latin typeface="Trebuchet MS"/>
                <a:ea typeface="Times New Roman" panose="02020603050405020304" pitchFamily="18" charset="0"/>
              </a:rPr>
              <a:t>Data Localization</a:t>
            </a:r>
            <a:endParaRPr lang="en-IN" sz="1200">
              <a:solidFill>
                <a:prstClr val="white">
                  <a:lumMod val="95000"/>
                </a:prstClr>
              </a:solidFill>
              <a:latin typeface="Trebuchet MS"/>
              <a:ea typeface="Calibri" panose="020F0502020204030204" pitchFamily="34" charset="0"/>
            </a:endParaRPr>
          </a:p>
        </p:txBody>
      </p:sp>
      <p:cxnSp>
        <p:nvCxnSpPr>
          <p:cNvPr id="33" name="Straight Connector 32">
            <a:extLst>
              <a:ext uri="{FF2B5EF4-FFF2-40B4-BE49-F238E27FC236}">
                <a16:creationId xmlns:a16="http://schemas.microsoft.com/office/drawing/2014/main" id="{A7EEAC48-7215-DFDA-CDBB-581A7D6A7930}"/>
              </a:ext>
            </a:extLst>
          </p:cNvPr>
          <p:cNvCxnSpPr>
            <a:cxnSpLocks/>
          </p:cNvCxnSpPr>
          <p:nvPr/>
        </p:nvCxnSpPr>
        <p:spPr>
          <a:xfrm>
            <a:off x="327886" y="2582261"/>
            <a:ext cx="4032000" cy="0"/>
          </a:xfrm>
          <a:prstGeom prst="line">
            <a:avLst/>
          </a:prstGeom>
          <a:ln>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A94441B-494A-E779-DA93-4D66CF8E2ADD}"/>
              </a:ext>
            </a:extLst>
          </p:cNvPr>
          <p:cNvCxnSpPr>
            <a:cxnSpLocks/>
          </p:cNvCxnSpPr>
          <p:nvPr/>
        </p:nvCxnSpPr>
        <p:spPr>
          <a:xfrm>
            <a:off x="327886" y="3174581"/>
            <a:ext cx="4032000" cy="0"/>
          </a:xfrm>
          <a:prstGeom prst="line">
            <a:avLst/>
          </a:prstGeom>
          <a:ln>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D4969F4-1CBD-C2D5-9B7E-A8C8CEE4F2E6}"/>
              </a:ext>
            </a:extLst>
          </p:cNvPr>
          <p:cNvCxnSpPr>
            <a:cxnSpLocks/>
          </p:cNvCxnSpPr>
          <p:nvPr/>
        </p:nvCxnSpPr>
        <p:spPr>
          <a:xfrm>
            <a:off x="327886" y="3766901"/>
            <a:ext cx="4032000" cy="0"/>
          </a:xfrm>
          <a:prstGeom prst="line">
            <a:avLst/>
          </a:prstGeom>
          <a:ln>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A04ADB4-1747-AA72-7B94-87DA1E8CFD82}"/>
              </a:ext>
            </a:extLst>
          </p:cNvPr>
          <p:cNvCxnSpPr>
            <a:cxnSpLocks/>
          </p:cNvCxnSpPr>
          <p:nvPr/>
        </p:nvCxnSpPr>
        <p:spPr>
          <a:xfrm>
            <a:off x="327886" y="4359222"/>
            <a:ext cx="4032000" cy="0"/>
          </a:xfrm>
          <a:prstGeom prst="line">
            <a:avLst/>
          </a:prstGeom>
          <a:ln>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5D4180A1-A54F-CD2C-12A8-193509AFAFD4}"/>
              </a:ext>
            </a:extLst>
          </p:cNvPr>
          <p:cNvSpPr txBox="1"/>
          <p:nvPr/>
        </p:nvSpPr>
        <p:spPr>
          <a:xfrm>
            <a:off x="453886" y="2654145"/>
            <a:ext cx="3779999" cy="461665"/>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pPr defTabSz="457166">
              <a:defRPr/>
            </a:pPr>
            <a:r>
              <a:rPr lang="en-US" sz="1200">
                <a:solidFill>
                  <a:prstClr val="white">
                    <a:lumMod val="95000"/>
                  </a:prstClr>
                </a:solidFill>
                <a:latin typeface="Trebuchet MS"/>
                <a:ea typeface="Times New Roman" panose="02020603050405020304" pitchFamily="18" charset="0"/>
              </a:rPr>
              <a:t>Predictive costs across catalog - No bill shock &amp;</a:t>
            </a:r>
          </a:p>
          <a:p>
            <a:pPr defTabSz="457166">
              <a:defRPr/>
            </a:pPr>
            <a:r>
              <a:rPr lang="en-US" sz="1200">
                <a:solidFill>
                  <a:prstClr val="white">
                    <a:lumMod val="95000"/>
                  </a:prstClr>
                </a:solidFill>
                <a:latin typeface="Trebuchet MS"/>
                <a:ea typeface="Times New Roman" panose="02020603050405020304" pitchFamily="18" charset="0"/>
              </a:rPr>
              <a:t>No egress costs  </a:t>
            </a:r>
            <a:r>
              <a:rPr lang="en-US" sz="1200">
                <a:solidFill>
                  <a:prstClr val="white">
                    <a:lumMod val="95000"/>
                  </a:prstClr>
                </a:solidFill>
                <a:latin typeface="Trebuchet MS"/>
              </a:rPr>
              <a:t>  </a:t>
            </a:r>
            <a:endParaRPr lang="en-IN" sz="1200">
              <a:solidFill>
                <a:prstClr val="white">
                  <a:lumMod val="95000"/>
                </a:prstClr>
              </a:solidFill>
              <a:latin typeface="Trebuchet MS"/>
            </a:endParaRPr>
          </a:p>
        </p:txBody>
      </p:sp>
      <p:sp>
        <p:nvSpPr>
          <p:cNvPr id="38" name="Rectangle 37">
            <a:extLst>
              <a:ext uri="{FF2B5EF4-FFF2-40B4-BE49-F238E27FC236}">
                <a16:creationId xmlns:a16="http://schemas.microsoft.com/office/drawing/2014/main" id="{DCAE4436-616F-6DF4-F78B-50F6DF19A7C0}"/>
              </a:ext>
            </a:extLst>
          </p:cNvPr>
          <p:cNvSpPr/>
          <p:nvPr/>
        </p:nvSpPr>
        <p:spPr>
          <a:xfrm>
            <a:off x="326254" y="3825212"/>
            <a:ext cx="72000" cy="540000"/>
          </a:xfrm>
          <a:prstGeom prst="rect">
            <a:avLst/>
          </a:prstGeom>
          <a:solidFill>
            <a:schemeClr val="accent5">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800">
              <a:solidFill>
                <a:prstClr val="white"/>
              </a:solidFill>
              <a:latin typeface="Trebuchet MS"/>
            </a:endParaRPr>
          </a:p>
        </p:txBody>
      </p:sp>
      <p:sp>
        <p:nvSpPr>
          <p:cNvPr id="39" name="Rectangle 38">
            <a:extLst>
              <a:ext uri="{FF2B5EF4-FFF2-40B4-BE49-F238E27FC236}">
                <a16:creationId xmlns:a16="http://schemas.microsoft.com/office/drawing/2014/main" id="{C550BD8E-C134-42EC-6E48-E0FC74E0209C}"/>
              </a:ext>
            </a:extLst>
          </p:cNvPr>
          <p:cNvSpPr/>
          <p:nvPr/>
        </p:nvSpPr>
        <p:spPr>
          <a:xfrm>
            <a:off x="326254" y="3225327"/>
            <a:ext cx="72000" cy="540000"/>
          </a:xfrm>
          <a:prstGeom prst="rect">
            <a:avLst/>
          </a:prstGeom>
          <a:solidFill>
            <a:schemeClr val="accent5">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800">
              <a:solidFill>
                <a:prstClr val="white"/>
              </a:solidFill>
              <a:latin typeface="Trebuchet MS"/>
            </a:endParaRPr>
          </a:p>
        </p:txBody>
      </p:sp>
      <p:sp>
        <p:nvSpPr>
          <p:cNvPr id="40" name="Rectangle 39">
            <a:extLst>
              <a:ext uri="{FF2B5EF4-FFF2-40B4-BE49-F238E27FC236}">
                <a16:creationId xmlns:a16="http://schemas.microsoft.com/office/drawing/2014/main" id="{5B402458-BB12-46DA-02AC-B0746C1415A9}"/>
              </a:ext>
            </a:extLst>
          </p:cNvPr>
          <p:cNvSpPr/>
          <p:nvPr/>
        </p:nvSpPr>
        <p:spPr>
          <a:xfrm>
            <a:off x="326254" y="2633006"/>
            <a:ext cx="72000" cy="540000"/>
          </a:xfrm>
          <a:prstGeom prst="rect">
            <a:avLst/>
          </a:prstGeom>
          <a:solidFill>
            <a:schemeClr val="accent5">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800">
              <a:solidFill>
                <a:prstClr val="white"/>
              </a:solidFill>
              <a:latin typeface="Trebuchet MS"/>
            </a:endParaRPr>
          </a:p>
        </p:txBody>
      </p:sp>
      <p:sp>
        <p:nvSpPr>
          <p:cNvPr id="41" name="Rectangle 40">
            <a:extLst>
              <a:ext uri="{FF2B5EF4-FFF2-40B4-BE49-F238E27FC236}">
                <a16:creationId xmlns:a16="http://schemas.microsoft.com/office/drawing/2014/main" id="{6C699D95-829C-B6CE-4B44-BA74CC65FCCD}"/>
              </a:ext>
            </a:extLst>
          </p:cNvPr>
          <p:cNvSpPr/>
          <p:nvPr/>
        </p:nvSpPr>
        <p:spPr>
          <a:xfrm>
            <a:off x="326254" y="2040685"/>
            <a:ext cx="72000" cy="540000"/>
          </a:xfrm>
          <a:prstGeom prst="rect">
            <a:avLst/>
          </a:prstGeom>
          <a:solidFill>
            <a:schemeClr val="accent5">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800">
              <a:solidFill>
                <a:prstClr val="white"/>
              </a:solidFill>
              <a:latin typeface="Trebuchet MS"/>
            </a:endParaRPr>
          </a:p>
        </p:txBody>
      </p:sp>
      <p:grpSp>
        <p:nvGrpSpPr>
          <p:cNvPr id="3" name="Group 2">
            <a:extLst>
              <a:ext uri="{FF2B5EF4-FFF2-40B4-BE49-F238E27FC236}">
                <a16:creationId xmlns:a16="http://schemas.microsoft.com/office/drawing/2014/main" id="{E1292CE0-DD8F-98B7-A538-3EA743D5EDD9}"/>
              </a:ext>
            </a:extLst>
          </p:cNvPr>
          <p:cNvGrpSpPr/>
          <p:nvPr/>
        </p:nvGrpSpPr>
        <p:grpSpPr>
          <a:xfrm>
            <a:off x="5091689" y="2285661"/>
            <a:ext cx="3387293" cy="1827236"/>
            <a:chOff x="-63422" y="1277523"/>
            <a:chExt cx="3715352" cy="2004203"/>
          </a:xfrm>
          <a:effectLst>
            <a:glow rad="127000">
              <a:schemeClr val="tx2">
                <a:lumMod val="50000"/>
              </a:schemeClr>
            </a:glow>
          </a:effectLst>
        </p:grpSpPr>
        <p:sp>
          <p:nvSpPr>
            <p:cNvPr id="5" name="Rectangle: Rounded Corners 13">
              <a:extLst>
                <a:ext uri="{FF2B5EF4-FFF2-40B4-BE49-F238E27FC236}">
                  <a16:creationId xmlns:a16="http://schemas.microsoft.com/office/drawing/2014/main" id="{8095441C-0DB8-FFAB-6743-A0496F97901A}"/>
                </a:ext>
              </a:extLst>
            </p:cNvPr>
            <p:cNvSpPr/>
            <p:nvPr/>
          </p:nvSpPr>
          <p:spPr>
            <a:xfrm>
              <a:off x="-63422" y="1277523"/>
              <a:ext cx="3715352" cy="2004203"/>
            </a:xfrm>
            <a:prstGeom prst="roundRect">
              <a:avLst>
                <a:gd name="adj" fmla="val 7435"/>
              </a:avLst>
            </a:prstGeom>
            <a:solidFill>
              <a:schemeClr val="bg1"/>
            </a:solidFill>
            <a:ln>
              <a:noFill/>
              <a:headEnd type="triangle" w="med" len="med"/>
              <a:tailEnd type="triangle" w="med" len="med"/>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4">
                <a:defRPr/>
              </a:pPr>
              <a:endParaRPr lang="en-IN" sz="1800">
                <a:solidFill>
                  <a:prstClr val="white"/>
                </a:solidFill>
                <a:latin typeface="TheSansOffice" panose="020B0503040302060204" pitchFamily="34" charset="0"/>
              </a:endParaRPr>
            </a:p>
          </p:txBody>
        </p:sp>
        <p:sp>
          <p:nvSpPr>
            <p:cNvPr id="8" name="object 28">
              <a:extLst>
                <a:ext uri="{FF2B5EF4-FFF2-40B4-BE49-F238E27FC236}">
                  <a16:creationId xmlns:a16="http://schemas.microsoft.com/office/drawing/2014/main" id="{DFEBCD56-4218-4F1A-D052-9222650A1ACB}"/>
                </a:ext>
              </a:extLst>
            </p:cNvPr>
            <p:cNvSpPr/>
            <p:nvPr/>
          </p:nvSpPr>
          <p:spPr>
            <a:xfrm>
              <a:off x="53124" y="1440780"/>
              <a:ext cx="3517849" cy="368768"/>
            </a:xfrm>
            <a:prstGeom prst="roundRect">
              <a:avLst>
                <a:gd name="adj" fmla="val 50000"/>
              </a:avLst>
            </a:prstGeom>
            <a:solidFill>
              <a:srgbClr val="BDD630"/>
            </a:solidFill>
            <a:effectLst>
              <a:outerShdw blurRad="50800" dist="38100" dir="5400000" algn="t" rotWithShape="0">
                <a:prstClr val="black">
                  <a:alpha val="40000"/>
                </a:prstClr>
              </a:outerShdw>
            </a:effectLst>
          </p:spPr>
          <p:txBody>
            <a:bodyPr wrap="square" lIns="0" tIns="0" rIns="0" bIns="0" rtlCol="0" anchor="ctr"/>
            <a:lstStyle/>
            <a:p>
              <a:pPr algn="ctr" defTabSz="914174">
                <a:defRPr/>
              </a:pPr>
              <a:r>
                <a:rPr lang="en-US" sz="1200">
                  <a:solidFill>
                    <a:prstClr val="black"/>
                  </a:solidFill>
                  <a:latin typeface="TheSansOffice" panose="020B0503040302060204" pitchFamily="34" charset="0"/>
                </a:rPr>
                <a:t>SIFY CLOUDINFINIT ENTERPRISE PLATFORM</a:t>
              </a:r>
            </a:p>
          </p:txBody>
        </p:sp>
        <p:grpSp>
          <p:nvGrpSpPr>
            <p:cNvPr id="9" name="Group 8">
              <a:extLst>
                <a:ext uri="{FF2B5EF4-FFF2-40B4-BE49-F238E27FC236}">
                  <a16:creationId xmlns:a16="http://schemas.microsoft.com/office/drawing/2014/main" id="{1656E023-5D35-0B8C-C4DD-77ECCFCC865D}"/>
                </a:ext>
              </a:extLst>
            </p:cNvPr>
            <p:cNvGrpSpPr/>
            <p:nvPr/>
          </p:nvGrpSpPr>
          <p:grpSpPr>
            <a:xfrm>
              <a:off x="1759606" y="1982878"/>
              <a:ext cx="918522" cy="1080000"/>
              <a:chOff x="1973903" y="1982878"/>
              <a:chExt cx="918522" cy="1080000"/>
            </a:xfrm>
          </p:grpSpPr>
          <p:sp>
            <p:nvSpPr>
              <p:cNvPr id="26" name="object 40">
                <a:extLst>
                  <a:ext uri="{FF2B5EF4-FFF2-40B4-BE49-F238E27FC236}">
                    <a16:creationId xmlns:a16="http://schemas.microsoft.com/office/drawing/2014/main" id="{FA535FFD-F115-EB79-D56D-5D009BFE1919}"/>
                  </a:ext>
                </a:extLst>
              </p:cNvPr>
              <p:cNvSpPr/>
              <p:nvPr/>
            </p:nvSpPr>
            <p:spPr>
              <a:xfrm>
                <a:off x="2019164" y="1982878"/>
                <a:ext cx="828000" cy="1080000"/>
              </a:xfrm>
              <a:custGeom>
                <a:avLst/>
                <a:gdLst/>
                <a:ahLst/>
                <a:cxnLst/>
                <a:rect l="l" t="t" r="r" b="b"/>
                <a:pathLst>
                  <a:path w="411480" h="594360">
                    <a:moveTo>
                      <a:pt x="411480" y="594360"/>
                    </a:moveTo>
                    <a:lnTo>
                      <a:pt x="0" y="594360"/>
                    </a:lnTo>
                    <a:lnTo>
                      <a:pt x="0" y="0"/>
                    </a:lnTo>
                    <a:lnTo>
                      <a:pt x="411480" y="0"/>
                    </a:lnTo>
                    <a:lnTo>
                      <a:pt x="411480" y="594360"/>
                    </a:lnTo>
                    <a:close/>
                  </a:path>
                </a:pathLst>
              </a:custGeom>
              <a:ln w="9525">
                <a:solidFill>
                  <a:schemeClr val="accent1">
                    <a:lumMod val="60000"/>
                    <a:lumOff val="40000"/>
                  </a:schemeClr>
                </a:solidFill>
                <a:prstDash val="solid"/>
              </a:ln>
            </p:spPr>
            <p:txBody>
              <a:bodyPr wrap="square" lIns="0" tIns="0" rIns="0" bIns="0" rtlCol="0"/>
              <a:lstStyle/>
              <a:p>
                <a:pPr defTabSz="914174">
                  <a:defRPr/>
                </a:pPr>
                <a:endParaRPr sz="1013">
                  <a:solidFill>
                    <a:prstClr val="black"/>
                  </a:solidFill>
                  <a:latin typeface="TheSansOffice" panose="020B0503040302060204" pitchFamily="34" charset="0"/>
                </a:endParaRPr>
              </a:p>
            </p:txBody>
          </p:sp>
          <p:sp>
            <p:nvSpPr>
              <p:cNvPr id="27" name="object 46">
                <a:extLst>
                  <a:ext uri="{FF2B5EF4-FFF2-40B4-BE49-F238E27FC236}">
                    <a16:creationId xmlns:a16="http://schemas.microsoft.com/office/drawing/2014/main" id="{28946E1E-9BB8-268E-383F-68B1FD712C4D}"/>
                  </a:ext>
                </a:extLst>
              </p:cNvPr>
              <p:cNvSpPr txBox="1"/>
              <p:nvPr/>
            </p:nvSpPr>
            <p:spPr>
              <a:xfrm>
                <a:off x="1973903" y="2048509"/>
                <a:ext cx="918522" cy="275173"/>
              </a:xfrm>
              <a:prstGeom prst="rect">
                <a:avLst/>
              </a:prstGeom>
            </p:spPr>
            <p:txBody>
              <a:bodyPr vert="horz" wrap="square" lIns="0" tIns="8096" rIns="0" bIns="0" rtlCol="0" anchor="t">
                <a:spAutoFit/>
              </a:bodyPr>
              <a:lstStyle/>
              <a:p>
                <a:pPr marL="13335" marR="3810" indent="-4445" algn="ctr" defTabSz="914174">
                  <a:lnSpc>
                    <a:spcPct val="104200"/>
                  </a:lnSpc>
                  <a:spcBef>
                    <a:spcPts val="64"/>
                  </a:spcBef>
                  <a:defRPr/>
                </a:pPr>
                <a:r>
                  <a:rPr lang="en-US" sz="900">
                    <a:solidFill>
                      <a:prstClr val="black"/>
                    </a:solidFill>
                    <a:latin typeface="Trebuchet MS"/>
                    <a:cs typeface="Arial"/>
                  </a:rPr>
                  <a:t>SOVEREIGN </a:t>
                </a:r>
                <a:br>
                  <a:rPr lang="en-US" sz="900">
                    <a:solidFill>
                      <a:prstClr val="black"/>
                    </a:solidFill>
                    <a:latin typeface="Trebuchet MS"/>
                    <a:cs typeface="Arial"/>
                  </a:rPr>
                </a:br>
                <a:r>
                  <a:rPr lang="en-US" sz="900">
                    <a:solidFill>
                      <a:prstClr val="black"/>
                    </a:solidFill>
                    <a:latin typeface="Trebuchet MS"/>
                    <a:cs typeface="Arial"/>
                  </a:rPr>
                  <a:t>AI CLOUD</a:t>
                </a:r>
              </a:p>
            </p:txBody>
          </p:sp>
          <p:sp>
            <p:nvSpPr>
              <p:cNvPr id="28" name="object 52">
                <a:extLst>
                  <a:ext uri="{FF2B5EF4-FFF2-40B4-BE49-F238E27FC236}">
                    <a16:creationId xmlns:a16="http://schemas.microsoft.com/office/drawing/2014/main" id="{C03D22BE-2AF4-794B-F9F7-AA02362079BD}"/>
                  </a:ext>
                </a:extLst>
              </p:cNvPr>
              <p:cNvSpPr/>
              <p:nvPr/>
            </p:nvSpPr>
            <p:spPr>
              <a:xfrm>
                <a:off x="2156067" y="2358340"/>
                <a:ext cx="554194" cy="591795"/>
              </a:xfrm>
              <a:prstGeom prst="rect">
                <a:avLst/>
              </a:prstGeom>
              <a:blipFill>
                <a:blip r:embed="rId7" cstate="print"/>
                <a:stretch>
                  <a:fillRect/>
                </a:stretch>
              </a:blipFill>
            </p:spPr>
            <p:txBody>
              <a:bodyPr wrap="square" lIns="0" tIns="0" rIns="0" bIns="0" rtlCol="0"/>
              <a:lstStyle/>
              <a:p>
                <a:pPr defTabSz="914174">
                  <a:defRPr/>
                </a:pPr>
                <a:endParaRPr sz="1013">
                  <a:solidFill>
                    <a:prstClr val="black"/>
                  </a:solidFill>
                  <a:latin typeface="Trebuchet MS"/>
                </a:endParaRPr>
              </a:p>
            </p:txBody>
          </p:sp>
        </p:grpSp>
        <p:grpSp>
          <p:nvGrpSpPr>
            <p:cNvPr id="10" name="Group 9">
              <a:extLst>
                <a:ext uri="{FF2B5EF4-FFF2-40B4-BE49-F238E27FC236}">
                  <a16:creationId xmlns:a16="http://schemas.microsoft.com/office/drawing/2014/main" id="{D21E93F3-70D6-DDC4-4466-307ADD9FCC6B}"/>
                </a:ext>
              </a:extLst>
            </p:cNvPr>
            <p:cNvGrpSpPr/>
            <p:nvPr/>
          </p:nvGrpSpPr>
          <p:grpSpPr>
            <a:xfrm>
              <a:off x="907172" y="1982878"/>
              <a:ext cx="828000" cy="1080000"/>
              <a:chOff x="974390" y="1982878"/>
              <a:chExt cx="828000" cy="1080000"/>
            </a:xfrm>
          </p:grpSpPr>
          <p:sp>
            <p:nvSpPr>
              <p:cNvPr id="23" name="object 42">
                <a:extLst>
                  <a:ext uri="{FF2B5EF4-FFF2-40B4-BE49-F238E27FC236}">
                    <a16:creationId xmlns:a16="http://schemas.microsoft.com/office/drawing/2014/main" id="{CB9DE350-41C7-2714-39F9-359EB1782B9B}"/>
                  </a:ext>
                </a:extLst>
              </p:cNvPr>
              <p:cNvSpPr/>
              <p:nvPr/>
            </p:nvSpPr>
            <p:spPr>
              <a:xfrm>
                <a:off x="974390" y="1982878"/>
                <a:ext cx="828000" cy="1080000"/>
              </a:xfrm>
              <a:custGeom>
                <a:avLst/>
                <a:gdLst/>
                <a:ahLst/>
                <a:cxnLst/>
                <a:rect l="l" t="t" r="r" b="b"/>
                <a:pathLst>
                  <a:path w="411480" h="594360">
                    <a:moveTo>
                      <a:pt x="411480" y="594360"/>
                    </a:moveTo>
                    <a:lnTo>
                      <a:pt x="0" y="594360"/>
                    </a:lnTo>
                    <a:lnTo>
                      <a:pt x="0" y="0"/>
                    </a:lnTo>
                    <a:lnTo>
                      <a:pt x="411480" y="0"/>
                    </a:lnTo>
                    <a:lnTo>
                      <a:pt x="411480" y="594360"/>
                    </a:lnTo>
                    <a:close/>
                  </a:path>
                </a:pathLst>
              </a:custGeom>
              <a:ln w="9525">
                <a:solidFill>
                  <a:schemeClr val="accent1">
                    <a:lumMod val="60000"/>
                    <a:lumOff val="40000"/>
                  </a:schemeClr>
                </a:solidFill>
                <a:prstDash val="solid"/>
              </a:ln>
            </p:spPr>
            <p:txBody>
              <a:bodyPr wrap="square" lIns="0" tIns="0" rIns="0" bIns="0" rtlCol="0"/>
              <a:lstStyle/>
              <a:p>
                <a:pPr defTabSz="914174">
                  <a:defRPr/>
                </a:pPr>
                <a:endParaRPr sz="1013">
                  <a:solidFill>
                    <a:prstClr val="black"/>
                  </a:solidFill>
                  <a:latin typeface="TheSansOffice" panose="020B0503040302060204" pitchFamily="34" charset="0"/>
                </a:endParaRPr>
              </a:p>
            </p:txBody>
          </p:sp>
          <p:sp>
            <p:nvSpPr>
              <p:cNvPr id="24" name="object 44">
                <a:extLst>
                  <a:ext uri="{FF2B5EF4-FFF2-40B4-BE49-F238E27FC236}">
                    <a16:creationId xmlns:a16="http://schemas.microsoft.com/office/drawing/2014/main" id="{257B9EAA-A7F0-5301-FF4B-B2A74B13D3BF}"/>
                  </a:ext>
                </a:extLst>
              </p:cNvPr>
              <p:cNvSpPr txBox="1"/>
              <p:nvPr/>
            </p:nvSpPr>
            <p:spPr>
              <a:xfrm>
                <a:off x="1042328" y="2048509"/>
                <a:ext cx="692125" cy="275173"/>
              </a:xfrm>
              <a:prstGeom prst="rect">
                <a:avLst/>
              </a:prstGeom>
            </p:spPr>
            <p:txBody>
              <a:bodyPr vert="horz" wrap="square" lIns="0" tIns="8096" rIns="0" bIns="0" rtlCol="0">
                <a:spAutoFit/>
              </a:bodyPr>
              <a:lstStyle/>
              <a:p>
                <a:pPr marL="9525" marR="3810" indent="10478" algn="ctr" defTabSz="914174">
                  <a:lnSpc>
                    <a:spcPct val="104200"/>
                  </a:lnSpc>
                  <a:spcBef>
                    <a:spcPts val="64"/>
                  </a:spcBef>
                  <a:defRPr/>
                </a:pPr>
                <a:r>
                  <a:rPr lang="en-IN" sz="900" b="1">
                    <a:solidFill>
                      <a:srgbClr val="556778"/>
                    </a:solidFill>
                    <a:latin typeface="Trebuchet MS"/>
                    <a:cs typeface="Arial"/>
                  </a:rPr>
                  <a:t>ENTERPRISE S</a:t>
                </a:r>
                <a:r>
                  <a:rPr sz="900" b="1">
                    <a:solidFill>
                      <a:srgbClr val="556778"/>
                    </a:solidFill>
                    <a:latin typeface="Trebuchet MS"/>
                    <a:cs typeface="Arial"/>
                  </a:rPr>
                  <a:t>AP</a:t>
                </a:r>
                <a:r>
                  <a:rPr lang="en-IN" sz="900" b="1">
                    <a:solidFill>
                      <a:srgbClr val="556778"/>
                    </a:solidFill>
                    <a:latin typeface="Trebuchet MS"/>
                    <a:cs typeface="Arial"/>
                  </a:rPr>
                  <a:t> </a:t>
                </a:r>
                <a:r>
                  <a:rPr sz="900" b="1">
                    <a:solidFill>
                      <a:srgbClr val="556778"/>
                    </a:solidFill>
                    <a:latin typeface="Trebuchet MS"/>
                    <a:cs typeface="Arial"/>
                  </a:rPr>
                  <a:t>GRID</a:t>
                </a:r>
                <a:endParaRPr sz="900" b="1">
                  <a:solidFill>
                    <a:prstClr val="black"/>
                  </a:solidFill>
                  <a:latin typeface="Trebuchet MS"/>
                  <a:cs typeface="Arial"/>
                </a:endParaRPr>
              </a:p>
            </p:txBody>
          </p:sp>
          <p:pic>
            <p:nvPicPr>
              <p:cNvPr id="25" name="Picture 8" descr="Image result for sap  logo">
                <a:extLst>
                  <a:ext uri="{FF2B5EF4-FFF2-40B4-BE49-F238E27FC236}">
                    <a16:creationId xmlns:a16="http://schemas.microsoft.com/office/drawing/2014/main" id="{9D659227-EBFA-4206-9373-76AFFE9A1099}"/>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066925" y="2575400"/>
                <a:ext cx="642930" cy="3723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B6ABCF31-3992-A8D7-9FFE-B97ACEFCA6E5}"/>
                </a:ext>
              </a:extLst>
            </p:cNvPr>
            <p:cNvGrpSpPr/>
            <p:nvPr/>
          </p:nvGrpSpPr>
          <p:grpSpPr>
            <a:xfrm>
              <a:off x="54738" y="1985553"/>
              <a:ext cx="828000" cy="1080000"/>
              <a:chOff x="54738" y="1985553"/>
              <a:chExt cx="828000" cy="1080000"/>
            </a:xfrm>
          </p:grpSpPr>
          <p:sp>
            <p:nvSpPr>
              <p:cNvPr id="18" name="object 38">
                <a:extLst>
                  <a:ext uri="{FF2B5EF4-FFF2-40B4-BE49-F238E27FC236}">
                    <a16:creationId xmlns:a16="http://schemas.microsoft.com/office/drawing/2014/main" id="{A24B5DC0-24CE-FE46-E9E0-8274A9C9D5B7}"/>
                  </a:ext>
                </a:extLst>
              </p:cNvPr>
              <p:cNvSpPr/>
              <p:nvPr/>
            </p:nvSpPr>
            <p:spPr>
              <a:xfrm>
                <a:off x="54738" y="1985553"/>
                <a:ext cx="828000" cy="1080000"/>
              </a:xfrm>
              <a:custGeom>
                <a:avLst/>
                <a:gdLst/>
                <a:ahLst/>
                <a:cxnLst/>
                <a:rect l="l" t="t" r="r" b="b"/>
                <a:pathLst>
                  <a:path w="411480" h="594360">
                    <a:moveTo>
                      <a:pt x="411479" y="594360"/>
                    </a:moveTo>
                    <a:lnTo>
                      <a:pt x="0" y="594360"/>
                    </a:lnTo>
                    <a:lnTo>
                      <a:pt x="0" y="0"/>
                    </a:lnTo>
                    <a:lnTo>
                      <a:pt x="411479" y="0"/>
                    </a:lnTo>
                    <a:lnTo>
                      <a:pt x="411479" y="594360"/>
                    </a:lnTo>
                    <a:close/>
                  </a:path>
                </a:pathLst>
              </a:custGeom>
              <a:ln w="9525">
                <a:solidFill>
                  <a:schemeClr val="accent1">
                    <a:lumMod val="60000"/>
                    <a:lumOff val="40000"/>
                  </a:schemeClr>
                </a:solidFill>
                <a:prstDash val="solid"/>
              </a:ln>
            </p:spPr>
            <p:txBody>
              <a:bodyPr wrap="square" lIns="0" tIns="0" rIns="0" bIns="0" rtlCol="0"/>
              <a:lstStyle/>
              <a:p>
                <a:pPr defTabSz="914174">
                  <a:defRPr/>
                </a:pPr>
                <a:endParaRPr sz="1013">
                  <a:solidFill>
                    <a:prstClr val="black"/>
                  </a:solidFill>
                  <a:latin typeface="TheSansOffice" panose="020B0503040302060204" pitchFamily="34" charset="0"/>
                </a:endParaRPr>
              </a:p>
            </p:txBody>
          </p:sp>
          <p:pic>
            <p:nvPicPr>
              <p:cNvPr id="19" name="Picture 2" descr="Hybrid Cloud Services | Sify CloudInfinit Services">
                <a:extLst>
                  <a:ext uri="{FF2B5EF4-FFF2-40B4-BE49-F238E27FC236}">
                    <a16:creationId xmlns:a16="http://schemas.microsoft.com/office/drawing/2014/main" id="{050305CA-6274-87AC-7592-A94E1CFAC4B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94015" y="2048509"/>
                <a:ext cx="767897" cy="177121"/>
              </a:xfrm>
              <a:prstGeom prst="rect">
                <a:avLst/>
              </a:prstGeom>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72FFA913-EB76-D02C-13C8-0E39DB4AE999}"/>
                  </a:ext>
                </a:extLst>
              </p:cNvPr>
              <p:cNvGrpSpPr/>
              <p:nvPr/>
            </p:nvGrpSpPr>
            <p:grpSpPr>
              <a:xfrm>
                <a:off x="158700" y="2430559"/>
                <a:ext cx="620076" cy="510044"/>
                <a:chOff x="161467" y="2430559"/>
                <a:chExt cx="620076" cy="510044"/>
              </a:xfrm>
            </p:grpSpPr>
            <p:pic>
              <p:nvPicPr>
                <p:cNvPr id="21" name="Graphic 20" descr="Syncing cloud with solid fill">
                  <a:extLst>
                    <a:ext uri="{FF2B5EF4-FFF2-40B4-BE49-F238E27FC236}">
                      <a16:creationId xmlns:a16="http://schemas.microsoft.com/office/drawing/2014/main" id="{83454A60-13CD-7CE4-8024-C2EA78B4963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02767" y="2519459"/>
                  <a:ext cx="378776" cy="421144"/>
                </a:xfrm>
                <a:prstGeom prst="rect">
                  <a:avLst/>
                </a:prstGeom>
              </p:spPr>
            </p:pic>
            <p:pic>
              <p:nvPicPr>
                <p:cNvPr id="22" name="Graphic 21" descr="Syncing cloud with solid fill">
                  <a:extLst>
                    <a:ext uri="{FF2B5EF4-FFF2-40B4-BE49-F238E27FC236}">
                      <a16:creationId xmlns:a16="http://schemas.microsoft.com/office/drawing/2014/main" id="{4709D3BF-415C-0948-D1D7-F92DB25913E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61467" y="2430559"/>
                  <a:ext cx="378776" cy="421144"/>
                </a:xfrm>
                <a:prstGeom prst="rect">
                  <a:avLst/>
                </a:prstGeom>
              </p:spPr>
            </p:pic>
          </p:grpSp>
        </p:grpSp>
        <p:grpSp>
          <p:nvGrpSpPr>
            <p:cNvPr id="12" name="Group 11">
              <a:extLst>
                <a:ext uri="{FF2B5EF4-FFF2-40B4-BE49-F238E27FC236}">
                  <a16:creationId xmlns:a16="http://schemas.microsoft.com/office/drawing/2014/main" id="{D96ADDE9-6A21-A8C4-8DE8-934F0FC2066D}"/>
                </a:ext>
              </a:extLst>
            </p:cNvPr>
            <p:cNvGrpSpPr/>
            <p:nvPr/>
          </p:nvGrpSpPr>
          <p:grpSpPr>
            <a:xfrm>
              <a:off x="2702562" y="1982879"/>
              <a:ext cx="894790" cy="1080000"/>
              <a:chOff x="2915922" y="1982879"/>
              <a:chExt cx="894790" cy="1080000"/>
            </a:xfrm>
          </p:grpSpPr>
          <p:sp>
            <p:nvSpPr>
              <p:cNvPr id="13" name="object 39">
                <a:extLst>
                  <a:ext uri="{FF2B5EF4-FFF2-40B4-BE49-F238E27FC236}">
                    <a16:creationId xmlns:a16="http://schemas.microsoft.com/office/drawing/2014/main" id="{C296D2A6-F2C9-93DD-397F-57D61045B631}"/>
                  </a:ext>
                </a:extLst>
              </p:cNvPr>
              <p:cNvSpPr/>
              <p:nvPr/>
            </p:nvSpPr>
            <p:spPr>
              <a:xfrm>
                <a:off x="2949317" y="1982879"/>
                <a:ext cx="828000" cy="1080000"/>
              </a:xfrm>
              <a:custGeom>
                <a:avLst/>
                <a:gdLst/>
                <a:ahLst/>
                <a:cxnLst/>
                <a:rect l="l" t="t" r="r" b="b"/>
                <a:pathLst>
                  <a:path w="411479" h="594360">
                    <a:moveTo>
                      <a:pt x="411467" y="594360"/>
                    </a:moveTo>
                    <a:lnTo>
                      <a:pt x="0" y="594360"/>
                    </a:lnTo>
                    <a:lnTo>
                      <a:pt x="0" y="0"/>
                    </a:lnTo>
                    <a:lnTo>
                      <a:pt x="411467" y="0"/>
                    </a:lnTo>
                    <a:lnTo>
                      <a:pt x="411467" y="594360"/>
                    </a:lnTo>
                    <a:close/>
                  </a:path>
                </a:pathLst>
              </a:custGeom>
              <a:ln w="9525">
                <a:solidFill>
                  <a:schemeClr val="accent1">
                    <a:lumMod val="60000"/>
                    <a:lumOff val="40000"/>
                  </a:schemeClr>
                </a:solidFill>
                <a:prstDash val="solid"/>
              </a:ln>
            </p:spPr>
            <p:txBody>
              <a:bodyPr wrap="square" lIns="0" tIns="0" rIns="0" bIns="0" rtlCol="0"/>
              <a:lstStyle/>
              <a:p>
                <a:pPr defTabSz="914174">
                  <a:defRPr/>
                </a:pPr>
                <a:endParaRPr sz="1013">
                  <a:solidFill>
                    <a:prstClr val="black"/>
                  </a:solidFill>
                  <a:latin typeface="TheSansOffice" panose="020B0503040302060204" pitchFamily="34" charset="0"/>
                </a:endParaRPr>
              </a:p>
            </p:txBody>
          </p:sp>
          <p:sp>
            <p:nvSpPr>
              <p:cNvPr id="14" name="object 47">
                <a:extLst>
                  <a:ext uri="{FF2B5EF4-FFF2-40B4-BE49-F238E27FC236}">
                    <a16:creationId xmlns:a16="http://schemas.microsoft.com/office/drawing/2014/main" id="{7CB14A93-BBAE-D93C-5C0C-6CAD2CF67C51}"/>
                  </a:ext>
                </a:extLst>
              </p:cNvPr>
              <p:cNvSpPr txBox="1"/>
              <p:nvPr/>
            </p:nvSpPr>
            <p:spPr>
              <a:xfrm>
                <a:off x="2915922" y="2048509"/>
                <a:ext cx="894790" cy="142617"/>
              </a:xfrm>
              <a:prstGeom prst="rect">
                <a:avLst/>
              </a:prstGeom>
            </p:spPr>
            <p:txBody>
              <a:bodyPr vert="horz" wrap="square" lIns="0" tIns="10001" rIns="0" bIns="0" rtlCol="0">
                <a:spAutoFit/>
              </a:bodyPr>
              <a:lstStyle/>
              <a:p>
                <a:pPr marL="9525" algn="ctr" defTabSz="914174">
                  <a:spcBef>
                    <a:spcPts val="79"/>
                  </a:spcBef>
                  <a:defRPr/>
                </a:pPr>
                <a:r>
                  <a:rPr lang="en-IN" sz="900" b="1">
                    <a:solidFill>
                      <a:srgbClr val="556778"/>
                    </a:solidFill>
                    <a:latin typeface="Trebuchet MS"/>
                    <a:cs typeface="Arial"/>
                  </a:rPr>
                  <a:t>GCC CLOUD</a:t>
                </a:r>
                <a:endParaRPr sz="900" b="1">
                  <a:solidFill>
                    <a:srgbClr val="556778"/>
                  </a:solidFill>
                  <a:latin typeface="Trebuchet MS"/>
                  <a:cs typeface="Arial"/>
                </a:endParaRPr>
              </a:p>
            </p:txBody>
          </p:sp>
          <p:grpSp>
            <p:nvGrpSpPr>
              <p:cNvPr id="15" name="Group 14">
                <a:extLst>
                  <a:ext uri="{FF2B5EF4-FFF2-40B4-BE49-F238E27FC236}">
                    <a16:creationId xmlns:a16="http://schemas.microsoft.com/office/drawing/2014/main" id="{5556971F-0EE3-7D03-5FAC-234CF2D958BD}"/>
                  </a:ext>
                </a:extLst>
              </p:cNvPr>
              <p:cNvGrpSpPr/>
              <p:nvPr/>
            </p:nvGrpSpPr>
            <p:grpSpPr>
              <a:xfrm>
                <a:off x="2967505" y="2212139"/>
                <a:ext cx="791625" cy="837803"/>
                <a:chOff x="3215763" y="2212139"/>
                <a:chExt cx="791625" cy="837803"/>
              </a:xfrm>
            </p:grpSpPr>
            <p:pic>
              <p:nvPicPr>
                <p:cNvPr id="16" name="Picture 2" descr="Map Of India PNG, Vector, PSD, and Clipart With Transparent Background for  Free Download | Pngtree">
                  <a:extLst>
                    <a:ext uri="{FF2B5EF4-FFF2-40B4-BE49-F238E27FC236}">
                      <a16:creationId xmlns:a16="http://schemas.microsoft.com/office/drawing/2014/main" id="{7A158F5D-8BC2-41B5-9948-5FDB1C27B63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215763" y="2212139"/>
                  <a:ext cx="791625" cy="837803"/>
                </a:xfrm>
                <a:prstGeom prst="rect">
                  <a:avLst/>
                </a:prstGeom>
                <a:noFill/>
                <a:extLst>
                  <a:ext uri="{909E8E84-426E-40DD-AFC4-6F175D3DCCD1}">
                    <a14:hiddenFill xmlns:a14="http://schemas.microsoft.com/office/drawing/2010/main">
                      <a:solidFill>
                        <a:srgbClr val="FFFFFF"/>
                      </a:solidFill>
                    </a14:hiddenFill>
                  </a:ext>
                </a:extLst>
              </p:spPr>
            </p:pic>
            <p:pic>
              <p:nvPicPr>
                <p:cNvPr id="17" name="Graphic 16" descr="Network diagram with solid fill">
                  <a:extLst>
                    <a:ext uri="{FF2B5EF4-FFF2-40B4-BE49-F238E27FC236}">
                      <a16:creationId xmlns:a16="http://schemas.microsoft.com/office/drawing/2014/main" id="{AC11A85A-0CB8-7B82-6209-6ADF30AB6BE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6200000">
                  <a:off x="3378335" y="2537150"/>
                  <a:ext cx="298404" cy="298404"/>
                </a:xfrm>
                <a:prstGeom prst="rect">
                  <a:avLst/>
                </a:prstGeom>
              </p:spPr>
            </p:pic>
          </p:grpSp>
        </p:grpSp>
      </p:grpSp>
      <p:sp>
        <p:nvSpPr>
          <p:cNvPr id="6" name="TextBox 5">
            <a:extLst>
              <a:ext uri="{FF2B5EF4-FFF2-40B4-BE49-F238E27FC236}">
                <a16:creationId xmlns:a16="http://schemas.microsoft.com/office/drawing/2014/main" id="{4D9E40EA-5689-3C65-4DAF-5309566AFC36}"/>
              </a:ext>
            </a:extLst>
          </p:cNvPr>
          <p:cNvSpPr txBox="1"/>
          <p:nvPr/>
        </p:nvSpPr>
        <p:spPr>
          <a:xfrm>
            <a:off x="398255" y="2038203"/>
            <a:ext cx="3779999" cy="461665"/>
          </a:xfrm>
          <a:prstGeom prst="rect">
            <a:avLst/>
          </a:prstGeom>
          <a:noFill/>
          <a:ln>
            <a:noFill/>
          </a:ln>
        </p:spPr>
        <p:txBody>
          <a:bodyPr wrap="square">
            <a:spAutoFit/>
          </a:bodyPr>
          <a:lstStyle/>
          <a:p>
            <a:pPr defTabSz="457166">
              <a:defRPr/>
            </a:pPr>
            <a:r>
              <a:rPr lang="en-IN" sz="1200">
                <a:solidFill>
                  <a:prstClr val="white">
                    <a:lumMod val="95000"/>
                  </a:prstClr>
                </a:solidFill>
                <a:latin typeface="Trebuchet MS"/>
              </a:rPr>
              <a:t>Flexible choice of sizing the instance as per business and performance demand</a:t>
            </a:r>
            <a:endParaRPr lang="en-US" sz="1200">
              <a:solidFill>
                <a:prstClr val="white">
                  <a:lumMod val="95000"/>
                </a:prstClr>
              </a:solidFill>
              <a:latin typeface="Trebuchet MS"/>
            </a:endParaRPr>
          </a:p>
        </p:txBody>
      </p:sp>
      <p:sp>
        <p:nvSpPr>
          <p:cNvPr id="56" name="Rectangle: Rounded Corners 55">
            <a:extLst>
              <a:ext uri="{FF2B5EF4-FFF2-40B4-BE49-F238E27FC236}">
                <a16:creationId xmlns:a16="http://schemas.microsoft.com/office/drawing/2014/main" id="{C7D85289-BFB9-C394-7EEC-70F29BD05EEB}"/>
              </a:ext>
            </a:extLst>
          </p:cNvPr>
          <p:cNvSpPr/>
          <p:nvPr/>
        </p:nvSpPr>
        <p:spPr>
          <a:xfrm>
            <a:off x="0" y="4373994"/>
            <a:ext cx="9144000" cy="360000"/>
          </a:xfrm>
          <a:prstGeom prst="roundRect">
            <a:avLst>
              <a:gd name="adj" fmla="val 0"/>
            </a:avLst>
          </a:prstGeom>
          <a:solidFill>
            <a:srgbClr val="BED730"/>
          </a:solidFill>
          <a:ln w="12700" cap="flat" cmpd="sng" algn="ctr">
            <a:noFill/>
            <a:prstDash val="solid"/>
            <a:miter lim="800000"/>
          </a:ln>
          <a:effectLst/>
        </p:spPr>
        <p:txBody>
          <a:bodyPr lIns="68580" tIns="34290" rIns="68580" bIns="34290" rtlCol="0" anchor="ctr"/>
          <a:lstStyle/>
          <a:p>
            <a:pPr algn="ctr" defTabSz="457178">
              <a:defRPr/>
            </a:pPr>
            <a:r>
              <a:rPr lang="en-US" sz="1200" b="1" i="1">
                <a:solidFill>
                  <a:prstClr val="black"/>
                </a:solidFill>
                <a:latin typeface="Trebuchet MS"/>
              </a:rPr>
              <a:t>Designed for scalable, cost-efficient, and compliance ready workloads across industries</a:t>
            </a:r>
            <a:endParaRPr lang="en-US" sz="1100" b="1">
              <a:solidFill>
                <a:prstClr val="black"/>
              </a:solidFill>
            </a:endParaRPr>
          </a:p>
        </p:txBody>
      </p:sp>
    </p:spTree>
    <p:extLst>
      <p:ext uri="{BB962C8B-B14F-4D97-AF65-F5344CB8AC3E}">
        <p14:creationId xmlns:p14="http://schemas.microsoft.com/office/powerpoint/2010/main" val="131632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7359AF3D-26FE-B3BC-18A5-EAAC712D68F9}"/>
              </a:ext>
            </a:extLst>
          </p:cNvPr>
          <p:cNvSpPr/>
          <p:nvPr/>
        </p:nvSpPr>
        <p:spPr>
          <a:xfrm>
            <a:off x="5988051" y="3012829"/>
            <a:ext cx="2832100" cy="1313720"/>
          </a:xfrm>
          <a:prstGeom prst="rect">
            <a:avLst/>
          </a:prstGeom>
          <a:solidFill>
            <a:srgbClr val="10253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Rectangle 31">
            <a:extLst>
              <a:ext uri="{FF2B5EF4-FFF2-40B4-BE49-F238E27FC236}">
                <a16:creationId xmlns:a16="http://schemas.microsoft.com/office/drawing/2014/main" id="{CD3F9D6D-0A4D-37EC-D001-85CEE7DC5BFC}"/>
              </a:ext>
            </a:extLst>
          </p:cNvPr>
          <p:cNvSpPr/>
          <p:nvPr/>
        </p:nvSpPr>
        <p:spPr>
          <a:xfrm>
            <a:off x="327009" y="3012829"/>
            <a:ext cx="2832100" cy="1313720"/>
          </a:xfrm>
          <a:prstGeom prst="rect">
            <a:avLst/>
          </a:prstGeom>
          <a:solidFill>
            <a:srgbClr val="10253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Rectangle 30">
            <a:extLst>
              <a:ext uri="{FF2B5EF4-FFF2-40B4-BE49-F238E27FC236}">
                <a16:creationId xmlns:a16="http://schemas.microsoft.com/office/drawing/2014/main" id="{A7CC6AB2-44D5-B52F-0E97-FDA4C348D6B1}"/>
              </a:ext>
            </a:extLst>
          </p:cNvPr>
          <p:cNvSpPr/>
          <p:nvPr/>
        </p:nvSpPr>
        <p:spPr>
          <a:xfrm>
            <a:off x="3155951" y="1693414"/>
            <a:ext cx="2832100" cy="1313721"/>
          </a:xfrm>
          <a:prstGeom prst="rect">
            <a:avLst/>
          </a:prstGeom>
          <a:solidFill>
            <a:srgbClr val="10253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5FCE1EED-BA42-EA4C-EC86-141486AE4769}"/>
              </a:ext>
            </a:extLst>
          </p:cNvPr>
          <p:cNvSpPr>
            <a:spLocks noGrp="1"/>
          </p:cNvSpPr>
          <p:nvPr>
            <p:ph type="title"/>
          </p:nvPr>
        </p:nvSpPr>
        <p:spPr>
          <a:xfrm>
            <a:off x="324000" y="219270"/>
            <a:ext cx="8496150" cy="400099"/>
          </a:xfrm>
        </p:spPr>
        <p:txBody>
          <a:bodyPr/>
          <a:lstStyle/>
          <a:p>
            <a:r>
              <a:rPr lang="en-IN" dirty="0" err="1"/>
              <a:t>CloudInfinit</a:t>
            </a:r>
            <a:r>
              <a:rPr lang="en-IN" baseline="30000" dirty="0" err="1">
                <a:solidFill>
                  <a:schemeClr val="bg1"/>
                </a:solidFill>
              </a:rPr>
              <a:t>+AI</a:t>
            </a:r>
            <a:r>
              <a:rPr lang="en-IN" dirty="0">
                <a:solidFill>
                  <a:schemeClr val="bg1"/>
                </a:solidFill>
              </a:rPr>
              <a:t>:</a:t>
            </a:r>
            <a:r>
              <a:rPr lang="en-IN" dirty="0"/>
              <a:t> </a:t>
            </a:r>
            <a:r>
              <a:rPr lang="en-IN" dirty="0">
                <a:solidFill>
                  <a:srgbClr val="BBD42F"/>
                </a:solidFill>
              </a:rPr>
              <a:t>High performance GPU AS a service  </a:t>
            </a:r>
            <a:endParaRPr lang="en-US" dirty="0">
              <a:solidFill>
                <a:srgbClr val="BBD42F"/>
              </a:solidFill>
            </a:endParaRPr>
          </a:p>
        </p:txBody>
      </p:sp>
      <p:sp>
        <p:nvSpPr>
          <p:cNvPr id="4" name="TextBox 3">
            <a:extLst>
              <a:ext uri="{FF2B5EF4-FFF2-40B4-BE49-F238E27FC236}">
                <a16:creationId xmlns:a16="http://schemas.microsoft.com/office/drawing/2014/main" id="{ACBB4569-D4BB-7095-850C-FE2AD450B64F}"/>
              </a:ext>
            </a:extLst>
          </p:cNvPr>
          <p:cNvSpPr txBox="1"/>
          <p:nvPr/>
        </p:nvSpPr>
        <p:spPr>
          <a:xfrm>
            <a:off x="323850" y="990674"/>
            <a:ext cx="8496300" cy="407804"/>
          </a:xfrm>
          <a:prstGeom prst="rect">
            <a:avLst/>
          </a:prstGeom>
          <a:noFill/>
        </p:spPr>
        <p:txBody>
          <a:bodyPr wrap="square" lIns="68580" tIns="34290" rIns="68580" bIns="34290" anchor="t">
            <a:spAutoFit/>
          </a:bodyPr>
          <a:lstStyle/>
          <a:p>
            <a:r>
              <a:rPr lang="en-US" sz="1100">
                <a:solidFill>
                  <a:schemeClr val="bg1"/>
                </a:solidFill>
              </a:rPr>
              <a:t>Our cloud platform is now elevated to meet demands of deep learning, machine learning, AI training, inferencing... </a:t>
            </a:r>
          </a:p>
          <a:p>
            <a:r>
              <a:rPr lang="en-US" sz="1100">
                <a:solidFill>
                  <a:schemeClr val="bg1"/>
                </a:solidFill>
              </a:rPr>
              <a:t>With Nvidia's advanced GPUs, get unparalleled performance, high network throughput &amp; low latency, crucial for AI workloads.</a:t>
            </a:r>
            <a:endParaRPr lang="en-IN" sz="1100">
              <a:solidFill>
                <a:schemeClr val="bg1"/>
              </a:solidFill>
            </a:endParaRPr>
          </a:p>
        </p:txBody>
      </p:sp>
      <p:cxnSp>
        <p:nvCxnSpPr>
          <p:cNvPr id="12" name="Straight Connector 11">
            <a:extLst>
              <a:ext uri="{FF2B5EF4-FFF2-40B4-BE49-F238E27FC236}">
                <a16:creationId xmlns:a16="http://schemas.microsoft.com/office/drawing/2014/main" id="{C3A4E76D-1330-3373-CDEC-717A23C4E2EE}"/>
              </a:ext>
            </a:extLst>
          </p:cNvPr>
          <p:cNvCxnSpPr>
            <a:cxnSpLocks/>
          </p:cNvCxnSpPr>
          <p:nvPr/>
        </p:nvCxnSpPr>
        <p:spPr>
          <a:xfrm>
            <a:off x="323850" y="3012829"/>
            <a:ext cx="8496300" cy="0"/>
          </a:xfrm>
          <a:prstGeom prst="line">
            <a:avLst/>
          </a:prstGeom>
          <a:ln>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8ACA425C-FA24-82A5-7849-CA1F93427E0A}"/>
              </a:ext>
            </a:extLst>
          </p:cNvPr>
          <p:cNvGrpSpPr/>
          <p:nvPr/>
        </p:nvGrpSpPr>
        <p:grpSpPr>
          <a:xfrm>
            <a:off x="3155950" y="1693414"/>
            <a:ext cx="2832100" cy="2627442"/>
            <a:chOff x="3155950" y="1322427"/>
            <a:chExt cx="2832100" cy="2998429"/>
          </a:xfrm>
        </p:grpSpPr>
        <p:cxnSp>
          <p:nvCxnSpPr>
            <p:cNvPr id="14" name="Straight Connector 13">
              <a:extLst>
                <a:ext uri="{FF2B5EF4-FFF2-40B4-BE49-F238E27FC236}">
                  <a16:creationId xmlns:a16="http://schemas.microsoft.com/office/drawing/2014/main" id="{02EF6D04-55F2-C647-F3F0-821BE8903B2C}"/>
                </a:ext>
              </a:extLst>
            </p:cNvPr>
            <p:cNvCxnSpPr/>
            <p:nvPr/>
          </p:nvCxnSpPr>
          <p:spPr>
            <a:xfrm>
              <a:off x="3155950" y="1322427"/>
              <a:ext cx="0" cy="2998429"/>
            </a:xfrm>
            <a:prstGeom prst="line">
              <a:avLst/>
            </a:prstGeom>
            <a:ln>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BAD4D58-38C8-5094-F6D4-D6F0355F2566}"/>
                </a:ext>
              </a:extLst>
            </p:cNvPr>
            <p:cNvCxnSpPr/>
            <p:nvPr/>
          </p:nvCxnSpPr>
          <p:spPr>
            <a:xfrm>
              <a:off x="5988050" y="1322427"/>
              <a:ext cx="0" cy="2998429"/>
            </a:xfrm>
            <a:prstGeom prst="line">
              <a:avLst/>
            </a:prstGeom>
            <a:ln>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6B8DFB7B-931E-CC60-04DB-8210A0718BD8}"/>
              </a:ext>
            </a:extLst>
          </p:cNvPr>
          <p:cNvSpPr txBox="1"/>
          <p:nvPr/>
        </p:nvSpPr>
        <p:spPr>
          <a:xfrm>
            <a:off x="323850" y="2265171"/>
            <a:ext cx="2713877" cy="623248"/>
          </a:xfrm>
          <a:prstGeom prst="rect">
            <a:avLst/>
          </a:prstGeom>
          <a:noFill/>
        </p:spPr>
        <p:txBody>
          <a:bodyPr wrap="square" lIns="68580" tIns="34290" rIns="68580" bIns="34290" anchor="t">
            <a:spAutoFit/>
          </a:bodyPr>
          <a:lstStyle/>
          <a:p>
            <a:pPr algn="ctr"/>
            <a:r>
              <a:rPr lang="en-US" sz="900">
                <a:solidFill>
                  <a:schemeClr val="bg1">
                    <a:lumMod val="85000"/>
                  </a:schemeClr>
                </a:solidFill>
              </a:rPr>
              <a:t>Powered by Nvidia's state-of-the-art GPUs, Sify </a:t>
            </a:r>
            <a:r>
              <a:rPr lang="en-US" sz="900" err="1">
                <a:solidFill>
                  <a:schemeClr val="bg1">
                    <a:lumMod val="85000"/>
                  </a:schemeClr>
                </a:solidFill>
              </a:rPr>
              <a:t>CloudInfinit</a:t>
            </a:r>
            <a:r>
              <a:rPr lang="en-US" sz="900" baseline="30000" err="1">
                <a:solidFill>
                  <a:schemeClr val="bg1">
                    <a:lumMod val="85000"/>
                  </a:schemeClr>
                </a:solidFill>
              </a:rPr>
              <a:t>+</a:t>
            </a:r>
            <a:r>
              <a:rPr lang="en-US" sz="900" baseline="30000" err="1">
                <a:solidFill>
                  <a:srgbClr val="BBD42F"/>
                </a:solidFill>
              </a:rPr>
              <a:t>AI</a:t>
            </a:r>
            <a:r>
              <a:rPr lang="en-US" sz="900">
                <a:solidFill>
                  <a:schemeClr val="bg1">
                    <a:lumMod val="85000"/>
                  </a:schemeClr>
                </a:solidFill>
              </a:rPr>
              <a:t> offers exceptional computational power, enabling rapid AI model training and efficient inferencing.</a:t>
            </a:r>
            <a:endParaRPr lang="en-IN" sz="900" b="1">
              <a:solidFill>
                <a:schemeClr val="bg1">
                  <a:lumMod val="85000"/>
                </a:schemeClr>
              </a:solidFill>
            </a:endParaRPr>
          </a:p>
        </p:txBody>
      </p:sp>
      <p:sp>
        <p:nvSpPr>
          <p:cNvPr id="20" name="TextBox 19">
            <a:extLst>
              <a:ext uri="{FF2B5EF4-FFF2-40B4-BE49-F238E27FC236}">
                <a16:creationId xmlns:a16="http://schemas.microsoft.com/office/drawing/2014/main" id="{C04483EA-261D-D8FB-893C-B183B7317571}"/>
              </a:ext>
            </a:extLst>
          </p:cNvPr>
          <p:cNvSpPr txBox="1"/>
          <p:nvPr/>
        </p:nvSpPr>
        <p:spPr>
          <a:xfrm>
            <a:off x="3223642" y="2265171"/>
            <a:ext cx="2696707" cy="646331"/>
          </a:xfrm>
          <a:prstGeom prst="rect">
            <a:avLst/>
          </a:prstGeom>
          <a:noFill/>
        </p:spPr>
        <p:txBody>
          <a:bodyPr wrap="square">
            <a:spAutoFit/>
          </a:bodyPr>
          <a:lstStyle/>
          <a:p>
            <a:pPr algn="ctr"/>
            <a:r>
              <a:rPr lang="en-US" sz="900">
                <a:solidFill>
                  <a:schemeClr val="bg1">
                    <a:lumMod val="85000"/>
                  </a:schemeClr>
                </a:solidFill>
              </a:rPr>
              <a:t>Tailored specifically for deep learning and AI applications, the platform supports complex algorithms and large datasets, enhancing the accuracy and speed of AI operations.</a:t>
            </a:r>
            <a:endParaRPr lang="en-IN" sz="900">
              <a:solidFill>
                <a:schemeClr val="bg1">
                  <a:lumMod val="85000"/>
                </a:schemeClr>
              </a:solidFill>
            </a:endParaRPr>
          </a:p>
        </p:txBody>
      </p:sp>
      <p:sp>
        <p:nvSpPr>
          <p:cNvPr id="21" name="TextBox 20">
            <a:extLst>
              <a:ext uri="{FF2B5EF4-FFF2-40B4-BE49-F238E27FC236}">
                <a16:creationId xmlns:a16="http://schemas.microsoft.com/office/drawing/2014/main" id="{A2F4075B-70AE-D719-7A8F-74E82A7050D1}"/>
              </a:ext>
            </a:extLst>
          </p:cNvPr>
          <p:cNvSpPr txBox="1"/>
          <p:nvPr/>
        </p:nvSpPr>
        <p:spPr>
          <a:xfrm>
            <a:off x="6055743" y="2265171"/>
            <a:ext cx="2764403" cy="507831"/>
          </a:xfrm>
          <a:prstGeom prst="rect">
            <a:avLst/>
          </a:prstGeom>
          <a:noFill/>
        </p:spPr>
        <p:txBody>
          <a:bodyPr wrap="square">
            <a:spAutoFit/>
          </a:bodyPr>
          <a:lstStyle/>
          <a:p>
            <a:pPr algn="ctr"/>
            <a:r>
              <a:rPr lang="en-US" sz="900">
                <a:solidFill>
                  <a:prstClr val="white">
                    <a:lumMod val="95000"/>
                  </a:prstClr>
                </a:solidFill>
                <a:latin typeface="Trebuchet MS"/>
              </a:rPr>
              <a:t>Enable low latency interconnect to Hyperscalers and other Data Centers supporting all Hybrid Cloud deployment data sources</a:t>
            </a:r>
            <a:endParaRPr lang="en-US" sz="900">
              <a:solidFill>
                <a:schemeClr val="bg1">
                  <a:lumMod val="85000"/>
                </a:schemeClr>
              </a:solidFill>
            </a:endParaRPr>
          </a:p>
        </p:txBody>
      </p:sp>
      <p:sp>
        <p:nvSpPr>
          <p:cNvPr id="22" name="TextBox 21">
            <a:extLst>
              <a:ext uri="{FF2B5EF4-FFF2-40B4-BE49-F238E27FC236}">
                <a16:creationId xmlns:a16="http://schemas.microsoft.com/office/drawing/2014/main" id="{2336A95B-BB28-29BA-D38D-93F3F9572377}"/>
              </a:ext>
            </a:extLst>
          </p:cNvPr>
          <p:cNvSpPr txBox="1"/>
          <p:nvPr/>
        </p:nvSpPr>
        <p:spPr>
          <a:xfrm>
            <a:off x="323850" y="3373980"/>
            <a:ext cx="2713877" cy="623248"/>
          </a:xfrm>
          <a:prstGeom prst="rect">
            <a:avLst/>
          </a:prstGeom>
          <a:noFill/>
        </p:spPr>
        <p:txBody>
          <a:bodyPr wrap="square" lIns="68580" tIns="34290" rIns="68580" bIns="34290" anchor="t">
            <a:spAutoFit/>
          </a:bodyPr>
          <a:lstStyle/>
          <a:p>
            <a:pPr algn="ctr"/>
            <a:r>
              <a:rPr lang="en-US" sz="900">
                <a:solidFill>
                  <a:schemeClr val="bg1">
                    <a:lumMod val="85000"/>
                  </a:schemeClr>
                </a:solidFill>
              </a:rPr>
              <a:t>Hosted within Sify's top-tier data centers, </a:t>
            </a:r>
            <a:r>
              <a:rPr lang="en-US" sz="900" err="1">
                <a:solidFill>
                  <a:schemeClr val="bg1">
                    <a:lumMod val="85000"/>
                  </a:schemeClr>
                </a:solidFill>
              </a:rPr>
              <a:t>CloudInfinit</a:t>
            </a:r>
            <a:r>
              <a:rPr lang="en-US" sz="900" baseline="30000" err="1">
                <a:solidFill>
                  <a:srgbClr val="BBD42F"/>
                </a:solidFill>
              </a:rPr>
              <a:t>+AI</a:t>
            </a:r>
            <a:r>
              <a:rPr lang="en-US" sz="900">
                <a:solidFill>
                  <a:srgbClr val="BBD42F"/>
                </a:solidFill>
              </a:rPr>
              <a:t> </a:t>
            </a:r>
            <a:r>
              <a:rPr lang="en-US" sz="900">
                <a:solidFill>
                  <a:schemeClr val="bg1">
                    <a:lumMod val="85000"/>
                  </a:schemeClr>
                </a:solidFill>
              </a:rPr>
              <a:t>delivers secure, dependable, and scalable computing resources, supported by Sify’s extensive network and infrastructure expertise.</a:t>
            </a:r>
            <a:endParaRPr lang="en-IN" sz="900">
              <a:solidFill>
                <a:schemeClr val="bg1">
                  <a:lumMod val="85000"/>
                </a:schemeClr>
              </a:solidFill>
            </a:endParaRPr>
          </a:p>
        </p:txBody>
      </p:sp>
      <p:sp>
        <p:nvSpPr>
          <p:cNvPr id="23" name="TextBox 22">
            <a:extLst>
              <a:ext uri="{FF2B5EF4-FFF2-40B4-BE49-F238E27FC236}">
                <a16:creationId xmlns:a16="http://schemas.microsoft.com/office/drawing/2014/main" id="{82EF70D9-CE17-5F55-5CE1-07534B6B6D8E}"/>
              </a:ext>
            </a:extLst>
          </p:cNvPr>
          <p:cNvSpPr txBox="1"/>
          <p:nvPr/>
        </p:nvSpPr>
        <p:spPr>
          <a:xfrm>
            <a:off x="3223642" y="3373979"/>
            <a:ext cx="2696701" cy="646331"/>
          </a:xfrm>
          <a:prstGeom prst="rect">
            <a:avLst/>
          </a:prstGeom>
          <a:noFill/>
        </p:spPr>
        <p:txBody>
          <a:bodyPr wrap="square">
            <a:spAutoFit/>
          </a:bodyPr>
          <a:lstStyle/>
          <a:p>
            <a:pPr algn="ctr"/>
            <a:r>
              <a:rPr lang="en-US" sz="900">
                <a:solidFill>
                  <a:schemeClr val="bg1">
                    <a:lumMod val="85000"/>
                  </a:schemeClr>
                </a:solidFill>
              </a:rPr>
              <a:t>Offers scalable resources to support growing AI workloads, allowing  to expand seamlessly while maintaining robust data security and compliance with industry standards.</a:t>
            </a:r>
            <a:endParaRPr lang="en-IN" sz="900">
              <a:solidFill>
                <a:schemeClr val="bg1">
                  <a:lumMod val="85000"/>
                </a:schemeClr>
              </a:solidFill>
            </a:endParaRPr>
          </a:p>
        </p:txBody>
      </p:sp>
      <p:sp>
        <p:nvSpPr>
          <p:cNvPr id="24" name="TextBox 23">
            <a:extLst>
              <a:ext uri="{FF2B5EF4-FFF2-40B4-BE49-F238E27FC236}">
                <a16:creationId xmlns:a16="http://schemas.microsoft.com/office/drawing/2014/main" id="{5467C299-8712-AA2F-B1D4-EB2FD777512A}"/>
              </a:ext>
            </a:extLst>
          </p:cNvPr>
          <p:cNvSpPr txBox="1"/>
          <p:nvPr/>
        </p:nvSpPr>
        <p:spPr>
          <a:xfrm>
            <a:off x="6038563" y="3373980"/>
            <a:ext cx="2781579" cy="623248"/>
          </a:xfrm>
          <a:prstGeom prst="rect">
            <a:avLst/>
          </a:prstGeom>
          <a:noFill/>
        </p:spPr>
        <p:txBody>
          <a:bodyPr wrap="square" lIns="68580" tIns="34290" rIns="68580" bIns="34290" anchor="t">
            <a:spAutoFit/>
          </a:bodyPr>
          <a:lstStyle/>
          <a:p>
            <a:pPr algn="ctr"/>
            <a:r>
              <a:rPr lang="en-US" sz="900">
                <a:solidFill>
                  <a:schemeClr val="bg1">
                    <a:lumMod val="85000"/>
                  </a:schemeClr>
                </a:solidFill>
              </a:rPr>
              <a:t>By integrating Nvidia’s technology with Sify’s </a:t>
            </a:r>
            <a:r>
              <a:rPr lang="en-US" sz="900" err="1">
                <a:solidFill>
                  <a:schemeClr val="bg1">
                    <a:lumMod val="85000"/>
                  </a:schemeClr>
                </a:solidFill>
              </a:rPr>
              <a:t>CloudInfinit</a:t>
            </a:r>
            <a:r>
              <a:rPr lang="en-US" sz="900" baseline="30000" err="1">
                <a:solidFill>
                  <a:srgbClr val="BBD42F"/>
                </a:solidFill>
              </a:rPr>
              <a:t>+AI</a:t>
            </a:r>
            <a:r>
              <a:rPr lang="en-US" sz="900">
                <a:solidFill>
                  <a:schemeClr val="bg1">
                    <a:lumMod val="85000"/>
                  </a:schemeClr>
                </a:solidFill>
              </a:rPr>
              <a:t>, businesses can leverage advanced AI tools and frameworks, fostering innovation and accelerating time-to-market</a:t>
            </a:r>
            <a:endParaRPr lang="en-IN" sz="900">
              <a:solidFill>
                <a:schemeClr val="bg1">
                  <a:lumMod val="85000"/>
                </a:schemeClr>
              </a:solidFill>
            </a:endParaRPr>
          </a:p>
        </p:txBody>
      </p:sp>
      <p:sp>
        <p:nvSpPr>
          <p:cNvPr id="25" name="TextBox 24">
            <a:extLst>
              <a:ext uri="{FF2B5EF4-FFF2-40B4-BE49-F238E27FC236}">
                <a16:creationId xmlns:a16="http://schemas.microsoft.com/office/drawing/2014/main" id="{45C297C7-A482-DEAB-581F-5AA40000C06F}"/>
              </a:ext>
            </a:extLst>
          </p:cNvPr>
          <p:cNvSpPr txBox="1"/>
          <p:nvPr/>
        </p:nvSpPr>
        <p:spPr>
          <a:xfrm>
            <a:off x="323850" y="1799847"/>
            <a:ext cx="2713877" cy="461665"/>
          </a:xfrm>
          <a:prstGeom prst="rect">
            <a:avLst/>
          </a:prstGeom>
          <a:noFill/>
        </p:spPr>
        <p:txBody>
          <a:bodyPr wrap="square">
            <a:spAutoFit/>
          </a:bodyPr>
          <a:lstStyle/>
          <a:p>
            <a:pPr algn="ctr"/>
            <a:r>
              <a:rPr lang="en-IN" sz="1200" b="1">
                <a:solidFill>
                  <a:srgbClr val="BED730"/>
                </a:solidFill>
              </a:rPr>
              <a:t>High-Performance </a:t>
            </a:r>
          </a:p>
          <a:p>
            <a:pPr algn="ctr"/>
            <a:r>
              <a:rPr lang="en-IN" sz="1200" b="1">
                <a:solidFill>
                  <a:srgbClr val="BED730"/>
                </a:solidFill>
              </a:rPr>
              <a:t>Infrastructure</a:t>
            </a:r>
          </a:p>
        </p:txBody>
      </p:sp>
      <p:sp>
        <p:nvSpPr>
          <p:cNvPr id="26" name="TextBox 25">
            <a:extLst>
              <a:ext uri="{FF2B5EF4-FFF2-40B4-BE49-F238E27FC236}">
                <a16:creationId xmlns:a16="http://schemas.microsoft.com/office/drawing/2014/main" id="{949C7B5F-DB8C-A70B-2647-602CAC239470}"/>
              </a:ext>
            </a:extLst>
          </p:cNvPr>
          <p:cNvSpPr txBox="1"/>
          <p:nvPr/>
        </p:nvSpPr>
        <p:spPr>
          <a:xfrm>
            <a:off x="3223642" y="1799847"/>
            <a:ext cx="2696715" cy="461665"/>
          </a:xfrm>
          <a:prstGeom prst="rect">
            <a:avLst/>
          </a:prstGeom>
          <a:noFill/>
        </p:spPr>
        <p:txBody>
          <a:bodyPr wrap="square">
            <a:spAutoFit/>
          </a:bodyPr>
          <a:lstStyle/>
          <a:p>
            <a:pPr algn="ctr"/>
            <a:r>
              <a:rPr lang="en-IN" sz="1200" b="1">
                <a:solidFill>
                  <a:srgbClr val="BED730"/>
                </a:solidFill>
              </a:rPr>
              <a:t>Optimized for </a:t>
            </a:r>
          </a:p>
          <a:p>
            <a:pPr algn="ctr"/>
            <a:r>
              <a:rPr lang="en-IN" sz="1200" b="1">
                <a:solidFill>
                  <a:srgbClr val="BED730"/>
                </a:solidFill>
              </a:rPr>
              <a:t>AI Workloads</a:t>
            </a:r>
          </a:p>
        </p:txBody>
      </p:sp>
      <p:sp>
        <p:nvSpPr>
          <p:cNvPr id="27" name="TextBox 26">
            <a:extLst>
              <a:ext uri="{FF2B5EF4-FFF2-40B4-BE49-F238E27FC236}">
                <a16:creationId xmlns:a16="http://schemas.microsoft.com/office/drawing/2014/main" id="{E72116A4-EE4F-D41B-AF2C-BA0B895770AA}"/>
              </a:ext>
            </a:extLst>
          </p:cNvPr>
          <p:cNvSpPr txBox="1"/>
          <p:nvPr/>
        </p:nvSpPr>
        <p:spPr>
          <a:xfrm>
            <a:off x="6038563" y="1799847"/>
            <a:ext cx="2781583" cy="461665"/>
          </a:xfrm>
          <a:prstGeom prst="rect">
            <a:avLst/>
          </a:prstGeom>
          <a:noFill/>
        </p:spPr>
        <p:txBody>
          <a:bodyPr wrap="square">
            <a:spAutoFit/>
          </a:bodyPr>
          <a:lstStyle/>
          <a:p>
            <a:pPr algn="ctr"/>
            <a:r>
              <a:rPr lang="en-US" sz="1200" b="1">
                <a:solidFill>
                  <a:srgbClr val="BED730"/>
                </a:solidFill>
              </a:rPr>
              <a:t>High Network Throughput &amp;</a:t>
            </a:r>
          </a:p>
          <a:p>
            <a:pPr algn="ctr"/>
            <a:r>
              <a:rPr lang="en-US" sz="1200" b="1">
                <a:solidFill>
                  <a:srgbClr val="BED730"/>
                </a:solidFill>
              </a:rPr>
              <a:t> Low Latency</a:t>
            </a:r>
          </a:p>
        </p:txBody>
      </p:sp>
      <p:sp>
        <p:nvSpPr>
          <p:cNvPr id="28" name="TextBox 27">
            <a:extLst>
              <a:ext uri="{FF2B5EF4-FFF2-40B4-BE49-F238E27FC236}">
                <a16:creationId xmlns:a16="http://schemas.microsoft.com/office/drawing/2014/main" id="{5894878A-95BF-4735-1AE9-06EF8BBD47E5}"/>
              </a:ext>
            </a:extLst>
          </p:cNvPr>
          <p:cNvSpPr txBox="1"/>
          <p:nvPr/>
        </p:nvSpPr>
        <p:spPr>
          <a:xfrm>
            <a:off x="323850" y="3081746"/>
            <a:ext cx="2713877" cy="276999"/>
          </a:xfrm>
          <a:prstGeom prst="rect">
            <a:avLst/>
          </a:prstGeom>
          <a:noFill/>
        </p:spPr>
        <p:txBody>
          <a:bodyPr wrap="square">
            <a:spAutoFit/>
          </a:bodyPr>
          <a:lstStyle/>
          <a:p>
            <a:pPr algn="ctr"/>
            <a:r>
              <a:rPr lang="en-IN" sz="1200" b="1">
                <a:solidFill>
                  <a:srgbClr val="BED730"/>
                </a:solidFill>
              </a:rPr>
              <a:t>State-of-the-Art Data Centres</a:t>
            </a:r>
          </a:p>
        </p:txBody>
      </p:sp>
      <p:sp>
        <p:nvSpPr>
          <p:cNvPr id="29" name="TextBox 28">
            <a:extLst>
              <a:ext uri="{FF2B5EF4-FFF2-40B4-BE49-F238E27FC236}">
                <a16:creationId xmlns:a16="http://schemas.microsoft.com/office/drawing/2014/main" id="{C7979C7D-C146-DD71-B448-7844D9144BEB}"/>
              </a:ext>
            </a:extLst>
          </p:cNvPr>
          <p:cNvSpPr txBox="1"/>
          <p:nvPr/>
        </p:nvSpPr>
        <p:spPr>
          <a:xfrm>
            <a:off x="3223642" y="3081746"/>
            <a:ext cx="2696703" cy="276999"/>
          </a:xfrm>
          <a:prstGeom prst="rect">
            <a:avLst/>
          </a:prstGeom>
          <a:noFill/>
        </p:spPr>
        <p:txBody>
          <a:bodyPr wrap="square">
            <a:spAutoFit/>
          </a:bodyPr>
          <a:lstStyle/>
          <a:p>
            <a:pPr algn="ctr"/>
            <a:r>
              <a:rPr lang="en-IN" sz="1200" b="1">
                <a:solidFill>
                  <a:srgbClr val="BED730"/>
                </a:solidFill>
              </a:rPr>
              <a:t>Scalability, Flexibility &amp; Security</a:t>
            </a:r>
          </a:p>
        </p:txBody>
      </p:sp>
      <p:sp>
        <p:nvSpPr>
          <p:cNvPr id="30" name="TextBox 29">
            <a:extLst>
              <a:ext uri="{FF2B5EF4-FFF2-40B4-BE49-F238E27FC236}">
                <a16:creationId xmlns:a16="http://schemas.microsoft.com/office/drawing/2014/main" id="{8AFE4E2F-D69E-1DD1-0B38-AB5D48AC3F8E}"/>
              </a:ext>
            </a:extLst>
          </p:cNvPr>
          <p:cNvSpPr txBox="1"/>
          <p:nvPr/>
        </p:nvSpPr>
        <p:spPr>
          <a:xfrm>
            <a:off x="6038562" y="3081746"/>
            <a:ext cx="2781588" cy="276999"/>
          </a:xfrm>
          <a:prstGeom prst="rect">
            <a:avLst/>
          </a:prstGeom>
          <a:noFill/>
        </p:spPr>
        <p:txBody>
          <a:bodyPr wrap="square">
            <a:spAutoFit/>
          </a:bodyPr>
          <a:lstStyle/>
          <a:p>
            <a:pPr algn="ctr"/>
            <a:r>
              <a:rPr lang="en-IN" sz="1200" b="1">
                <a:solidFill>
                  <a:srgbClr val="BED730"/>
                </a:solidFill>
              </a:rPr>
              <a:t>Enhanced Collaboration</a:t>
            </a:r>
          </a:p>
        </p:txBody>
      </p:sp>
      <p:sp>
        <p:nvSpPr>
          <p:cNvPr id="5" name="Rectangle: Rounded Corners 4">
            <a:extLst>
              <a:ext uri="{FF2B5EF4-FFF2-40B4-BE49-F238E27FC236}">
                <a16:creationId xmlns:a16="http://schemas.microsoft.com/office/drawing/2014/main" id="{C50E484A-A9D3-EAFE-01EB-74D2E90828AB}"/>
              </a:ext>
            </a:extLst>
          </p:cNvPr>
          <p:cNvSpPr/>
          <p:nvPr/>
        </p:nvSpPr>
        <p:spPr>
          <a:xfrm>
            <a:off x="0" y="4362235"/>
            <a:ext cx="9144000" cy="360000"/>
          </a:xfrm>
          <a:prstGeom prst="roundRect">
            <a:avLst>
              <a:gd name="adj" fmla="val 0"/>
            </a:avLst>
          </a:prstGeom>
          <a:solidFill>
            <a:srgbClr val="BED730"/>
          </a:solidFill>
          <a:ln w="12700" cap="flat" cmpd="sng" algn="ctr">
            <a:noFill/>
            <a:prstDash val="solid"/>
            <a:miter lim="800000"/>
          </a:ln>
          <a:effectLst/>
        </p:spPr>
        <p:txBody>
          <a:bodyPr lIns="68580" tIns="34290" rIns="68580" bIns="34290" rtlCol="0" anchor="ctr"/>
          <a:lstStyle/>
          <a:p>
            <a:pPr algn="ctr" defTabSz="457178"/>
            <a:r>
              <a:rPr lang="en-US" sz="1200" b="1" i="1">
                <a:solidFill>
                  <a:prstClr val="black"/>
                </a:solidFill>
                <a:latin typeface="Trebuchet MS"/>
              </a:rPr>
              <a:t>Democratizing access to high-performance computing, driving innovation and efficiency for organizations</a:t>
            </a:r>
          </a:p>
        </p:txBody>
      </p:sp>
    </p:spTree>
    <p:extLst>
      <p:ext uri="{BB962C8B-B14F-4D97-AF65-F5344CB8AC3E}">
        <p14:creationId xmlns:p14="http://schemas.microsoft.com/office/powerpoint/2010/main" val="187093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FF7CE2-2093-AB16-7DBB-792BC9DC0C19}"/>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Lst>
          </a:blip>
          <a:stretch>
            <a:fillRect/>
          </a:stretch>
        </p:blipFill>
        <p:spPr>
          <a:xfrm>
            <a:off x="305992" y="1744896"/>
            <a:ext cx="8508891" cy="2662200"/>
          </a:xfrm>
          <a:prstGeom prst="rect">
            <a:avLst/>
          </a:prstGeom>
        </p:spPr>
      </p:pic>
      <p:sp>
        <p:nvSpPr>
          <p:cNvPr id="5" name="Rectangle 4">
            <a:extLst>
              <a:ext uri="{FF2B5EF4-FFF2-40B4-BE49-F238E27FC236}">
                <a16:creationId xmlns:a16="http://schemas.microsoft.com/office/drawing/2014/main" id="{B0B722D9-B97E-EE7F-6E63-31D8EF80442D}"/>
              </a:ext>
            </a:extLst>
          </p:cNvPr>
          <p:cNvSpPr/>
          <p:nvPr/>
        </p:nvSpPr>
        <p:spPr>
          <a:xfrm>
            <a:off x="683571" y="2472186"/>
            <a:ext cx="1059235" cy="26315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1050" b="1">
                <a:solidFill>
                  <a:prstClr val="black"/>
                </a:solidFill>
                <a:latin typeface="Trebuchet MS"/>
              </a:rPr>
              <a:t>COMPUTE</a:t>
            </a:r>
            <a:endParaRPr lang="en-IN" sz="1050" b="1">
              <a:solidFill>
                <a:prstClr val="black"/>
              </a:solidFill>
              <a:latin typeface="Trebuchet MS"/>
            </a:endParaRPr>
          </a:p>
        </p:txBody>
      </p:sp>
      <p:sp>
        <p:nvSpPr>
          <p:cNvPr id="6" name="Rectangle 5">
            <a:extLst>
              <a:ext uri="{FF2B5EF4-FFF2-40B4-BE49-F238E27FC236}">
                <a16:creationId xmlns:a16="http://schemas.microsoft.com/office/drawing/2014/main" id="{F2A2D780-D301-FC21-8DD9-BA3F20779D5E}"/>
              </a:ext>
            </a:extLst>
          </p:cNvPr>
          <p:cNvSpPr/>
          <p:nvPr/>
        </p:nvSpPr>
        <p:spPr>
          <a:xfrm>
            <a:off x="3380067" y="2468315"/>
            <a:ext cx="1147181" cy="25740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1050" b="1">
                <a:solidFill>
                  <a:prstClr val="black"/>
                </a:solidFill>
                <a:latin typeface="Trebuchet MS"/>
              </a:rPr>
              <a:t>STORAGE</a:t>
            </a:r>
            <a:endParaRPr lang="en-IN" sz="1050" b="1">
              <a:solidFill>
                <a:prstClr val="black"/>
              </a:solidFill>
              <a:latin typeface="Trebuchet MS"/>
            </a:endParaRPr>
          </a:p>
        </p:txBody>
      </p:sp>
      <p:sp>
        <p:nvSpPr>
          <p:cNvPr id="7" name="Rectangle 6">
            <a:extLst>
              <a:ext uri="{FF2B5EF4-FFF2-40B4-BE49-F238E27FC236}">
                <a16:creationId xmlns:a16="http://schemas.microsoft.com/office/drawing/2014/main" id="{80DE45CC-6CD1-39FE-9539-BBF5893831E4}"/>
              </a:ext>
            </a:extLst>
          </p:cNvPr>
          <p:cNvSpPr/>
          <p:nvPr/>
        </p:nvSpPr>
        <p:spPr>
          <a:xfrm>
            <a:off x="4720540" y="2468314"/>
            <a:ext cx="1126519" cy="25740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1050" b="1">
                <a:solidFill>
                  <a:prstClr val="black"/>
                </a:solidFill>
                <a:latin typeface="Trebuchet MS"/>
              </a:rPr>
              <a:t>NETWORK</a:t>
            </a:r>
            <a:endParaRPr lang="en-IN" sz="1050" b="1">
              <a:solidFill>
                <a:prstClr val="black"/>
              </a:solidFill>
              <a:latin typeface="Trebuchet MS"/>
            </a:endParaRPr>
          </a:p>
        </p:txBody>
      </p:sp>
      <p:sp>
        <p:nvSpPr>
          <p:cNvPr id="8" name="Rectangle 7">
            <a:extLst>
              <a:ext uri="{FF2B5EF4-FFF2-40B4-BE49-F238E27FC236}">
                <a16:creationId xmlns:a16="http://schemas.microsoft.com/office/drawing/2014/main" id="{E18B2A2C-8623-77AA-226C-D950D3CE74C7}"/>
              </a:ext>
            </a:extLst>
          </p:cNvPr>
          <p:cNvSpPr/>
          <p:nvPr/>
        </p:nvSpPr>
        <p:spPr>
          <a:xfrm>
            <a:off x="6062979" y="2468314"/>
            <a:ext cx="1095086" cy="25740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1050" b="1">
                <a:solidFill>
                  <a:prstClr val="black"/>
                </a:solidFill>
                <a:latin typeface="Trebuchet MS"/>
              </a:rPr>
              <a:t>SECURITY</a:t>
            </a:r>
            <a:endParaRPr lang="en-IN" sz="1050" b="1">
              <a:solidFill>
                <a:prstClr val="black"/>
              </a:solidFill>
              <a:latin typeface="Trebuchet MS"/>
            </a:endParaRPr>
          </a:p>
        </p:txBody>
      </p:sp>
      <p:sp>
        <p:nvSpPr>
          <p:cNvPr id="9" name="TextBox 8">
            <a:extLst>
              <a:ext uri="{FF2B5EF4-FFF2-40B4-BE49-F238E27FC236}">
                <a16:creationId xmlns:a16="http://schemas.microsoft.com/office/drawing/2014/main" id="{96388EFB-EEC9-F7D6-98AF-66B6C1EA8BE7}"/>
              </a:ext>
            </a:extLst>
          </p:cNvPr>
          <p:cNvSpPr txBox="1"/>
          <p:nvPr/>
        </p:nvSpPr>
        <p:spPr>
          <a:xfrm>
            <a:off x="683570" y="2818627"/>
            <a:ext cx="1187823" cy="1200329"/>
          </a:xfrm>
          <a:prstGeom prst="rect">
            <a:avLst/>
          </a:prstGeom>
          <a:noFill/>
        </p:spPr>
        <p:txBody>
          <a:bodyPr wrap="square" rtlCol="0">
            <a:spAutoFit/>
          </a:bodyPr>
          <a:lstStyle/>
          <a:p>
            <a:pPr marL="92069" indent="-92069">
              <a:buFont typeface="Arial" pitchFamily="34" charset="0"/>
              <a:buChar char="•"/>
              <a:defRPr/>
            </a:pPr>
            <a:r>
              <a:rPr lang="en-US" sz="800">
                <a:solidFill>
                  <a:prstClr val="black"/>
                </a:solidFill>
                <a:latin typeface="Trebuchet MS"/>
              </a:rPr>
              <a:t>Virtual Private Instances (VPI)</a:t>
            </a:r>
          </a:p>
          <a:p>
            <a:pPr marL="92069" indent="-92069">
              <a:buFont typeface="Arial" pitchFamily="34" charset="0"/>
              <a:buChar char="•"/>
              <a:defRPr/>
            </a:pPr>
            <a:r>
              <a:rPr lang="en-US" sz="800">
                <a:solidFill>
                  <a:prstClr val="black"/>
                </a:solidFill>
                <a:latin typeface="Trebuchet MS"/>
              </a:rPr>
              <a:t>Virtual Private Enterprise (VPE)</a:t>
            </a:r>
          </a:p>
          <a:p>
            <a:pPr marL="92069" indent="-92069">
              <a:buFont typeface="Arial" pitchFamily="34" charset="0"/>
              <a:buChar char="•"/>
              <a:defRPr/>
            </a:pPr>
            <a:r>
              <a:rPr lang="en-US" sz="800">
                <a:solidFill>
                  <a:prstClr val="black"/>
                </a:solidFill>
                <a:latin typeface="Trebuchet MS"/>
              </a:rPr>
              <a:t>BareMetal Server</a:t>
            </a:r>
          </a:p>
          <a:p>
            <a:pPr marL="92069" indent="-92069">
              <a:buFont typeface="Arial" pitchFamily="34" charset="0"/>
              <a:buChar char="•"/>
              <a:defRPr/>
            </a:pPr>
            <a:r>
              <a:rPr lang="en-US" sz="800">
                <a:solidFill>
                  <a:prstClr val="black"/>
                </a:solidFill>
                <a:latin typeface="Trebuchet MS"/>
              </a:rPr>
              <a:t>Disaster Recovery as a Service</a:t>
            </a:r>
          </a:p>
          <a:p>
            <a:pPr marL="92069" indent="-92069">
              <a:buFont typeface="Arial" pitchFamily="34" charset="0"/>
              <a:buChar char="•"/>
              <a:defRPr/>
            </a:pPr>
            <a:r>
              <a:rPr lang="en-US" sz="800">
                <a:solidFill>
                  <a:prstClr val="black"/>
                </a:solidFill>
                <a:latin typeface="Trebuchet MS"/>
              </a:rPr>
              <a:t>SAP Grid</a:t>
            </a:r>
          </a:p>
          <a:p>
            <a:pPr marL="92069" indent="-92069">
              <a:buFont typeface="Arial" pitchFamily="34" charset="0"/>
              <a:buChar char="•"/>
              <a:defRPr/>
            </a:pPr>
            <a:endParaRPr lang="en-US" sz="800">
              <a:solidFill>
                <a:prstClr val="black"/>
              </a:solidFill>
              <a:latin typeface="Trebuchet MS"/>
            </a:endParaRPr>
          </a:p>
        </p:txBody>
      </p:sp>
      <p:sp>
        <p:nvSpPr>
          <p:cNvPr id="10" name="TextBox 9">
            <a:extLst>
              <a:ext uri="{FF2B5EF4-FFF2-40B4-BE49-F238E27FC236}">
                <a16:creationId xmlns:a16="http://schemas.microsoft.com/office/drawing/2014/main" id="{DE329744-37D0-948F-DBF0-B8C256EF236A}"/>
              </a:ext>
            </a:extLst>
          </p:cNvPr>
          <p:cNvSpPr txBox="1"/>
          <p:nvPr/>
        </p:nvSpPr>
        <p:spPr>
          <a:xfrm>
            <a:off x="3380067" y="2814753"/>
            <a:ext cx="1147181" cy="1200329"/>
          </a:xfrm>
          <a:prstGeom prst="rect">
            <a:avLst/>
          </a:prstGeom>
          <a:noFill/>
        </p:spPr>
        <p:txBody>
          <a:bodyPr wrap="square" rtlCol="0">
            <a:spAutoFit/>
          </a:bodyPr>
          <a:lstStyle/>
          <a:p>
            <a:pPr marL="92069" indent="-92069">
              <a:buFont typeface="Arial" pitchFamily="34" charset="0"/>
              <a:buChar char="•"/>
              <a:defRPr/>
            </a:pPr>
            <a:r>
              <a:rPr lang="en-US" sz="800">
                <a:solidFill>
                  <a:prstClr val="black"/>
                </a:solidFill>
                <a:latin typeface="Trebuchet MS"/>
              </a:rPr>
              <a:t>Enterprise SAN </a:t>
            </a:r>
          </a:p>
          <a:p>
            <a:pPr marL="92069" indent="-92069">
              <a:buFont typeface="Arial" pitchFamily="34" charset="0"/>
              <a:buChar char="•"/>
              <a:defRPr/>
            </a:pPr>
            <a:r>
              <a:rPr lang="en-US" sz="800">
                <a:solidFill>
                  <a:prstClr val="black"/>
                </a:solidFill>
                <a:latin typeface="Trebuchet MS"/>
              </a:rPr>
              <a:t>All Flash NVMe</a:t>
            </a:r>
          </a:p>
          <a:p>
            <a:pPr marL="92069" indent="-92069">
              <a:buFont typeface="Arial" pitchFamily="34" charset="0"/>
              <a:buChar char="•"/>
              <a:defRPr/>
            </a:pPr>
            <a:r>
              <a:rPr lang="en-US" sz="800">
                <a:solidFill>
                  <a:prstClr val="black"/>
                </a:solidFill>
                <a:latin typeface="Trebuchet MS"/>
              </a:rPr>
              <a:t>High Performance</a:t>
            </a:r>
          </a:p>
          <a:p>
            <a:pPr marL="92069" indent="-92069">
              <a:buFont typeface="Arial" pitchFamily="34" charset="0"/>
              <a:buChar char="•"/>
              <a:defRPr/>
            </a:pPr>
            <a:r>
              <a:rPr lang="en-US" sz="800">
                <a:solidFill>
                  <a:prstClr val="black"/>
                </a:solidFill>
                <a:latin typeface="Trebuchet MS"/>
              </a:rPr>
              <a:t>Low Latency</a:t>
            </a:r>
          </a:p>
          <a:p>
            <a:pPr marL="92069" indent="-92069">
              <a:buFont typeface="Arial" pitchFamily="34" charset="0"/>
              <a:buChar char="•"/>
              <a:defRPr/>
            </a:pPr>
            <a:r>
              <a:rPr lang="en-US" sz="800">
                <a:solidFill>
                  <a:prstClr val="black"/>
                </a:solidFill>
                <a:latin typeface="Trebuchet MS"/>
              </a:rPr>
              <a:t>Scale on IOPs</a:t>
            </a:r>
          </a:p>
          <a:p>
            <a:pPr marL="92069" indent="-92069">
              <a:buFont typeface="Arial" pitchFamily="34" charset="0"/>
              <a:buChar char="•"/>
              <a:defRPr/>
            </a:pPr>
            <a:r>
              <a:rPr lang="en-US" sz="800">
                <a:solidFill>
                  <a:prstClr val="black"/>
                </a:solidFill>
                <a:latin typeface="Trebuchet MS"/>
              </a:rPr>
              <a:t>Network Attached Storage</a:t>
            </a:r>
          </a:p>
          <a:p>
            <a:pPr marL="92069" indent="-92069">
              <a:buFont typeface="Arial" pitchFamily="34" charset="0"/>
              <a:buChar char="•"/>
              <a:defRPr/>
            </a:pPr>
            <a:r>
              <a:rPr lang="en-US" sz="800">
                <a:solidFill>
                  <a:prstClr val="black"/>
                </a:solidFill>
                <a:latin typeface="Trebuchet MS"/>
              </a:rPr>
              <a:t>Object storage </a:t>
            </a:r>
          </a:p>
          <a:p>
            <a:pPr marL="92069" indent="-92069">
              <a:buFont typeface="Arial" pitchFamily="34" charset="0"/>
              <a:buChar char="•"/>
              <a:defRPr/>
            </a:pPr>
            <a:endParaRPr lang="en-US" sz="800">
              <a:solidFill>
                <a:prstClr val="black"/>
              </a:solidFill>
              <a:latin typeface="Trebuchet MS"/>
            </a:endParaRPr>
          </a:p>
        </p:txBody>
      </p:sp>
      <p:sp>
        <p:nvSpPr>
          <p:cNvPr id="11" name="TextBox 10">
            <a:extLst>
              <a:ext uri="{FF2B5EF4-FFF2-40B4-BE49-F238E27FC236}">
                <a16:creationId xmlns:a16="http://schemas.microsoft.com/office/drawing/2014/main" id="{C7514D04-435D-2892-9E7F-6753D372B990}"/>
              </a:ext>
            </a:extLst>
          </p:cNvPr>
          <p:cNvSpPr txBox="1"/>
          <p:nvPr/>
        </p:nvSpPr>
        <p:spPr>
          <a:xfrm>
            <a:off x="4720540" y="2814753"/>
            <a:ext cx="1160941" cy="1077218"/>
          </a:xfrm>
          <a:prstGeom prst="rect">
            <a:avLst/>
          </a:prstGeom>
          <a:noFill/>
        </p:spPr>
        <p:txBody>
          <a:bodyPr wrap="square" rtlCol="0">
            <a:spAutoFit/>
          </a:bodyPr>
          <a:lstStyle/>
          <a:p>
            <a:pPr marL="92069" indent="-92069">
              <a:buFont typeface="Arial" pitchFamily="34" charset="0"/>
              <a:buChar char="•"/>
              <a:defRPr/>
            </a:pPr>
            <a:r>
              <a:rPr lang="en-US" sz="800">
                <a:solidFill>
                  <a:prstClr val="black"/>
                </a:solidFill>
                <a:latin typeface="Trebuchet MS"/>
              </a:rPr>
              <a:t>Internet bandwidth Mbps / GB plan</a:t>
            </a:r>
          </a:p>
          <a:p>
            <a:pPr marL="92069" indent="-92069">
              <a:buFont typeface="Arial" pitchFamily="34" charset="0"/>
              <a:buChar char="•"/>
              <a:defRPr/>
            </a:pPr>
            <a:r>
              <a:rPr lang="en-US" sz="800">
                <a:solidFill>
                  <a:prstClr val="black"/>
                </a:solidFill>
                <a:latin typeface="Trebuchet MS"/>
              </a:rPr>
              <a:t>SLB/GSLB</a:t>
            </a:r>
          </a:p>
          <a:p>
            <a:pPr marL="92069" indent="-92069">
              <a:buFont typeface="Arial" pitchFamily="34" charset="0"/>
              <a:buChar char="•"/>
              <a:defRPr/>
            </a:pPr>
            <a:r>
              <a:rPr lang="en-US" sz="800">
                <a:solidFill>
                  <a:prstClr val="black"/>
                </a:solidFill>
                <a:latin typeface="Trebuchet MS"/>
              </a:rPr>
              <a:t>DNS</a:t>
            </a:r>
          </a:p>
          <a:p>
            <a:pPr marL="92069" indent="-92069">
              <a:buFont typeface="Arial" pitchFamily="34" charset="0"/>
              <a:buChar char="•"/>
              <a:defRPr/>
            </a:pPr>
            <a:r>
              <a:rPr lang="en-US" sz="800">
                <a:solidFill>
                  <a:prstClr val="black"/>
                </a:solidFill>
                <a:latin typeface="Trebuchet MS"/>
              </a:rPr>
              <a:t>IP-Sec VPN</a:t>
            </a:r>
          </a:p>
          <a:p>
            <a:pPr marL="92069" indent="-92069">
              <a:buFont typeface="Arial" pitchFamily="34" charset="0"/>
              <a:buChar char="•"/>
              <a:defRPr/>
            </a:pPr>
            <a:r>
              <a:rPr lang="en-US" sz="800">
                <a:solidFill>
                  <a:prstClr val="black"/>
                </a:solidFill>
                <a:latin typeface="Trebuchet MS"/>
              </a:rPr>
              <a:t>Cloud Connect</a:t>
            </a:r>
          </a:p>
          <a:p>
            <a:pPr marL="92069" indent="-92069">
              <a:buFont typeface="Arial" pitchFamily="34" charset="0"/>
              <a:buChar char="•"/>
              <a:defRPr/>
            </a:pPr>
            <a:r>
              <a:rPr lang="en-US" sz="800">
                <a:solidFill>
                  <a:prstClr val="black"/>
                </a:solidFill>
                <a:latin typeface="Trebuchet MS"/>
              </a:rPr>
              <a:t>InfiniBand </a:t>
            </a:r>
          </a:p>
          <a:p>
            <a:pPr marL="92069" indent="-92069">
              <a:buFont typeface="Arial" pitchFamily="34" charset="0"/>
              <a:buChar char="•"/>
              <a:defRPr/>
            </a:pPr>
            <a:r>
              <a:rPr lang="en-US" sz="800">
                <a:solidFill>
                  <a:prstClr val="black"/>
                </a:solidFill>
                <a:latin typeface="Trebuchet MS"/>
              </a:rPr>
              <a:t>Nvidia NVLink</a:t>
            </a:r>
          </a:p>
        </p:txBody>
      </p:sp>
      <p:sp>
        <p:nvSpPr>
          <p:cNvPr id="12" name="TextBox 11">
            <a:extLst>
              <a:ext uri="{FF2B5EF4-FFF2-40B4-BE49-F238E27FC236}">
                <a16:creationId xmlns:a16="http://schemas.microsoft.com/office/drawing/2014/main" id="{21F40A75-86EA-E48A-5C57-71918446CA30}"/>
              </a:ext>
            </a:extLst>
          </p:cNvPr>
          <p:cNvSpPr txBox="1"/>
          <p:nvPr/>
        </p:nvSpPr>
        <p:spPr>
          <a:xfrm>
            <a:off x="6059928" y="2814756"/>
            <a:ext cx="1138138" cy="1323439"/>
          </a:xfrm>
          <a:prstGeom prst="rect">
            <a:avLst/>
          </a:prstGeom>
          <a:noFill/>
        </p:spPr>
        <p:txBody>
          <a:bodyPr wrap="square" rtlCol="0">
            <a:spAutoFit/>
          </a:bodyPr>
          <a:lstStyle/>
          <a:p>
            <a:pPr marL="92069" indent="-92069">
              <a:buFont typeface="Arial" pitchFamily="34" charset="0"/>
              <a:buChar char="•"/>
              <a:defRPr/>
            </a:pPr>
            <a:r>
              <a:rPr lang="en-US" sz="800">
                <a:solidFill>
                  <a:prstClr val="black"/>
                </a:solidFill>
                <a:latin typeface="Trebuchet MS"/>
              </a:rPr>
              <a:t>Firewall (VPDC)</a:t>
            </a:r>
          </a:p>
          <a:p>
            <a:pPr marL="92069" indent="-92069">
              <a:buFont typeface="Arial" pitchFamily="34" charset="0"/>
              <a:buChar char="•"/>
              <a:defRPr/>
            </a:pPr>
            <a:r>
              <a:rPr lang="en-US" sz="800">
                <a:solidFill>
                  <a:prstClr val="black"/>
                </a:solidFill>
                <a:latin typeface="Trebuchet MS"/>
              </a:rPr>
              <a:t>NIDS / IPS</a:t>
            </a:r>
          </a:p>
          <a:p>
            <a:pPr marL="92069" indent="-92069">
              <a:buFont typeface="Arial" pitchFamily="34" charset="0"/>
              <a:buChar char="•"/>
              <a:defRPr/>
            </a:pPr>
            <a:r>
              <a:rPr lang="en-US" sz="800">
                <a:solidFill>
                  <a:prstClr val="black"/>
                </a:solidFill>
                <a:latin typeface="Trebuchet MS"/>
              </a:rPr>
              <a:t>Host Security</a:t>
            </a:r>
          </a:p>
          <a:p>
            <a:pPr marL="92069" indent="-92069">
              <a:buFont typeface="Arial" pitchFamily="34" charset="0"/>
              <a:buChar char="•"/>
              <a:defRPr/>
            </a:pPr>
            <a:r>
              <a:rPr lang="en-US" sz="800" err="1">
                <a:solidFill>
                  <a:prstClr val="black"/>
                </a:solidFill>
                <a:latin typeface="Trebuchet MS"/>
              </a:rPr>
              <a:t>Fortnox</a:t>
            </a:r>
            <a:r>
              <a:rPr lang="en-US" sz="800">
                <a:solidFill>
                  <a:prstClr val="black"/>
                </a:solidFill>
                <a:latin typeface="Trebuchet MS"/>
              </a:rPr>
              <a:t> UTM</a:t>
            </a:r>
          </a:p>
          <a:p>
            <a:pPr marL="92069" indent="-92069">
              <a:buFont typeface="Arial" pitchFamily="34" charset="0"/>
              <a:buChar char="•"/>
              <a:defRPr/>
            </a:pPr>
            <a:r>
              <a:rPr lang="en-US" sz="800">
                <a:solidFill>
                  <a:prstClr val="black"/>
                </a:solidFill>
                <a:latin typeface="Trebuchet MS"/>
              </a:rPr>
              <a:t>WAF and DDoS</a:t>
            </a:r>
          </a:p>
          <a:p>
            <a:pPr marL="92069" indent="-92069">
              <a:buFont typeface="Arial" pitchFamily="34" charset="0"/>
              <a:buChar char="•"/>
              <a:defRPr/>
            </a:pPr>
            <a:r>
              <a:rPr lang="en-US" sz="800">
                <a:solidFill>
                  <a:prstClr val="black"/>
                </a:solidFill>
                <a:latin typeface="Trebuchet MS"/>
              </a:rPr>
              <a:t>SIEM</a:t>
            </a:r>
          </a:p>
          <a:p>
            <a:pPr marL="92069" indent="-92069">
              <a:buFont typeface="Arial" pitchFamily="34" charset="0"/>
              <a:buChar char="•"/>
              <a:defRPr/>
            </a:pPr>
            <a:r>
              <a:rPr lang="en-US" sz="800">
                <a:solidFill>
                  <a:prstClr val="black"/>
                </a:solidFill>
                <a:latin typeface="Trebuchet MS"/>
              </a:rPr>
              <a:t>Log Management</a:t>
            </a:r>
          </a:p>
          <a:p>
            <a:pPr marL="92069" indent="-92069">
              <a:buFont typeface="Arial" pitchFamily="34" charset="0"/>
              <a:buChar char="•"/>
              <a:defRPr/>
            </a:pPr>
            <a:r>
              <a:rPr lang="en-US" sz="800">
                <a:solidFill>
                  <a:prstClr val="black"/>
                </a:solidFill>
                <a:latin typeface="Trebuchet MS"/>
              </a:rPr>
              <a:t>Antivirus</a:t>
            </a:r>
          </a:p>
          <a:p>
            <a:pPr marL="92069" indent="-92069">
              <a:buFont typeface="Arial" pitchFamily="34" charset="0"/>
              <a:buChar char="•"/>
              <a:defRPr/>
            </a:pPr>
            <a:r>
              <a:rPr lang="en-US" sz="800">
                <a:solidFill>
                  <a:prstClr val="black"/>
                </a:solidFill>
                <a:latin typeface="Trebuchet MS"/>
              </a:rPr>
              <a:t>MFA</a:t>
            </a:r>
          </a:p>
          <a:p>
            <a:pPr marL="92069" indent="-92069" algn="ctr">
              <a:defRPr/>
            </a:pPr>
            <a:endParaRPr lang="en-US" sz="800">
              <a:solidFill>
                <a:prstClr val="black"/>
              </a:solidFill>
              <a:latin typeface="Trebuchet MS"/>
            </a:endParaRPr>
          </a:p>
        </p:txBody>
      </p:sp>
      <p:sp>
        <p:nvSpPr>
          <p:cNvPr id="13" name="Rectangle 12">
            <a:extLst>
              <a:ext uri="{FF2B5EF4-FFF2-40B4-BE49-F238E27FC236}">
                <a16:creationId xmlns:a16="http://schemas.microsoft.com/office/drawing/2014/main" id="{F6901FDD-4950-9884-9831-05D84952A0D1}"/>
              </a:ext>
            </a:extLst>
          </p:cNvPr>
          <p:cNvSpPr/>
          <p:nvPr/>
        </p:nvSpPr>
        <p:spPr>
          <a:xfrm>
            <a:off x="7404997" y="2468314"/>
            <a:ext cx="1147187" cy="23893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1050" b="1">
                <a:solidFill>
                  <a:prstClr val="black"/>
                </a:solidFill>
                <a:latin typeface="Trebuchet MS"/>
              </a:rPr>
              <a:t>BACKUP</a:t>
            </a:r>
            <a:endParaRPr lang="en-IN" sz="1050" b="1">
              <a:solidFill>
                <a:prstClr val="black"/>
              </a:solidFill>
              <a:latin typeface="Trebuchet MS"/>
            </a:endParaRPr>
          </a:p>
        </p:txBody>
      </p:sp>
      <p:sp>
        <p:nvSpPr>
          <p:cNvPr id="15" name="TextBox 14">
            <a:extLst>
              <a:ext uri="{FF2B5EF4-FFF2-40B4-BE49-F238E27FC236}">
                <a16:creationId xmlns:a16="http://schemas.microsoft.com/office/drawing/2014/main" id="{A19F15EB-36A9-9617-F02D-BA3BC4F5FDBA}"/>
              </a:ext>
            </a:extLst>
          </p:cNvPr>
          <p:cNvSpPr txBox="1"/>
          <p:nvPr/>
        </p:nvSpPr>
        <p:spPr>
          <a:xfrm>
            <a:off x="7404997" y="2814755"/>
            <a:ext cx="1160941" cy="1323439"/>
          </a:xfrm>
          <a:prstGeom prst="rect">
            <a:avLst/>
          </a:prstGeom>
          <a:noFill/>
        </p:spPr>
        <p:txBody>
          <a:bodyPr wrap="square" rtlCol="0">
            <a:spAutoFit/>
          </a:bodyPr>
          <a:lstStyle/>
          <a:p>
            <a:pPr marL="92069" indent="-92069">
              <a:buFont typeface="Arial" pitchFamily="34" charset="0"/>
              <a:buChar char="•"/>
              <a:defRPr/>
            </a:pPr>
            <a:r>
              <a:rPr lang="en-US" sz="800">
                <a:solidFill>
                  <a:prstClr val="black"/>
                </a:solidFill>
                <a:latin typeface="Trebuchet MS"/>
              </a:rPr>
              <a:t>D2D, D2C, D2T</a:t>
            </a:r>
          </a:p>
          <a:p>
            <a:pPr marL="92069" indent="-92069">
              <a:buFont typeface="Arial" pitchFamily="34" charset="0"/>
              <a:buChar char="•"/>
              <a:defRPr/>
            </a:pPr>
            <a:r>
              <a:rPr lang="en-US" sz="800">
                <a:solidFill>
                  <a:prstClr val="black"/>
                </a:solidFill>
                <a:latin typeface="Trebuchet MS"/>
              </a:rPr>
              <a:t>Ransomware Protection</a:t>
            </a:r>
          </a:p>
          <a:p>
            <a:pPr marL="92069" indent="-92069">
              <a:buFont typeface="Arial" pitchFamily="34" charset="0"/>
              <a:buChar char="•"/>
              <a:defRPr/>
            </a:pPr>
            <a:r>
              <a:rPr lang="en-US" sz="800">
                <a:solidFill>
                  <a:prstClr val="black"/>
                </a:solidFill>
                <a:latin typeface="Trebuchet MS"/>
              </a:rPr>
              <a:t>Air Gap Backup</a:t>
            </a:r>
          </a:p>
          <a:p>
            <a:pPr marL="92069" indent="-92069">
              <a:buFont typeface="Arial" pitchFamily="34" charset="0"/>
              <a:buChar char="•"/>
              <a:defRPr/>
            </a:pPr>
            <a:r>
              <a:rPr lang="en-US" sz="800">
                <a:solidFill>
                  <a:prstClr val="black"/>
                </a:solidFill>
                <a:latin typeface="Trebuchet MS"/>
              </a:rPr>
              <a:t>Immutable</a:t>
            </a:r>
          </a:p>
          <a:p>
            <a:pPr marL="92069" indent="-92069">
              <a:buFont typeface="Arial" pitchFamily="34" charset="0"/>
              <a:buChar char="•"/>
              <a:defRPr/>
            </a:pPr>
            <a:r>
              <a:rPr lang="en-US" sz="800">
                <a:solidFill>
                  <a:prstClr val="black"/>
                </a:solidFill>
                <a:latin typeface="Trebuchet MS"/>
              </a:rPr>
              <a:t>Second Copy</a:t>
            </a:r>
          </a:p>
          <a:p>
            <a:pPr marL="92069" indent="-92069">
              <a:buFont typeface="Arial" pitchFamily="34" charset="0"/>
              <a:buChar char="•"/>
              <a:defRPr/>
            </a:pPr>
            <a:r>
              <a:rPr lang="en-US" sz="800">
                <a:solidFill>
                  <a:prstClr val="black"/>
                </a:solidFill>
                <a:latin typeface="Trebuchet MS"/>
              </a:rPr>
              <a:t>Snapshot Management</a:t>
            </a:r>
          </a:p>
          <a:p>
            <a:pPr marL="92069" indent="-92069">
              <a:buFont typeface="Arial" pitchFamily="34" charset="0"/>
              <a:buChar char="•"/>
              <a:defRPr/>
            </a:pPr>
            <a:r>
              <a:rPr lang="en-US" sz="800">
                <a:solidFill>
                  <a:prstClr val="black"/>
                </a:solidFill>
                <a:latin typeface="Trebuchet MS"/>
              </a:rPr>
              <a:t>Archival</a:t>
            </a:r>
          </a:p>
          <a:p>
            <a:pPr marL="92069" indent="-92069">
              <a:buFont typeface="Arial" pitchFamily="34" charset="0"/>
              <a:buChar char="•"/>
              <a:defRPr/>
            </a:pPr>
            <a:r>
              <a:rPr lang="en-US" sz="800">
                <a:solidFill>
                  <a:prstClr val="black"/>
                </a:solidFill>
                <a:latin typeface="Trebuchet MS"/>
              </a:rPr>
              <a:t>Cold Copy</a:t>
            </a:r>
          </a:p>
        </p:txBody>
      </p:sp>
      <p:pic>
        <p:nvPicPr>
          <p:cNvPr id="17" name="Picture 16">
            <a:extLst>
              <a:ext uri="{FF2B5EF4-FFF2-40B4-BE49-F238E27FC236}">
                <a16:creationId xmlns:a16="http://schemas.microsoft.com/office/drawing/2014/main" id="{C3DA00CA-4F19-E516-8AB8-E8B10E7D68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9311" y="627063"/>
            <a:ext cx="4350840" cy="1059246"/>
          </a:xfrm>
          <a:prstGeom prst="rect">
            <a:avLst/>
          </a:prstGeom>
        </p:spPr>
      </p:pic>
      <p:pic>
        <p:nvPicPr>
          <p:cNvPr id="18" name="Picture 17">
            <a:extLst>
              <a:ext uri="{FF2B5EF4-FFF2-40B4-BE49-F238E27FC236}">
                <a16:creationId xmlns:a16="http://schemas.microsoft.com/office/drawing/2014/main" id="{008C61E9-8D32-2C67-8E51-8D6C7ECFCD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854" y="629882"/>
            <a:ext cx="4103687" cy="1036158"/>
          </a:xfrm>
          <a:prstGeom prst="rect">
            <a:avLst/>
          </a:prstGeom>
        </p:spPr>
      </p:pic>
      <p:pic>
        <p:nvPicPr>
          <p:cNvPr id="19" name="Picture 18" descr="A close up of a logo&#10;&#10;Description automatically generated">
            <a:extLst>
              <a:ext uri="{FF2B5EF4-FFF2-40B4-BE49-F238E27FC236}">
                <a16:creationId xmlns:a16="http://schemas.microsoft.com/office/drawing/2014/main" id="{85B7A39A-0A5A-0353-B5D2-3C4EEE2755EE}"/>
              </a:ext>
            </a:extLst>
          </p:cNvPr>
          <p:cNvPicPr>
            <a:picLocks noChangeAspect="1"/>
          </p:cNvPicPr>
          <p:nvPr/>
        </p:nvPicPr>
        <p:blipFill rotWithShape="1">
          <a:blip r:embed="rId6" cstate="print">
            <a:alphaModFix amt="85000"/>
            <a:duotone>
              <a:schemeClr val="bg2">
                <a:shade val="45000"/>
                <a:satMod val="135000"/>
              </a:schemeClr>
              <a:prstClr val="white"/>
            </a:duotone>
            <a:extLst>
              <a:ext uri="{28A0092B-C50C-407E-A947-70E740481C1C}">
                <a14:useLocalDpi xmlns:a14="http://schemas.microsoft.com/office/drawing/2010/main" val="0"/>
              </a:ext>
            </a:extLst>
          </a:blip>
          <a:srcRect t="18220" b="18618"/>
          <a:stretch/>
        </p:blipFill>
        <p:spPr>
          <a:xfrm>
            <a:off x="6210112" y="2018734"/>
            <a:ext cx="548903" cy="346692"/>
          </a:xfrm>
          <a:prstGeom prst="rect">
            <a:avLst/>
          </a:prstGeom>
        </p:spPr>
      </p:pic>
      <p:pic>
        <p:nvPicPr>
          <p:cNvPr id="20" name="Picture 19" descr="A close up of a logo&#10;&#10;Description automatically generated">
            <a:extLst>
              <a:ext uri="{FF2B5EF4-FFF2-40B4-BE49-F238E27FC236}">
                <a16:creationId xmlns:a16="http://schemas.microsoft.com/office/drawing/2014/main" id="{DC9AC95F-1E9F-2F69-2AE2-38BB70CCCD58}"/>
              </a:ext>
            </a:extLst>
          </p:cNvPr>
          <p:cNvPicPr>
            <a:picLocks noChangeAspect="1"/>
          </p:cNvPicPr>
          <p:nvPr/>
        </p:nvPicPr>
        <p:blipFill>
          <a:blip r:embed="rId7" cstate="print">
            <a:alphaModFix amt="85000"/>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689265" y="2007112"/>
            <a:ext cx="345694" cy="345694"/>
          </a:xfrm>
          <a:prstGeom prst="rect">
            <a:avLst/>
          </a:prstGeom>
        </p:spPr>
      </p:pic>
      <p:pic>
        <p:nvPicPr>
          <p:cNvPr id="21" name="Picture 20" descr="A close up of a logo&#10;&#10;Description automatically generated">
            <a:extLst>
              <a:ext uri="{FF2B5EF4-FFF2-40B4-BE49-F238E27FC236}">
                <a16:creationId xmlns:a16="http://schemas.microsoft.com/office/drawing/2014/main" id="{FAAC6F82-0E24-8288-875C-17C74F83E55A}"/>
              </a:ext>
            </a:extLst>
          </p:cNvPr>
          <p:cNvPicPr>
            <a:picLocks noChangeAspect="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80297" y="2018734"/>
            <a:ext cx="399090" cy="399090"/>
          </a:xfrm>
          <a:prstGeom prst="rect">
            <a:avLst/>
          </a:prstGeom>
        </p:spPr>
      </p:pic>
      <p:pic>
        <p:nvPicPr>
          <p:cNvPr id="22" name="Picture 21" descr="A close up of a logo&#10;&#10;Description automatically generated">
            <a:extLst>
              <a:ext uri="{FF2B5EF4-FFF2-40B4-BE49-F238E27FC236}">
                <a16:creationId xmlns:a16="http://schemas.microsoft.com/office/drawing/2014/main" id="{8A3CC3F4-A49E-AE23-29E3-92AE636D7E09}"/>
              </a:ext>
            </a:extLst>
          </p:cNvPr>
          <p:cNvPicPr>
            <a:picLocks noChangeAspect="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88373" y="2025718"/>
            <a:ext cx="345694" cy="345694"/>
          </a:xfrm>
          <a:prstGeom prst="rect">
            <a:avLst/>
          </a:prstGeom>
        </p:spPr>
      </p:pic>
      <p:pic>
        <p:nvPicPr>
          <p:cNvPr id="23" name="Picture 22" descr="A close up of a logo&#10;&#10;Description automatically generated">
            <a:extLst>
              <a:ext uri="{FF2B5EF4-FFF2-40B4-BE49-F238E27FC236}">
                <a16:creationId xmlns:a16="http://schemas.microsoft.com/office/drawing/2014/main" id="{6025D825-C96A-F056-991F-CF2166BFB2EE}"/>
              </a:ext>
            </a:extLst>
          </p:cNvPr>
          <p:cNvPicPr>
            <a:picLocks noChangeAspect="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921183" y="2021848"/>
            <a:ext cx="345695" cy="345695"/>
          </a:xfrm>
          <a:prstGeom prst="rect">
            <a:avLst/>
          </a:prstGeom>
        </p:spPr>
      </p:pic>
      <p:sp>
        <p:nvSpPr>
          <p:cNvPr id="25" name="Rectangle 24">
            <a:extLst>
              <a:ext uri="{FF2B5EF4-FFF2-40B4-BE49-F238E27FC236}">
                <a16:creationId xmlns:a16="http://schemas.microsoft.com/office/drawing/2014/main" id="{F07C5BA9-E727-737E-EE76-44C0324AEA83}"/>
              </a:ext>
            </a:extLst>
          </p:cNvPr>
          <p:cNvSpPr/>
          <p:nvPr/>
        </p:nvSpPr>
        <p:spPr>
          <a:xfrm>
            <a:off x="2056086" y="2472187"/>
            <a:ext cx="1160306" cy="23893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1050" b="1">
                <a:solidFill>
                  <a:prstClr val="black"/>
                </a:solidFill>
                <a:latin typeface="Trebuchet MS"/>
              </a:rPr>
              <a:t>AI COMPUTE</a:t>
            </a:r>
            <a:endParaRPr lang="en-IN" sz="1050" b="1">
              <a:solidFill>
                <a:prstClr val="black"/>
              </a:solidFill>
              <a:latin typeface="Trebuchet MS"/>
            </a:endParaRPr>
          </a:p>
        </p:txBody>
      </p:sp>
      <p:sp>
        <p:nvSpPr>
          <p:cNvPr id="26" name="TextBox 25">
            <a:extLst>
              <a:ext uri="{FF2B5EF4-FFF2-40B4-BE49-F238E27FC236}">
                <a16:creationId xmlns:a16="http://schemas.microsoft.com/office/drawing/2014/main" id="{862D0032-8E94-736F-49FC-D5A55B157F03}"/>
              </a:ext>
            </a:extLst>
          </p:cNvPr>
          <p:cNvSpPr txBox="1"/>
          <p:nvPr/>
        </p:nvSpPr>
        <p:spPr>
          <a:xfrm>
            <a:off x="1945935" y="2818628"/>
            <a:ext cx="1248289" cy="1077218"/>
          </a:xfrm>
          <a:prstGeom prst="rect">
            <a:avLst/>
          </a:prstGeom>
          <a:solidFill>
            <a:srgbClr val="45D19E"/>
          </a:solidFill>
        </p:spPr>
        <p:txBody>
          <a:bodyPr wrap="square" rtlCol="0">
            <a:spAutoFit/>
          </a:bodyPr>
          <a:lstStyle>
            <a:defPPr>
              <a:defRPr lang="en-US"/>
            </a:defPPr>
            <a:lvl1pPr marL="92071" indent="-92071">
              <a:buFont typeface="Arial" pitchFamily="34" charset="0"/>
              <a:buChar char="•"/>
              <a:defRPr sz="800"/>
            </a:lvl1pPr>
          </a:lstStyle>
          <a:p>
            <a:pPr marL="69053" indent="-69053">
              <a:defRPr/>
            </a:pPr>
            <a:r>
              <a:rPr lang="en-US">
                <a:solidFill>
                  <a:prstClr val="white"/>
                </a:solidFill>
                <a:latin typeface="Trebuchet MS"/>
              </a:rPr>
              <a:t>AI Infra DGX, VGPU &amp; MIG</a:t>
            </a:r>
          </a:p>
          <a:p>
            <a:pPr marL="69053" indent="-69053">
              <a:defRPr/>
            </a:pPr>
            <a:r>
              <a:rPr lang="en-US">
                <a:solidFill>
                  <a:prstClr val="white"/>
                </a:solidFill>
                <a:latin typeface="Trebuchet MS"/>
              </a:rPr>
              <a:t>GPU VDI</a:t>
            </a:r>
          </a:p>
          <a:p>
            <a:pPr marL="69053" indent="-69053">
              <a:defRPr/>
            </a:pPr>
            <a:r>
              <a:rPr lang="en-US">
                <a:solidFill>
                  <a:prstClr val="white"/>
                </a:solidFill>
                <a:latin typeface="Trebuchet MS"/>
              </a:rPr>
              <a:t>Generative AI</a:t>
            </a:r>
          </a:p>
          <a:p>
            <a:pPr marL="69053" indent="-69053">
              <a:defRPr/>
            </a:pPr>
            <a:r>
              <a:rPr lang="en-US">
                <a:solidFill>
                  <a:prstClr val="white"/>
                </a:solidFill>
                <a:latin typeface="Trebuchet MS"/>
              </a:rPr>
              <a:t>Machine Learning </a:t>
            </a:r>
          </a:p>
          <a:p>
            <a:pPr marL="69053" indent="-69053">
              <a:defRPr/>
            </a:pPr>
            <a:r>
              <a:rPr lang="en-US">
                <a:solidFill>
                  <a:prstClr val="white"/>
                </a:solidFill>
                <a:latin typeface="Trebuchet MS"/>
              </a:rPr>
              <a:t>AI Training &amp; Inferencing </a:t>
            </a:r>
          </a:p>
          <a:p>
            <a:pPr marL="69053" indent="-69053">
              <a:defRPr/>
            </a:pPr>
            <a:r>
              <a:rPr lang="en-US">
                <a:solidFill>
                  <a:prstClr val="white"/>
                </a:solidFill>
                <a:latin typeface="Trebuchet MS"/>
              </a:rPr>
              <a:t>Nvidia H100, L40s, L4</a:t>
            </a:r>
          </a:p>
        </p:txBody>
      </p:sp>
      <p:pic>
        <p:nvPicPr>
          <p:cNvPr id="27" name="Picture 26" descr="A picture containing drawing&#10;&#10;Description automatically generated">
            <a:extLst>
              <a:ext uri="{FF2B5EF4-FFF2-40B4-BE49-F238E27FC236}">
                <a16:creationId xmlns:a16="http://schemas.microsoft.com/office/drawing/2014/main" id="{1826865E-33F9-A82F-5822-0FFB1F4F3AB6}"/>
              </a:ext>
            </a:extLst>
          </p:cNvPr>
          <p:cNvPicPr>
            <a:picLocks noChangeAspect="1"/>
          </p:cNvPicPr>
          <p:nvPr/>
        </p:nvPicPr>
        <p:blipFill>
          <a:blip r:embed="rId11"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343192" y="1958898"/>
            <a:ext cx="459535" cy="459535"/>
          </a:xfrm>
          <a:prstGeom prst="rect">
            <a:avLst/>
          </a:prstGeom>
        </p:spPr>
      </p:pic>
      <p:sp>
        <p:nvSpPr>
          <p:cNvPr id="16" name="Title 15">
            <a:extLst>
              <a:ext uri="{FF2B5EF4-FFF2-40B4-BE49-F238E27FC236}">
                <a16:creationId xmlns:a16="http://schemas.microsoft.com/office/drawing/2014/main" id="{686904DC-4073-0270-64C4-93DBA116347C}"/>
              </a:ext>
            </a:extLst>
          </p:cNvPr>
          <p:cNvSpPr>
            <a:spLocks noGrp="1"/>
          </p:cNvSpPr>
          <p:nvPr>
            <p:ph type="title"/>
          </p:nvPr>
        </p:nvSpPr>
        <p:spPr>
          <a:xfrm>
            <a:off x="324000" y="219270"/>
            <a:ext cx="8496150" cy="400099"/>
          </a:xfrm>
        </p:spPr>
        <p:txBody>
          <a:bodyPr/>
          <a:lstStyle/>
          <a:p>
            <a:r>
              <a:rPr lang="en-IN" err="1"/>
              <a:t>CloudInfinit</a:t>
            </a:r>
            <a:r>
              <a:rPr lang="en-IN" baseline="30000" err="1">
                <a:solidFill>
                  <a:schemeClr val="bg1"/>
                </a:solidFill>
              </a:rPr>
              <a:t>+AI</a:t>
            </a:r>
            <a:r>
              <a:rPr lang="en-IN">
                <a:solidFill>
                  <a:schemeClr val="bg1"/>
                </a:solidFill>
              </a:rPr>
              <a:t>:</a:t>
            </a:r>
            <a:r>
              <a:rPr lang="en-IN"/>
              <a:t> Service catalogue</a:t>
            </a:r>
          </a:p>
        </p:txBody>
      </p:sp>
      <p:sp>
        <p:nvSpPr>
          <p:cNvPr id="3" name="Rectangle: Rounded Corners 2">
            <a:extLst>
              <a:ext uri="{FF2B5EF4-FFF2-40B4-BE49-F238E27FC236}">
                <a16:creationId xmlns:a16="http://schemas.microsoft.com/office/drawing/2014/main" id="{3075C289-3300-3D28-E5CF-68744A010DBF}"/>
              </a:ext>
            </a:extLst>
          </p:cNvPr>
          <p:cNvSpPr/>
          <p:nvPr/>
        </p:nvSpPr>
        <p:spPr>
          <a:xfrm>
            <a:off x="0" y="4385707"/>
            <a:ext cx="9144000" cy="360000"/>
          </a:xfrm>
          <a:prstGeom prst="roundRect">
            <a:avLst>
              <a:gd name="adj" fmla="val 0"/>
            </a:avLst>
          </a:prstGeom>
          <a:solidFill>
            <a:srgbClr val="BED730"/>
          </a:solidFill>
          <a:ln w="12700" cap="flat" cmpd="sng" algn="ctr">
            <a:noFill/>
            <a:prstDash val="solid"/>
            <a:miter lim="800000"/>
          </a:ln>
          <a:effectLst/>
        </p:spPr>
        <p:txBody>
          <a:bodyPr lIns="68580" tIns="34290" rIns="68580" bIns="34290" rtlCol="0" anchor="ctr"/>
          <a:lstStyle/>
          <a:p>
            <a:pPr algn="ctr" defTabSz="457178">
              <a:defRPr/>
            </a:pPr>
            <a:r>
              <a:rPr lang="en-US" sz="1200" b="1" i="1">
                <a:solidFill>
                  <a:prstClr val="black"/>
                </a:solidFill>
              </a:rPr>
              <a:t>Scalable, secure cloud Infrastructure support for diverse business needs</a:t>
            </a:r>
          </a:p>
        </p:txBody>
      </p:sp>
    </p:spTree>
    <p:extLst>
      <p:ext uri="{BB962C8B-B14F-4D97-AF65-F5344CB8AC3E}">
        <p14:creationId xmlns:p14="http://schemas.microsoft.com/office/powerpoint/2010/main" val="301013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F67F18D6-3A81-ECF6-7ACF-C5AF00DAF1D6}"/>
              </a:ext>
            </a:extLst>
          </p:cNvPr>
          <p:cNvSpPr/>
          <p:nvPr/>
        </p:nvSpPr>
        <p:spPr>
          <a:xfrm>
            <a:off x="331481" y="1005572"/>
            <a:ext cx="2485464" cy="3744913"/>
          </a:xfrm>
          <a:prstGeom prst="roundRect">
            <a:avLst>
              <a:gd name="adj" fmla="val 5610"/>
            </a:avLst>
          </a:prstGeom>
          <a:solidFill>
            <a:srgbClr val="10253F">
              <a:alpha val="50196"/>
            </a:srgbClr>
          </a:solidFill>
          <a:ln w="6350">
            <a:solidFill>
              <a:schemeClr val="accent1">
                <a:lumMod val="75000"/>
              </a:schemeClr>
            </a:solidFill>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a:extLst>
              <a:ext uri="{FF2B5EF4-FFF2-40B4-BE49-F238E27FC236}">
                <a16:creationId xmlns:a16="http://schemas.microsoft.com/office/drawing/2014/main" id="{5EE1A41D-69AD-5768-4700-B6DD68EA9588}"/>
              </a:ext>
            </a:extLst>
          </p:cNvPr>
          <p:cNvSpPr>
            <a:spLocks noGrp="1"/>
          </p:cNvSpPr>
          <p:nvPr>
            <p:ph type="title"/>
          </p:nvPr>
        </p:nvSpPr>
        <p:spPr>
          <a:xfrm>
            <a:off x="324000" y="219271"/>
            <a:ext cx="8496150" cy="400099"/>
          </a:xfrm>
        </p:spPr>
        <p:txBody>
          <a:bodyPr>
            <a:noAutofit/>
          </a:bodyPr>
          <a:lstStyle/>
          <a:p>
            <a:r>
              <a:rPr lang="en-US"/>
              <a:t>Hybrid/multi cloud with cloud adjacency</a:t>
            </a:r>
            <a:endParaRPr lang="en-IN"/>
          </a:p>
        </p:txBody>
      </p:sp>
      <p:sp>
        <p:nvSpPr>
          <p:cNvPr id="14" name="Rectangle: Rounded Corners 13">
            <a:extLst>
              <a:ext uri="{FF2B5EF4-FFF2-40B4-BE49-F238E27FC236}">
                <a16:creationId xmlns:a16="http://schemas.microsoft.com/office/drawing/2014/main" id="{5ADD1497-CE6C-4EE4-B71C-9E6D814B7E34}"/>
              </a:ext>
            </a:extLst>
          </p:cNvPr>
          <p:cNvSpPr/>
          <p:nvPr/>
        </p:nvSpPr>
        <p:spPr>
          <a:xfrm>
            <a:off x="2950372" y="1005457"/>
            <a:ext cx="5859665" cy="3726883"/>
          </a:xfrm>
          <a:prstGeom prst="roundRect">
            <a:avLst>
              <a:gd name="adj" fmla="val 7435"/>
            </a:avLst>
          </a:prstGeom>
          <a:solidFill>
            <a:schemeClr val="bg1"/>
          </a:solidFill>
          <a:ln>
            <a:no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4">
              <a:defRPr/>
            </a:pPr>
            <a:endParaRPr lang="en-IN" sz="1800">
              <a:solidFill>
                <a:prstClr val="white"/>
              </a:solidFill>
              <a:latin typeface="TheSansOffice" panose="020B0503040302060204" pitchFamily="34" charset="0"/>
            </a:endParaRPr>
          </a:p>
        </p:txBody>
      </p:sp>
      <p:sp>
        <p:nvSpPr>
          <p:cNvPr id="5" name="object 8">
            <a:extLst>
              <a:ext uri="{FF2B5EF4-FFF2-40B4-BE49-F238E27FC236}">
                <a16:creationId xmlns:a16="http://schemas.microsoft.com/office/drawing/2014/main" id="{20423D29-6D5C-4762-AEE2-E0A30433EF03}"/>
              </a:ext>
            </a:extLst>
          </p:cNvPr>
          <p:cNvSpPr/>
          <p:nvPr/>
        </p:nvSpPr>
        <p:spPr>
          <a:xfrm>
            <a:off x="3102103" y="1816475"/>
            <a:ext cx="3874844" cy="1049922"/>
          </a:xfrm>
          <a:custGeom>
            <a:avLst/>
            <a:gdLst/>
            <a:ahLst/>
            <a:cxnLst/>
            <a:rect l="l" t="t" r="r" b="b"/>
            <a:pathLst>
              <a:path w="2884805" h="849630">
                <a:moveTo>
                  <a:pt x="2884754" y="849414"/>
                </a:moveTo>
                <a:lnTo>
                  <a:pt x="0" y="849414"/>
                </a:lnTo>
                <a:lnTo>
                  <a:pt x="0" y="0"/>
                </a:lnTo>
                <a:lnTo>
                  <a:pt x="2884754" y="0"/>
                </a:lnTo>
                <a:lnTo>
                  <a:pt x="2884754" y="849414"/>
                </a:lnTo>
                <a:close/>
              </a:path>
            </a:pathLst>
          </a:custGeom>
          <a:ln w="12699">
            <a:solidFill>
              <a:srgbClr val="5C9BD3"/>
            </a:solidFill>
          </a:ln>
        </p:spPr>
        <p:txBody>
          <a:bodyPr wrap="square" lIns="0" tIns="0" rIns="0" bIns="0" rtlCol="0"/>
          <a:lstStyle/>
          <a:p>
            <a:pPr defTabSz="914174">
              <a:defRPr/>
            </a:pPr>
            <a:endParaRPr sz="1013">
              <a:solidFill>
                <a:prstClr val="black"/>
              </a:solidFill>
              <a:latin typeface="TheSansOffice" panose="020B0503040302060204" pitchFamily="34" charset="0"/>
            </a:endParaRPr>
          </a:p>
        </p:txBody>
      </p:sp>
      <p:sp>
        <p:nvSpPr>
          <p:cNvPr id="6" name="object 9">
            <a:extLst>
              <a:ext uri="{FF2B5EF4-FFF2-40B4-BE49-F238E27FC236}">
                <a16:creationId xmlns:a16="http://schemas.microsoft.com/office/drawing/2014/main" id="{83ED1D82-61E6-484D-B539-6B0597BCB42E}"/>
              </a:ext>
            </a:extLst>
          </p:cNvPr>
          <p:cNvSpPr/>
          <p:nvPr/>
        </p:nvSpPr>
        <p:spPr>
          <a:xfrm>
            <a:off x="3102105" y="1816478"/>
            <a:ext cx="3864610" cy="280137"/>
          </a:xfrm>
          <a:custGeom>
            <a:avLst/>
            <a:gdLst/>
            <a:ahLst/>
            <a:cxnLst/>
            <a:rect l="l" t="t" r="r" b="b"/>
            <a:pathLst>
              <a:path w="2877185" h="226694">
                <a:moveTo>
                  <a:pt x="2876816" y="226491"/>
                </a:moveTo>
                <a:lnTo>
                  <a:pt x="0" y="226491"/>
                </a:lnTo>
                <a:lnTo>
                  <a:pt x="0" y="0"/>
                </a:lnTo>
                <a:lnTo>
                  <a:pt x="2876816" y="0"/>
                </a:lnTo>
                <a:lnTo>
                  <a:pt x="2876816" y="226491"/>
                </a:lnTo>
                <a:close/>
              </a:path>
            </a:pathLst>
          </a:custGeom>
          <a:solidFill>
            <a:srgbClr val="5C9BD3"/>
          </a:solidFill>
        </p:spPr>
        <p:txBody>
          <a:bodyPr wrap="square" lIns="0" tIns="0" rIns="0" bIns="0" rtlCol="0"/>
          <a:lstStyle/>
          <a:p>
            <a:pPr defTabSz="914174">
              <a:defRPr/>
            </a:pPr>
            <a:endParaRPr sz="2700">
              <a:solidFill>
                <a:prstClr val="black"/>
              </a:solidFill>
              <a:latin typeface="TheSansOffice" panose="020B0503040302060204" pitchFamily="34" charset="0"/>
            </a:endParaRPr>
          </a:p>
        </p:txBody>
      </p:sp>
      <p:sp>
        <p:nvSpPr>
          <p:cNvPr id="7" name="object 10">
            <a:extLst>
              <a:ext uri="{FF2B5EF4-FFF2-40B4-BE49-F238E27FC236}">
                <a16:creationId xmlns:a16="http://schemas.microsoft.com/office/drawing/2014/main" id="{C56C5B91-E7CE-47A5-B4A0-9C6B8D99596D}"/>
              </a:ext>
            </a:extLst>
          </p:cNvPr>
          <p:cNvSpPr/>
          <p:nvPr/>
        </p:nvSpPr>
        <p:spPr>
          <a:xfrm>
            <a:off x="3179973" y="2532250"/>
            <a:ext cx="1417564" cy="279786"/>
          </a:xfrm>
          <a:custGeom>
            <a:avLst/>
            <a:gdLst/>
            <a:ahLst/>
            <a:cxnLst/>
            <a:rect l="l" t="t" r="r" b="b"/>
            <a:pathLst>
              <a:path w="1055370" h="158114">
                <a:moveTo>
                  <a:pt x="1055344" y="157873"/>
                </a:moveTo>
                <a:lnTo>
                  <a:pt x="0" y="157873"/>
                </a:lnTo>
                <a:lnTo>
                  <a:pt x="0" y="0"/>
                </a:lnTo>
                <a:lnTo>
                  <a:pt x="1055344" y="0"/>
                </a:lnTo>
                <a:lnTo>
                  <a:pt x="1055344" y="157873"/>
                </a:lnTo>
                <a:close/>
              </a:path>
            </a:pathLst>
          </a:custGeom>
          <a:solidFill>
            <a:srgbClr val="556778"/>
          </a:solidFill>
        </p:spPr>
        <p:txBody>
          <a:bodyPr wrap="square" lIns="0" tIns="0" rIns="0" bIns="0" rtlCol="0"/>
          <a:lstStyle/>
          <a:p>
            <a:pPr algn="ctr" defTabSz="914174">
              <a:defRPr/>
            </a:pPr>
            <a:endParaRPr sz="1013">
              <a:solidFill>
                <a:prstClr val="black"/>
              </a:solidFill>
              <a:latin typeface="TheSansOffice" panose="020B0503040302060204" pitchFamily="34" charset="0"/>
            </a:endParaRPr>
          </a:p>
        </p:txBody>
      </p:sp>
      <p:sp>
        <p:nvSpPr>
          <p:cNvPr id="8" name="object 11">
            <a:extLst>
              <a:ext uri="{FF2B5EF4-FFF2-40B4-BE49-F238E27FC236}">
                <a16:creationId xmlns:a16="http://schemas.microsoft.com/office/drawing/2014/main" id="{45FA7737-AF78-4DD0-AA15-519E32A320DA}"/>
              </a:ext>
            </a:extLst>
          </p:cNvPr>
          <p:cNvSpPr/>
          <p:nvPr/>
        </p:nvSpPr>
        <p:spPr>
          <a:xfrm>
            <a:off x="3111910" y="2153115"/>
            <a:ext cx="3854802" cy="326416"/>
          </a:xfrm>
          <a:custGeom>
            <a:avLst/>
            <a:gdLst/>
            <a:ahLst/>
            <a:cxnLst/>
            <a:rect l="l" t="t" r="r" b="b"/>
            <a:pathLst>
              <a:path w="2870200" h="286385">
                <a:moveTo>
                  <a:pt x="2870047" y="286105"/>
                </a:moveTo>
                <a:lnTo>
                  <a:pt x="0" y="286105"/>
                </a:lnTo>
                <a:lnTo>
                  <a:pt x="0" y="0"/>
                </a:lnTo>
                <a:lnTo>
                  <a:pt x="2870047" y="0"/>
                </a:lnTo>
                <a:lnTo>
                  <a:pt x="2870047" y="286105"/>
                </a:lnTo>
                <a:close/>
              </a:path>
            </a:pathLst>
          </a:custGeom>
          <a:solidFill>
            <a:srgbClr val="80D1E1"/>
          </a:solidFill>
        </p:spPr>
        <p:txBody>
          <a:bodyPr wrap="square" lIns="0" tIns="0" rIns="0" bIns="0" rtlCol="0"/>
          <a:lstStyle/>
          <a:p>
            <a:pPr defTabSz="914174">
              <a:defRPr/>
            </a:pPr>
            <a:endParaRPr sz="3300">
              <a:solidFill>
                <a:prstClr val="black"/>
              </a:solidFill>
              <a:latin typeface="TheSansOffice" panose="020B0503040302060204" pitchFamily="34" charset="0"/>
            </a:endParaRPr>
          </a:p>
        </p:txBody>
      </p:sp>
      <p:sp>
        <p:nvSpPr>
          <p:cNvPr id="9" name="object 12">
            <a:extLst>
              <a:ext uri="{FF2B5EF4-FFF2-40B4-BE49-F238E27FC236}">
                <a16:creationId xmlns:a16="http://schemas.microsoft.com/office/drawing/2014/main" id="{2810585B-F2E2-4D4B-AF06-0CCB41C488B6}"/>
              </a:ext>
            </a:extLst>
          </p:cNvPr>
          <p:cNvSpPr/>
          <p:nvPr/>
        </p:nvSpPr>
        <p:spPr>
          <a:xfrm>
            <a:off x="6984485" y="1807025"/>
            <a:ext cx="347142" cy="1059339"/>
          </a:xfrm>
          <a:custGeom>
            <a:avLst/>
            <a:gdLst/>
            <a:ahLst/>
            <a:cxnLst/>
            <a:rect l="l" t="t" r="r" b="b"/>
            <a:pathLst>
              <a:path w="258445" h="857250">
                <a:moveTo>
                  <a:pt x="258089" y="857059"/>
                </a:moveTo>
                <a:lnTo>
                  <a:pt x="0" y="857059"/>
                </a:lnTo>
                <a:lnTo>
                  <a:pt x="0" y="0"/>
                </a:lnTo>
                <a:lnTo>
                  <a:pt x="258089" y="0"/>
                </a:lnTo>
                <a:lnTo>
                  <a:pt x="258089" y="857059"/>
                </a:lnTo>
                <a:close/>
              </a:path>
            </a:pathLst>
          </a:custGeom>
          <a:solidFill>
            <a:srgbClr val="4971B8"/>
          </a:solidFill>
        </p:spPr>
        <p:txBody>
          <a:bodyPr wrap="square" lIns="0" tIns="0" rIns="0" bIns="0" rtlCol="0"/>
          <a:lstStyle/>
          <a:p>
            <a:pPr defTabSz="914174">
              <a:defRPr/>
            </a:pPr>
            <a:endParaRPr sz="1013">
              <a:solidFill>
                <a:prstClr val="black"/>
              </a:solidFill>
              <a:latin typeface="TheSansOffice" panose="020B0503040302060204" pitchFamily="34" charset="0"/>
            </a:endParaRPr>
          </a:p>
        </p:txBody>
      </p:sp>
      <p:sp>
        <p:nvSpPr>
          <p:cNvPr id="11" name="object 14">
            <a:extLst>
              <a:ext uri="{FF2B5EF4-FFF2-40B4-BE49-F238E27FC236}">
                <a16:creationId xmlns:a16="http://schemas.microsoft.com/office/drawing/2014/main" id="{6D740C07-6570-4E1C-886F-093FC482AF66}"/>
              </a:ext>
            </a:extLst>
          </p:cNvPr>
          <p:cNvSpPr/>
          <p:nvPr/>
        </p:nvSpPr>
        <p:spPr>
          <a:xfrm>
            <a:off x="3111910" y="2124428"/>
            <a:ext cx="3854802" cy="64071"/>
          </a:xfrm>
          <a:custGeom>
            <a:avLst/>
            <a:gdLst/>
            <a:ahLst/>
            <a:cxnLst/>
            <a:rect l="l" t="t" r="r" b="b"/>
            <a:pathLst>
              <a:path w="2737485">
                <a:moveTo>
                  <a:pt x="0" y="0"/>
                </a:moveTo>
                <a:lnTo>
                  <a:pt x="2737002" y="0"/>
                </a:lnTo>
              </a:path>
            </a:pathLst>
          </a:custGeom>
          <a:ln w="12700">
            <a:solidFill>
              <a:srgbClr val="5C9BD3"/>
            </a:solidFill>
            <a:prstDash val="sysDash"/>
          </a:ln>
        </p:spPr>
        <p:txBody>
          <a:bodyPr wrap="square" lIns="0" tIns="0" rIns="0" bIns="0" rtlCol="0"/>
          <a:lstStyle/>
          <a:p>
            <a:pPr defTabSz="914174">
              <a:defRPr/>
            </a:pPr>
            <a:endParaRPr sz="1013">
              <a:solidFill>
                <a:prstClr val="black"/>
              </a:solidFill>
              <a:latin typeface="TheSansOffice" panose="020B0503040302060204" pitchFamily="34" charset="0"/>
            </a:endParaRPr>
          </a:p>
        </p:txBody>
      </p:sp>
      <p:sp>
        <p:nvSpPr>
          <p:cNvPr id="16" name="object 19">
            <a:extLst>
              <a:ext uri="{FF2B5EF4-FFF2-40B4-BE49-F238E27FC236}">
                <a16:creationId xmlns:a16="http://schemas.microsoft.com/office/drawing/2014/main" id="{30D952A3-5085-48F2-8349-4790FD9190FB}"/>
              </a:ext>
            </a:extLst>
          </p:cNvPr>
          <p:cNvSpPr/>
          <p:nvPr/>
        </p:nvSpPr>
        <p:spPr>
          <a:xfrm>
            <a:off x="6137174" y="2227162"/>
            <a:ext cx="625321" cy="176336"/>
          </a:xfrm>
          <a:prstGeom prst="rect">
            <a:avLst/>
          </a:prstGeom>
          <a:blipFill>
            <a:blip r:embed="rId3" cstate="print"/>
            <a:stretch>
              <a:fillRect/>
            </a:stretch>
          </a:blipFill>
        </p:spPr>
        <p:txBody>
          <a:bodyPr wrap="square" lIns="0" tIns="0" rIns="0" bIns="0" rtlCol="0"/>
          <a:lstStyle/>
          <a:p>
            <a:pPr defTabSz="914174">
              <a:defRPr/>
            </a:pPr>
            <a:endParaRPr sz="1013">
              <a:solidFill>
                <a:prstClr val="black"/>
              </a:solidFill>
              <a:latin typeface="TheSansOffice" panose="020B0503040302060204" pitchFamily="34" charset="0"/>
            </a:endParaRPr>
          </a:p>
        </p:txBody>
      </p:sp>
      <p:sp>
        <p:nvSpPr>
          <p:cNvPr id="17" name="object 20">
            <a:extLst>
              <a:ext uri="{FF2B5EF4-FFF2-40B4-BE49-F238E27FC236}">
                <a16:creationId xmlns:a16="http://schemas.microsoft.com/office/drawing/2014/main" id="{58EC93AF-BC39-498D-AAFF-DDB1FAEEF49F}"/>
              </a:ext>
            </a:extLst>
          </p:cNvPr>
          <p:cNvSpPr/>
          <p:nvPr/>
        </p:nvSpPr>
        <p:spPr>
          <a:xfrm>
            <a:off x="3873667" y="2240102"/>
            <a:ext cx="133634" cy="152451"/>
          </a:xfrm>
          <a:prstGeom prst="rect">
            <a:avLst/>
          </a:prstGeom>
          <a:blipFill>
            <a:blip r:embed="rId4" cstate="print"/>
            <a:stretch>
              <a:fillRect/>
            </a:stretch>
          </a:blipFill>
        </p:spPr>
        <p:txBody>
          <a:bodyPr wrap="square" lIns="0" tIns="0" rIns="0" bIns="0" rtlCol="0"/>
          <a:lstStyle/>
          <a:p>
            <a:pPr defTabSz="914174">
              <a:defRPr/>
            </a:pPr>
            <a:endParaRPr sz="1013">
              <a:solidFill>
                <a:prstClr val="black"/>
              </a:solidFill>
              <a:latin typeface="TheSansOffice" panose="020B0503040302060204" pitchFamily="34" charset="0"/>
            </a:endParaRPr>
          </a:p>
        </p:txBody>
      </p:sp>
      <p:sp>
        <p:nvSpPr>
          <p:cNvPr id="18" name="object 21">
            <a:extLst>
              <a:ext uri="{FF2B5EF4-FFF2-40B4-BE49-F238E27FC236}">
                <a16:creationId xmlns:a16="http://schemas.microsoft.com/office/drawing/2014/main" id="{C96FE853-6EAB-4343-A27A-D32C6AC68E2F}"/>
              </a:ext>
            </a:extLst>
          </p:cNvPr>
          <p:cNvSpPr txBox="1"/>
          <p:nvPr/>
        </p:nvSpPr>
        <p:spPr>
          <a:xfrm>
            <a:off x="3148117" y="1855514"/>
            <a:ext cx="3718806" cy="194284"/>
          </a:xfrm>
          <a:prstGeom prst="rect">
            <a:avLst/>
          </a:prstGeom>
        </p:spPr>
        <p:txBody>
          <a:bodyPr vert="horz" wrap="square" lIns="0" tIns="9525" rIns="0" bIns="0" rtlCol="0">
            <a:spAutoFit/>
          </a:bodyPr>
          <a:lstStyle/>
          <a:p>
            <a:pPr marL="9525" defTabSz="914174">
              <a:spcBef>
                <a:spcPts val="75"/>
              </a:spcBef>
              <a:defRPr/>
            </a:pPr>
            <a:r>
              <a:rPr sz="1200" b="1">
                <a:solidFill>
                  <a:srgbClr val="FFFFFF"/>
                </a:solidFill>
                <a:latin typeface="TheSansOffice" panose="020B0503040302060204" pitchFamily="34" charset="0"/>
                <a:cs typeface="Arial"/>
              </a:rPr>
              <a:t>RABALE DATA CENTER </a:t>
            </a:r>
            <a:r>
              <a:rPr sz="800">
                <a:solidFill>
                  <a:srgbClr val="FFFFFF"/>
                </a:solidFill>
                <a:latin typeface="TheSansOffice" panose="020B0503040302060204" pitchFamily="34" charset="0"/>
                <a:cs typeface="Arial"/>
              </a:rPr>
              <a:t>(Cloud Adjacent)</a:t>
            </a:r>
            <a:endParaRPr sz="788">
              <a:solidFill>
                <a:prstClr val="black"/>
              </a:solidFill>
              <a:latin typeface="TheSansOffice" panose="020B0503040302060204" pitchFamily="34" charset="0"/>
              <a:cs typeface="Arial"/>
            </a:endParaRPr>
          </a:p>
        </p:txBody>
      </p:sp>
      <p:sp>
        <p:nvSpPr>
          <p:cNvPr id="19" name="object 22">
            <a:extLst>
              <a:ext uri="{FF2B5EF4-FFF2-40B4-BE49-F238E27FC236}">
                <a16:creationId xmlns:a16="http://schemas.microsoft.com/office/drawing/2014/main" id="{BC13A946-F77F-4E90-AE1D-06B41711646C}"/>
              </a:ext>
            </a:extLst>
          </p:cNvPr>
          <p:cNvSpPr txBox="1"/>
          <p:nvPr/>
        </p:nvSpPr>
        <p:spPr>
          <a:xfrm>
            <a:off x="3132745" y="2271955"/>
            <a:ext cx="1097145" cy="127920"/>
          </a:xfrm>
          <a:prstGeom prst="rect">
            <a:avLst/>
          </a:prstGeom>
        </p:spPr>
        <p:txBody>
          <a:bodyPr vert="horz" wrap="square" lIns="0" tIns="12383" rIns="0" bIns="0" rtlCol="0">
            <a:spAutoFit/>
          </a:bodyPr>
          <a:lstStyle/>
          <a:p>
            <a:pPr marL="9525" defTabSz="914174">
              <a:spcBef>
                <a:spcPts val="98"/>
              </a:spcBef>
              <a:defRPr/>
            </a:pPr>
            <a:r>
              <a:rPr sz="750" b="1">
                <a:solidFill>
                  <a:prstClr val="black"/>
                </a:solidFill>
                <a:latin typeface="TheSansOffice" panose="020B0503040302060204" pitchFamily="34" charset="0"/>
                <a:cs typeface="Arial"/>
              </a:rPr>
              <a:t>Direct Connect</a:t>
            </a:r>
            <a:endParaRPr sz="750">
              <a:solidFill>
                <a:prstClr val="black"/>
              </a:solidFill>
              <a:latin typeface="TheSansOffice" panose="020B0503040302060204" pitchFamily="34" charset="0"/>
              <a:cs typeface="Arial"/>
            </a:endParaRPr>
          </a:p>
        </p:txBody>
      </p:sp>
      <p:sp>
        <p:nvSpPr>
          <p:cNvPr id="20" name="object 23">
            <a:extLst>
              <a:ext uri="{FF2B5EF4-FFF2-40B4-BE49-F238E27FC236}">
                <a16:creationId xmlns:a16="http://schemas.microsoft.com/office/drawing/2014/main" id="{9324A223-8A61-43A6-9B23-92C1CE1B24E6}"/>
              </a:ext>
            </a:extLst>
          </p:cNvPr>
          <p:cNvSpPr txBox="1"/>
          <p:nvPr/>
        </p:nvSpPr>
        <p:spPr>
          <a:xfrm>
            <a:off x="4706938" y="2241024"/>
            <a:ext cx="846956" cy="127920"/>
          </a:xfrm>
          <a:prstGeom prst="rect">
            <a:avLst/>
          </a:prstGeom>
        </p:spPr>
        <p:txBody>
          <a:bodyPr vert="horz" wrap="square" lIns="0" tIns="12383" rIns="0" bIns="0" rtlCol="0">
            <a:spAutoFit/>
          </a:bodyPr>
          <a:lstStyle/>
          <a:p>
            <a:pPr marL="9525" defTabSz="914174">
              <a:spcBef>
                <a:spcPts val="98"/>
              </a:spcBef>
              <a:defRPr/>
            </a:pPr>
            <a:r>
              <a:rPr sz="750" b="1">
                <a:solidFill>
                  <a:prstClr val="black"/>
                </a:solidFill>
                <a:latin typeface="TheSansOffice" panose="020B0503040302060204" pitchFamily="34" charset="0"/>
                <a:cs typeface="Arial"/>
              </a:rPr>
              <a:t>Sify Cloud Connect</a:t>
            </a:r>
            <a:endParaRPr sz="750">
              <a:solidFill>
                <a:prstClr val="black"/>
              </a:solidFill>
              <a:latin typeface="TheSansOffice" panose="020B0503040302060204" pitchFamily="34" charset="0"/>
              <a:cs typeface="Arial"/>
            </a:endParaRPr>
          </a:p>
        </p:txBody>
      </p:sp>
      <p:sp>
        <p:nvSpPr>
          <p:cNvPr id="21" name="object 24">
            <a:extLst>
              <a:ext uri="{FF2B5EF4-FFF2-40B4-BE49-F238E27FC236}">
                <a16:creationId xmlns:a16="http://schemas.microsoft.com/office/drawing/2014/main" id="{7CB227BC-373E-4F8A-8C8E-A671BFAFFB6D}"/>
              </a:ext>
            </a:extLst>
          </p:cNvPr>
          <p:cNvSpPr txBox="1"/>
          <p:nvPr/>
        </p:nvSpPr>
        <p:spPr>
          <a:xfrm>
            <a:off x="4645667" y="2537179"/>
            <a:ext cx="2248350" cy="150522"/>
          </a:xfrm>
          <a:prstGeom prst="rect">
            <a:avLst/>
          </a:prstGeom>
        </p:spPr>
        <p:txBody>
          <a:bodyPr vert="horz" wrap="square" lIns="0" tIns="11906" rIns="0" bIns="0" rtlCol="0">
            <a:spAutoFit/>
          </a:bodyPr>
          <a:lstStyle/>
          <a:p>
            <a:pPr marL="9525" algn="ctr" defTabSz="914174">
              <a:spcBef>
                <a:spcPts val="94"/>
              </a:spcBef>
              <a:defRPr/>
            </a:pPr>
            <a:r>
              <a:rPr sz="900">
                <a:solidFill>
                  <a:prstClr val="black"/>
                </a:solidFill>
                <a:latin typeface="TheSansOffice" panose="020B0503040302060204" pitchFamily="34" charset="0"/>
                <a:cs typeface="Arial"/>
              </a:rPr>
              <a:t>Hybrid Multi Cloud</a:t>
            </a:r>
            <a:r>
              <a:rPr lang="en-IN" sz="900">
                <a:solidFill>
                  <a:prstClr val="black"/>
                </a:solidFill>
                <a:latin typeface="TheSansOffice" panose="020B0503040302060204" pitchFamily="34" charset="0"/>
                <a:cs typeface="Arial"/>
              </a:rPr>
              <a:t> Management Platform</a:t>
            </a:r>
            <a:endParaRPr sz="900">
              <a:solidFill>
                <a:prstClr val="black"/>
              </a:solidFill>
              <a:latin typeface="TheSansOffice" panose="020B0503040302060204" pitchFamily="34" charset="0"/>
              <a:cs typeface="Arial"/>
            </a:endParaRPr>
          </a:p>
        </p:txBody>
      </p:sp>
      <p:sp>
        <p:nvSpPr>
          <p:cNvPr id="22" name="object 25">
            <a:extLst>
              <a:ext uri="{FF2B5EF4-FFF2-40B4-BE49-F238E27FC236}">
                <a16:creationId xmlns:a16="http://schemas.microsoft.com/office/drawing/2014/main" id="{ECD1216D-00CF-472E-8ADC-5F79593CDE94}"/>
              </a:ext>
            </a:extLst>
          </p:cNvPr>
          <p:cNvSpPr txBox="1"/>
          <p:nvPr/>
        </p:nvSpPr>
        <p:spPr>
          <a:xfrm>
            <a:off x="3279756" y="2584312"/>
            <a:ext cx="1216273" cy="129908"/>
          </a:xfrm>
          <a:prstGeom prst="rect">
            <a:avLst/>
          </a:prstGeom>
        </p:spPr>
        <p:txBody>
          <a:bodyPr vert="horz" wrap="square" lIns="0" tIns="8573" rIns="0" bIns="0" rtlCol="0">
            <a:spAutoFit/>
          </a:bodyPr>
          <a:lstStyle/>
          <a:p>
            <a:pPr marL="9525" algn="ctr" defTabSz="914174">
              <a:spcBef>
                <a:spcPts val="68"/>
              </a:spcBef>
              <a:defRPr/>
            </a:pPr>
            <a:r>
              <a:rPr sz="788" b="1">
                <a:solidFill>
                  <a:srgbClr val="FFFFFF"/>
                </a:solidFill>
                <a:latin typeface="TheSansOffice" panose="020B0503040302060204" pitchFamily="34" charset="0"/>
                <a:cs typeface="Arial"/>
              </a:rPr>
              <a:t>Managed Services</a:t>
            </a:r>
            <a:endParaRPr sz="788">
              <a:solidFill>
                <a:prstClr val="black"/>
              </a:solidFill>
              <a:latin typeface="TheSansOffice" panose="020B0503040302060204" pitchFamily="34" charset="0"/>
              <a:cs typeface="Arial"/>
            </a:endParaRPr>
          </a:p>
        </p:txBody>
      </p:sp>
      <p:sp>
        <p:nvSpPr>
          <p:cNvPr id="23" name="object 26">
            <a:extLst>
              <a:ext uri="{FF2B5EF4-FFF2-40B4-BE49-F238E27FC236}">
                <a16:creationId xmlns:a16="http://schemas.microsoft.com/office/drawing/2014/main" id="{F46C3A3F-563F-4414-9998-661AB7709A76}"/>
              </a:ext>
            </a:extLst>
          </p:cNvPr>
          <p:cNvSpPr/>
          <p:nvPr/>
        </p:nvSpPr>
        <p:spPr>
          <a:xfrm>
            <a:off x="3102102" y="2978736"/>
            <a:ext cx="4229662" cy="1553758"/>
          </a:xfrm>
          <a:custGeom>
            <a:avLst/>
            <a:gdLst/>
            <a:ahLst/>
            <a:cxnLst/>
            <a:rect l="l" t="t" r="r" b="b"/>
            <a:pathLst>
              <a:path w="3148965" h="1165860">
                <a:moveTo>
                  <a:pt x="3148507" y="1165783"/>
                </a:moveTo>
                <a:lnTo>
                  <a:pt x="0" y="1165783"/>
                </a:lnTo>
                <a:lnTo>
                  <a:pt x="0" y="0"/>
                </a:lnTo>
                <a:lnTo>
                  <a:pt x="3148507" y="0"/>
                </a:lnTo>
                <a:lnTo>
                  <a:pt x="3148507" y="1165783"/>
                </a:lnTo>
                <a:close/>
              </a:path>
            </a:pathLst>
          </a:custGeom>
          <a:ln w="12700">
            <a:solidFill>
              <a:srgbClr val="C5E9F5"/>
            </a:solidFill>
          </a:ln>
        </p:spPr>
        <p:txBody>
          <a:bodyPr wrap="square" lIns="0" tIns="0" rIns="0" bIns="0" rtlCol="0"/>
          <a:lstStyle/>
          <a:p>
            <a:pPr defTabSz="914174">
              <a:defRPr/>
            </a:pPr>
            <a:endParaRPr sz="1013">
              <a:solidFill>
                <a:prstClr val="black"/>
              </a:solidFill>
              <a:latin typeface="TheSansOffice" panose="020B0503040302060204" pitchFamily="34" charset="0"/>
            </a:endParaRPr>
          </a:p>
        </p:txBody>
      </p:sp>
      <p:sp>
        <p:nvSpPr>
          <p:cNvPr id="24" name="object 27">
            <a:extLst>
              <a:ext uri="{FF2B5EF4-FFF2-40B4-BE49-F238E27FC236}">
                <a16:creationId xmlns:a16="http://schemas.microsoft.com/office/drawing/2014/main" id="{62B28A41-B736-4C14-B887-5EEEF61600A7}"/>
              </a:ext>
            </a:extLst>
          </p:cNvPr>
          <p:cNvSpPr/>
          <p:nvPr/>
        </p:nvSpPr>
        <p:spPr>
          <a:xfrm>
            <a:off x="3101964" y="2978741"/>
            <a:ext cx="4229662" cy="280137"/>
          </a:xfrm>
          <a:custGeom>
            <a:avLst/>
            <a:gdLst/>
            <a:ahLst/>
            <a:cxnLst/>
            <a:rect l="l" t="t" r="r" b="b"/>
            <a:pathLst>
              <a:path w="3148965" h="226694">
                <a:moveTo>
                  <a:pt x="3148507" y="226491"/>
                </a:moveTo>
                <a:lnTo>
                  <a:pt x="0" y="226491"/>
                </a:lnTo>
                <a:lnTo>
                  <a:pt x="0" y="0"/>
                </a:lnTo>
                <a:lnTo>
                  <a:pt x="3148507" y="0"/>
                </a:lnTo>
                <a:lnTo>
                  <a:pt x="3148507" y="226491"/>
                </a:lnTo>
                <a:close/>
              </a:path>
            </a:pathLst>
          </a:custGeom>
          <a:solidFill>
            <a:srgbClr val="C5E9F5"/>
          </a:solidFill>
        </p:spPr>
        <p:txBody>
          <a:bodyPr wrap="square" lIns="0" tIns="0" rIns="0" bIns="0" rtlCol="0"/>
          <a:lstStyle/>
          <a:p>
            <a:pPr defTabSz="914174">
              <a:defRPr/>
            </a:pPr>
            <a:endParaRPr sz="1013">
              <a:solidFill>
                <a:prstClr val="black"/>
              </a:solidFill>
              <a:latin typeface="TheSansOffice" panose="020B0503040302060204" pitchFamily="34" charset="0"/>
            </a:endParaRPr>
          </a:p>
        </p:txBody>
      </p:sp>
      <p:sp>
        <p:nvSpPr>
          <p:cNvPr id="25" name="object 28">
            <a:extLst>
              <a:ext uri="{FF2B5EF4-FFF2-40B4-BE49-F238E27FC236}">
                <a16:creationId xmlns:a16="http://schemas.microsoft.com/office/drawing/2014/main" id="{3D20AB44-D77C-4C27-9AF9-3659A34FD874}"/>
              </a:ext>
            </a:extLst>
          </p:cNvPr>
          <p:cNvSpPr/>
          <p:nvPr/>
        </p:nvSpPr>
        <p:spPr>
          <a:xfrm>
            <a:off x="4155244" y="3278878"/>
            <a:ext cx="3157052" cy="422880"/>
          </a:xfrm>
          <a:custGeom>
            <a:avLst/>
            <a:gdLst/>
            <a:ahLst/>
            <a:cxnLst/>
            <a:rect l="l" t="t" r="r" b="b"/>
            <a:pathLst>
              <a:path w="2336165" h="147320">
                <a:moveTo>
                  <a:pt x="2335987" y="146837"/>
                </a:moveTo>
                <a:lnTo>
                  <a:pt x="0" y="146837"/>
                </a:lnTo>
                <a:lnTo>
                  <a:pt x="0" y="0"/>
                </a:lnTo>
                <a:lnTo>
                  <a:pt x="2335987" y="0"/>
                </a:lnTo>
                <a:lnTo>
                  <a:pt x="2335987" y="146837"/>
                </a:lnTo>
                <a:close/>
              </a:path>
            </a:pathLst>
          </a:custGeom>
          <a:solidFill>
            <a:srgbClr val="4971B8"/>
          </a:solidFill>
        </p:spPr>
        <p:txBody>
          <a:bodyPr wrap="square" lIns="0" tIns="0" rIns="0" bIns="0" rtlCol="0"/>
          <a:lstStyle/>
          <a:p>
            <a:pPr defTabSz="914174">
              <a:defRPr/>
            </a:pPr>
            <a:endParaRPr sz="2400">
              <a:solidFill>
                <a:prstClr val="black"/>
              </a:solidFill>
              <a:latin typeface="TheSansOffice" panose="020B0503040302060204" pitchFamily="34" charset="0"/>
            </a:endParaRPr>
          </a:p>
        </p:txBody>
      </p:sp>
      <p:sp>
        <p:nvSpPr>
          <p:cNvPr id="31" name="object 34">
            <a:extLst>
              <a:ext uri="{FF2B5EF4-FFF2-40B4-BE49-F238E27FC236}">
                <a16:creationId xmlns:a16="http://schemas.microsoft.com/office/drawing/2014/main" id="{A5EDE29D-ED00-4B5F-9769-2FEA4FD033C8}"/>
              </a:ext>
            </a:extLst>
          </p:cNvPr>
          <p:cNvSpPr/>
          <p:nvPr/>
        </p:nvSpPr>
        <p:spPr>
          <a:xfrm>
            <a:off x="3102835" y="1543346"/>
            <a:ext cx="3874844" cy="233155"/>
          </a:xfrm>
          <a:custGeom>
            <a:avLst/>
            <a:gdLst/>
            <a:ahLst/>
            <a:cxnLst/>
            <a:rect l="l" t="t" r="r" b="b"/>
            <a:pathLst>
              <a:path w="2884805" h="172719">
                <a:moveTo>
                  <a:pt x="2884208" y="172313"/>
                </a:moveTo>
                <a:lnTo>
                  <a:pt x="0" y="172313"/>
                </a:lnTo>
                <a:lnTo>
                  <a:pt x="0" y="0"/>
                </a:lnTo>
                <a:lnTo>
                  <a:pt x="2884208" y="0"/>
                </a:lnTo>
                <a:lnTo>
                  <a:pt x="2884208" y="172313"/>
                </a:lnTo>
                <a:close/>
              </a:path>
            </a:pathLst>
          </a:custGeom>
          <a:solidFill>
            <a:srgbClr val="DCDBDB"/>
          </a:solidFill>
        </p:spPr>
        <p:txBody>
          <a:bodyPr wrap="square" lIns="0" tIns="0" rIns="0" bIns="0" rtlCol="0"/>
          <a:lstStyle/>
          <a:p>
            <a:pPr defTabSz="914174">
              <a:defRPr/>
            </a:pPr>
            <a:endParaRPr sz="1200" b="1">
              <a:solidFill>
                <a:prstClr val="black"/>
              </a:solidFill>
              <a:latin typeface="TheSansOffice" panose="020B0503040302060204" pitchFamily="34" charset="0"/>
            </a:endParaRPr>
          </a:p>
        </p:txBody>
      </p:sp>
      <p:sp>
        <p:nvSpPr>
          <p:cNvPr id="32" name="object 35">
            <a:extLst>
              <a:ext uri="{FF2B5EF4-FFF2-40B4-BE49-F238E27FC236}">
                <a16:creationId xmlns:a16="http://schemas.microsoft.com/office/drawing/2014/main" id="{8C195A8D-E2CD-43E9-8AF4-C13C5886CB11}"/>
              </a:ext>
            </a:extLst>
          </p:cNvPr>
          <p:cNvSpPr txBox="1"/>
          <p:nvPr/>
        </p:nvSpPr>
        <p:spPr>
          <a:xfrm>
            <a:off x="3136736" y="1604634"/>
            <a:ext cx="3789597" cy="148117"/>
          </a:xfrm>
          <a:prstGeom prst="rect">
            <a:avLst/>
          </a:prstGeom>
        </p:spPr>
        <p:txBody>
          <a:bodyPr vert="horz" wrap="square" lIns="0" tIns="9525" rIns="0" bIns="0" rtlCol="0">
            <a:spAutoFit/>
          </a:bodyPr>
          <a:lstStyle/>
          <a:p>
            <a:pPr marL="9525" algn="ctr" defTabSz="914174">
              <a:spcBef>
                <a:spcPts val="75"/>
              </a:spcBef>
              <a:defRPr/>
            </a:pPr>
            <a:r>
              <a:rPr sz="900" b="1">
                <a:solidFill>
                  <a:prstClr val="black"/>
                </a:solidFill>
                <a:latin typeface="TheSansOffice" panose="020B0503040302060204" pitchFamily="34" charset="0"/>
                <a:cs typeface="Arial"/>
              </a:rPr>
              <a:t>Hyperscale Clouds </a:t>
            </a:r>
            <a:r>
              <a:rPr sz="700" b="1">
                <a:solidFill>
                  <a:prstClr val="black"/>
                </a:solidFill>
                <a:latin typeface="TheSansOffice" panose="020B0503040302060204" pitchFamily="34" charset="0"/>
                <a:cs typeface="Arial"/>
              </a:rPr>
              <a:t>AT VERY LOW LATENCY</a:t>
            </a:r>
            <a:endParaRPr sz="800" b="1">
              <a:solidFill>
                <a:prstClr val="black"/>
              </a:solidFill>
              <a:latin typeface="TheSansOffice" panose="020B0503040302060204" pitchFamily="34" charset="0"/>
              <a:cs typeface="Arial"/>
            </a:endParaRPr>
          </a:p>
        </p:txBody>
      </p:sp>
      <p:sp>
        <p:nvSpPr>
          <p:cNvPr id="33" name="object 36">
            <a:extLst>
              <a:ext uri="{FF2B5EF4-FFF2-40B4-BE49-F238E27FC236}">
                <a16:creationId xmlns:a16="http://schemas.microsoft.com/office/drawing/2014/main" id="{186AFFBA-465D-4CF6-91C7-B36899E5CF90}"/>
              </a:ext>
            </a:extLst>
          </p:cNvPr>
          <p:cNvSpPr/>
          <p:nvPr/>
        </p:nvSpPr>
        <p:spPr>
          <a:xfrm>
            <a:off x="3330855" y="3839186"/>
            <a:ext cx="582756" cy="644253"/>
          </a:xfrm>
          <a:prstGeom prst="rect">
            <a:avLst/>
          </a:prstGeom>
          <a:blipFill>
            <a:blip r:embed="rId5" cstate="print"/>
            <a:stretch>
              <a:fillRect/>
            </a:stretch>
          </a:blipFill>
        </p:spPr>
        <p:txBody>
          <a:bodyPr wrap="square" lIns="0" tIns="0" rIns="0" bIns="0" rtlCol="0"/>
          <a:lstStyle/>
          <a:p>
            <a:pPr defTabSz="914174">
              <a:defRPr/>
            </a:pPr>
            <a:endParaRPr sz="1013">
              <a:solidFill>
                <a:prstClr val="black"/>
              </a:solidFill>
              <a:latin typeface="TheSansOffice" panose="020B0503040302060204" pitchFamily="34" charset="0"/>
            </a:endParaRPr>
          </a:p>
        </p:txBody>
      </p:sp>
      <p:sp>
        <p:nvSpPr>
          <p:cNvPr id="35" name="object 38">
            <a:extLst>
              <a:ext uri="{FF2B5EF4-FFF2-40B4-BE49-F238E27FC236}">
                <a16:creationId xmlns:a16="http://schemas.microsoft.com/office/drawing/2014/main" id="{1DD319D6-4113-445D-A711-CF6999FF976E}"/>
              </a:ext>
            </a:extLst>
          </p:cNvPr>
          <p:cNvSpPr/>
          <p:nvPr/>
        </p:nvSpPr>
        <p:spPr>
          <a:xfrm>
            <a:off x="4155243" y="3728263"/>
            <a:ext cx="596608" cy="699464"/>
          </a:xfrm>
          <a:custGeom>
            <a:avLst/>
            <a:gdLst/>
            <a:ahLst/>
            <a:cxnLst/>
            <a:rect l="l" t="t" r="r" b="b"/>
            <a:pathLst>
              <a:path w="411480" h="594360">
                <a:moveTo>
                  <a:pt x="411479" y="594360"/>
                </a:moveTo>
                <a:lnTo>
                  <a:pt x="0" y="594360"/>
                </a:lnTo>
                <a:lnTo>
                  <a:pt x="0" y="0"/>
                </a:lnTo>
                <a:lnTo>
                  <a:pt x="411479" y="0"/>
                </a:lnTo>
                <a:lnTo>
                  <a:pt x="411479" y="594360"/>
                </a:lnTo>
                <a:close/>
              </a:path>
            </a:pathLst>
          </a:custGeom>
          <a:ln w="9525">
            <a:solidFill>
              <a:schemeClr val="accent1">
                <a:lumMod val="60000"/>
                <a:lumOff val="40000"/>
              </a:schemeClr>
            </a:solidFill>
            <a:prstDash val="solid"/>
          </a:ln>
        </p:spPr>
        <p:txBody>
          <a:bodyPr wrap="square" lIns="0" tIns="0" rIns="0" bIns="0" rtlCol="0"/>
          <a:lstStyle/>
          <a:p>
            <a:pPr defTabSz="914174">
              <a:defRPr/>
            </a:pPr>
            <a:endParaRPr sz="1013">
              <a:solidFill>
                <a:prstClr val="black"/>
              </a:solidFill>
              <a:latin typeface="TheSansOffice" panose="020B0503040302060204" pitchFamily="34" charset="0"/>
            </a:endParaRPr>
          </a:p>
        </p:txBody>
      </p:sp>
      <p:sp>
        <p:nvSpPr>
          <p:cNvPr id="36" name="object 39">
            <a:extLst>
              <a:ext uri="{FF2B5EF4-FFF2-40B4-BE49-F238E27FC236}">
                <a16:creationId xmlns:a16="http://schemas.microsoft.com/office/drawing/2014/main" id="{CA3618E7-3371-4BE1-8A6E-50BDE4793A3C}"/>
              </a:ext>
            </a:extLst>
          </p:cNvPr>
          <p:cNvSpPr/>
          <p:nvPr/>
        </p:nvSpPr>
        <p:spPr>
          <a:xfrm>
            <a:off x="6712878" y="3728263"/>
            <a:ext cx="596608" cy="699464"/>
          </a:xfrm>
          <a:custGeom>
            <a:avLst/>
            <a:gdLst/>
            <a:ahLst/>
            <a:cxnLst/>
            <a:rect l="l" t="t" r="r" b="b"/>
            <a:pathLst>
              <a:path w="411479" h="594360">
                <a:moveTo>
                  <a:pt x="411467" y="594360"/>
                </a:moveTo>
                <a:lnTo>
                  <a:pt x="0" y="594360"/>
                </a:lnTo>
                <a:lnTo>
                  <a:pt x="0" y="0"/>
                </a:lnTo>
                <a:lnTo>
                  <a:pt x="411467" y="0"/>
                </a:lnTo>
                <a:lnTo>
                  <a:pt x="411467" y="594360"/>
                </a:lnTo>
                <a:close/>
              </a:path>
            </a:pathLst>
          </a:custGeom>
          <a:ln w="9525">
            <a:solidFill>
              <a:schemeClr val="accent1">
                <a:lumMod val="60000"/>
                <a:lumOff val="40000"/>
              </a:schemeClr>
            </a:solidFill>
            <a:prstDash val="solid"/>
          </a:ln>
        </p:spPr>
        <p:txBody>
          <a:bodyPr wrap="square" lIns="0" tIns="0" rIns="0" bIns="0" rtlCol="0"/>
          <a:lstStyle/>
          <a:p>
            <a:pPr defTabSz="914174">
              <a:defRPr/>
            </a:pPr>
            <a:endParaRPr sz="1013">
              <a:solidFill>
                <a:prstClr val="black"/>
              </a:solidFill>
              <a:latin typeface="TheSansOffice" panose="020B0503040302060204" pitchFamily="34" charset="0"/>
            </a:endParaRPr>
          </a:p>
        </p:txBody>
      </p:sp>
      <p:sp>
        <p:nvSpPr>
          <p:cNvPr id="37" name="object 40">
            <a:extLst>
              <a:ext uri="{FF2B5EF4-FFF2-40B4-BE49-F238E27FC236}">
                <a16:creationId xmlns:a16="http://schemas.microsoft.com/office/drawing/2014/main" id="{7A88505E-6D3F-4524-8047-F3150E0904DB}"/>
              </a:ext>
            </a:extLst>
          </p:cNvPr>
          <p:cNvSpPr/>
          <p:nvPr/>
        </p:nvSpPr>
        <p:spPr>
          <a:xfrm>
            <a:off x="6073470" y="3728263"/>
            <a:ext cx="596608" cy="699464"/>
          </a:xfrm>
          <a:custGeom>
            <a:avLst/>
            <a:gdLst/>
            <a:ahLst/>
            <a:cxnLst/>
            <a:rect l="l" t="t" r="r" b="b"/>
            <a:pathLst>
              <a:path w="411480" h="594360">
                <a:moveTo>
                  <a:pt x="411480" y="594360"/>
                </a:moveTo>
                <a:lnTo>
                  <a:pt x="0" y="594360"/>
                </a:lnTo>
                <a:lnTo>
                  <a:pt x="0" y="0"/>
                </a:lnTo>
                <a:lnTo>
                  <a:pt x="411480" y="0"/>
                </a:lnTo>
                <a:lnTo>
                  <a:pt x="411480" y="594360"/>
                </a:lnTo>
                <a:close/>
              </a:path>
            </a:pathLst>
          </a:custGeom>
          <a:ln w="9525">
            <a:solidFill>
              <a:schemeClr val="accent1">
                <a:lumMod val="60000"/>
                <a:lumOff val="40000"/>
              </a:schemeClr>
            </a:solidFill>
            <a:prstDash val="solid"/>
          </a:ln>
        </p:spPr>
        <p:txBody>
          <a:bodyPr wrap="square" lIns="0" tIns="0" rIns="0" bIns="0" rtlCol="0"/>
          <a:lstStyle/>
          <a:p>
            <a:pPr defTabSz="914174">
              <a:defRPr/>
            </a:pPr>
            <a:endParaRPr sz="1013">
              <a:solidFill>
                <a:prstClr val="black"/>
              </a:solidFill>
              <a:latin typeface="TheSansOffice" panose="020B0503040302060204" pitchFamily="34" charset="0"/>
            </a:endParaRPr>
          </a:p>
        </p:txBody>
      </p:sp>
      <p:sp>
        <p:nvSpPr>
          <p:cNvPr id="38" name="object 41">
            <a:extLst>
              <a:ext uri="{FF2B5EF4-FFF2-40B4-BE49-F238E27FC236}">
                <a16:creationId xmlns:a16="http://schemas.microsoft.com/office/drawing/2014/main" id="{9FDD3161-6B96-40D0-8928-4B89FDFB0BB0}"/>
              </a:ext>
            </a:extLst>
          </p:cNvPr>
          <p:cNvSpPr/>
          <p:nvPr/>
        </p:nvSpPr>
        <p:spPr>
          <a:xfrm>
            <a:off x="5434062" y="3728263"/>
            <a:ext cx="596608" cy="699464"/>
          </a:xfrm>
          <a:custGeom>
            <a:avLst/>
            <a:gdLst/>
            <a:ahLst/>
            <a:cxnLst/>
            <a:rect l="l" t="t" r="r" b="b"/>
            <a:pathLst>
              <a:path w="411480" h="594360">
                <a:moveTo>
                  <a:pt x="411480" y="594360"/>
                </a:moveTo>
                <a:lnTo>
                  <a:pt x="0" y="594360"/>
                </a:lnTo>
                <a:lnTo>
                  <a:pt x="0" y="0"/>
                </a:lnTo>
                <a:lnTo>
                  <a:pt x="411480" y="0"/>
                </a:lnTo>
                <a:lnTo>
                  <a:pt x="411480" y="594360"/>
                </a:lnTo>
                <a:close/>
              </a:path>
            </a:pathLst>
          </a:custGeom>
          <a:ln w="9525">
            <a:solidFill>
              <a:schemeClr val="accent1">
                <a:lumMod val="60000"/>
                <a:lumOff val="40000"/>
              </a:schemeClr>
            </a:solidFill>
            <a:prstDash val="solid"/>
          </a:ln>
        </p:spPr>
        <p:txBody>
          <a:bodyPr wrap="square" lIns="0" tIns="0" rIns="0" bIns="0" rtlCol="0"/>
          <a:lstStyle/>
          <a:p>
            <a:pPr defTabSz="914174">
              <a:defRPr/>
            </a:pPr>
            <a:endParaRPr sz="1013">
              <a:solidFill>
                <a:prstClr val="black"/>
              </a:solidFill>
              <a:latin typeface="TheSansOffice" panose="020B0503040302060204" pitchFamily="34" charset="0"/>
            </a:endParaRPr>
          </a:p>
        </p:txBody>
      </p:sp>
      <p:sp>
        <p:nvSpPr>
          <p:cNvPr id="39" name="object 42">
            <a:extLst>
              <a:ext uri="{FF2B5EF4-FFF2-40B4-BE49-F238E27FC236}">
                <a16:creationId xmlns:a16="http://schemas.microsoft.com/office/drawing/2014/main" id="{91C4687A-899B-4C7C-BEB6-64214242B0C8}"/>
              </a:ext>
            </a:extLst>
          </p:cNvPr>
          <p:cNvSpPr/>
          <p:nvPr/>
        </p:nvSpPr>
        <p:spPr>
          <a:xfrm>
            <a:off x="4794651" y="3728263"/>
            <a:ext cx="596608" cy="699464"/>
          </a:xfrm>
          <a:custGeom>
            <a:avLst/>
            <a:gdLst/>
            <a:ahLst/>
            <a:cxnLst/>
            <a:rect l="l" t="t" r="r" b="b"/>
            <a:pathLst>
              <a:path w="411480" h="594360">
                <a:moveTo>
                  <a:pt x="411480" y="594360"/>
                </a:moveTo>
                <a:lnTo>
                  <a:pt x="0" y="594360"/>
                </a:lnTo>
                <a:lnTo>
                  <a:pt x="0" y="0"/>
                </a:lnTo>
                <a:lnTo>
                  <a:pt x="411480" y="0"/>
                </a:lnTo>
                <a:lnTo>
                  <a:pt x="411480" y="594360"/>
                </a:lnTo>
                <a:close/>
              </a:path>
            </a:pathLst>
          </a:custGeom>
          <a:ln w="9525">
            <a:solidFill>
              <a:schemeClr val="accent1">
                <a:lumMod val="60000"/>
                <a:lumOff val="40000"/>
              </a:schemeClr>
            </a:solidFill>
            <a:prstDash val="solid"/>
          </a:ln>
        </p:spPr>
        <p:txBody>
          <a:bodyPr wrap="square" lIns="0" tIns="0" rIns="0" bIns="0" rtlCol="0"/>
          <a:lstStyle/>
          <a:p>
            <a:pPr defTabSz="914174">
              <a:defRPr/>
            </a:pPr>
            <a:endParaRPr sz="1013">
              <a:solidFill>
                <a:prstClr val="black"/>
              </a:solidFill>
              <a:latin typeface="TheSansOffice" panose="020B0503040302060204" pitchFamily="34" charset="0"/>
            </a:endParaRPr>
          </a:p>
        </p:txBody>
      </p:sp>
      <p:sp>
        <p:nvSpPr>
          <p:cNvPr id="41" name="object 44">
            <a:extLst>
              <a:ext uri="{FF2B5EF4-FFF2-40B4-BE49-F238E27FC236}">
                <a16:creationId xmlns:a16="http://schemas.microsoft.com/office/drawing/2014/main" id="{CB21FD8F-5F79-4A07-845E-039F74F8FB89}"/>
              </a:ext>
            </a:extLst>
          </p:cNvPr>
          <p:cNvSpPr txBox="1"/>
          <p:nvPr/>
        </p:nvSpPr>
        <p:spPr>
          <a:xfrm>
            <a:off x="4855433" y="3798265"/>
            <a:ext cx="482779" cy="197586"/>
          </a:xfrm>
          <a:prstGeom prst="rect">
            <a:avLst/>
          </a:prstGeom>
        </p:spPr>
        <p:txBody>
          <a:bodyPr vert="horz" wrap="square" lIns="0" tIns="8096" rIns="0" bIns="0" rtlCol="0">
            <a:spAutoFit/>
          </a:bodyPr>
          <a:lstStyle/>
          <a:p>
            <a:pPr marL="9525" marR="3810" indent="10478" algn="ctr" defTabSz="914174">
              <a:lnSpc>
                <a:spcPct val="104200"/>
              </a:lnSpc>
              <a:spcBef>
                <a:spcPts val="64"/>
              </a:spcBef>
              <a:defRPr/>
            </a:pPr>
            <a:r>
              <a:rPr lang="en-US" sz="600" b="1">
                <a:solidFill>
                  <a:srgbClr val="556778"/>
                </a:solidFill>
                <a:latin typeface="TheSansOffice" panose="020B0503040302060204" pitchFamily="34" charset="0"/>
                <a:cs typeface="Arial"/>
              </a:rPr>
              <a:t>SEC - </a:t>
            </a:r>
            <a:r>
              <a:rPr sz="600" b="1">
                <a:solidFill>
                  <a:srgbClr val="556778"/>
                </a:solidFill>
                <a:latin typeface="TheSansOffice" panose="020B0503040302060204" pitchFamily="34" charset="0"/>
                <a:cs typeface="Arial"/>
              </a:rPr>
              <a:t>SAP</a:t>
            </a:r>
            <a:r>
              <a:rPr lang="en-IN" sz="600" b="1">
                <a:solidFill>
                  <a:srgbClr val="556778"/>
                </a:solidFill>
                <a:latin typeface="TheSansOffice" panose="020B0503040302060204" pitchFamily="34" charset="0"/>
                <a:cs typeface="Arial"/>
              </a:rPr>
              <a:t> </a:t>
            </a:r>
            <a:r>
              <a:rPr sz="600" b="1">
                <a:solidFill>
                  <a:srgbClr val="556778"/>
                </a:solidFill>
                <a:latin typeface="TheSansOffice" panose="020B0503040302060204" pitchFamily="34" charset="0"/>
                <a:cs typeface="Arial"/>
              </a:rPr>
              <a:t>GRID</a:t>
            </a:r>
            <a:endParaRPr sz="600">
              <a:solidFill>
                <a:prstClr val="black"/>
              </a:solidFill>
              <a:latin typeface="TheSansOffice" panose="020B0503040302060204" pitchFamily="34" charset="0"/>
              <a:cs typeface="Arial"/>
            </a:endParaRPr>
          </a:p>
        </p:txBody>
      </p:sp>
      <p:sp>
        <p:nvSpPr>
          <p:cNvPr id="42" name="object 45">
            <a:extLst>
              <a:ext uri="{FF2B5EF4-FFF2-40B4-BE49-F238E27FC236}">
                <a16:creationId xmlns:a16="http://schemas.microsoft.com/office/drawing/2014/main" id="{6FDC124B-A392-4E10-86A0-FABDD24E403B}"/>
              </a:ext>
            </a:extLst>
          </p:cNvPr>
          <p:cNvSpPr txBox="1"/>
          <p:nvPr/>
        </p:nvSpPr>
        <p:spPr>
          <a:xfrm>
            <a:off x="5435283" y="3793702"/>
            <a:ext cx="610889" cy="101534"/>
          </a:xfrm>
          <a:prstGeom prst="rect">
            <a:avLst/>
          </a:prstGeom>
        </p:spPr>
        <p:txBody>
          <a:bodyPr vert="horz" wrap="square" lIns="0" tIns="8096" rIns="0" bIns="0" rtlCol="0">
            <a:spAutoFit/>
          </a:bodyPr>
          <a:lstStyle/>
          <a:p>
            <a:pPr marL="9525" marR="3810" indent="11906" algn="ctr" defTabSz="914174">
              <a:lnSpc>
                <a:spcPct val="104200"/>
              </a:lnSpc>
              <a:spcBef>
                <a:spcPts val="64"/>
              </a:spcBef>
              <a:defRPr/>
            </a:pPr>
            <a:r>
              <a:rPr lang="en-US" sz="600" b="1">
                <a:solidFill>
                  <a:srgbClr val="556778"/>
                </a:solidFill>
                <a:latin typeface="TheSansOffice" panose="020B0503040302060204" pitchFamily="34" charset="0"/>
                <a:cs typeface="Arial"/>
              </a:rPr>
              <a:t>CI Community</a:t>
            </a:r>
            <a:endParaRPr sz="600">
              <a:solidFill>
                <a:prstClr val="black"/>
              </a:solidFill>
              <a:latin typeface="TheSansOffice" panose="020B0503040302060204" pitchFamily="34" charset="0"/>
              <a:cs typeface="Arial"/>
            </a:endParaRPr>
          </a:p>
        </p:txBody>
      </p:sp>
      <p:sp>
        <p:nvSpPr>
          <p:cNvPr id="43" name="object 46">
            <a:extLst>
              <a:ext uri="{FF2B5EF4-FFF2-40B4-BE49-F238E27FC236}">
                <a16:creationId xmlns:a16="http://schemas.microsoft.com/office/drawing/2014/main" id="{D8162454-3962-47FE-95E9-67DE72804DF8}"/>
              </a:ext>
            </a:extLst>
          </p:cNvPr>
          <p:cNvSpPr txBox="1"/>
          <p:nvPr/>
        </p:nvSpPr>
        <p:spPr>
          <a:xfrm>
            <a:off x="6112014" y="3795385"/>
            <a:ext cx="554194" cy="197586"/>
          </a:xfrm>
          <a:prstGeom prst="rect">
            <a:avLst/>
          </a:prstGeom>
        </p:spPr>
        <p:txBody>
          <a:bodyPr vert="horz" wrap="square" lIns="0" tIns="8096" rIns="0" bIns="0" rtlCol="0" anchor="t">
            <a:spAutoFit/>
          </a:bodyPr>
          <a:lstStyle/>
          <a:p>
            <a:pPr marL="13335" marR="3810" indent="-4445" algn="ctr" defTabSz="914174">
              <a:lnSpc>
                <a:spcPct val="104200"/>
              </a:lnSpc>
              <a:spcBef>
                <a:spcPts val="64"/>
              </a:spcBef>
              <a:defRPr/>
            </a:pPr>
            <a:r>
              <a:rPr lang="en-US" sz="600" b="1">
                <a:solidFill>
                  <a:srgbClr val="556778"/>
                </a:solidFill>
                <a:latin typeface="TheSansOffice"/>
                <a:cs typeface="Arial"/>
              </a:rPr>
              <a:t>GCC –Make-in-India</a:t>
            </a:r>
            <a:endParaRPr lang="en-US" sz="600">
              <a:solidFill>
                <a:prstClr val="black"/>
              </a:solidFill>
              <a:latin typeface="TheSansOffice"/>
              <a:cs typeface="Arial"/>
            </a:endParaRPr>
          </a:p>
        </p:txBody>
      </p:sp>
      <p:sp>
        <p:nvSpPr>
          <p:cNvPr id="44" name="object 47">
            <a:extLst>
              <a:ext uri="{FF2B5EF4-FFF2-40B4-BE49-F238E27FC236}">
                <a16:creationId xmlns:a16="http://schemas.microsoft.com/office/drawing/2014/main" id="{939C21DD-090E-4B3C-821E-F48A2D6F2E6B}"/>
              </a:ext>
            </a:extLst>
          </p:cNvPr>
          <p:cNvSpPr txBox="1"/>
          <p:nvPr/>
        </p:nvSpPr>
        <p:spPr>
          <a:xfrm>
            <a:off x="6767482" y="3792498"/>
            <a:ext cx="487405" cy="194765"/>
          </a:xfrm>
          <a:prstGeom prst="rect">
            <a:avLst/>
          </a:prstGeom>
        </p:spPr>
        <p:txBody>
          <a:bodyPr vert="horz" wrap="square" lIns="0" tIns="10001" rIns="0" bIns="0" rtlCol="0">
            <a:spAutoFit/>
          </a:bodyPr>
          <a:lstStyle/>
          <a:p>
            <a:pPr marL="9525" algn="ctr" defTabSz="914174">
              <a:spcBef>
                <a:spcPts val="79"/>
              </a:spcBef>
              <a:defRPr/>
            </a:pPr>
            <a:r>
              <a:rPr lang="en-US" sz="600" b="1">
                <a:solidFill>
                  <a:srgbClr val="556778"/>
                </a:solidFill>
                <a:latin typeface="TheSansOffice" panose="020B0503040302060204" pitchFamily="34" charset="0"/>
                <a:cs typeface="Arial"/>
              </a:rPr>
              <a:t>CI Trading Cloud</a:t>
            </a:r>
            <a:endParaRPr sz="600">
              <a:solidFill>
                <a:prstClr val="black"/>
              </a:solidFill>
              <a:latin typeface="TheSansOffice" panose="020B0503040302060204" pitchFamily="34" charset="0"/>
              <a:cs typeface="Arial"/>
            </a:endParaRPr>
          </a:p>
        </p:txBody>
      </p:sp>
      <p:sp>
        <p:nvSpPr>
          <p:cNvPr id="50" name="object 53">
            <a:extLst>
              <a:ext uri="{FF2B5EF4-FFF2-40B4-BE49-F238E27FC236}">
                <a16:creationId xmlns:a16="http://schemas.microsoft.com/office/drawing/2014/main" id="{C1448606-60E6-4192-A0F3-94FA5EF16C54}"/>
              </a:ext>
            </a:extLst>
          </p:cNvPr>
          <p:cNvSpPr/>
          <p:nvPr/>
        </p:nvSpPr>
        <p:spPr>
          <a:xfrm>
            <a:off x="5496460" y="2736465"/>
            <a:ext cx="358309" cy="79726"/>
          </a:xfrm>
          <a:prstGeom prst="rect">
            <a:avLst/>
          </a:prstGeom>
          <a:blipFill>
            <a:blip r:embed="rId6" cstate="print"/>
            <a:stretch>
              <a:fillRect/>
            </a:stretch>
          </a:blipFill>
        </p:spPr>
        <p:txBody>
          <a:bodyPr wrap="square" lIns="0" tIns="0" rIns="0" bIns="0" rtlCol="0"/>
          <a:lstStyle/>
          <a:p>
            <a:pPr defTabSz="914174">
              <a:defRPr/>
            </a:pPr>
            <a:endParaRPr sz="1013">
              <a:solidFill>
                <a:prstClr val="black"/>
              </a:solidFill>
              <a:latin typeface="TheSansOffice" panose="020B0503040302060204" pitchFamily="34" charset="0"/>
            </a:endParaRPr>
          </a:p>
        </p:txBody>
      </p:sp>
      <p:sp>
        <p:nvSpPr>
          <p:cNvPr id="51" name="object 54">
            <a:extLst>
              <a:ext uri="{FF2B5EF4-FFF2-40B4-BE49-F238E27FC236}">
                <a16:creationId xmlns:a16="http://schemas.microsoft.com/office/drawing/2014/main" id="{1B954E28-82F4-4CBB-917A-6B1DDDE6001B}"/>
              </a:ext>
            </a:extLst>
          </p:cNvPr>
          <p:cNvSpPr/>
          <p:nvPr/>
        </p:nvSpPr>
        <p:spPr>
          <a:xfrm>
            <a:off x="5898195" y="2736405"/>
            <a:ext cx="110050" cy="81976"/>
          </a:xfrm>
          <a:prstGeom prst="rect">
            <a:avLst/>
          </a:prstGeom>
          <a:blipFill>
            <a:blip r:embed="rId7" cstate="print"/>
            <a:stretch>
              <a:fillRect/>
            </a:stretch>
          </a:blipFill>
        </p:spPr>
        <p:txBody>
          <a:bodyPr wrap="square" lIns="0" tIns="0" rIns="0" bIns="0" rtlCol="0"/>
          <a:lstStyle/>
          <a:p>
            <a:pPr defTabSz="914174">
              <a:defRPr/>
            </a:pPr>
            <a:endParaRPr sz="1013">
              <a:solidFill>
                <a:prstClr val="black"/>
              </a:solidFill>
              <a:latin typeface="TheSansOffice" panose="020B0503040302060204" pitchFamily="34" charset="0"/>
            </a:endParaRPr>
          </a:p>
        </p:txBody>
      </p:sp>
      <p:sp>
        <p:nvSpPr>
          <p:cNvPr id="52" name="object 55">
            <a:extLst>
              <a:ext uri="{FF2B5EF4-FFF2-40B4-BE49-F238E27FC236}">
                <a16:creationId xmlns:a16="http://schemas.microsoft.com/office/drawing/2014/main" id="{EE1413DC-C272-4F04-A383-25418FC0E1BF}"/>
              </a:ext>
            </a:extLst>
          </p:cNvPr>
          <p:cNvSpPr txBox="1"/>
          <p:nvPr/>
        </p:nvSpPr>
        <p:spPr>
          <a:xfrm>
            <a:off x="7075156" y="1860943"/>
            <a:ext cx="115416" cy="933788"/>
          </a:xfrm>
          <a:prstGeom prst="rect">
            <a:avLst/>
          </a:prstGeom>
        </p:spPr>
        <p:txBody>
          <a:bodyPr vert="vert270" wrap="square" lIns="0" tIns="0" rIns="0" bIns="0" rtlCol="0">
            <a:spAutoFit/>
          </a:bodyPr>
          <a:lstStyle/>
          <a:p>
            <a:pPr marL="9525" algn="ctr" defTabSz="914174">
              <a:defRPr/>
            </a:pPr>
            <a:r>
              <a:rPr sz="750" b="1">
                <a:solidFill>
                  <a:srgbClr val="FFFFFF"/>
                </a:solidFill>
                <a:latin typeface="TheSansOffice" panose="020B0503040302060204" pitchFamily="34" charset="0"/>
                <a:cs typeface="Arial"/>
              </a:rPr>
              <a:t>DC INTERCONNECT</a:t>
            </a:r>
            <a:endParaRPr sz="750">
              <a:solidFill>
                <a:prstClr val="black"/>
              </a:solidFill>
              <a:latin typeface="TheSansOffice" panose="020B0503040302060204" pitchFamily="34" charset="0"/>
              <a:cs typeface="Arial"/>
            </a:endParaRPr>
          </a:p>
        </p:txBody>
      </p:sp>
      <p:sp>
        <p:nvSpPr>
          <p:cNvPr id="124" name="object 56">
            <a:extLst>
              <a:ext uri="{FF2B5EF4-FFF2-40B4-BE49-F238E27FC236}">
                <a16:creationId xmlns:a16="http://schemas.microsoft.com/office/drawing/2014/main" id="{E2549850-9D93-43B7-87B7-719040958E8F}"/>
              </a:ext>
            </a:extLst>
          </p:cNvPr>
          <p:cNvSpPr/>
          <p:nvPr/>
        </p:nvSpPr>
        <p:spPr>
          <a:xfrm>
            <a:off x="8449355" y="2687287"/>
            <a:ext cx="301279" cy="238938"/>
          </a:xfrm>
          <a:prstGeom prst="rect">
            <a:avLst/>
          </a:prstGeom>
          <a:blipFill>
            <a:blip r:embed="rId8" cstate="print"/>
            <a:stretch>
              <a:fillRect/>
            </a:stretch>
          </a:blipFill>
        </p:spPr>
        <p:txBody>
          <a:bodyPr wrap="square" lIns="0" tIns="0" rIns="0" bIns="0" rtlCol="0"/>
          <a:lstStyle/>
          <a:p>
            <a:pPr defTabSz="914174">
              <a:defRPr/>
            </a:pPr>
            <a:endParaRPr sz="1013">
              <a:solidFill>
                <a:prstClr val="black"/>
              </a:solidFill>
              <a:latin typeface="TheSansOffice" panose="020B0503040302060204" pitchFamily="34" charset="0"/>
            </a:endParaRPr>
          </a:p>
        </p:txBody>
      </p:sp>
      <p:sp>
        <p:nvSpPr>
          <p:cNvPr id="125" name="object 57">
            <a:extLst>
              <a:ext uri="{FF2B5EF4-FFF2-40B4-BE49-F238E27FC236}">
                <a16:creationId xmlns:a16="http://schemas.microsoft.com/office/drawing/2014/main" id="{47AA2922-A1AC-4494-A59E-0FE5A67D2D23}"/>
              </a:ext>
            </a:extLst>
          </p:cNvPr>
          <p:cNvSpPr/>
          <p:nvPr/>
        </p:nvSpPr>
        <p:spPr>
          <a:xfrm>
            <a:off x="8463859" y="2359556"/>
            <a:ext cx="254183" cy="258951"/>
          </a:xfrm>
          <a:prstGeom prst="rect">
            <a:avLst/>
          </a:prstGeom>
          <a:blipFill>
            <a:blip r:embed="rId9" cstate="print"/>
            <a:stretch>
              <a:fillRect/>
            </a:stretch>
          </a:blipFill>
        </p:spPr>
        <p:txBody>
          <a:bodyPr wrap="square" lIns="0" tIns="0" rIns="0" bIns="0" rtlCol="0"/>
          <a:lstStyle/>
          <a:p>
            <a:pPr defTabSz="914174">
              <a:defRPr/>
            </a:pPr>
            <a:endParaRPr sz="1013">
              <a:solidFill>
                <a:prstClr val="black"/>
              </a:solidFill>
              <a:latin typeface="TheSansOffice" panose="020B0503040302060204" pitchFamily="34" charset="0"/>
            </a:endParaRPr>
          </a:p>
        </p:txBody>
      </p:sp>
      <p:sp>
        <p:nvSpPr>
          <p:cNvPr id="126" name="object 58">
            <a:extLst>
              <a:ext uri="{FF2B5EF4-FFF2-40B4-BE49-F238E27FC236}">
                <a16:creationId xmlns:a16="http://schemas.microsoft.com/office/drawing/2014/main" id="{FD616C8F-6CC6-4C88-82CD-C5BCBB68EC68}"/>
              </a:ext>
            </a:extLst>
          </p:cNvPr>
          <p:cNvSpPr/>
          <p:nvPr/>
        </p:nvSpPr>
        <p:spPr>
          <a:xfrm>
            <a:off x="8434650" y="1958102"/>
            <a:ext cx="254183" cy="133965"/>
          </a:xfrm>
          <a:prstGeom prst="rect">
            <a:avLst/>
          </a:prstGeom>
          <a:blipFill>
            <a:blip r:embed="rId10" cstate="print"/>
            <a:stretch>
              <a:fillRect/>
            </a:stretch>
          </a:blipFill>
        </p:spPr>
        <p:txBody>
          <a:bodyPr wrap="square" lIns="0" tIns="0" rIns="0" bIns="0" rtlCol="0"/>
          <a:lstStyle/>
          <a:p>
            <a:pPr defTabSz="914174">
              <a:defRPr/>
            </a:pPr>
            <a:endParaRPr sz="1013">
              <a:solidFill>
                <a:prstClr val="black"/>
              </a:solidFill>
              <a:latin typeface="TheSansOffice" panose="020B0503040302060204" pitchFamily="34" charset="0"/>
            </a:endParaRPr>
          </a:p>
        </p:txBody>
      </p:sp>
      <p:sp>
        <p:nvSpPr>
          <p:cNvPr id="127" name="object 60">
            <a:extLst>
              <a:ext uri="{FF2B5EF4-FFF2-40B4-BE49-F238E27FC236}">
                <a16:creationId xmlns:a16="http://schemas.microsoft.com/office/drawing/2014/main" id="{32966511-8D03-41B3-AF10-4502E82EFDA8}"/>
              </a:ext>
            </a:extLst>
          </p:cNvPr>
          <p:cNvSpPr txBox="1"/>
          <p:nvPr/>
        </p:nvSpPr>
        <p:spPr>
          <a:xfrm>
            <a:off x="8275924" y="1661447"/>
            <a:ext cx="474710" cy="227948"/>
          </a:xfrm>
          <a:prstGeom prst="rect">
            <a:avLst/>
          </a:prstGeom>
        </p:spPr>
        <p:txBody>
          <a:bodyPr vert="horz" wrap="square" lIns="0" tIns="12383" rIns="0" bIns="0" rtlCol="0">
            <a:spAutoFit/>
          </a:bodyPr>
          <a:lstStyle/>
          <a:p>
            <a:pPr marL="9525" algn="ctr" defTabSz="914174">
              <a:spcBef>
                <a:spcPts val="98"/>
              </a:spcBef>
              <a:defRPr/>
            </a:pPr>
            <a:r>
              <a:rPr sz="700" b="1">
                <a:solidFill>
                  <a:prstClr val="black">
                    <a:lumMod val="50000"/>
                    <a:lumOff val="50000"/>
                  </a:prstClr>
                </a:solidFill>
                <a:latin typeface="TheSansOffice" panose="020B0503040302060204" pitchFamily="34" charset="0"/>
                <a:cs typeface="Arial"/>
              </a:rPr>
              <a:t>Express Route</a:t>
            </a:r>
          </a:p>
        </p:txBody>
      </p:sp>
      <p:sp>
        <p:nvSpPr>
          <p:cNvPr id="128" name="object 61">
            <a:extLst>
              <a:ext uri="{FF2B5EF4-FFF2-40B4-BE49-F238E27FC236}">
                <a16:creationId xmlns:a16="http://schemas.microsoft.com/office/drawing/2014/main" id="{35EC6210-24BB-42F2-BE0B-608A07ED79DA}"/>
              </a:ext>
            </a:extLst>
          </p:cNvPr>
          <p:cNvSpPr txBox="1"/>
          <p:nvPr/>
        </p:nvSpPr>
        <p:spPr>
          <a:xfrm>
            <a:off x="7863106" y="2366441"/>
            <a:ext cx="561860" cy="227948"/>
          </a:xfrm>
          <a:prstGeom prst="rect">
            <a:avLst/>
          </a:prstGeom>
        </p:spPr>
        <p:txBody>
          <a:bodyPr vert="horz" wrap="square" lIns="0" tIns="12383" rIns="0" bIns="0" rtlCol="0">
            <a:spAutoFit/>
          </a:bodyPr>
          <a:lstStyle/>
          <a:p>
            <a:pPr marL="9525" algn="ctr" defTabSz="914174">
              <a:spcBef>
                <a:spcPts val="98"/>
              </a:spcBef>
              <a:defRPr/>
            </a:pPr>
            <a:r>
              <a:rPr sz="700" b="1">
                <a:solidFill>
                  <a:prstClr val="black">
                    <a:lumMod val="50000"/>
                    <a:lumOff val="50000"/>
                  </a:prstClr>
                </a:solidFill>
                <a:latin typeface="TheSansOffice" panose="020B0503040302060204" pitchFamily="34" charset="0"/>
                <a:cs typeface="Arial"/>
              </a:rPr>
              <a:t>Partner Interconnect</a:t>
            </a:r>
          </a:p>
        </p:txBody>
      </p:sp>
      <p:sp>
        <p:nvSpPr>
          <p:cNvPr id="129" name="object 62">
            <a:extLst>
              <a:ext uri="{FF2B5EF4-FFF2-40B4-BE49-F238E27FC236}">
                <a16:creationId xmlns:a16="http://schemas.microsoft.com/office/drawing/2014/main" id="{BBB9BC59-EC3B-4655-9C0B-1D90C8F78392}"/>
              </a:ext>
            </a:extLst>
          </p:cNvPr>
          <p:cNvSpPr/>
          <p:nvPr/>
        </p:nvSpPr>
        <p:spPr>
          <a:xfrm>
            <a:off x="7724264" y="3590492"/>
            <a:ext cx="901962" cy="981771"/>
          </a:xfrm>
          <a:prstGeom prst="roundRect">
            <a:avLst/>
          </a:prstGeom>
          <a:solidFill>
            <a:srgbClr val="556778"/>
          </a:solidFill>
        </p:spPr>
        <p:txBody>
          <a:bodyPr wrap="square" lIns="0" tIns="0" rIns="0" bIns="0" rtlCol="0"/>
          <a:lstStyle/>
          <a:p>
            <a:pPr defTabSz="914174">
              <a:defRPr/>
            </a:pPr>
            <a:endParaRPr sz="1013">
              <a:solidFill>
                <a:prstClr val="black"/>
              </a:solidFill>
              <a:latin typeface="TheSansOffice" panose="020B0503040302060204" pitchFamily="34" charset="0"/>
            </a:endParaRPr>
          </a:p>
        </p:txBody>
      </p:sp>
      <p:sp>
        <p:nvSpPr>
          <p:cNvPr id="130" name="object 63">
            <a:extLst>
              <a:ext uri="{FF2B5EF4-FFF2-40B4-BE49-F238E27FC236}">
                <a16:creationId xmlns:a16="http://schemas.microsoft.com/office/drawing/2014/main" id="{4E4C87DA-5A58-43F9-A5A2-B5AEC3E2C593}"/>
              </a:ext>
            </a:extLst>
          </p:cNvPr>
          <p:cNvSpPr txBox="1"/>
          <p:nvPr/>
        </p:nvSpPr>
        <p:spPr>
          <a:xfrm>
            <a:off x="7724264" y="3374703"/>
            <a:ext cx="901962" cy="134236"/>
          </a:xfrm>
          <a:prstGeom prst="rect">
            <a:avLst/>
          </a:prstGeom>
          <a:solidFill>
            <a:srgbClr val="BDD631"/>
          </a:solidFill>
        </p:spPr>
        <p:txBody>
          <a:bodyPr vert="horz" wrap="square" lIns="0" tIns="12859" rIns="0" bIns="0" rtlCol="0" anchor="ctr">
            <a:spAutoFit/>
          </a:bodyPr>
          <a:lstStyle/>
          <a:p>
            <a:pPr algn="ctr" defTabSz="914174">
              <a:defRPr/>
            </a:pPr>
            <a:r>
              <a:rPr sz="788" b="1">
                <a:solidFill>
                  <a:prstClr val="black"/>
                </a:solidFill>
                <a:latin typeface="TheSansOffice" panose="020B0503040302060204" pitchFamily="34" charset="0"/>
                <a:cs typeface="Arial"/>
              </a:rPr>
              <a:t>FAR DR READY</a:t>
            </a:r>
            <a:endParaRPr sz="788">
              <a:solidFill>
                <a:prstClr val="black"/>
              </a:solidFill>
              <a:latin typeface="TheSansOffice" panose="020B0503040302060204" pitchFamily="34" charset="0"/>
              <a:cs typeface="Arial"/>
            </a:endParaRPr>
          </a:p>
        </p:txBody>
      </p:sp>
      <p:sp>
        <p:nvSpPr>
          <p:cNvPr id="131" name="object 64">
            <a:extLst>
              <a:ext uri="{FF2B5EF4-FFF2-40B4-BE49-F238E27FC236}">
                <a16:creationId xmlns:a16="http://schemas.microsoft.com/office/drawing/2014/main" id="{5928E6EB-1CCD-467E-8646-1D967774AC11}"/>
              </a:ext>
            </a:extLst>
          </p:cNvPr>
          <p:cNvSpPr txBox="1"/>
          <p:nvPr/>
        </p:nvSpPr>
        <p:spPr>
          <a:xfrm>
            <a:off x="7664862" y="4092632"/>
            <a:ext cx="1085770" cy="345286"/>
          </a:xfrm>
          <a:prstGeom prst="rect">
            <a:avLst/>
          </a:prstGeom>
        </p:spPr>
        <p:txBody>
          <a:bodyPr vert="horz" wrap="square" lIns="0" tIns="21907" rIns="0" bIns="0" rtlCol="0">
            <a:spAutoFit/>
          </a:bodyPr>
          <a:lstStyle/>
          <a:p>
            <a:pPr marL="154763" marR="201424" indent="18574" defTabSz="914174">
              <a:spcBef>
                <a:spcPts val="172"/>
              </a:spcBef>
              <a:defRPr/>
            </a:pPr>
            <a:r>
              <a:rPr sz="1050" b="1">
                <a:solidFill>
                  <a:srgbClr val="FFFFFF"/>
                </a:solidFill>
                <a:latin typeface="TheSansOffice" panose="020B0503040302060204" pitchFamily="34" charset="0"/>
                <a:cs typeface="Arial"/>
              </a:rPr>
              <a:t>Hyderabad</a:t>
            </a:r>
            <a:r>
              <a:rPr lang="en-IN" sz="1050" b="1">
                <a:solidFill>
                  <a:srgbClr val="FFFFFF"/>
                </a:solidFill>
                <a:latin typeface="TheSansOffice" panose="020B0503040302060204" pitchFamily="34" charset="0"/>
                <a:cs typeface="Arial"/>
              </a:rPr>
              <a:t> </a:t>
            </a:r>
            <a:r>
              <a:rPr sz="1050" b="1">
                <a:solidFill>
                  <a:srgbClr val="FFFFFF"/>
                </a:solidFill>
                <a:latin typeface="TheSansOffice" panose="020B0503040302060204" pitchFamily="34" charset="0"/>
                <a:cs typeface="Arial"/>
              </a:rPr>
              <a:t>Data Center</a:t>
            </a:r>
            <a:endParaRPr sz="1050">
              <a:solidFill>
                <a:prstClr val="black"/>
              </a:solidFill>
              <a:latin typeface="TheSansOffice" panose="020B0503040302060204" pitchFamily="34" charset="0"/>
              <a:cs typeface="Arial"/>
            </a:endParaRPr>
          </a:p>
        </p:txBody>
      </p:sp>
      <p:sp>
        <p:nvSpPr>
          <p:cNvPr id="132" name="object 66">
            <a:extLst>
              <a:ext uri="{FF2B5EF4-FFF2-40B4-BE49-F238E27FC236}">
                <a16:creationId xmlns:a16="http://schemas.microsoft.com/office/drawing/2014/main" id="{7223C43F-7362-446B-9748-E3B6A5A69092}"/>
              </a:ext>
            </a:extLst>
          </p:cNvPr>
          <p:cNvSpPr/>
          <p:nvPr/>
        </p:nvSpPr>
        <p:spPr>
          <a:xfrm>
            <a:off x="8108073" y="3117965"/>
            <a:ext cx="518152" cy="209496"/>
          </a:xfrm>
          <a:prstGeom prst="rect">
            <a:avLst/>
          </a:prstGeom>
          <a:blipFill>
            <a:blip r:embed="rId3" cstate="print"/>
            <a:stretch>
              <a:fillRect/>
            </a:stretch>
          </a:blipFill>
        </p:spPr>
        <p:txBody>
          <a:bodyPr wrap="square" lIns="0" tIns="0" rIns="0" bIns="0" rtlCol="0"/>
          <a:lstStyle/>
          <a:p>
            <a:pPr defTabSz="914174">
              <a:defRPr/>
            </a:pPr>
            <a:endParaRPr sz="1013">
              <a:solidFill>
                <a:prstClr val="black"/>
              </a:solidFill>
              <a:latin typeface="TheSansOffice" panose="020B0503040302060204" pitchFamily="34" charset="0"/>
            </a:endParaRPr>
          </a:p>
        </p:txBody>
      </p:sp>
      <p:sp>
        <p:nvSpPr>
          <p:cNvPr id="134" name="object 68">
            <a:extLst>
              <a:ext uri="{FF2B5EF4-FFF2-40B4-BE49-F238E27FC236}">
                <a16:creationId xmlns:a16="http://schemas.microsoft.com/office/drawing/2014/main" id="{F59C5F90-3667-4EBF-AAE6-5576292913BB}"/>
              </a:ext>
            </a:extLst>
          </p:cNvPr>
          <p:cNvSpPr/>
          <p:nvPr/>
        </p:nvSpPr>
        <p:spPr>
          <a:xfrm>
            <a:off x="7368831" y="2602292"/>
            <a:ext cx="634499" cy="708012"/>
          </a:xfrm>
          <a:custGeom>
            <a:avLst/>
            <a:gdLst/>
            <a:ahLst/>
            <a:cxnLst/>
            <a:rect l="l" t="t" r="r" b="b"/>
            <a:pathLst>
              <a:path w="666750" h="404494">
                <a:moveTo>
                  <a:pt x="0" y="0"/>
                </a:moveTo>
                <a:lnTo>
                  <a:pt x="47497" y="2353"/>
                </a:lnTo>
                <a:lnTo>
                  <a:pt x="94713" y="6323"/>
                </a:lnTo>
                <a:lnTo>
                  <a:pt x="141497" y="12121"/>
                </a:lnTo>
                <a:lnTo>
                  <a:pt x="187697" y="19960"/>
                </a:lnTo>
                <a:lnTo>
                  <a:pt x="233161" y="30051"/>
                </a:lnTo>
                <a:lnTo>
                  <a:pt x="277739" y="42606"/>
                </a:lnTo>
                <a:lnTo>
                  <a:pt x="321277" y="57837"/>
                </a:lnTo>
                <a:lnTo>
                  <a:pt x="363626" y="75956"/>
                </a:lnTo>
                <a:lnTo>
                  <a:pt x="404632" y="97174"/>
                </a:lnTo>
                <a:lnTo>
                  <a:pt x="444146" y="121705"/>
                </a:lnTo>
                <a:lnTo>
                  <a:pt x="482014" y="149759"/>
                </a:lnTo>
                <a:lnTo>
                  <a:pt x="518086" y="181549"/>
                </a:lnTo>
                <a:lnTo>
                  <a:pt x="552209" y="217286"/>
                </a:lnTo>
                <a:lnTo>
                  <a:pt x="584233" y="257183"/>
                </a:lnTo>
                <a:lnTo>
                  <a:pt x="614006" y="301451"/>
                </a:lnTo>
                <a:lnTo>
                  <a:pt x="641375" y="350302"/>
                </a:lnTo>
                <a:lnTo>
                  <a:pt x="666191" y="403948"/>
                </a:lnTo>
              </a:path>
            </a:pathLst>
          </a:custGeom>
          <a:ln w="12700">
            <a:solidFill>
              <a:srgbClr val="556778"/>
            </a:solidFill>
            <a:prstDash val="dash"/>
            <a:headEnd type="triangle" w="med" len="med"/>
            <a:tailEnd type="triangle" w="med" len="med"/>
          </a:ln>
        </p:spPr>
        <p:txBody>
          <a:bodyPr wrap="square" lIns="0" tIns="0" rIns="0" bIns="0" rtlCol="0"/>
          <a:lstStyle/>
          <a:p>
            <a:pPr defTabSz="914174">
              <a:defRPr/>
            </a:pPr>
            <a:endParaRPr sz="1013">
              <a:solidFill>
                <a:prstClr val="black"/>
              </a:solidFill>
              <a:latin typeface="TheSansOffice" panose="020B0503040302060204" pitchFamily="34" charset="0"/>
            </a:endParaRPr>
          </a:p>
        </p:txBody>
      </p:sp>
      <p:sp>
        <p:nvSpPr>
          <p:cNvPr id="139" name="object 73">
            <a:extLst>
              <a:ext uri="{FF2B5EF4-FFF2-40B4-BE49-F238E27FC236}">
                <a16:creationId xmlns:a16="http://schemas.microsoft.com/office/drawing/2014/main" id="{95D34C6D-340A-4DE1-9B59-3ADAB99086B9}"/>
              </a:ext>
            </a:extLst>
          </p:cNvPr>
          <p:cNvSpPr/>
          <p:nvPr/>
        </p:nvSpPr>
        <p:spPr>
          <a:xfrm>
            <a:off x="7381102" y="2036338"/>
            <a:ext cx="1033979" cy="388446"/>
          </a:xfrm>
          <a:custGeom>
            <a:avLst/>
            <a:gdLst/>
            <a:ahLst/>
            <a:cxnLst/>
            <a:rect l="l" t="t" r="r" b="b"/>
            <a:pathLst>
              <a:path w="738504" h="100964">
                <a:moveTo>
                  <a:pt x="0" y="50099"/>
                </a:moveTo>
                <a:lnTo>
                  <a:pt x="35320" y="43036"/>
                </a:lnTo>
                <a:lnTo>
                  <a:pt x="71392" y="35359"/>
                </a:lnTo>
                <a:lnTo>
                  <a:pt x="108363" y="27493"/>
                </a:lnTo>
                <a:lnTo>
                  <a:pt x="146382" y="19859"/>
                </a:lnTo>
                <a:lnTo>
                  <a:pt x="185596" y="12882"/>
                </a:lnTo>
                <a:lnTo>
                  <a:pt x="226155" y="6984"/>
                </a:lnTo>
                <a:lnTo>
                  <a:pt x="268205" y="2589"/>
                </a:lnTo>
                <a:lnTo>
                  <a:pt x="311896" y="119"/>
                </a:lnTo>
                <a:lnTo>
                  <a:pt x="357375" y="0"/>
                </a:lnTo>
                <a:lnTo>
                  <a:pt x="404791" y="2652"/>
                </a:lnTo>
                <a:lnTo>
                  <a:pt x="454292" y="8500"/>
                </a:lnTo>
                <a:lnTo>
                  <a:pt x="506027" y="17968"/>
                </a:lnTo>
                <a:lnTo>
                  <a:pt x="560143" y="31477"/>
                </a:lnTo>
                <a:lnTo>
                  <a:pt x="616789" y="49453"/>
                </a:lnTo>
                <a:lnTo>
                  <a:pt x="676113" y="72316"/>
                </a:lnTo>
                <a:lnTo>
                  <a:pt x="738263" y="100492"/>
                </a:lnTo>
              </a:path>
            </a:pathLst>
          </a:custGeom>
          <a:ln w="12700">
            <a:solidFill>
              <a:srgbClr val="AEBF37"/>
            </a:solidFill>
            <a:prstDash val="dash"/>
            <a:headEnd type="triangle" w="med" len="med"/>
            <a:tailEnd type="triangle" w="med" len="med"/>
          </a:ln>
        </p:spPr>
        <p:txBody>
          <a:bodyPr wrap="square" lIns="0" tIns="0" rIns="0" bIns="0" rtlCol="0"/>
          <a:lstStyle/>
          <a:p>
            <a:pPr defTabSz="914174">
              <a:defRPr/>
            </a:pPr>
            <a:endParaRPr sz="1013">
              <a:solidFill>
                <a:prstClr val="black"/>
              </a:solidFill>
              <a:latin typeface="TheSansOffice" panose="020B0503040302060204" pitchFamily="34" charset="0"/>
            </a:endParaRPr>
          </a:p>
        </p:txBody>
      </p:sp>
      <p:sp>
        <p:nvSpPr>
          <p:cNvPr id="144" name="object 78">
            <a:extLst>
              <a:ext uri="{FF2B5EF4-FFF2-40B4-BE49-F238E27FC236}">
                <a16:creationId xmlns:a16="http://schemas.microsoft.com/office/drawing/2014/main" id="{8E9FAFF8-7338-4EA9-AA30-DD75CF0F2775}"/>
              </a:ext>
            </a:extLst>
          </p:cNvPr>
          <p:cNvSpPr/>
          <p:nvPr/>
        </p:nvSpPr>
        <p:spPr>
          <a:xfrm>
            <a:off x="7381100" y="1640369"/>
            <a:ext cx="1043865" cy="421119"/>
          </a:xfrm>
          <a:custGeom>
            <a:avLst/>
            <a:gdLst/>
            <a:ahLst/>
            <a:cxnLst/>
            <a:rect l="l" t="t" r="r" b="b"/>
            <a:pathLst>
              <a:path w="738504" h="100964">
                <a:moveTo>
                  <a:pt x="0" y="50099"/>
                </a:moveTo>
                <a:lnTo>
                  <a:pt x="35320" y="43036"/>
                </a:lnTo>
                <a:lnTo>
                  <a:pt x="71392" y="35359"/>
                </a:lnTo>
                <a:lnTo>
                  <a:pt x="108363" y="27493"/>
                </a:lnTo>
                <a:lnTo>
                  <a:pt x="146382" y="19859"/>
                </a:lnTo>
                <a:lnTo>
                  <a:pt x="185596" y="12882"/>
                </a:lnTo>
                <a:lnTo>
                  <a:pt x="226155" y="6984"/>
                </a:lnTo>
                <a:lnTo>
                  <a:pt x="268205" y="2589"/>
                </a:lnTo>
                <a:lnTo>
                  <a:pt x="311896" y="119"/>
                </a:lnTo>
                <a:lnTo>
                  <a:pt x="357375" y="0"/>
                </a:lnTo>
                <a:lnTo>
                  <a:pt x="404791" y="2652"/>
                </a:lnTo>
                <a:lnTo>
                  <a:pt x="454292" y="8500"/>
                </a:lnTo>
                <a:lnTo>
                  <a:pt x="506027" y="17968"/>
                </a:lnTo>
                <a:lnTo>
                  <a:pt x="560143" y="31477"/>
                </a:lnTo>
                <a:lnTo>
                  <a:pt x="616789" y="49453"/>
                </a:lnTo>
                <a:lnTo>
                  <a:pt x="676113" y="72316"/>
                </a:lnTo>
                <a:lnTo>
                  <a:pt x="738263" y="100492"/>
                </a:lnTo>
              </a:path>
            </a:pathLst>
          </a:custGeom>
          <a:ln w="12700">
            <a:solidFill>
              <a:srgbClr val="672A7A"/>
            </a:solidFill>
            <a:prstDash val="dash"/>
            <a:headEnd type="triangle" w="med" len="med"/>
            <a:tailEnd type="triangle" w="med" len="med"/>
          </a:ln>
        </p:spPr>
        <p:txBody>
          <a:bodyPr wrap="square" lIns="0" tIns="0" rIns="0" bIns="0" rtlCol="0"/>
          <a:lstStyle/>
          <a:p>
            <a:pPr defTabSz="914174">
              <a:defRPr/>
            </a:pPr>
            <a:endParaRPr sz="1013">
              <a:solidFill>
                <a:prstClr val="black"/>
              </a:solidFill>
              <a:latin typeface="TheSansOffice" panose="020B0503040302060204" pitchFamily="34" charset="0"/>
            </a:endParaRPr>
          </a:p>
        </p:txBody>
      </p:sp>
      <p:pic>
        <p:nvPicPr>
          <p:cNvPr id="174" name="Picture 2" descr="Image result for microsoft azure logo">
            <a:extLst>
              <a:ext uri="{FF2B5EF4-FFF2-40B4-BE49-F238E27FC236}">
                <a16:creationId xmlns:a16="http://schemas.microsoft.com/office/drawing/2014/main" id="{B1B6FDBD-771C-4D1A-98F1-0F3B3C179D64}"/>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tretch/>
        </p:blipFill>
        <p:spPr bwMode="auto">
          <a:xfrm>
            <a:off x="8275922" y="1306474"/>
            <a:ext cx="399213" cy="305021"/>
          </a:xfrm>
          <a:prstGeom prst="rect">
            <a:avLst/>
          </a:prstGeom>
          <a:extLst>
            <a:ext uri="{909E8E84-426E-40DD-AFC4-6F175D3DCCD1}">
              <a14:hiddenFill xmlns:a14="http://schemas.microsoft.com/office/drawing/2010/main">
                <a:solidFill>
                  <a:srgbClr val="FFFFFF"/>
                </a:solidFill>
              </a14:hiddenFill>
            </a:ext>
          </a:extLst>
        </p:spPr>
      </p:pic>
      <p:pic>
        <p:nvPicPr>
          <p:cNvPr id="175" name="Picture 174">
            <a:extLst>
              <a:ext uri="{FF2B5EF4-FFF2-40B4-BE49-F238E27FC236}">
                <a16:creationId xmlns:a16="http://schemas.microsoft.com/office/drawing/2014/main" id="{79A64090-B195-4446-AA1A-80455569AF4E}"/>
              </a:ext>
            </a:extLst>
          </p:cNvPr>
          <p:cNvPicPr>
            <a:picLocks noChangeAspect="1"/>
          </p:cNvPicPr>
          <p:nvPr/>
        </p:nvPicPr>
        <p:blipFill>
          <a:blip r:embed="rId12" cstate="print">
            <a:extLst>
              <a:ext uri="{28A0092B-C50C-407E-A947-70E740481C1C}">
                <a14:useLocalDpi xmlns:a14="http://schemas.microsoft.com/office/drawing/2010/main" val="0"/>
              </a:ext>
            </a:extLst>
          </a:blip>
          <a:srcRect t="7569" b="7569"/>
          <a:stretch/>
        </p:blipFill>
        <p:spPr>
          <a:xfrm>
            <a:off x="7959142" y="3583576"/>
            <a:ext cx="483410" cy="555902"/>
          </a:xfrm>
          <a:prstGeom prst="rect">
            <a:avLst/>
          </a:prstGeom>
        </p:spPr>
      </p:pic>
      <p:sp>
        <p:nvSpPr>
          <p:cNvPr id="118" name="TextBox 117">
            <a:extLst>
              <a:ext uri="{FF2B5EF4-FFF2-40B4-BE49-F238E27FC236}">
                <a16:creationId xmlns:a16="http://schemas.microsoft.com/office/drawing/2014/main" id="{B4A785F4-7B6B-4639-A728-948338BFB562}"/>
              </a:ext>
            </a:extLst>
          </p:cNvPr>
          <p:cNvSpPr txBox="1"/>
          <p:nvPr/>
        </p:nvSpPr>
        <p:spPr>
          <a:xfrm>
            <a:off x="7508932" y="1388894"/>
            <a:ext cx="718082" cy="200055"/>
          </a:xfrm>
          <a:prstGeom prst="rect">
            <a:avLst/>
          </a:prstGeom>
          <a:noFill/>
        </p:spPr>
        <p:txBody>
          <a:bodyPr wrap="square" rtlCol="0">
            <a:spAutoFit/>
          </a:bodyPr>
          <a:lstStyle/>
          <a:p>
            <a:pPr algn="ctr" defTabSz="914174">
              <a:defRPr/>
            </a:pPr>
            <a:r>
              <a:rPr lang="en-IN" sz="700">
                <a:solidFill>
                  <a:prstClr val="black">
                    <a:lumMod val="75000"/>
                    <a:lumOff val="25000"/>
                  </a:prstClr>
                </a:solidFill>
                <a:latin typeface="TheSansOffice" panose="020B0503040302060204" pitchFamily="34" charset="0"/>
              </a:rPr>
              <a:t>Hybrid Cloud</a:t>
            </a:r>
          </a:p>
        </p:txBody>
      </p:sp>
      <p:sp>
        <p:nvSpPr>
          <p:cNvPr id="178" name="TextBox 177">
            <a:extLst>
              <a:ext uri="{FF2B5EF4-FFF2-40B4-BE49-F238E27FC236}">
                <a16:creationId xmlns:a16="http://schemas.microsoft.com/office/drawing/2014/main" id="{B140D57A-7613-410A-B872-D6BA76258CB2}"/>
              </a:ext>
            </a:extLst>
          </p:cNvPr>
          <p:cNvSpPr txBox="1"/>
          <p:nvPr/>
        </p:nvSpPr>
        <p:spPr>
          <a:xfrm rot="1878309">
            <a:off x="7451332" y="2604695"/>
            <a:ext cx="718082" cy="200055"/>
          </a:xfrm>
          <a:prstGeom prst="rect">
            <a:avLst/>
          </a:prstGeom>
          <a:noFill/>
        </p:spPr>
        <p:txBody>
          <a:bodyPr wrap="square" rtlCol="0">
            <a:spAutoFit/>
          </a:bodyPr>
          <a:lstStyle/>
          <a:p>
            <a:pPr algn="ctr" defTabSz="914174">
              <a:defRPr/>
            </a:pPr>
            <a:r>
              <a:rPr lang="en-IN" sz="700">
                <a:solidFill>
                  <a:prstClr val="black">
                    <a:lumMod val="75000"/>
                    <a:lumOff val="25000"/>
                  </a:prstClr>
                </a:solidFill>
                <a:latin typeface="TheSansOffice" panose="020B0503040302060204" pitchFamily="34" charset="0"/>
              </a:rPr>
              <a:t>Far DR</a:t>
            </a:r>
          </a:p>
        </p:txBody>
      </p:sp>
      <p:sp>
        <p:nvSpPr>
          <p:cNvPr id="179" name="TextBox 178">
            <a:extLst>
              <a:ext uri="{FF2B5EF4-FFF2-40B4-BE49-F238E27FC236}">
                <a16:creationId xmlns:a16="http://schemas.microsoft.com/office/drawing/2014/main" id="{CBF4F933-127D-479F-A0D4-3DECE6FC8BC1}"/>
              </a:ext>
            </a:extLst>
          </p:cNvPr>
          <p:cNvSpPr txBox="1"/>
          <p:nvPr/>
        </p:nvSpPr>
        <p:spPr>
          <a:xfrm>
            <a:off x="7521922" y="1779187"/>
            <a:ext cx="718082" cy="200055"/>
          </a:xfrm>
          <a:prstGeom prst="rect">
            <a:avLst/>
          </a:prstGeom>
          <a:noFill/>
        </p:spPr>
        <p:txBody>
          <a:bodyPr wrap="square" rtlCol="0">
            <a:spAutoFit/>
          </a:bodyPr>
          <a:lstStyle/>
          <a:p>
            <a:pPr algn="ctr" defTabSz="914174">
              <a:defRPr/>
            </a:pPr>
            <a:r>
              <a:rPr lang="en-IN" sz="700">
                <a:solidFill>
                  <a:prstClr val="black">
                    <a:lumMod val="75000"/>
                    <a:lumOff val="25000"/>
                  </a:prstClr>
                </a:solidFill>
                <a:latin typeface="TheSansOffice" panose="020B0503040302060204" pitchFamily="34" charset="0"/>
              </a:rPr>
              <a:t>Hybrid Cloud</a:t>
            </a:r>
          </a:p>
        </p:txBody>
      </p:sp>
      <p:pic>
        <p:nvPicPr>
          <p:cNvPr id="180" name="Picture 179" descr="A close up of a logo&#10;&#10;Description automatically generated">
            <a:extLst>
              <a:ext uri="{FF2B5EF4-FFF2-40B4-BE49-F238E27FC236}">
                <a16:creationId xmlns:a16="http://schemas.microsoft.com/office/drawing/2014/main" id="{07BFB281-6DE5-407D-A311-F20CF6D6481B}"/>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t="16559" b="16514"/>
          <a:stretch/>
        </p:blipFill>
        <p:spPr>
          <a:xfrm>
            <a:off x="5392113" y="1166649"/>
            <a:ext cx="441733" cy="303862"/>
          </a:xfrm>
          <a:prstGeom prst="rect">
            <a:avLst/>
          </a:prstGeom>
        </p:spPr>
      </p:pic>
      <p:pic>
        <p:nvPicPr>
          <p:cNvPr id="181" name="Picture 4" descr="Image result for amazon web services cloud  logo">
            <a:extLst>
              <a:ext uri="{FF2B5EF4-FFF2-40B4-BE49-F238E27FC236}">
                <a16:creationId xmlns:a16="http://schemas.microsoft.com/office/drawing/2014/main" id="{B0E32238-FDAD-4839-B03A-E37C82ACAC63}"/>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4370973" y="1126122"/>
            <a:ext cx="407872" cy="328344"/>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6" descr="Image result for aws vmware  logo">
            <a:extLst>
              <a:ext uri="{FF2B5EF4-FFF2-40B4-BE49-F238E27FC236}">
                <a16:creationId xmlns:a16="http://schemas.microsoft.com/office/drawing/2014/main" id="{309BC80B-3EF2-474A-85E4-968C8358EB1E}"/>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4924497" y="1119399"/>
            <a:ext cx="402022" cy="345556"/>
          </a:xfrm>
          <a:prstGeom prst="rect">
            <a:avLst/>
          </a:prstGeom>
          <a:noFill/>
          <a:extLst>
            <a:ext uri="{909E8E84-426E-40DD-AFC4-6F175D3DCCD1}">
              <a14:hiddenFill xmlns:a14="http://schemas.microsoft.com/office/drawing/2010/main">
                <a:solidFill>
                  <a:srgbClr val="FFFFFF"/>
                </a:solidFill>
              </a14:hiddenFill>
            </a:ext>
          </a:extLst>
        </p:spPr>
      </p:pic>
      <p:sp>
        <p:nvSpPr>
          <p:cNvPr id="186" name="object 31">
            <a:extLst>
              <a:ext uri="{FF2B5EF4-FFF2-40B4-BE49-F238E27FC236}">
                <a16:creationId xmlns:a16="http://schemas.microsoft.com/office/drawing/2014/main" id="{51CBDAF5-315B-47B1-880F-9C1E803BC413}"/>
              </a:ext>
            </a:extLst>
          </p:cNvPr>
          <p:cNvSpPr txBox="1"/>
          <p:nvPr/>
        </p:nvSpPr>
        <p:spPr>
          <a:xfrm>
            <a:off x="3130167" y="3021012"/>
            <a:ext cx="4144735" cy="166392"/>
          </a:xfrm>
          <a:prstGeom prst="rect">
            <a:avLst/>
          </a:prstGeom>
        </p:spPr>
        <p:txBody>
          <a:bodyPr vert="horz" wrap="square" lIns="0" tIns="12383" rIns="0" bIns="0" rtlCol="0">
            <a:spAutoFit/>
          </a:bodyPr>
          <a:lstStyle/>
          <a:p>
            <a:pPr marL="26669" algn="ctr" defTabSz="914174">
              <a:spcBef>
                <a:spcPts val="98"/>
              </a:spcBef>
              <a:defRPr/>
            </a:pPr>
            <a:r>
              <a:rPr lang="en-IN" sz="1000" b="1">
                <a:solidFill>
                  <a:prstClr val="black"/>
                </a:solidFill>
                <a:latin typeface="TheSansOffice" panose="020B0503040302060204" pitchFamily="34" charset="0"/>
                <a:cs typeface="Arial"/>
              </a:rPr>
              <a:t>AIROLI DC </a:t>
            </a:r>
            <a:r>
              <a:rPr lang="en-IN" sz="1000" baseline="12345">
                <a:solidFill>
                  <a:prstClr val="black"/>
                </a:solidFill>
                <a:latin typeface="TheSansOffice" panose="020B0503040302060204" pitchFamily="34" charset="0"/>
                <a:cs typeface="Arial"/>
              </a:rPr>
              <a:t>(Near Cloud / DR)</a:t>
            </a:r>
            <a:r>
              <a:rPr lang="en-IN" sz="900" baseline="12345">
                <a:solidFill>
                  <a:prstClr val="black"/>
                </a:solidFill>
                <a:latin typeface="TheSansOffice" panose="020B0503040302060204" pitchFamily="34" charset="0"/>
                <a:cs typeface="Arial"/>
              </a:rPr>
              <a:t> </a:t>
            </a:r>
            <a:r>
              <a:rPr lang="en-IN" sz="1000" b="1">
                <a:solidFill>
                  <a:prstClr val="black"/>
                </a:solidFill>
                <a:latin typeface="TheSansOffice" panose="020B0503040302060204" pitchFamily="34" charset="0"/>
                <a:cs typeface="Arial"/>
              </a:rPr>
              <a:t>- Enterprise Multi Tenant Cloud </a:t>
            </a:r>
            <a:r>
              <a:rPr lang="en-IN" sz="1000" baseline="12345">
                <a:solidFill>
                  <a:prstClr val="black"/>
                </a:solidFill>
                <a:latin typeface="TheSansOffice" panose="020B0503040302060204" pitchFamily="34" charset="0"/>
                <a:cs typeface="Arial"/>
              </a:rPr>
              <a:t>AT MINIMAL LATENCY</a:t>
            </a:r>
            <a:endParaRPr sz="1000">
              <a:solidFill>
                <a:prstClr val="black"/>
              </a:solidFill>
              <a:latin typeface="TheSansOffice" panose="020B0503040302060204" pitchFamily="34" charset="0"/>
              <a:cs typeface="Arial"/>
            </a:endParaRPr>
          </a:p>
        </p:txBody>
      </p:sp>
      <p:sp>
        <p:nvSpPr>
          <p:cNvPr id="187" name="object 10">
            <a:extLst>
              <a:ext uri="{FF2B5EF4-FFF2-40B4-BE49-F238E27FC236}">
                <a16:creationId xmlns:a16="http://schemas.microsoft.com/office/drawing/2014/main" id="{CE1C1735-04DB-41E1-9870-E11E68317CEE}"/>
              </a:ext>
            </a:extLst>
          </p:cNvPr>
          <p:cNvSpPr/>
          <p:nvPr/>
        </p:nvSpPr>
        <p:spPr>
          <a:xfrm>
            <a:off x="3111449" y="3278185"/>
            <a:ext cx="1026159" cy="430927"/>
          </a:xfrm>
          <a:custGeom>
            <a:avLst/>
            <a:gdLst/>
            <a:ahLst/>
            <a:cxnLst/>
            <a:rect l="l" t="t" r="r" b="b"/>
            <a:pathLst>
              <a:path w="1055370" h="158114">
                <a:moveTo>
                  <a:pt x="1055344" y="157873"/>
                </a:moveTo>
                <a:lnTo>
                  <a:pt x="0" y="157873"/>
                </a:lnTo>
                <a:lnTo>
                  <a:pt x="0" y="0"/>
                </a:lnTo>
                <a:lnTo>
                  <a:pt x="1055344" y="0"/>
                </a:lnTo>
                <a:lnTo>
                  <a:pt x="1055344" y="157873"/>
                </a:lnTo>
                <a:close/>
              </a:path>
            </a:pathLst>
          </a:custGeom>
          <a:solidFill>
            <a:srgbClr val="556778"/>
          </a:solidFill>
        </p:spPr>
        <p:txBody>
          <a:bodyPr wrap="square" lIns="0" tIns="0" rIns="0" bIns="0" rtlCol="0"/>
          <a:lstStyle/>
          <a:p>
            <a:pPr defTabSz="914174">
              <a:defRPr/>
            </a:pPr>
            <a:endParaRPr sz="1013">
              <a:solidFill>
                <a:prstClr val="black"/>
              </a:solidFill>
              <a:latin typeface="TheSansOffice" panose="020B0503040302060204" pitchFamily="34" charset="0"/>
            </a:endParaRPr>
          </a:p>
        </p:txBody>
      </p:sp>
      <p:sp>
        <p:nvSpPr>
          <p:cNvPr id="188" name="object 25">
            <a:extLst>
              <a:ext uri="{FF2B5EF4-FFF2-40B4-BE49-F238E27FC236}">
                <a16:creationId xmlns:a16="http://schemas.microsoft.com/office/drawing/2014/main" id="{073BA9F4-02AF-46D9-8B70-0845F7271007}"/>
              </a:ext>
            </a:extLst>
          </p:cNvPr>
          <p:cNvSpPr txBox="1"/>
          <p:nvPr/>
        </p:nvSpPr>
        <p:spPr>
          <a:xfrm>
            <a:off x="3159999" y="3402117"/>
            <a:ext cx="929063" cy="170239"/>
          </a:xfrm>
          <a:prstGeom prst="rect">
            <a:avLst/>
          </a:prstGeom>
        </p:spPr>
        <p:txBody>
          <a:bodyPr vert="horz" wrap="square" lIns="0" tIns="8573" rIns="0" bIns="0" rtlCol="0">
            <a:spAutoFit/>
          </a:bodyPr>
          <a:lstStyle/>
          <a:p>
            <a:pPr marL="9525" algn="ctr" defTabSz="914174">
              <a:spcBef>
                <a:spcPts val="68"/>
              </a:spcBef>
              <a:defRPr/>
            </a:pPr>
            <a:r>
              <a:rPr sz="1050" b="1">
                <a:solidFill>
                  <a:srgbClr val="FFFFFF"/>
                </a:solidFill>
                <a:latin typeface="TheSansOffice" panose="020B0503040302060204" pitchFamily="34" charset="0"/>
                <a:cs typeface="Arial"/>
              </a:rPr>
              <a:t>Colo</a:t>
            </a:r>
            <a:r>
              <a:rPr sz="1000" b="1">
                <a:solidFill>
                  <a:srgbClr val="FFFFFF"/>
                </a:solidFill>
                <a:latin typeface="TheSansOffice" panose="020B0503040302060204" pitchFamily="34" charset="0"/>
                <a:cs typeface="Arial"/>
              </a:rPr>
              <a:t> </a:t>
            </a:r>
            <a:endParaRPr sz="1000">
              <a:solidFill>
                <a:prstClr val="black"/>
              </a:solidFill>
              <a:latin typeface="TheSansOffice" panose="020B0503040302060204" pitchFamily="34" charset="0"/>
              <a:cs typeface="Arial"/>
            </a:endParaRPr>
          </a:p>
        </p:txBody>
      </p:sp>
      <p:sp>
        <p:nvSpPr>
          <p:cNvPr id="189" name="object 25">
            <a:extLst>
              <a:ext uri="{FF2B5EF4-FFF2-40B4-BE49-F238E27FC236}">
                <a16:creationId xmlns:a16="http://schemas.microsoft.com/office/drawing/2014/main" id="{3BE398D9-1E97-4934-A791-0376E31BF03F}"/>
              </a:ext>
            </a:extLst>
          </p:cNvPr>
          <p:cNvSpPr txBox="1"/>
          <p:nvPr/>
        </p:nvSpPr>
        <p:spPr>
          <a:xfrm>
            <a:off x="4204881" y="3366549"/>
            <a:ext cx="3059081" cy="193323"/>
          </a:xfrm>
          <a:prstGeom prst="rect">
            <a:avLst/>
          </a:prstGeom>
        </p:spPr>
        <p:txBody>
          <a:bodyPr vert="horz" wrap="square" lIns="0" tIns="8573" rIns="0" bIns="0" rtlCol="0">
            <a:spAutoFit/>
          </a:bodyPr>
          <a:lstStyle/>
          <a:p>
            <a:pPr defTabSz="914174">
              <a:tabLst>
                <a:tab pos="577601" algn="l"/>
              </a:tabLst>
              <a:defRPr/>
            </a:pPr>
            <a:r>
              <a:rPr lang="en-US" sz="1200" b="1" baseline="4629">
                <a:solidFill>
                  <a:srgbClr val="FFFFFF"/>
                </a:solidFill>
                <a:latin typeface="TheSansOffice" panose="020B0503040302060204" pitchFamily="34" charset="0"/>
                <a:cs typeface="Arial"/>
              </a:rPr>
              <a:t>Sify MULTI-CMP driven  | AIOps Platform for Managed Services</a:t>
            </a:r>
            <a:r>
              <a:rPr lang="en-US" sz="1200" b="1" baseline="8547">
                <a:solidFill>
                  <a:srgbClr val="FFFFFF"/>
                </a:solidFill>
                <a:latin typeface="TheSansOffice" panose="020B0503040302060204" pitchFamily="34" charset="0"/>
                <a:cs typeface="Arial"/>
              </a:rPr>
              <a:t> </a:t>
            </a:r>
            <a:endParaRPr lang="en-US" sz="700">
              <a:solidFill>
                <a:prstClr val="black"/>
              </a:solidFill>
              <a:latin typeface="TheSansOffice" panose="020B0503040302060204" pitchFamily="34" charset="0"/>
              <a:cs typeface="Arial"/>
            </a:endParaRPr>
          </a:p>
        </p:txBody>
      </p:sp>
      <p:sp>
        <p:nvSpPr>
          <p:cNvPr id="191" name="object 48">
            <a:extLst>
              <a:ext uri="{FF2B5EF4-FFF2-40B4-BE49-F238E27FC236}">
                <a16:creationId xmlns:a16="http://schemas.microsoft.com/office/drawing/2014/main" id="{94AE5597-588C-4503-8101-A27CF165A125}"/>
              </a:ext>
            </a:extLst>
          </p:cNvPr>
          <p:cNvSpPr/>
          <p:nvPr/>
        </p:nvSpPr>
        <p:spPr>
          <a:xfrm>
            <a:off x="6949469" y="4067228"/>
            <a:ext cx="123433" cy="210151"/>
          </a:xfrm>
          <a:prstGeom prst="rect">
            <a:avLst/>
          </a:prstGeom>
          <a:blipFill>
            <a:blip r:embed="rId16" cstate="print"/>
            <a:stretch>
              <a:fillRect/>
            </a:stretch>
          </a:blipFill>
        </p:spPr>
        <p:txBody>
          <a:bodyPr wrap="square" lIns="0" tIns="0" rIns="0" bIns="0" rtlCol="0"/>
          <a:lstStyle/>
          <a:p>
            <a:pPr defTabSz="914174">
              <a:defRPr/>
            </a:pPr>
            <a:endParaRPr sz="1013">
              <a:solidFill>
                <a:prstClr val="black"/>
              </a:solidFill>
              <a:latin typeface="Trebuchet MS"/>
            </a:endParaRPr>
          </a:p>
        </p:txBody>
      </p:sp>
      <p:sp>
        <p:nvSpPr>
          <p:cNvPr id="192" name="object 49">
            <a:extLst>
              <a:ext uri="{FF2B5EF4-FFF2-40B4-BE49-F238E27FC236}">
                <a16:creationId xmlns:a16="http://schemas.microsoft.com/office/drawing/2014/main" id="{9E21630C-AE8B-46EF-A7D6-D7F3A96EF931}"/>
              </a:ext>
            </a:extLst>
          </p:cNvPr>
          <p:cNvSpPr/>
          <p:nvPr/>
        </p:nvSpPr>
        <p:spPr>
          <a:xfrm>
            <a:off x="4252848" y="4129890"/>
            <a:ext cx="144000" cy="252000"/>
          </a:xfrm>
          <a:prstGeom prst="rect">
            <a:avLst/>
          </a:prstGeom>
          <a:blipFill>
            <a:blip r:embed="rId17" cstate="print"/>
            <a:stretch>
              <a:fillRect/>
            </a:stretch>
          </a:blipFill>
        </p:spPr>
        <p:txBody>
          <a:bodyPr wrap="square" lIns="0" tIns="0" rIns="0" bIns="0" rtlCol="0"/>
          <a:lstStyle/>
          <a:p>
            <a:pPr defTabSz="914174">
              <a:defRPr/>
            </a:pPr>
            <a:endParaRPr sz="1013">
              <a:solidFill>
                <a:prstClr val="black"/>
              </a:solidFill>
              <a:latin typeface="Trebuchet MS"/>
            </a:endParaRPr>
          </a:p>
        </p:txBody>
      </p:sp>
      <p:sp>
        <p:nvSpPr>
          <p:cNvPr id="194" name="object 52">
            <a:extLst>
              <a:ext uri="{FF2B5EF4-FFF2-40B4-BE49-F238E27FC236}">
                <a16:creationId xmlns:a16="http://schemas.microsoft.com/office/drawing/2014/main" id="{A698FDD9-3ABE-4AA3-A38C-13C01F8D7FFD}"/>
              </a:ext>
            </a:extLst>
          </p:cNvPr>
          <p:cNvSpPr/>
          <p:nvPr/>
        </p:nvSpPr>
        <p:spPr>
          <a:xfrm>
            <a:off x="6271304" y="4075176"/>
            <a:ext cx="200943" cy="201994"/>
          </a:xfrm>
          <a:prstGeom prst="rect">
            <a:avLst/>
          </a:prstGeom>
          <a:blipFill>
            <a:blip r:embed="rId18" cstate="print"/>
            <a:stretch>
              <a:fillRect/>
            </a:stretch>
          </a:blipFill>
        </p:spPr>
        <p:txBody>
          <a:bodyPr wrap="square" lIns="0" tIns="0" rIns="0" bIns="0" rtlCol="0"/>
          <a:lstStyle/>
          <a:p>
            <a:pPr defTabSz="914174">
              <a:defRPr/>
            </a:pPr>
            <a:endParaRPr sz="1013">
              <a:solidFill>
                <a:prstClr val="black"/>
              </a:solidFill>
              <a:latin typeface="Trebuchet MS"/>
            </a:endParaRPr>
          </a:p>
        </p:txBody>
      </p:sp>
      <p:pic>
        <p:nvPicPr>
          <p:cNvPr id="195" name="Picture 8" descr="Image result for sap  logo">
            <a:extLst>
              <a:ext uri="{FF2B5EF4-FFF2-40B4-BE49-F238E27FC236}">
                <a16:creationId xmlns:a16="http://schemas.microsoft.com/office/drawing/2014/main" id="{5F865D09-A359-477F-ABD4-C7AF56E15351}"/>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4944770" y="4104790"/>
            <a:ext cx="296381" cy="171626"/>
          </a:xfrm>
          <a:prstGeom prst="rect">
            <a:avLst/>
          </a:prstGeom>
          <a:noFill/>
          <a:extLst>
            <a:ext uri="{909E8E84-426E-40DD-AFC4-6F175D3DCCD1}">
              <a14:hiddenFill xmlns:a14="http://schemas.microsoft.com/office/drawing/2010/main">
                <a:solidFill>
                  <a:srgbClr val="FFFFFF"/>
                </a:solidFill>
              </a14:hiddenFill>
            </a:ext>
          </a:extLst>
        </p:spPr>
      </p:pic>
      <p:sp>
        <p:nvSpPr>
          <p:cNvPr id="3" name="object 52">
            <a:extLst>
              <a:ext uri="{FF2B5EF4-FFF2-40B4-BE49-F238E27FC236}">
                <a16:creationId xmlns:a16="http://schemas.microsoft.com/office/drawing/2014/main" id="{370490B6-0089-22B2-E8EB-03949417BD24}"/>
              </a:ext>
            </a:extLst>
          </p:cNvPr>
          <p:cNvSpPr/>
          <p:nvPr/>
        </p:nvSpPr>
        <p:spPr>
          <a:xfrm>
            <a:off x="5615090" y="4069074"/>
            <a:ext cx="200943" cy="201994"/>
          </a:xfrm>
          <a:prstGeom prst="rect">
            <a:avLst/>
          </a:prstGeom>
          <a:blipFill>
            <a:blip r:embed="rId18" cstate="print"/>
            <a:stretch>
              <a:fillRect/>
            </a:stretch>
          </a:blipFill>
        </p:spPr>
        <p:txBody>
          <a:bodyPr wrap="square" lIns="0" tIns="0" rIns="0" bIns="0" rtlCol="0"/>
          <a:lstStyle/>
          <a:p>
            <a:pPr defTabSz="914174">
              <a:defRPr/>
            </a:pPr>
            <a:endParaRPr sz="1013">
              <a:solidFill>
                <a:prstClr val="black"/>
              </a:solidFill>
              <a:latin typeface="Trebuchet MS"/>
            </a:endParaRPr>
          </a:p>
        </p:txBody>
      </p:sp>
      <p:sp>
        <p:nvSpPr>
          <p:cNvPr id="4" name="object 57">
            <a:extLst>
              <a:ext uri="{FF2B5EF4-FFF2-40B4-BE49-F238E27FC236}">
                <a16:creationId xmlns:a16="http://schemas.microsoft.com/office/drawing/2014/main" id="{7119C533-D72E-B1E1-8D9C-10CD89821AF7}"/>
              </a:ext>
            </a:extLst>
          </p:cNvPr>
          <p:cNvSpPr/>
          <p:nvPr/>
        </p:nvSpPr>
        <p:spPr>
          <a:xfrm>
            <a:off x="5889361" y="1158497"/>
            <a:ext cx="282974" cy="328344"/>
          </a:xfrm>
          <a:prstGeom prst="rect">
            <a:avLst/>
          </a:prstGeom>
          <a:blipFill>
            <a:blip r:embed="rId9" cstate="print"/>
            <a:stretch>
              <a:fillRect/>
            </a:stretch>
          </a:blipFill>
        </p:spPr>
        <p:txBody>
          <a:bodyPr wrap="square" lIns="0" tIns="0" rIns="0" bIns="0" rtlCol="0"/>
          <a:lstStyle/>
          <a:p>
            <a:pPr defTabSz="914174">
              <a:defRPr/>
            </a:pPr>
            <a:endParaRPr sz="1013">
              <a:solidFill>
                <a:prstClr val="black"/>
              </a:solidFill>
              <a:latin typeface="TheSansOffice" panose="020B0503040302060204" pitchFamily="34" charset="0"/>
            </a:endParaRPr>
          </a:p>
        </p:txBody>
      </p:sp>
      <p:pic>
        <p:nvPicPr>
          <p:cNvPr id="1026" name="Picture 2">
            <a:extLst>
              <a:ext uri="{FF2B5EF4-FFF2-40B4-BE49-F238E27FC236}">
                <a16:creationId xmlns:a16="http://schemas.microsoft.com/office/drawing/2014/main" id="{BA00CE0B-F7B4-85E7-2A8F-52862807839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407098" y="4138610"/>
            <a:ext cx="199293" cy="19167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black and grey sign&#10;&#10;Description automatically generated with medium confidence">
            <a:extLst>
              <a:ext uri="{FF2B5EF4-FFF2-40B4-BE49-F238E27FC236}">
                <a16:creationId xmlns:a16="http://schemas.microsoft.com/office/drawing/2014/main" id="{68F5BB1B-AD63-DFFD-B586-F2D0AF7A0AE8}"/>
              </a:ext>
            </a:extLst>
          </p:cNvPr>
          <p:cNvPicPr>
            <a:picLocks noChangeAspect="1"/>
          </p:cNvPicPr>
          <p:nvPr/>
        </p:nvPicPr>
        <p:blipFill>
          <a:blip r:embed="rId21"/>
          <a:stretch>
            <a:fillRect/>
          </a:stretch>
        </p:blipFill>
        <p:spPr>
          <a:xfrm>
            <a:off x="4150200" y="3820516"/>
            <a:ext cx="573731" cy="133428"/>
          </a:xfrm>
          <a:prstGeom prst="rect">
            <a:avLst/>
          </a:prstGeom>
        </p:spPr>
      </p:pic>
      <p:graphicFrame>
        <p:nvGraphicFramePr>
          <p:cNvPr id="10" name="Diagram 9">
            <a:extLst>
              <a:ext uri="{FF2B5EF4-FFF2-40B4-BE49-F238E27FC236}">
                <a16:creationId xmlns:a16="http://schemas.microsoft.com/office/drawing/2014/main" id="{ECF73486-01DD-C390-F071-3552D5BA606F}"/>
              </a:ext>
            </a:extLst>
          </p:cNvPr>
          <p:cNvGraphicFramePr/>
          <p:nvPr/>
        </p:nvGraphicFramePr>
        <p:xfrm>
          <a:off x="308809" y="996360"/>
          <a:ext cx="2540352" cy="3726882"/>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spTree>
    <p:extLst>
      <p:ext uri="{BB962C8B-B14F-4D97-AF65-F5344CB8AC3E}">
        <p14:creationId xmlns:p14="http://schemas.microsoft.com/office/powerpoint/2010/main" val="869786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7B6D39C1-496C-A1E3-8BD7-BF230BE7A598}"/>
              </a:ext>
            </a:extLst>
          </p:cNvPr>
          <p:cNvSpPr>
            <a:spLocks noGrp="1"/>
          </p:cNvSpPr>
          <p:nvPr>
            <p:ph type="title"/>
          </p:nvPr>
        </p:nvSpPr>
        <p:spPr/>
        <p:txBody>
          <a:bodyPr/>
          <a:lstStyle/>
          <a:p>
            <a:r>
              <a:rPr lang="en-US"/>
              <a:t>SIFY INFINITCMP: Gen V MULTI-Cloud Management</a:t>
            </a:r>
            <a:endParaRPr lang="en-IN"/>
          </a:p>
        </p:txBody>
      </p:sp>
      <p:sp>
        <p:nvSpPr>
          <p:cNvPr id="64" name="Rectangle 63">
            <a:extLst>
              <a:ext uri="{FF2B5EF4-FFF2-40B4-BE49-F238E27FC236}">
                <a16:creationId xmlns:a16="http://schemas.microsoft.com/office/drawing/2014/main" id="{E8A97AC2-3166-42FF-9CC6-DFFE62A5A212}"/>
              </a:ext>
            </a:extLst>
          </p:cNvPr>
          <p:cNvSpPr/>
          <p:nvPr/>
        </p:nvSpPr>
        <p:spPr>
          <a:xfrm>
            <a:off x="8107453" y="987424"/>
            <a:ext cx="703702" cy="3240250"/>
          </a:xfrm>
          <a:prstGeom prst="rect">
            <a:avLst/>
          </a:prstGeom>
          <a:solidFill>
            <a:schemeClr val="bg1"/>
          </a:solidFill>
          <a:ln w="952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pic>
        <p:nvPicPr>
          <p:cNvPr id="63" name="Graphic 62" descr="Single gear">
            <a:extLst>
              <a:ext uri="{FF2B5EF4-FFF2-40B4-BE49-F238E27FC236}">
                <a16:creationId xmlns:a16="http://schemas.microsoft.com/office/drawing/2014/main" id="{C7E264B2-5396-4C39-95C8-BFE4049B1F7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14735" y="1197860"/>
            <a:ext cx="235703" cy="215918"/>
          </a:xfrm>
          <a:prstGeom prst="rect">
            <a:avLst/>
          </a:prstGeom>
        </p:spPr>
      </p:pic>
      <p:pic>
        <p:nvPicPr>
          <p:cNvPr id="69" name="Graphic 68" descr="Single gear">
            <a:extLst>
              <a:ext uri="{FF2B5EF4-FFF2-40B4-BE49-F238E27FC236}">
                <a16:creationId xmlns:a16="http://schemas.microsoft.com/office/drawing/2014/main" id="{EABB7957-F713-483F-80CB-8B2472157AE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14735" y="2570807"/>
            <a:ext cx="235703" cy="215918"/>
          </a:xfrm>
          <a:prstGeom prst="rect">
            <a:avLst/>
          </a:prstGeom>
        </p:spPr>
      </p:pic>
      <p:pic>
        <p:nvPicPr>
          <p:cNvPr id="70" name="Graphic 69" descr="Single gear">
            <a:extLst>
              <a:ext uri="{FF2B5EF4-FFF2-40B4-BE49-F238E27FC236}">
                <a16:creationId xmlns:a16="http://schemas.microsoft.com/office/drawing/2014/main" id="{2EDC8B64-D8BA-46E3-960C-418F1DDBC67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14735" y="3614990"/>
            <a:ext cx="235703" cy="215918"/>
          </a:xfrm>
          <a:prstGeom prst="rect">
            <a:avLst/>
          </a:prstGeom>
        </p:spPr>
      </p:pic>
      <p:sp>
        <p:nvSpPr>
          <p:cNvPr id="82" name="Rectangle 81">
            <a:extLst>
              <a:ext uri="{FF2B5EF4-FFF2-40B4-BE49-F238E27FC236}">
                <a16:creationId xmlns:a16="http://schemas.microsoft.com/office/drawing/2014/main" id="{FE1B937F-5846-4D18-8D68-FE47CBDF90B9}"/>
              </a:ext>
            </a:extLst>
          </p:cNvPr>
          <p:cNvSpPr/>
          <p:nvPr/>
        </p:nvSpPr>
        <p:spPr>
          <a:xfrm rot="16200000">
            <a:off x="7583459" y="1726401"/>
            <a:ext cx="837735" cy="16057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BED730"/>
                </a:solidFill>
                <a:effectLst/>
                <a:uLnTx/>
                <a:uFillTx/>
                <a:latin typeface="Trebuchet MS"/>
                <a:ea typeface="+mn-ea"/>
                <a:cs typeface="+mn-cs"/>
              </a:rPr>
              <a:t>APIs</a:t>
            </a:r>
            <a:endParaRPr kumimoji="0" lang="en-IN" sz="900" b="1" i="0" u="none" strike="noStrike" kern="1200" cap="none" spc="0" normalizeH="0" baseline="0" noProof="0">
              <a:ln>
                <a:noFill/>
              </a:ln>
              <a:solidFill>
                <a:srgbClr val="BED730"/>
              </a:solidFill>
              <a:effectLst/>
              <a:uLnTx/>
              <a:uFillTx/>
              <a:latin typeface="Trebuchet MS"/>
              <a:ea typeface="+mn-ea"/>
              <a:cs typeface="+mn-cs"/>
            </a:endParaRPr>
          </a:p>
        </p:txBody>
      </p:sp>
      <p:sp>
        <p:nvSpPr>
          <p:cNvPr id="83" name="Rectangle 82">
            <a:extLst>
              <a:ext uri="{FF2B5EF4-FFF2-40B4-BE49-F238E27FC236}">
                <a16:creationId xmlns:a16="http://schemas.microsoft.com/office/drawing/2014/main" id="{554A4B02-37E8-4C82-BF45-21646C0F3EB0}"/>
              </a:ext>
            </a:extLst>
          </p:cNvPr>
          <p:cNvSpPr/>
          <p:nvPr/>
        </p:nvSpPr>
        <p:spPr>
          <a:xfrm rot="16200000">
            <a:off x="7498131" y="3447107"/>
            <a:ext cx="1008390" cy="16057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BED730"/>
                </a:solidFill>
                <a:effectLst/>
                <a:uLnTx/>
                <a:uFillTx/>
                <a:latin typeface="Trebuchet MS"/>
                <a:ea typeface="+mn-ea"/>
                <a:cs typeface="+mn-cs"/>
              </a:rPr>
              <a:t>Native Tools</a:t>
            </a:r>
            <a:endParaRPr kumimoji="0" lang="en-IN" sz="900" b="1" i="0" u="none" strike="noStrike" kern="1200" cap="none" spc="0" normalizeH="0" baseline="0" noProof="0">
              <a:ln>
                <a:noFill/>
              </a:ln>
              <a:solidFill>
                <a:srgbClr val="BED730"/>
              </a:solidFill>
              <a:effectLst/>
              <a:uLnTx/>
              <a:uFillTx/>
              <a:latin typeface="Trebuchet MS"/>
              <a:ea typeface="+mn-ea"/>
              <a:cs typeface="+mn-cs"/>
            </a:endParaRPr>
          </a:p>
        </p:txBody>
      </p:sp>
      <p:grpSp>
        <p:nvGrpSpPr>
          <p:cNvPr id="94" name="Group 93">
            <a:extLst>
              <a:ext uri="{FF2B5EF4-FFF2-40B4-BE49-F238E27FC236}">
                <a16:creationId xmlns:a16="http://schemas.microsoft.com/office/drawing/2014/main" id="{7733E07F-B5FF-41B2-B49C-D02EB5C43248}"/>
              </a:ext>
            </a:extLst>
          </p:cNvPr>
          <p:cNvGrpSpPr/>
          <p:nvPr/>
        </p:nvGrpSpPr>
        <p:grpSpPr>
          <a:xfrm>
            <a:off x="3265068" y="1050617"/>
            <a:ext cx="505546" cy="537463"/>
            <a:chOff x="189872" y="1588487"/>
            <a:chExt cx="914400" cy="914400"/>
          </a:xfrm>
        </p:grpSpPr>
        <p:pic>
          <p:nvPicPr>
            <p:cNvPr id="90" name="Graphic 89" descr="Monitor">
              <a:extLst>
                <a:ext uri="{FF2B5EF4-FFF2-40B4-BE49-F238E27FC236}">
                  <a16:creationId xmlns:a16="http://schemas.microsoft.com/office/drawing/2014/main" id="{D4498A50-E074-4FCE-8FFD-BB015C3FDA8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9872" y="1588487"/>
              <a:ext cx="914400" cy="914400"/>
            </a:xfrm>
            <a:prstGeom prst="rect">
              <a:avLst/>
            </a:prstGeom>
          </p:spPr>
        </p:pic>
        <p:grpSp>
          <p:nvGrpSpPr>
            <p:cNvPr id="93" name="Group 92">
              <a:extLst>
                <a:ext uri="{FF2B5EF4-FFF2-40B4-BE49-F238E27FC236}">
                  <a16:creationId xmlns:a16="http://schemas.microsoft.com/office/drawing/2014/main" id="{BC5B515F-2E61-4D4D-BA94-8452E5305D5C}"/>
                </a:ext>
              </a:extLst>
            </p:cNvPr>
            <p:cNvGrpSpPr/>
            <p:nvPr/>
          </p:nvGrpSpPr>
          <p:grpSpPr>
            <a:xfrm>
              <a:off x="410984" y="1810880"/>
              <a:ext cx="445911" cy="517452"/>
              <a:chOff x="1507613" y="1412307"/>
              <a:chExt cx="552299" cy="600913"/>
            </a:xfrm>
          </p:grpSpPr>
          <p:pic>
            <p:nvPicPr>
              <p:cNvPr id="88" name="Graphic 87" descr="Open hand">
                <a:extLst>
                  <a:ext uri="{FF2B5EF4-FFF2-40B4-BE49-F238E27FC236}">
                    <a16:creationId xmlns:a16="http://schemas.microsoft.com/office/drawing/2014/main" id="{82DE3795-F380-4A16-8C61-7E704414D3C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07613" y="1460921"/>
                <a:ext cx="552299" cy="552299"/>
              </a:xfrm>
              <a:prstGeom prst="rect">
                <a:avLst/>
              </a:prstGeom>
            </p:spPr>
          </p:pic>
          <p:pic>
            <p:nvPicPr>
              <p:cNvPr id="92" name="Graphic 91" descr="Tools">
                <a:extLst>
                  <a:ext uri="{FF2B5EF4-FFF2-40B4-BE49-F238E27FC236}">
                    <a16:creationId xmlns:a16="http://schemas.microsoft.com/office/drawing/2014/main" id="{C6952A6A-66E9-4FAB-A414-CD1AB755A7C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730663" y="1412307"/>
                <a:ext cx="243983" cy="243983"/>
              </a:xfrm>
              <a:prstGeom prst="rect">
                <a:avLst/>
              </a:prstGeom>
            </p:spPr>
          </p:pic>
        </p:grpSp>
      </p:grpSp>
      <p:sp>
        <p:nvSpPr>
          <p:cNvPr id="108" name="Rectangle 107">
            <a:extLst>
              <a:ext uri="{FF2B5EF4-FFF2-40B4-BE49-F238E27FC236}">
                <a16:creationId xmlns:a16="http://schemas.microsoft.com/office/drawing/2014/main" id="{89AFBFB5-A967-48E3-97B7-B9DA79CEE60C}"/>
              </a:ext>
            </a:extLst>
          </p:cNvPr>
          <p:cNvSpPr/>
          <p:nvPr/>
        </p:nvSpPr>
        <p:spPr>
          <a:xfrm>
            <a:off x="3196193" y="1618986"/>
            <a:ext cx="643300" cy="23211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BED730"/>
                </a:solidFill>
                <a:effectLst/>
                <a:uLnTx/>
                <a:uFillTx/>
                <a:latin typeface="Trebuchet MS"/>
                <a:ea typeface="+mn-ea"/>
                <a:cs typeface="+mn-cs"/>
              </a:rPr>
              <a:t>Self Service</a:t>
            </a:r>
            <a:endParaRPr kumimoji="0" lang="en-IN" sz="700" b="1" i="0" u="none" strike="noStrike" kern="1200" cap="none" spc="0" normalizeH="0" baseline="0" noProof="0">
              <a:ln>
                <a:noFill/>
              </a:ln>
              <a:solidFill>
                <a:srgbClr val="BED730"/>
              </a:solidFill>
              <a:effectLst/>
              <a:uLnTx/>
              <a:uFillTx/>
              <a:latin typeface="Trebuchet MS"/>
              <a:ea typeface="+mn-ea"/>
              <a:cs typeface="+mn-cs"/>
            </a:endParaRPr>
          </a:p>
        </p:txBody>
      </p:sp>
      <p:grpSp>
        <p:nvGrpSpPr>
          <p:cNvPr id="95" name="Group 94">
            <a:extLst>
              <a:ext uri="{FF2B5EF4-FFF2-40B4-BE49-F238E27FC236}">
                <a16:creationId xmlns:a16="http://schemas.microsoft.com/office/drawing/2014/main" id="{32A9578E-EFDD-42B3-80FA-F053AFB45102}"/>
              </a:ext>
            </a:extLst>
          </p:cNvPr>
          <p:cNvGrpSpPr/>
          <p:nvPr/>
        </p:nvGrpSpPr>
        <p:grpSpPr>
          <a:xfrm>
            <a:off x="3306252" y="2511276"/>
            <a:ext cx="423181" cy="323246"/>
            <a:chOff x="1230939" y="2732882"/>
            <a:chExt cx="771733" cy="560032"/>
          </a:xfrm>
        </p:grpSpPr>
        <p:sp>
          <p:nvSpPr>
            <p:cNvPr id="68" name="Rectangle: Rounded Corners 67">
              <a:extLst>
                <a:ext uri="{FF2B5EF4-FFF2-40B4-BE49-F238E27FC236}">
                  <a16:creationId xmlns:a16="http://schemas.microsoft.com/office/drawing/2014/main" id="{16C4332D-DF91-4E0E-8548-4F5C7789C39C}"/>
                </a:ext>
              </a:extLst>
            </p:cNvPr>
            <p:cNvSpPr/>
            <p:nvPr/>
          </p:nvSpPr>
          <p:spPr>
            <a:xfrm>
              <a:off x="1230939" y="2732882"/>
              <a:ext cx="761690" cy="552298"/>
            </a:xfrm>
            <a:prstGeom prst="roundRect">
              <a:avLst/>
            </a:prstGeom>
            <a:solidFill>
              <a:schemeClr val="bg1">
                <a:lumMod val="95000"/>
              </a:schemeClr>
            </a:solidFill>
            <a:ln w="63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pic>
          <p:nvPicPr>
            <p:cNvPr id="74" name="Graphic 73" descr="Bar chart">
              <a:extLst>
                <a:ext uri="{FF2B5EF4-FFF2-40B4-BE49-F238E27FC236}">
                  <a16:creationId xmlns:a16="http://schemas.microsoft.com/office/drawing/2014/main" id="{94927A4D-EB10-4CBF-84F6-F4E37DFBCB2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23098" y="3006028"/>
              <a:ext cx="286886" cy="286886"/>
            </a:xfrm>
            <a:prstGeom prst="rect">
              <a:avLst/>
            </a:prstGeom>
          </p:spPr>
        </p:pic>
        <p:pic>
          <p:nvPicPr>
            <p:cNvPr id="84" name="Graphic 83" descr="Gauge">
              <a:extLst>
                <a:ext uri="{FF2B5EF4-FFF2-40B4-BE49-F238E27FC236}">
                  <a16:creationId xmlns:a16="http://schemas.microsoft.com/office/drawing/2014/main" id="{93AB382E-94E2-420A-A82C-61F01BF3E4F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296232" y="2733736"/>
              <a:ext cx="323997" cy="323997"/>
            </a:xfrm>
            <a:prstGeom prst="rect">
              <a:avLst/>
            </a:prstGeom>
          </p:spPr>
        </p:pic>
        <p:pic>
          <p:nvPicPr>
            <p:cNvPr id="86" name="Graphic 85" descr="Checklist RTL">
              <a:extLst>
                <a:ext uri="{FF2B5EF4-FFF2-40B4-BE49-F238E27FC236}">
                  <a16:creationId xmlns:a16="http://schemas.microsoft.com/office/drawing/2014/main" id="{1B6C05C0-BFEF-436F-8F95-8B36007B4927}"/>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609984" y="2810919"/>
              <a:ext cx="392688" cy="440394"/>
            </a:xfrm>
            <a:prstGeom prst="rect">
              <a:avLst/>
            </a:prstGeom>
          </p:spPr>
        </p:pic>
      </p:grpSp>
      <p:sp>
        <p:nvSpPr>
          <p:cNvPr id="109" name="Rectangle 108">
            <a:extLst>
              <a:ext uri="{FF2B5EF4-FFF2-40B4-BE49-F238E27FC236}">
                <a16:creationId xmlns:a16="http://schemas.microsoft.com/office/drawing/2014/main" id="{8AA5AF14-6018-4778-B40A-07E22A8CF074}"/>
              </a:ext>
            </a:extLst>
          </p:cNvPr>
          <p:cNvSpPr/>
          <p:nvPr/>
        </p:nvSpPr>
        <p:spPr>
          <a:xfrm>
            <a:off x="3196193" y="2933732"/>
            <a:ext cx="643300" cy="23211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BED730"/>
                </a:solidFill>
                <a:effectLst/>
                <a:uLnTx/>
                <a:uFillTx/>
                <a:latin typeface="Trebuchet MS"/>
                <a:ea typeface="+mn-ea"/>
                <a:cs typeface="+mn-cs"/>
              </a:rPr>
              <a:t>Dashboard</a:t>
            </a:r>
            <a:endParaRPr kumimoji="0" lang="en-IN" sz="700" b="1" i="0" u="none" strike="noStrike" kern="1200" cap="none" spc="0" normalizeH="0" baseline="0" noProof="0">
              <a:ln>
                <a:noFill/>
              </a:ln>
              <a:solidFill>
                <a:srgbClr val="BED730"/>
              </a:solidFill>
              <a:effectLst/>
              <a:uLnTx/>
              <a:uFillTx/>
              <a:latin typeface="Trebuchet MS"/>
              <a:ea typeface="+mn-ea"/>
              <a:cs typeface="+mn-cs"/>
            </a:endParaRPr>
          </a:p>
        </p:txBody>
      </p:sp>
      <p:grpSp>
        <p:nvGrpSpPr>
          <p:cNvPr id="102" name="Group 101">
            <a:extLst>
              <a:ext uri="{FF2B5EF4-FFF2-40B4-BE49-F238E27FC236}">
                <a16:creationId xmlns:a16="http://schemas.microsoft.com/office/drawing/2014/main" id="{7B036B4B-D689-481F-B458-614CF582AA4C}"/>
              </a:ext>
            </a:extLst>
          </p:cNvPr>
          <p:cNvGrpSpPr/>
          <p:nvPr/>
        </p:nvGrpSpPr>
        <p:grpSpPr>
          <a:xfrm>
            <a:off x="3304962" y="3518749"/>
            <a:ext cx="425763" cy="448156"/>
            <a:chOff x="204099" y="2832845"/>
            <a:chExt cx="761691" cy="761691"/>
          </a:xfrm>
        </p:grpSpPr>
        <p:pic>
          <p:nvPicPr>
            <p:cNvPr id="99" name="Graphic 98" descr="Workflow">
              <a:extLst>
                <a:ext uri="{FF2B5EF4-FFF2-40B4-BE49-F238E27FC236}">
                  <a16:creationId xmlns:a16="http://schemas.microsoft.com/office/drawing/2014/main" id="{D3A0B127-2B9F-4264-ADE5-152D0F668D9E}"/>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20599" y="2992900"/>
              <a:ext cx="344421" cy="344421"/>
            </a:xfrm>
            <a:prstGeom prst="rect">
              <a:avLst/>
            </a:prstGeom>
          </p:spPr>
        </p:pic>
        <p:pic>
          <p:nvPicPr>
            <p:cNvPr id="101" name="Graphic 100" descr="Television">
              <a:extLst>
                <a:ext uri="{FF2B5EF4-FFF2-40B4-BE49-F238E27FC236}">
                  <a16:creationId xmlns:a16="http://schemas.microsoft.com/office/drawing/2014/main" id="{A79D7A7D-CE82-4BEC-8846-92C998655AB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04099" y="2832845"/>
              <a:ext cx="761691" cy="761691"/>
            </a:xfrm>
            <a:prstGeom prst="rect">
              <a:avLst/>
            </a:prstGeom>
          </p:spPr>
        </p:pic>
      </p:grpSp>
      <p:sp>
        <p:nvSpPr>
          <p:cNvPr id="110" name="Rectangle 109">
            <a:extLst>
              <a:ext uri="{FF2B5EF4-FFF2-40B4-BE49-F238E27FC236}">
                <a16:creationId xmlns:a16="http://schemas.microsoft.com/office/drawing/2014/main" id="{6E550ED3-3C99-481B-BC13-A639DCF219E3}"/>
              </a:ext>
            </a:extLst>
          </p:cNvPr>
          <p:cNvSpPr/>
          <p:nvPr/>
        </p:nvSpPr>
        <p:spPr>
          <a:xfrm>
            <a:off x="3196193" y="4012907"/>
            <a:ext cx="680834" cy="23211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BED730"/>
                </a:solidFill>
                <a:effectLst/>
                <a:uLnTx/>
                <a:uFillTx/>
                <a:latin typeface="Trebuchet MS"/>
                <a:ea typeface="+mn-ea"/>
                <a:cs typeface="+mn-cs"/>
              </a:rPr>
              <a:t>Automation</a:t>
            </a:r>
            <a:endParaRPr kumimoji="0" lang="en-IN" sz="700" b="1" i="0" u="none" strike="noStrike" kern="1200" cap="none" spc="0" normalizeH="0" baseline="0" noProof="0">
              <a:ln>
                <a:noFill/>
              </a:ln>
              <a:solidFill>
                <a:srgbClr val="BED730"/>
              </a:solidFill>
              <a:effectLst/>
              <a:uLnTx/>
              <a:uFillTx/>
              <a:latin typeface="Trebuchet MS"/>
              <a:ea typeface="+mn-ea"/>
              <a:cs typeface="+mn-cs"/>
            </a:endParaRPr>
          </a:p>
        </p:txBody>
      </p:sp>
      <p:cxnSp>
        <p:nvCxnSpPr>
          <p:cNvPr id="107" name="Straight Connector 106">
            <a:extLst>
              <a:ext uri="{FF2B5EF4-FFF2-40B4-BE49-F238E27FC236}">
                <a16:creationId xmlns:a16="http://schemas.microsoft.com/office/drawing/2014/main" id="{CD46A1D4-B8E3-4AF0-A29D-6220541F9421}"/>
              </a:ext>
            </a:extLst>
          </p:cNvPr>
          <p:cNvCxnSpPr>
            <a:cxnSpLocks/>
          </p:cNvCxnSpPr>
          <p:nvPr/>
        </p:nvCxnSpPr>
        <p:spPr>
          <a:xfrm>
            <a:off x="3167933" y="993151"/>
            <a:ext cx="0" cy="3197749"/>
          </a:xfrm>
          <a:prstGeom prst="line">
            <a:avLst/>
          </a:prstGeom>
          <a:ln w="9525">
            <a:solidFill>
              <a:schemeClr val="accent1">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26" name="Graphic 125" descr="Social network">
            <a:extLst>
              <a:ext uri="{FF2B5EF4-FFF2-40B4-BE49-F238E27FC236}">
                <a16:creationId xmlns:a16="http://schemas.microsoft.com/office/drawing/2014/main" id="{81DF1E08-9BD5-4A6E-974B-81CF9B9A703A}"/>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610767" y="2966725"/>
            <a:ext cx="277943" cy="355305"/>
          </a:xfrm>
          <a:prstGeom prst="rect">
            <a:avLst/>
          </a:prstGeom>
        </p:spPr>
      </p:pic>
      <p:sp>
        <p:nvSpPr>
          <p:cNvPr id="132" name="Rectangle 131">
            <a:extLst>
              <a:ext uri="{FF2B5EF4-FFF2-40B4-BE49-F238E27FC236}">
                <a16:creationId xmlns:a16="http://schemas.microsoft.com/office/drawing/2014/main" id="{82F27A2B-510D-4EF9-93A4-91FFD05FF05B}"/>
              </a:ext>
            </a:extLst>
          </p:cNvPr>
          <p:cNvSpPr/>
          <p:nvPr/>
        </p:nvSpPr>
        <p:spPr>
          <a:xfrm>
            <a:off x="2368641" y="3311876"/>
            <a:ext cx="762194" cy="18740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BED730"/>
                </a:solidFill>
                <a:effectLst/>
                <a:uLnTx/>
                <a:uFillTx/>
                <a:latin typeface="Trebuchet MS"/>
                <a:ea typeface="+mn-ea"/>
                <a:cs typeface="+mn-cs"/>
              </a:rPr>
              <a:t>All Users</a:t>
            </a:r>
            <a:endParaRPr kumimoji="0" lang="en-IN" sz="800" b="1" i="0" u="none" strike="noStrike" kern="1200" cap="none" spc="0" normalizeH="0" baseline="0" noProof="0">
              <a:ln>
                <a:noFill/>
              </a:ln>
              <a:solidFill>
                <a:srgbClr val="BED730"/>
              </a:solidFill>
              <a:effectLst/>
              <a:uLnTx/>
              <a:uFillTx/>
              <a:latin typeface="Trebuchet MS"/>
              <a:ea typeface="+mn-ea"/>
              <a:cs typeface="+mn-cs"/>
            </a:endParaRPr>
          </a:p>
        </p:txBody>
      </p:sp>
      <p:pic>
        <p:nvPicPr>
          <p:cNvPr id="131" name="Graphic 130" descr="Teacher">
            <a:extLst>
              <a:ext uri="{FF2B5EF4-FFF2-40B4-BE49-F238E27FC236}">
                <a16:creationId xmlns:a16="http://schemas.microsoft.com/office/drawing/2014/main" id="{52BBF5DB-47BD-4AA0-981E-A4F40689F8C0}"/>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610767" y="3739213"/>
            <a:ext cx="277943" cy="355305"/>
          </a:xfrm>
          <a:prstGeom prst="rect">
            <a:avLst/>
          </a:prstGeom>
        </p:spPr>
      </p:pic>
      <p:sp>
        <p:nvSpPr>
          <p:cNvPr id="133" name="Rectangle 132">
            <a:extLst>
              <a:ext uri="{FF2B5EF4-FFF2-40B4-BE49-F238E27FC236}">
                <a16:creationId xmlns:a16="http://schemas.microsoft.com/office/drawing/2014/main" id="{C12FFCC5-9A5D-4F0D-BD94-76AC8029709F}"/>
              </a:ext>
            </a:extLst>
          </p:cNvPr>
          <p:cNvSpPr/>
          <p:nvPr/>
        </p:nvSpPr>
        <p:spPr>
          <a:xfrm>
            <a:off x="2358232" y="4011504"/>
            <a:ext cx="783012" cy="233927"/>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BED730"/>
                </a:solidFill>
                <a:effectLst/>
                <a:uLnTx/>
                <a:uFillTx/>
                <a:latin typeface="Trebuchet MS"/>
                <a:ea typeface="+mn-ea"/>
                <a:cs typeface="+mn-cs"/>
              </a:rPr>
              <a:t>CxO Users</a:t>
            </a:r>
            <a:endParaRPr kumimoji="0" lang="en-IN" sz="800" b="1" i="0" u="none" strike="noStrike" kern="1200" cap="none" spc="0" normalizeH="0" baseline="0" noProof="0">
              <a:ln>
                <a:noFill/>
              </a:ln>
              <a:solidFill>
                <a:srgbClr val="BED730"/>
              </a:solidFill>
              <a:effectLst/>
              <a:uLnTx/>
              <a:uFillTx/>
              <a:latin typeface="Trebuchet MS"/>
              <a:ea typeface="+mn-ea"/>
              <a:cs typeface="+mn-cs"/>
            </a:endParaRPr>
          </a:p>
        </p:txBody>
      </p:sp>
      <p:pic>
        <p:nvPicPr>
          <p:cNvPr id="127" name="Graphic 126" descr="Syncing cloud">
            <a:extLst>
              <a:ext uri="{FF2B5EF4-FFF2-40B4-BE49-F238E27FC236}">
                <a16:creationId xmlns:a16="http://schemas.microsoft.com/office/drawing/2014/main" id="{9943EB46-02AB-4C21-846E-0E81D1046D2E}"/>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2610767" y="1085586"/>
            <a:ext cx="277943" cy="355305"/>
          </a:xfrm>
          <a:prstGeom prst="rect">
            <a:avLst/>
          </a:prstGeom>
        </p:spPr>
      </p:pic>
      <p:sp>
        <p:nvSpPr>
          <p:cNvPr id="134" name="Rectangle 133">
            <a:extLst>
              <a:ext uri="{FF2B5EF4-FFF2-40B4-BE49-F238E27FC236}">
                <a16:creationId xmlns:a16="http://schemas.microsoft.com/office/drawing/2014/main" id="{AFC3BC9D-A020-49D0-941C-C561F7AB62C7}"/>
              </a:ext>
            </a:extLst>
          </p:cNvPr>
          <p:cNvSpPr/>
          <p:nvPr/>
        </p:nvSpPr>
        <p:spPr>
          <a:xfrm>
            <a:off x="2300290" y="1460455"/>
            <a:ext cx="898896" cy="275665"/>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BED730"/>
                </a:solidFill>
                <a:effectLst/>
                <a:uLnTx/>
                <a:uFillTx/>
                <a:latin typeface="Trebuchet MS"/>
                <a:ea typeface="+mn-ea"/>
                <a:cs typeface="+mn-cs"/>
              </a:rPr>
              <a:t>Cloud Administrators</a:t>
            </a:r>
            <a:endParaRPr kumimoji="0" lang="en-IN" sz="800" b="1" i="0" u="none" strike="noStrike" kern="1200" cap="none" spc="0" normalizeH="0" baseline="0" noProof="0">
              <a:ln>
                <a:noFill/>
              </a:ln>
              <a:solidFill>
                <a:srgbClr val="BED730"/>
              </a:solidFill>
              <a:effectLst/>
              <a:uLnTx/>
              <a:uFillTx/>
              <a:latin typeface="Trebuchet MS"/>
              <a:ea typeface="+mn-ea"/>
              <a:cs typeface="+mn-cs"/>
            </a:endParaRPr>
          </a:p>
        </p:txBody>
      </p:sp>
      <p:grpSp>
        <p:nvGrpSpPr>
          <p:cNvPr id="128" name="Group 127">
            <a:extLst>
              <a:ext uri="{FF2B5EF4-FFF2-40B4-BE49-F238E27FC236}">
                <a16:creationId xmlns:a16="http://schemas.microsoft.com/office/drawing/2014/main" id="{8E63DF0C-09B0-47DE-A259-5B6EEC9A320D}"/>
              </a:ext>
            </a:extLst>
          </p:cNvPr>
          <p:cNvGrpSpPr/>
          <p:nvPr/>
        </p:nvGrpSpPr>
        <p:grpSpPr>
          <a:xfrm>
            <a:off x="2610767" y="2064795"/>
            <a:ext cx="277943" cy="355305"/>
            <a:chOff x="4051651" y="1135094"/>
            <a:chExt cx="914400" cy="1173971"/>
          </a:xfrm>
        </p:grpSpPr>
        <p:pic>
          <p:nvPicPr>
            <p:cNvPr id="129" name="Graphic 128" descr="Single gear">
              <a:extLst>
                <a:ext uri="{FF2B5EF4-FFF2-40B4-BE49-F238E27FC236}">
                  <a16:creationId xmlns:a16="http://schemas.microsoft.com/office/drawing/2014/main" id="{CA98658E-8932-4E8C-A759-1852ECD9BA7C}"/>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4051651" y="1135094"/>
              <a:ext cx="914400" cy="914400"/>
            </a:xfrm>
            <a:prstGeom prst="rect">
              <a:avLst/>
            </a:prstGeom>
          </p:spPr>
        </p:pic>
        <p:pic>
          <p:nvPicPr>
            <p:cNvPr id="130" name="Graphic 129" descr="Users">
              <a:extLst>
                <a:ext uri="{FF2B5EF4-FFF2-40B4-BE49-F238E27FC236}">
                  <a16:creationId xmlns:a16="http://schemas.microsoft.com/office/drawing/2014/main" id="{60DA99E3-C3EC-4D97-9EC1-AA08DE491580}"/>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4051651" y="1394665"/>
              <a:ext cx="914400" cy="914400"/>
            </a:xfrm>
            <a:prstGeom prst="rect">
              <a:avLst/>
            </a:prstGeom>
          </p:spPr>
        </p:pic>
      </p:grpSp>
      <p:sp>
        <p:nvSpPr>
          <p:cNvPr id="135" name="Rectangle 134">
            <a:extLst>
              <a:ext uri="{FF2B5EF4-FFF2-40B4-BE49-F238E27FC236}">
                <a16:creationId xmlns:a16="http://schemas.microsoft.com/office/drawing/2014/main" id="{CCC7C309-FC47-42A3-8E67-3D4DBA98A59F}"/>
              </a:ext>
            </a:extLst>
          </p:cNvPr>
          <p:cNvSpPr/>
          <p:nvPr/>
        </p:nvSpPr>
        <p:spPr>
          <a:xfrm>
            <a:off x="2363561" y="2383571"/>
            <a:ext cx="772354" cy="25395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BED730"/>
                </a:solidFill>
                <a:effectLst/>
                <a:uLnTx/>
                <a:uFillTx/>
                <a:latin typeface="Trebuchet MS"/>
                <a:ea typeface="+mn-ea"/>
                <a:cs typeface="+mn-cs"/>
              </a:rPr>
              <a:t>App &amp; DevOps</a:t>
            </a:r>
            <a:endParaRPr kumimoji="0" lang="en-IN" sz="800" b="1" i="0" u="none" strike="noStrike" kern="1200" cap="none" spc="0" normalizeH="0" baseline="0" noProof="0">
              <a:ln>
                <a:noFill/>
              </a:ln>
              <a:solidFill>
                <a:srgbClr val="BED730"/>
              </a:solidFill>
              <a:effectLst/>
              <a:uLnTx/>
              <a:uFillTx/>
              <a:latin typeface="Trebuchet MS"/>
              <a:ea typeface="+mn-ea"/>
              <a:cs typeface="+mn-cs"/>
            </a:endParaRPr>
          </a:p>
        </p:txBody>
      </p:sp>
      <p:sp>
        <p:nvSpPr>
          <p:cNvPr id="125" name="Arrow: Left-Right 124">
            <a:extLst>
              <a:ext uri="{FF2B5EF4-FFF2-40B4-BE49-F238E27FC236}">
                <a16:creationId xmlns:a16="http://schemas.microsoft.com/office/drawing/2014/main" id="{05DE21CF-1253-44E4-A3CC-5A05C5D39DB5}"/>
              </a:ext>
            </a:extLst>
          </p:cNvPr>
          <p:cNvSpPr/>
          <p:nvPr/>
        </p:nvSpPr>
        <p:spPr>
          <a:xfrm>
            <a:off x="3213326" y="4329443"/>
            <a:ext cx="4683234" cy="402894"/>
          </a:xfrm>
          <a:prstGeom prst="leftRightArrow">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ysClr val="windowText" lastClr="000000"/>
                </a:solidFill>
                <a:effectLst/>
                <a:uLnTx/>
                <a:uFillTx/>
                <a:latin typeface="Trebuchet MS"/>
                <a:ea typeface="+mn-ea"/>
                <a:cs typeface="+mn-cs"/>
              </a:rPr>
              <a:t>Core Platform</a:t>
            </a:r>
            <a:endParaRPr kumimoji="0" lang="en-IN" sz="1000" b="1" i="0" u="none" strike="noStrike" kern="1200" cap="none" spc="0" normalizeH="0" baseline="0" noProof="0">
              <a:ln>
                <a:noFill/>
              </a:ln>
              <a:solidFill>
                <a:sysClr val="windowText" lastClr="000000"/>
              </a:solidFill>
              <a:effectLst/>
              <a:uLnTx/>
              <a:uFillTx/>
              <a:latin typeface="Trebuchet MS"/>
              <a:ea typeface="+mn-ea"/>
              <a:cs typeface="+mn-cs"/>
            </a:endParaRPr>
          </a:p>
        </p:txBody>
      </p:sp>
      <p:sp>
        <p:nvSpPr>
          <p:cNvPr id="142" name="Arrow: Right 141">
            <a:extLst>
              <a:ext uri="{FF2B5EF4-FFF2-40B4-BE49-F238E27FC236}">
                <a16:creationId xmlns:a16="http://schemas.microsoft.com/office/drawing/2014/main" id="{FEF6F10E-9A1C-4A91-B355-4F17979BAC7A}"/>
              </a:ext>
            </a:extLst>
          </p:cNvPr>
          <p:cNvSpPr/>
          <p:nvPr/>
        </p:nvSpPr>
        <p:spPr>
          <a:xfrm>
            <a:off x="2402510" y="4329443"/>
            <a:ext cx="767487" cy="402894"/>
          </a:xfrm>
          <a:prstGeom prst="rightArrow">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ysClr val="windowText" lastClr="000000"/>
                </a:solidFill>
                <a:effectLst/>
                <a:uLnTx/>
                <a:uFillTx/>
                <a:latin typeface="Trebuchet MS"/>
                <a:ea typeface="+mn-ea"/>
                <a:cs typeface="+mn-cs"/>
              </a:rPr>
              <a:t>Users</a:t>
            </a:r>
            <a:endParaRPr kumimoji="0" lang="en-IN" sz="1000" b="1" i="0" u="none" strike="noStrike" kern="1200" cap="none" spc="0" normalizeH="0" baseline="0" noProof="0">
              <a:ln>
                <a:noFill/>
              </a:ln>
              <a:solidFill>
                <a:sysClr val="windowText" lastClr="000000"/>
              </a:solidFill>
              <a:effectLst/>
              <a:uLnTx/>
              <a:uFillTx/>
              <a:latin typeface="Trebuchet MS"/>
              <a:ea typeface="+mn-ea"/>
              <a:cs typeface="+mn-cs"/>
            </a:endParaRPr>
          </a:p>
        </p:txBody>
      </p:sp>
      <p:sp>
        <p:nvSpPr>
          <p:cNvPr id="143" name="Arrow: Left 142">
            <a:extLst>
              <a:ext uri="{FF2B5EF4-FFF2-40B4-BE49-F238E27FC236}">
                <a16:creationId xmlns:a16="http://schemas.microsoft.com/office/drawing/2014/main" id="{7D9E83F7-E3BA-4622-B037-3B93603AEDB5}"/>
              </a:ext>
            </a:extLst>
          </p:cNvPr>
          <p:cNvSpPr/>
          <p:nvPr/>
        </p:nvSpPr>
        <p:spPr>
          <a:xfrm>
            <a:off x="7983167" y="4329443"/>
            <a:ext cx="827989" cy="402894"/>
          </a:xfrm>
          <a:prstGeom prst="leftArrow">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ysClr val="windowText" lastClr="000000"/>
                </a:solidFill>
                <a:effectLst/>
                <a:uLnTx/>
                <a:uFillTx/>
                <a:latin typeface="Trebuchet MS"/>
                <a:ea typeface="+mn-ea"/>
                <a:cs typeface="+mn-cs"/>
              </a:rPr>
              <a:t>POD</a:t>
            </a:r>
            <a:endParaRPr kumimoji="0" lang="en-IN" sz="1000" b="1" i="0" u="none" strike="noStrike" kern="1200" cap="none" spc="0" normalizeH="0" baseline="0" noProof="0">
              <a:ln>
                <a:noFill/>
              </a:ln>
              <a:solidFill>
                <a:sysClr val="windowText" lastClr="000000"/>
              </a:solidFill>
              <a:effectLst/>
              <a:uLnTx/>
              <a:uFillTx/>
              <a:latin typeface="Trebuchet MS"/>
              <a:ea typeface="+mn-ea"/>
              <a:cs typeface="+mn-cs"/>
            </a:endParaRPr>
          </a:p>
        </p:txBody>
      </p:sp>
      <p:sp>
        <p:nvSpPr>
          <p:cNvPr id="27" name="Rectangle 26">
            <a:extLst>
              <a:ext uri="{FF2B5EF4-FFF2-40B4-BE49-F238E27FC236}">
                <a16:creationId xmlns:a16="http://schemas.microsoft.com/office/drawing/2014/main" id="{04E5183A-1450-42D1-B272-F62C2DE8969B}"/>
              </a:ext>
            </a:extLst>
          </p:cNvPr>
          <p:cNvSpPr/>
          <p:nvPr/>
        </p:nvSpPr>
        <p:spPr>
          <a:xfrm>
            <a:off x="4850241" y="3169545"/>
            <a:ext cx="2974030" cy="797360"/>
          </a:xfrm>
          <a:prstGeom prst="rect">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Trebuchet MS"/>
                <a:ea typeface="+mn-ea"/>
                <a:cs typeface="+mn-cs"/>
              </a:rPr>
              <a:t>ITSM</a:t>
            </a:r>
          </a:p>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Trebuchet MS"/>
                <a:ea typeface="+mn-ea"/>
                <a:cs typeface="+mn-cs"/>
              </a:rPr>
              <a:t>(Engagement &amp; Records)</a:t>
            </a:r>
            <a:endParaRPr kumimoji="0" lang="en-IN" sz="1600" b="1" i="0" u="none" strike="noStrike" kern="1200" cap="none" spc="0" normalizeH="0" baseline="0" noProof="0">
              <a:ln>
                <a:noFill/>
              </a:ln>
              <a:solidFill>
                <a:prstClr val="white"/>
              </a:solidFill>
              <a:effectLst/>
              <a:uLnTx/>
              <a:uFillTx/>
              <a:latin typeface="Trebuchet MS"/>
              <a:ea typeface="+mn-ea"/>
              <a:cs typeface="+mn-cs"/>
            </a:endParaRPr>
          </a:p>
        </p:txBody>
      </p:sp>
      <p:sp>
        <p:nvSpPr>
          <p:cNvPr id="31" name="Rectangle 30">
            <a:extLst>
              <a:ext uri="{FF2B5EF4-FFF2-40B4-BE49-F238E27FC236}">
                <a16:creationId xmlns:a16="http://schemas.microsoft.com/office/drawing/2014/main" id="{FC3511E9-CC6C-4E1F-AEE4-93C912EC0566}"/>
              </a:ext>
            </a:extLst>
          </p:cNvPr>
          <p:cNvSpPr/>
          <p:nvPr/>
        </p:nvSpPr>
        <p:spPr>
          <a:xfrm>
            <a:off x="4850242" y="2879055"/>
            <a:ext cx="703704" cy="234202"/>
          </a:xfrm>
          <a:prstGeom prst="rect">
            <a:avLst/>
          </a:prstGeom>
          <a:solidFill>
            <a:schemeClr val="accent2">
              <a:lumMod val="40000"/>
              <a:lumOff val="6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a:ln>
                  <a:noFill/>
                </a:ln>
                <a:solidFill>
                  <a:prstClr val="black"/>
                </a:solidFill>
                <a:effectLst/>
                <a:uLnTx/>
                <a:uFillTx/>
                <a:latin typeface="Trebuchet MS"/>
                <a:ea typeface="+mn-ea"/>
                <a:cs typeface="+mn-cs"/>
              </a:rPr>
              <a:t>Request / Change</a:t>
            </a:r>
            <a:endParaRPr kumimoji="0" lang="en-IN" sz="500" b="1" i="0" u="none" strike="noStrike" kern="1200" cap="none" spc="0" normalizeH="0" baseline="0" noProof="0">
              <a:ln>
                <a:noFill/>
              </a:ln>
              <a:solidFill>
                <a:prstClr val="black"/>
              </a:solidFill>
              <a:effectLst/>
              <a:uLnTx/>
              <a:uFillTx/>
              <a:latin typeface="Trebuchet MS"/>
              <a:ea typeface="+mn-ea"/>
              <a:cs typeface="+mn-cs"/>
            </a:endParaRPr>
          </a:p>
        </p:txBody>
      </p:sp>
      <p:sp>
        <p:nvSpPr>
          <p:cNvPr id="32" name="Rectangle 31">
            <a:extLst>
              <a:ext uri="{FF2B5EF4-FFF2-40B4-BE49-F238E27FC236}">
                <a16:creationId xmlns:a16="http://schemas.microsoft.com/office/drawing/2014/main" id="{472DD1EB-6BB0-4C73-9EFB-2AD11987B121}"/>
              </a:ext>
            </a:extLst>
          </p:cNvPr>
          <p:cNvSpPr/>
          <p:nvPr/>
        </p:nvSpPr>
        <p:spPr>
          <a:xfrm>
            <a:off x="5607018" y="2879055"/>
            <a:ext cx="703704" cy="234202"/>
          </a:xfrm>
          <a:prstGeom prst="rect">
            <a:avLst/>
          </a:prstGeom>
          <a:solidFill>
            <a:schemeClr val="accent2">
              <a:lumMod val="40000"/>
              <a:lumOff val="6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a:ln>
                  <a:noFill/>
                </a:ln>
                <a:solidFill>
                  <a:prstClr val="black"/>
                </a:solidFill>
                <a:effectLst/>
                <a:uLnTx/>
                <a:uFillTx/>
                <a:latin typeface="Trebuchet MS"/>
                <a:ea typeface="+mn-ea"/>
                <a:cs typeface="+mn-cs"/>
              </a:rPr>
              <a:t>Event / Incident</a:t>
            </a:r>
            <a:endParaRPr kumimoji="0" lang="en-IN" sz="500" b="1" i="0" u="none" strike="noStrike" kern="1200" cap="none" spc="0" normalizeH="0" baseline="0" noProof="0">
              <a:ln>
                <a:noFill/>
              </a:ln>
              <a:solidFill>
                <a:prstClr val="black"/>
              </a:solidFill>
              <a:effectLst/>
              <a:uLnTx/>
              <a:uFillTx/>
              <a:latin typeface="Trebuchet MS"/>
              <a:ea typeface="+mn-ea"/>
              <a:cs typeface="+mn-cs"/>
            </a:endParaRPr>
          </a:p>
        </p:txBody>
      </p:sp>
      <p:sp>
        <p:nvSpPr>
          <p:cNvPr id="33" name="Rectangle 32">
            <a:extLst>
              <a:ext uri="{FF2B5EF4-FFF2-40B4-BE49-F238E27FC236}">
                <a16:creationId xmlns:a16="http://schemas.microsoft.com/office/drawing/2014/main" id="{DB5F6A5E-FB4A-4027-886D-23B6F5B6E9D4}"/>
              </a:ext>
            </a:extLst>
          </p:cNvPr>
          <p:cNvSpPr/>
          <p:nvPr/>
        </p:nvSpPr>
        <p:spPr>
          <a:xfrm>
            <a:off x="6363792" y="2879055"/>
            <a:ext cx="703704" cy="234202"/>
          </a:xfrm>
          <a:prstGeom prst="rect">
            <a:avLst/>
          </a:prstGeom>
          <a:solidFill>
            <a:schemeClr val="accent2">
              <a:lumMod val="40000"/>
              <a:lumOff val="6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a:ln>
                  <a:noFill/>
                </a:ln>
                <a:solidFill>
                  <a:prstClr val="black"/>
                </a:solidFill>
                <a:effectLst/>
                <a:uLnTx/>
                <a:uFillTx/>
                <a:latin typeface="Trebuchet MS"/>
                <a:ea typeface="+mn-ea"/>
                <a:cs typeface="+mn-cs"/>
              </a:rPr>
              <a:t>Monitoring</a:t>
            </a:r>
            <a:endParaRPr kumimoji="0" lang="en-IN" sz="500" b="1" i="0" u="none" strike="noStrike" kern="1200" cap="none" spc="0" normalizeH="0" baseline="0" noProof="0">
              <a:ln>
                <a:noFill/>
              </a:ln>
              <a:solidFill>
                <a:prstClr val="black"/>
              </a:solidFill>
              <a:effectLst/>
              <a:uLnTx/>
              <a:uFillTx/>
              <a:latin typeface="Trebuchet MS"/>
              <a:ea typeface="+mn-ea"/>
              <a:cs typeface="+mn-cs"/>
            </a:endParaRPr>
          </a:p>
        </p:txBody>
      </p:sp>
      <p:sp>
        <p:nvSpPr>
          <p:cNvPr id="34" name="Rectangle 33">
            <a:extLst>
              <a:ext uri="{FF2B5EF4-FFF2-40B4-BE49-F238E27FC236}">
                <a16:creationId xmlns:a16="http://schemas.microsoft.com/office/drawing/2014/main" id="{BD66525A-F8CC-4D16-9C99-0E455722DEDC}"/>
              </a:ext>
            </a:extLst>
          </p:cNvPr>
          <p:cNvSpPr/>
          <p:nvPr/>
        </p:nvSpPr>
        <p:spPr>
          <a:xfrm>
            <a:off x="7120569" y="2879055"/>
            <a:ext cx="703704" cy="234202"/>
          </a:xfrm>
          <a:prstGeom prst="rect">
            <a:avLst/>
          </a:prstGeom>
          <a:solidFill>
            <a:schemeClr val="accent2">
              <a:lumMod val="40000"/>
              <a:lumOff val="6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a:ln>
                  <a:noFill/>
                </a:ln>
                <a:solidFill>
                  <a:prstClr val="black"/>
                </a:solidFill>
                <a:effectLst/>
                <a:uLnTx/>
                <a:uFillTx/>
                <a:latin typeface="Trebuchet MS"/>
                <a:ea typeface="+mn-ea"/>
                <a:cs typeface="+mn-cs"/>
              </a:rPr>
              <a:t>Discovery</a:t>
            </a:r>
            <a:endParaRPr kumimoji="0" lang="en-IN" sz="500" b="1" i="0" u="none" strike="noStrike" kern="1200" cap="none" spc="0" normalizeH="0" baseline="0" noProof="0">
              <a:ln>
                <a:noFill/>
              </a:ln>
              <a:solidFill>
                <a:prstClr val="black"/>
              </a:solidFill>
              <a:effectLst/>
              <a:uLnTx/>
              <a:uFillTx/>
              <a:latin typeface="Trebuchet MS"/>
              <a:ea typeface="+mn-ea"/>
              <a:cs typeface="+mn-cs"/>
            </a:endParaRPr>
          </a:p>
        </p:txBody>
      </p:sp>
      <p:sp>
        <p:nvSpPr>
          <p:cNvPr id="42" name="Rectangle 41">
            <a:extLst>
              <a:ext uri="{FF2B5EF4-FFF2-40B4-BE49-F238E27FC236}">
                <a16:creationId xmlns:a16="http://schemas.microsoft.com/office/drawing/2014/main" id="{221B2A29-BAE7-4616-A41F-A1422C972F60}"/>
              </a:ext>
            </a:extLst>
          </p:cNvPr>
          <p:cNvSpPr/>
          <p:nvPr/>
        </p:nvSpPr>
        <p:spPr>
          <a:xfrm>
            <a:off x="4850242" y="4011230"/>
            <a:ext cx="703704" cy="234202"/>
          </a:xfrm>
          <a:prstGeom prst="rect">
            <a:avLst/>
          </a:prstGeom>
          <a:solidFill>
            <a:schemeClr val="accent2">
              <a:lumMod val="40000"/>
              <a:lumOff val="6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a:ln>
                  <a:noFill/>
                </a:ln>
                <a:solidFill>
                  <a:prstClr val="black"/>
                </a:solidFill>
                <a:effectLst/>
                <a:uLnTx/>
                <a:uFillTx/>
                <a:latin typeface="Trebuchet MS"/>
                <a:ea typeface="+mn-ea"/>
                <a:cs typeface="+mn-cs"/>
              </a:rPr>
              <a:t>SLA</a:t>
            </a:r>
            <a:endParaRPr kumimoji="0" lang="en-IN" sz="500" b="1" i="0" u="none" strike="noStrike" kern="1200" cap="none" spc="0" normalizeH="0" baseline="0" noProof="0">
              <a:ln>
                <a:noFill/>
              </a:ln>
              <a:solidFill>
                <a:prstClr val="black"/>
              </a:solidFill>
              <a:effectLst/>
              <a:uLnTx/>
              <a:uFillTx/>
              <a:latin typeface="Trebuchet MS"/>
              <a:ea typeface="+mn-ea"/>
              <a:cs typeface="+mn-cs"/>
            </a:endParaRPr>
          </a:p>
        </p:txBody>
      </p:sp>
      <p:sp>
        <p:nvSpPr>
          <p:cNvPr id="43" name="Rectangle 42">
            <a:extLst>
              <a:ext uri="{FF2B5EF4-FFF2-40B4-BE49-F238E27FC236}">
                <a16:creationId xmlns:a16="http://schemas.microsoft.com/office/drawing/2014/main" id="{A4E2CD72-B1C0-4F0F-A3AA-5D57FEB2FFC3}"/>
              </a:ext>
            </a:extLst>
          </p:cNvPr>
          <p:cNvSpPr/>
          <p:nvPr/>
        </p:nvSpPr>
        <p:spPr>
          <a:xfrm>
            <a:off x="5607018" y="4011230"/>
            <a:ext cx="703704" cy="234202"/>
          </a:xfrm>
          <a:prstGeom prst="rect">
            <a:avLst/>
          </a:prstGeom>
          <a:solidFill>
            <a:schemeClr val="accent2">
              <a:lumMod val="40000"/>
              <a:lumOff val="6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a:ln>
                  <a:noFill/>
                </a:ln>
                <a:solidFill>
                  <a:prstClr val="black"/>
                </a:solidFill>
                <a:effectLst/>
                <a:uLnTx/>
                <a:uFillTx/>
                <a:latin typeface="Trebuchet MS"/>
                <a:ea typeface="+mn-ea"/>
                <a:cs typeface="+mn-cs"/>
              </a:rPr>
              <a:t>HA / DR</a:t>
            </a:r>
            <a:endParaRPr kumimoji="0" lang="en-IN" sz="500" b="1" i="0" u="none" strike="noStrike" kern="1200" cap="none" spc="0" normalizeH="0" baseline="0" noProof="0">
              <a:ln>
                <a:noFill/>
              </a:ln>
              <a:solidFill>
                <a:prstClr val="black"/>
              </a:solidFill>
              <a:effectLst/>
              <a:uLnTx/>
              <a:uFillTx/>
              <a:latin typeface="Trebuchet MS"/>
              <a:ea typeface="+mn-ea"/>
              <a:cs typeface="+mn-cs"/>
            </a:endParaRPr>
          </a:p>
        </p:txBody>
      </p:sp>
      <p:sp>
        <p:nvSpPr>
          <p:cNvPr id="44" name="Rectangle 43">
            <a:extLst>
              <a:ext uri="{FF2B5EF4-FFF2-40B4-BE49-F238E27FC236}">
                <a16:creationId xmlns:a16="http://schemas.microsoft.com/office/drawing/2014/main" id="{0ADE8E00-3CBA-496B-B872-8C4B6731D9A3}"/>
              </a:ext>
            </a:extLst>
          </p:cNvPr>
          <p:cNvSpPr/>
          <p:nvPr/>
        </p:nvSpPr>
        <p:spPr>
          <a:xfrm>
            <a:off x="6363792" y="4011230"/>
            <a:ext cx="703704" cy="234202"/>
          </a:xfrm>
          <a:prstGeom prst="rect">
            <a:avLst/>
          </a:prstGeom>
          <a:solidFill>
            <a:schemeClr val="accent2">
              <a:lumMod val="40000"/>
              <a:lumOff val="6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a:ln>
                  <a:noFill/>
                </a:ln>
                <a:solidFill>
                  <a:prstClr val="black"/>
                </a:solidFill>
                <a:effectLst/>
                <a:uLnTx/>
                <a:uFillTx/>
                <a:latin typeface="Trebuchet MS"/>
                <a:ea typeface="+mn-ea"/>
                <a:cs typeface="+mn-cs"/>
              </a:rPr>
              <a:t>Knowledge Base</a:t>
            </a:r>
            <a:endParaRPr kumimoji="0" lang="en-IN" sz="500" b="1" i="0" u="none" strike="noStrike" kern="1200" cap="none" spc="0" normalizeH="0" baseline="0" noProof="0">
              <a:ln>
                <a:noFill/>
              </a:ln>
              <a:solidFill>
                <a:prstClr val="black"/>
              </a:solidFill>
              <a:effectLst/>
              <a:uLnTx/>
              <a:uFillTx/>
              <a:latin typeface="Trebuchet MS"/>
              <a:ea typeface="+mn-ea"/>
              <a:cs typeface="+mn-cs"/>
            </a:endParaRPr>
          </a:p>
        </p:txBody>
      </p:sp>
      <p:sp>
        <p:nvSpPr>
          <p:cNvPr id="45" name="Rectangle 44">
            <a:extLst>
              <a:ext uri="{FF2B5EF4-FFF2-40B4-BE49-F238E27FC236}">
                <a16:creationId xmlns:a16="http://schemas.microsoft.com/office/drawing/2014/main" id="{5E67A0BA-4CA1-4B97-A033-57912A8D929D}"/>
              </a:ext>
            </a:extLst>
          </p:cNvPr>
          <p:cNvSpPr/>
          <p:nvPr/>
        </p:nvSpPr>
        <p:spPr>
          <a:xfrm>
            <a:off x="7120569" y="4011230"/>
            <a:ext cx="703704" cy="234202"/>
          </a:xfrm>
          <a:prstGeom prst="rect">
            <a:avLst/>
          </a:prstGeom>
          <a:solidFill>
            <a:schemeClr val="accent2">
              <a:lumMod val="40000"/>
              <a:lumOff val="6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a:ln>
                  <a:noFill/>
                </a:ln>
                <a:solidFill>
                  <a:prstClr val="black"/>
                </a:solidFill>
                <a:effectLst/>
                <a:uLnTx/>
                <a:uFillTx/>
                <a:latin typeface="Trebuchet MS"/>
                <a:ea typeface="+mn-ea"/>
                <a:cs typeface="+mn-cs"/>
              </a:rPr>
              <a:t>Logs</a:t>
            </a:r>
            <a:endParaRPr kumimoji="0" lang="en-IN" sz="500" b="1" i="0" u="none" strike="noStrike" kern="1200" cap="none" spc="0" normalizeH="0" baseline="0" noProof="0">
              <a:ln>
                <a:noFill/>
              </a:ln>
              <a:solidFill>
                <a:prstClr val="black"/>
              </a:solidFill>
              <a:effectLst/>
              <a:uLnTx/>
              <a:uFillTx/>
              <a:latin typeface="Trebuchet MS"/>
              <a:ea typeface="+mn-ea"/>
              <a:cs typeface="+mn-cs"/>
            </a:endParaRPr>
          </a:p>
        </p:txBody>
      </p:sp>
      <p:sp>
        <p:nvSpPr>
          <p:cNvPr id="7" name="Rectangle 6">
            <a:extLst>
              <a:ext uri="{FF2B5EF4-FFF2-40B4-BE49-F238E27FC236}">
                <a16:creationId xmlns:a16="http://schemas.microsoft.com/office/drawing/2014/main" id="{0992CA21-DDE5-4C5A-8F90-B7370E657418}"/>
              </a:ext>
            </a:extLst>
          </p:cNvPr>
          <p:cNvSpPr/>
          <p:nvPr/>
        </p:nvSpPr>
        <p:spPr>
          <a:xfrm>
            <a:off x="4523256" y="987424"/>
            <a:ext cx="603529" cy="26765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Trebuchet MS"/>
                <a:ea typeface="+mn-ea"/>
                <a:cs typeface="+mn-cs"/>
              </a:rPr>
              <a:t>Orchestration</a:t>
            </a:r>
            <a:endParaRPr kumimoji="0" lang="en-IN" sz="500" b="0" i="0" u="none" strike="noStrike" kern="1200" cap="none" spc="0" normalizeH="0" baseline="0" noProof="0">
              <a:ln>
                <a:noFill/>
              </a:ln>
              <a:solidFill>
                <a:prstClr val="black"/>
              </a:solidFill>
              <a:effectLst/>
              <a:uLnTx/>
              <a:uFillTx/>
              <a:latin typeface="Trebuchet MS"/>
              <a:ea typeface="+mn-ea"/>
              <a:cs typeface="+mn-cs"/>
            </a:endParaRPr>
          </a:p>
        </p:txBody>
      </p:sp>
      <p:sp>
        <p:nvSpPr>
          <p:cNvPr id="9" name="Rectangle 8">
            <a:extLst>
              <a:ext uri="{FF2B5EF4-FFF2-40B4-BE49-F238E27FC236}">
                <a16:creationId xmlns:a16="http://schemas.microsoft.com/office/drawing/2014/main" id="{1D22C8DD-F349-4A28-9CAA-9B7D3A78850F}"/>
              </a:ext>
            </a:extLst>
          </p:cNvPr>
          <p:cNvSpPr/>
          <p:nvPr/>
        </p:nvSpPr>
        <p:spPr>
          <a:xfrm>
            <a:off x="3991951" y="987424"/>
            <a:ext cx="528483" cy="26765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Trebuchet MS"/>
                <a:ea typeface="+mn-ea"/>
                <a:cs typeface="+mn-cs"/>
              </a:rPr>
              <a:t>Provisioning</a:t>
            </a:r>
            <a:endParaRPr kumimoji="0" lang="en-IN" sz="500" b="0" i="0" u="none" strike="noStrike" kern="1200" cap="none" spc="0" normalizeH="0" baseline="0" noProof="0">
              <a:ln>
                <a:noFill/>
              </a:ln>
              <a:solidFill>
                <a:prstClr val="black"/>
              </a:solidFill>
              <a:effectLst/>
              <a:uLnTx/>
              <a:uFillTx/>
              <a:latin typeface="Trebuchet MS"/>
              <a:ea typeface="+mn-ea"/>
              <a:cs typeface="+mn-cs"/>
            </a:endParaRPr>
          </a:p>
        </p:txBody>
      </p:sp>
      <p:sp>
        <p:nvSpPr>
          <p:cNvPr id="11" name="Rectangle 10">
            <a:extLst>
              <a:ext uri="{FF2B5EF4-FFF2-40B4-BE49-F238E27FC236}">
                <a16:creationId xmlns:a16="http://schemas.microsoft.com/office/drawing/2014/main" id="{ECB3C954-944A-444A-A4C3-D870F118668F}"/>
              </a:ext>
            </a:extLst>
          </p:cNvPr>
          <p:cNvSpPr/>
          <p:nvPr/>
        </p:nvSpPr>
        <p:spPr>
          <a:xfrm>
            <a:off x="5129607" y="987424"/>
            <a:ext cx="575759" cy="26765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Trebuchet MS"/>
                <a:ea typeface="+mn-ea"/>
                <a:cs typeface="+mn-cs"/>
              </a:rPr>
              <a:t>Configuration</a:t>
            </a:r>
            <a:endParaRPr kumimoji="0" lang="en-IN" sz="500" b="0" i="0" u="none" strike="noStrike" kern="1200" cap="none" spc="0" normalizeH="0" baseline="0" noProof="0">
              <a:ln>
                <a:noFill/>
              </a:ln>
              <a:solidFill>
                <a:prstClr val="black"/>
              </a:solidFill>
              <a:effectLst/>
              <a:uLnTx/>
              <a:uFillTx/>
              <a:latin typeface="Trebuchet MS"/>
              <a:ea typeface="+mn-ea"/>
              <a:cs typeface="+mn-cs"/>
            </a:endParaRPr>
          </a:p>
        </p:txBody>
      </p:sp>
      <p:sp>
        <p:nvSpPr>
          <p:cNvPr id="13" name="Rectangle 12">
            <a:extLst>
              <a:ext uri="{FF2B5EF4-FFF2-40B4-BE49-F238E27FC236}">
                <a16:creationId xmlns:a16="http://schemas.microsoft.com/office/drawing/2014/main" id="{B81C87C8-4053-4132-976B-A798FB3F4552}"/>
              </a:ext>
            </a:extLst>
          </p:cNvPr>
          <p:cNvSpPr/>
          <p:nvPr/>
        </p:nvSpPr>
        <p:spPr>
          <a:xfrm>
            <a:off x="5708188" y="987424"/>
            <a:ext cx="528483" cy="26765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Trebuchet MS"/>
                <a:ea typeface="+mn-ea"/>
                <a:cs typeface="+mn-cs"/>
              </a:rPr>
              <a:t>Billing / Chargeback</a:t>
            </a:r>
            <a:endParaRPr kumimoji="0" lang="en-IN" sz="500" b="0" i="0" u="none" strike="noStrike" kern="1200" cap="none" spc="0" normalizeH="0" baseline="0" noProof="0">
              <a:ln>
                <a:noFill/>
              </a:ln>
              <a:solidFill>
                <a:prstClr val="black"/>
              </a:solidFill>
              <a:effectLst/>
              <a:uLnTx/>
              <a:uFillTx/>
              <a:latin typeface="Trebuchet MS"/>
              <a:ea typeface="+mn-ea"/>
              <a:cs typeface="+mn-cs"/>
            </a:endParaRPr>
          </a:p>
        </p:txBody>
      </p:sp>
      <p:sp>
        <p:nvSpPr>
          <p:cNvPr id="15" name="Rectangle 14">
            <a:extLst>
              <a:ext uri="{FF2B5EF4-FFF2-40B4-BE49-F238E27FC236}">
                <a16:creationId xmlns:a16="http://schemas.microsoft.com/office/drawing/2014/main" id="{7E5CDCA9-0171-4144-A8AF-A0A13A006A26}"/>
              </a:ext>
            </a:extLst>
          </p:cNvPr>
          <p:cNvSpPr/>
          <p:nvPr/>
        </p:nvSpPr>
        <p:spPr>
          <a:xfrm>
            <a:off x="6239493" y="987424"/>
            <a:ext cx="559432" cy="26765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Trebuchet MS"/>
                <a:ea typeface="+mn-ea"/>
                <a:cs typeface="+mn-cs"/>
              </a:rPr>
              <a:t>Systems Management</a:t>
            </a:r>
            <a:endParaRPr kumimoji="0" lang="en-IN" sz="500" b="0" i="0" u="none" strike="noStrike" kern="1200" cap="none" spc="0" normalizeH="0" baseline="0" noProof="0">
              <a:ln>
                <a:noFill/>
              </a:ln>
              <a:solidFill>
                <a:prstClr val="black"/>
              </a:solidFill>
              <a:effectLst/>
              <a:uLnTx/>
              <a:uFillTx/>
              <a:latin typeface="Trebuchet MS"/>
              <a:ea typeface="+mn-ea"/>
              <a:cs typeface="+mn-cs"/>
            </a:endParaRPr>
          </a:p>
        </p:txBody>
      </p:sp>
      <p:sp>
        <p:nvSpPr>
          <p:cNvPr id="17" name="Rectangle 16">
            <a:extLst>
              <a:ext uri="{FF2B5EF4-FFF2-40B4-BE49-F238E27FC236}">
                <a16:creationId xmlns:a16="http://schemas.microsoft.com/office/drawing/2014/main" id="{D5A849C5-3A0C-4BC1-AF6B-2A416CF4F913}"/>
              </a:ext>
            </a:extLst>
          </p:cNvPr>
          <p:cNvSpPr/>
          <p:nvPr/>
        </p:nvSpPr>
        <p:spPr>
          <a:xfrm>
            <a:off x="6801747" y="987424"/>
            <a:ext cx="458595" cy="26765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Trebuchet MS"/>
                <a:ea typeface="+mn-ea"/>
                <a:cs typeface="+mn-cs"/>
              </a:rPr>
              <a:t>Capacity</a:t>
            </a:r>
            <a:endParaRPr kumimoji="0" lang="en-IN" sz="500" b="0" i="0" u="none" strike="noStrike" kern="1200" cap="none" spc="0" normalizeH="0" baseline="0" noProof="0">
              <a:ln>
                <a:noFill/>
              </a:ln>
              <a:solidFill>
                <a:prstClr val="black"/>
              </a:solidFill>
              <a:effectLst/>
              <a:uLnTx/>
              <a:uFillTx/>
              <a:latin typeface="Trebuchet MS"/>
              <a:ea typeface="+mn-ea"/>
              <a:cs typeface="+mn-cs"/>
            </a:endParaRPr>
          </a:p>
        </p:txBody>
      </p:sp>
      <p:sp>
        <p:nvSpPr>
          <p:cNvPr id="19" name="Rectangle 18">
            <a:extLst>
              <a:ext uri="{FF2B5EF4-FFF2-40B4-BE49-F238E27FC236}">
                <a16:creationId xmlns:a16="http://schemas.microsoft.com/office/drawing/2014/main" id="{58AEAF6B-4520-4E30-B121-657A7A645456}"/>
              </a:ext>
            </a:extLst>
          </p:cNvPr>
          <p:cNvSpPr/>
          <p:nvPr/>
        </p:nvSpPr>
        <p:spPr>
          <a:xfrm>
            <a:off x="7263164" y="987424"/>
            <a:ext cx="561108" cy="26765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Trebuchet MS"/>
                <a:ea typeface="+mn-ea"/>
                <a:cs typeface="+mn-cs"/>
              </a:rPr>
              <a:t>Cost Management</a:t>
            </a:r>
            <a:endParaRPr kumimoji="0" lang="en-IN" sz="500" b="0" i="0" u="none" strike="noStrike" kern="1200" cap="none" spc="0" normalizeH="0" baseline="0" noProof="0">
              <a:ln>
                <a:noFill/>
              </a:ln>
              <a:solidFill>
                <a:prstClr val="black"/>
              </a:solidFill>
              <a:effectLst/>
              <a:uLnTx/>
              <a:uFillTx/>
              <a:latin typeface="Trebuchet MS"/>
              <a:ea typeface="+mn-ea"/>
              <a:cs typeface="+mn-cs"/>
            </a:endParaRPr>
          </a:p>
        </p:txBody>
      </p:sp>
      <p:sp>
        <p:nvSpPr>
          <p:cNvPr id="46" name="Rectangle 45">
            <a:extLst>
              <a:ext uri="{FF2B5EF4-FFF2-40B4-BE49-F238E27FC236}">
                <a16:creationId xmlns:a16="http://schemas.microsoft.com/office/drawing/2014/main" id="{DCFBCE37-80AD-4963-B8FC-12019B3A6196}"/>
              </a:ext>
            </a:extLst>
          </p:cNvPr>
          <p:cNvSpPr/>
          <p:nvPr/>
        </p:nvSpPr>
        <p:spPr>
          <a:xfrm>
            <a:off x="3991951" y="1311370"/>
            <a:ext cx="3832319" cy="844022"/>
          </a:xfrm>
          <a:prstGeom prst="rect">
            <a:avLst/>
          </a:prstGeom>
          <a:solidFill>
            <a:schemeClr val="accent1">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Trebuchet MS"/>
                <a:ea typeface="+mn-ea"/>
                <a:cs typeface="+mn-cs"/>
              </a:rPr>
              <a:t>Cloud Management Platform</a:t>
            </a:r>
          </a:p>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Trebuchet MS"/>
                <a:ea typeface="+mn-ea"/>
                <a:cs typeface="+mn-cs"/>
              </a:rPr>
              <a:t>(Action &amp; Automation)</a:t>
            </a:r>
            <a:endParaRPr kumimoji="0" lang="en-IN" sz="1600" b="1" i="0" u="none" strike="noStrike" kern="1200" cap="none" spc="0" normalizeH="0" baseline="0" noProof="0">
              <a:ln>
                <a:noFill/>
              </a:ln>
              <a:solidFill>
                <a:prstClr val="white"/>
              </a:solidFill>
              <a:effectLst/>
              <a:uLnTx/>
              <a:uFillTx/>
              <a:latin typeface="Trebuchet MS"/>
              <a:ea typeface="+mn-ea"/>
              <a:cs typeface="+mn-cs"/>
            </a:endParaRPr>
          </a:p>
        </p:txBody>
      </p:sp>
      <p:sp>
        <p:nvSpPr>
          <p:cNvPr id="47" name="Rectangle 46">
            <a:extLst>
              <a:ext uri="{FF2B5EF4-FFF2-40B4-BE49-F238E27FC236}">
                <a16:creationId xmlns:a16="http://schemas.microsoft.com/office/drawing/2014/main" id="{3A8FB310-CE95-437B-926E-59E43E0CAC51}"/>
              </a:ext>
            </a:extLst>
          </p:cNvPr>
          <p:cNvSpPr/>
          <p:nvPr/>
        </p:nvSpPr>
        <p:spPr>
          <a:xfrm>
            <a:off x="4566528" y="2220189"/>
            <a:ext cx="557843" cy="26765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Trebuchet MS"/>
                <a:ea typeface="+mn-ea"/>
                <a:cs typeface="+mn-cs"/>
              </a:rPr>
              <a:t>Unified Dashboard</a:t>
            </a:r>
            <a:endParaRPr kumimoji="0" lang="en-IN" sz="500" b="0" i="0" u="none" strike="noStrike" kern="1200" cap="none" spc="0" normalizeH="0" baseline="0" noProof="0">
              <a:ln>
                <a:noFill/>
              </a:ln>
              <a:solidFill>
                <a:prstClr val="black"/>
              </a:solidFill>
              <a:effectLst/>
              <a:uLnTx/>
              <a:uFillTx/>
              <a:latin typeface="Trebuchet MS"/>
              <a:ea typeface="+mn-ea"/>
              <a:cs typeface="+mn-cs"/>
            </a:endParaRPr>
          </a:p>
        </p:txBody>
      </p:sp>
      <p:sp>
        <p:nvSpPr>
          <p:cNvPr id="48" name="Rectangle 47">
            <a:extLst>
              <a:ext uri="{FF2B5EF4-FFF2-40B4-BE49-F238E27FC236}">
                <a16:creationId xmlns:a16="http://schemas.microsoft.com/office/drawing/2014/main" id="{923D4B1C-7A17-4458-9FE0-318DF241B3D0}"/>
              </a:ext>
            </a:extLst>
          </p:cNvPr>
          <p:cNvSpPr/>
          <p:nvPr/>
        </p:nvSpPr>
        <p:spPr>
          <a:xfrm>
            <a:off x="3963378" y="2220189"/>
            <a:ext cx="580047" cy="26765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Trebuchet MS"/>
                <a:ea typeface="+mn-ea"/>
                <a:cs typeface="+mn-cs"/>
              </a:rPr>
              <a:t>DevOps Management</a:t>
            </a:r>
            <a:endParaRPr kumimoji="0" lang="en-IN" sz="500" b="0" i="0" u="none" strike="noStrike" kern="1200" cap="none" spc="0" normalizeH="0" baseline="0" noProof="0">
              <a:ln>
                <a:noFill/>
              </a:ln>
              <a:solidFill>
                <a:prstClr val="black"/>
              </a:solidFill>
              <a:effectLst/>
              <a:uLnTx/>
              <a:uFillTx/>
              <a:latin typeface="Trebuchet MS"/>
              <a:ea typeface="+mn-ea"/>
              <a:cs typeface="+mn-cs"/>
            </a:endParaRPr>
          </a:p>
        </p:txBody>
      </p:sp>
      <p:sp>
        <p:nvSpPr>
          <p:cNvPr id="49" name="Rectangle 48">
            <a:extLst>
              <a:ext uri="{FF2B5EF4-FFF2-40B4-BE49-F238E27FC236}">
                <a16:creationId xmlns:a16="http://schemas.microsoft.com/office/drawing/2014/main" id="{7944DB69-7C31-4589-A166-8C8A0D715F78}"/>
              </a:ext>
            </a:extLst>
          </p:cNvPr>
          <p:cNvSpPr/>
          <p:nvPr/>
        </p:nvSpPr>
        <p:spPr>
          <a:xfrm>
            <a:off x="5139132" y="2220189"/>
            <a:ext cx="593975" cy="26765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Trebuchet MS"/>
                <a:ea typeface="+mn-ea"/>
                <a:cs typeface="+mn-cs"/>
              </a:rPr>
              <a:t>Role(Profile) Based Access</a:t>
            </a:r>
            <a:endParaRPr kumimoji="0" lang="en-IN" sz="500" b="0" i="0" u="none" strike="noStrike" kern="1200" cap="none" spc="0" normalizeH="0" baseline="0" noProof="0">
              <a:ln>
                <a:noFill/>
              </a:ln>
              <a:solidFill>
                <a:prstClr val="black"/>
              </a:solidFill>
              <a:effectLst/>
              <a:uLnTx/>
              <a:uFillTx/>
              <a:latin typeface="Trebuchet MS"/>
              <a:ea typeface="+mn-ea"/>
              <a:cs typeface="+mn-cs"/>
            </a:endParaRPr>
          </a:p>
        </p:txBody>
      </p:sp>
      <p:sp>
        <p:nvSpPr>
          <p:cNvPr id="50" name="Rectangle 49">
            <a:extLst>
              <a:ext uri="{FF2B5EF4-FFF2-40B4-BE49-F238E27FC236}">
                <a16:creationId xmlns:a16="http://schemas.microsoft.com/office/drawing/2014/main" id="{B9CED040-774F-4099-B18F-F8BCD320E254}"/>
              </a:ext>
            </a:extLst>
          </p:cNvPr>
          <p:cNvSpPr/>
          <p:nvPr/>
        </p:nvSpPr>
        <p:spPr>
          <a:xfrm>
            <a:off x="5756210" y="2220189"/>
            <a:ext cx="540853" cy="26765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Trebuchet MS"/>
                <a:ea typeface="+mn-ea"/>
                <a:cs typeface="+mn-cs"/>
              </a:rPr>
              <a:t>Automation</a:t>
            </a:r>
            <a:endParaRPr kumimoji="0" lang="en-IN" sz="500" b="0" i="0" u="none" strike="noStrike" kern="1200" cap="none" spc="0" normalizeH="0" baseline="0" noProof="0">
              <a:ln>
                <a:noFill/>
              </a:ln>
              <a:solidFill>
                <a:prstClr val="black"/>
              </a:solidFill>
              <a:effectLst/>
              <a:uLnTx/>
              <a:uFillTx/>
              <a:latin typeface="Trebuchet MS"/>
              <a:ea typeface="+mn-ea"/>
              <a:cs typeface="+mn-cs"/>
            </a:endParaRPr>
          </a:p>
        </p:txBody>
      </p:sp>
      <p:sp>
        <p:nvSpPr>
          <p:cNvPr id="51" name="Rectangle 50">
            <a:extLst>
              <a:ext uri="{FF2B5EF4-FFF2-40B4-BE49-F238E27FC236}">
                <a16:creationId xmlns:a16="http://schemas.microsoft.com/office/drawing/2014/main" id="{B5AE8B24-2B90-4074-A798-7AE4DE82EA0D}"/>
              </a:ext>
            </a:extLst>
          </p:cNvPr>
          <p:cNvSpPr/>
          <p:nvPr/>
        </p:nvSpPr>
        <p:spPr>
          <a:xfrm>
            <a:off x="6329691" y="2220189"/>
            <a:ext cx="475557" cy="26765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Trebuchet MS"/>
                <a:ea typeface="+mn-ea"/>
                <a:cs typeface="+mn-cs"/>
              </a:rPr>
              <a:t>Blueprints</a:t>
            </a:r>
            <a:endParaRPr kumimoji="0" lang="en-IN" sz="500" b="0" i="0" u="none" strike="noStrike" kern="1200" cap="none" spc="0" normalizeH="0" baseline="0" noProof="0">
              <a:ln>
                <a:noFill/>
              </a:ln>
              <a:solidFill>
                <a:prstClr val="black"/>
              </a:solidFill>
              <a:effectLst/>
              <a:uLnTx/>
              <a:uFillTx/>
              <a:latin typeface="Trebuchet MS"/>
              <a:ea typeface="+mn-ea"/>
              <a:cs typeface="+mn-cs"/>
            </a:endParaRPr>
          </a:p>
        </p:txBody>
      </p:sp>
      <p:sp>
        <p:nvSpPr>
          <p:cNvPr id="52" name="Rectangle 51">
            <a:extLst>
              <a:ext uri="{FF2B5EF4-FFF2-40B4-BE49-F238E27FC236}">
                <a16:creationId xmlns:a16="http://schemas.microsoft.com/office/drawing/2014/main" id="{6B736210-1A3C-4479-B5BD-29566CFD5445}"/>
              </a:ext>
            </a:extLst>
          </p:cNvPr>
          <p:cNvSpPr/>
          <p:nvPr/>
        </p:nvSpPr>
        <p:spPr>
          <a:xfrm>
            <a:off x="6837876" y="2220189"/>
            <a:ext cx="425287" cy="26765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Trebuchet MS"/>
                <a:ea typeface="+mn-ea"/>
                <a:cs typeface="+mn-cs"/>
              </a:rPr>
              <a:t>Policy Engine</a:t>
            </a:r>
            <a:endParaRPr kumimoji="0" lang="en-IN" sz="500" b="0" i="0" u="none" strike="noStrike" kern="1200" cap="none" spc="0" normalizeH="0" baseline="0" noProof="0">
              <a:ln>
                <a:noFill/>
              </a:ln>
              <a:solidFill>
                <a:prstClr val="black"/>
              </a:solidFill>
              <a:effectLst/>
              <a:uLnTx/>
              <a:uFillTx/>
              <a:latin typeface="Trebuchet MS"/>
              <a:ea typeface="+mn-ea"/>
              <a:cs typeface="+mn-cs"/>
            </a:endParaRPr>
          </a:p>
        </p:txBody>
      </p:sp>
      <p:sp>
        <p:nvSpPr>
          <p:cNvPr id="53" name="Rectangle 52">
            <a:extLst>
              <a:ext uri="{FF2B5EF4-FFF2-40B4-BE49-F238E27FC236}">
                <a16:creationId xmlns:a16="http://schemas.microsoft.com/office/drawing/2014/main" id="{65B4BB29-F654-487C-929E-E419BA66DA79}"/>
              </a:ext>
            </a:extLst>
          </p:cNvPr>
          <p:cNvSpPr/>
          <p:nvPr/>
        </p:nvSpPr>
        <p:spPr>
          <a:xfrm>
            <a:off x="7295788" y="2220189"/>
            <a:ext cx="528483" cy="26765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Trebuchet MS"/>
                <a:ea typeface="+mn-ea"/>
                <a:cs typeface="+mn-cs"/>
              </a:rPr>
              <a:t>Security &amp; Compliance</a:t>
            </a:r>
            <a:endParaRPr kumimoji="0" lang="en-IN" sz="500" b="0" i="0" u="none" strike="noStrike" kern="1200" cap="none" spc="0" normalizeH="0" baseline="0" noProof="0">
              <a:ln>
                <a:noFill/>
              </a:ln>
              <a:solidFill>
                <a:prstClr val="black"/>
              </a:solidFill>
              <a:effectLst/>
              <a:uLnTx/>
              <a:uFillTx/>
              <a:latin typeface="Trebuchet MS"/>
              <a:ea typeface="+mn-ea"/>
              <a:cs typeface="+mn-cs"/>
            </a:endParaRPr>
          </a:p>
        </p:txBody>
      </p:sp>
      <p:grpSp>
        <p:nvGrpSpPr>
          <p:cNvPr id="61" name="Group 60">
            <a:extLst>
              <a:ext uri="{FF2B5EF4-FFF2-40B4-BE49-F238E27FC236}">
                <a16:creationId xmlns:a16="http://schemas.microsoft.com/office/drawing/2014/main" id="{6DF47D06-01F4-4C84-9526-26BA3BCECE45}"/>
              </a:ext>
            </a:extLst>
          </p:cNvPr>
          <p:cNvGrpSpPr/>
          <p:nvPr/>
        </p:nvGrpSpPr>
        <p:grpSpPr>
          <a:xfrm>
            <a:off x="4062465" y="3206033"/>
            <a:ext cx="682783" cy="813378"/>
            <a:chOff x="2981258" y="3728968"/>
            <a:chExt cx="802800" cy="667374"/>
          </a:xfrm>
        </p:grpSpPr>
        <p:sp>
          <p:nvSpPr>
            <p:cNvPr id="60" name="Rectangle 59">
              <a:extLst>
                <a:ext uri="{FF2B5EF4-FFF2-40B4-BE49-F238E27FC236}">
                  <a16:creationId xmlns:a16="http://schemas.microsoft.com/office/drawing/2014/main" id="{55202EE0-7BA2-4BC4-AAF8-D292BA44D8D4}"/>
                </a:ext>
              </a:extLst>
            </p:cNvPr>
            <p:cNvSpPr/>
            <p:nvPr/>
          </p:nvSpPr>
          <p:spPr>
            <a:xfrm>
              <a:off x="2981258" y="4144342"/>
              <a:ext cx="802800" cy="2520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BED730"/>
                  </a:solidFill>
                  <a:effectLst/>
                  <a:uLnTx/>
                  <a:uFillTx/>
                  <a:latin typeface="Trebuchet MS"/>
                  <a:ea typeface="+mn-ea"/>
                  <a:cs typeface="+mn-cs"/>
                </a:rPr>
                <a:t>AI / ML</a:t>
              </a:r>
              <a:endParaRPr kumimoji="0" lang="en-IN" sz="900" b="1" i="0" u="none" strike="noStrike" kern="1200" cap="none" spc="0" normalizeH="0" baseline="0" noProof="0">
                <a:ln>
                  <a:noFill/>
                </a:ln>
                <a:solidFill>
                  <a:srgbClr val="BED730"/>
                </a:solidFill>
                <a:effectLst/>
                <a:uLnTx/>
                <a:uFillTx/>
                <a:latin typeface="Trebuchet MS"/>
                <a:ea typeface="+mn-ea"/>
                <a:cs typeface="+mn-cs"/>
              </a:endParaRPr>
            </a:p>
          </p:txBody>
        </p:sp>
        <p:pic>
          <p:nvPicPr>
            <p:cNvPr id="1034" name="Picture 10" descr="Machine Learning solutions in AWS Marketplace">
              <a:extLst>
                <a:ext uri="{FF2B5EF4-FFF2-40B4-BE49-F238E27FC236}">
                  <a16:creationId xmlns:a16="http://schemas.microsoft.com/office/drawing/2014/main" id="{E3123B94-1137-489C-9F5C-BA6B1112F87D}"/>
                </a:ext>
              </a:extLst>
            </p:cNvPr>
            <p:cNvPicPr>
              <a:picLocks noChangeAspect="1" noChangeArrowheads="1"/>
            </p:cNvPicPr>
            <p:nvPr/>
          </p:nvPicPr>
          <p:blipFill>
            <a:blip r:embed="rId3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36576" y="3728968"/>
              <a:ext cx="706436" cy="333685"/>
            </a:xfrm>
            <a:prstGeom prst="rect">
              <a:avLst/>
            </a:prstGeom>
            <a:noFill/>
            <a:extLst>
              <a:ext uri="{909E8E84-426E-40DD-AFC4-6F175D3DCCD1}">
                <a14:hiddenFill xmlns:a14="http://schemas.microsoft.com/office/drawing/2010/main">
                  <a:solidFill>
                    <a:srgbClr val="FFFFFF"/>
                  </a:solidFill>
                </a14:hiddenFill>
              </a:ext>
            </a:extLst>
          </p:spPr>
        </p:pic>
      </p:grpSp>
      <p:sp>
        <p:nvSpPr>
          <p:cNvPr id="56" name="Rectangle 55">
            <a:extLst>
              <a:ext uri="{FF2B5EF4-FFF2-40B4-BE49-F238E27FC236}">
                <a16:creationId xmlns:a16="http://schemas.microsoft.com/office/drawing/2014/main" id="{C2900A93-82EA-4582-817A-95E53D848255}"/>
              </a:ext>
            </a:extLst>
          </p:cNvPr>
          <p:cNvSpPr/>
          <p:nvPr/>
        </p:nvSpPr>
        <p:spPr>
          <a:xfrm>
            <a:off x="3995242" y="2885034"/>
            <a:ext cx="814715" cy="1366377"/>
          </a:xfrm>
          <a:prstGeom prst="rect">
            <a:avLst/>
          </a:prstGeom>
          <a:noFill/>
          <a:ln w="63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cxnSp>
        <p:nvCxnSpPr>
          <p:cNvPr id="118" name="Straight Connector 117">
            <a:extLst>
              <a:ext uri="{FF2B5EF4-FFF2-40B4-BE49-F238E27FC236}">
                <a16:creationId xmlns:a16="http://schemas.microsoft.com/office/drawing/2014/main" id="{3115D915-3287-4B9C-8208-01BF088A98D0}"/>
              </a:ext>
            </a:extLst>
          </p:cNvPr>
          <p:cNvCxnSpPr>
            <a:cxnSpLocks/>
          </p:cNvCxnSpPr>
          <p:nvPr/>
        </p:nvCxnSpPr>
        <p:spPr>
          <a:xfrm>
            <a:off x="7939838" y="993151"/>
            <a:ext cx="0" cy="3197749"/>
          </a:xfrm>
          <a:prstGeom prst="line">
            <a:avLst/>
          </a:prstGeom>
          <a:ln w="9525">
            <a:solidFill>
              <a:schemeClr val="bg1">
                <a:alpha val="4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pic>
        <p:nvPicPr>
          <p:cNvPr id="89" name="Picture 6" descr="Microsoft Azure: Cloud Services | Azure Hybrid Cloud Applications">
            <a:extLst>
              <a:ext uri="{FF2B5EF4-FFF2-40B4-BE49-F238E27FC236}">
                <a16:creationId xmlns:a16="http://schemas.microsoft.com/office/drawing/2014/main" id="{8AC6529D-673E-4B8A-B46F-745DA902F31A}"/>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8303772" y="2954642"/>
            <a:ext cx="364814" cy="266489"/>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8" descr="Oracle Cloud Storage instructions - DBcloudbin - Database ...">
            <a:extLst>
              <a:ext uri="{FF2B5EF4-FFF2-40B4-BE49-F238E27FC236}">
                <a16:creationId xmlns:a16="http://schemas.microsoft.com/office/drawing/2014/main" id="{A3A9E7E3-66ED-492E-97CB-41A414C0552E}"/>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8338568" y="3440090"/>
            <a:ext cx="295225" cy="220449"/>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0" descr="Google cloud Logo Icon of Flat style - Available in SVG, PNG, EPS ...">
            <a:extLst>
              <a:ext uri="{FF2B5EF4-FFF2-40B4-BE49-F238E27FC236}">
                <a16:creationId xmlns:a16="http://schemas.microsoft.com/office/drawing/2014/main" id="{E42AA95A-A468-49C3-B95D-6E947583136B}"/>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8379266" y="3847555"/>
            <a:ext cx="213826" cy="253203"/>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
            <a:extLst>
              <a:ext uri="{FF2B5EF4-FFF2-40B4-BE49-F238E27FC236}">
                <a16:creationId xmlns:a16="http://schemas.microsoft.com/office/drawing/2014/main" id="{016C3EA7-5B2B-44AF-BD4C-D4DA0F0DAA20}"/>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8338567" y="2571823"/>
            <a:ext cx="288665" cy="228319"/>
          </a:xfrm>
          <a:prstGeom prst="rect">
            <a:avLst/>
          </a:prstGeom>
          <a:noFill/>
          <a:extLst>
            <a:ext uri="{909E8E84-426E-40DD-AFC4-6F175D3DCCD1}">
              <a14:hiddenFill xmlns:a14="http://schemas.microsoft.com/office/drawing/2010/main">
                <a:solidFill>
                  <a:srgbClr val="FFFFFF"/>
                </a:solidFill>
              </a14:hiddenFill>
            </a:ext>
          </a:extLst>
        </p:spPr>
      </p:pic>
      <p:pic>
        <p:nvPicPr>
          <p:cNvPr id="98" name="Graphic 97" descr="Single gear">
            <a:extLst>
              <a:ext uri="{FF2B5EF4-FFF2-40B4-BE49-F238E27FC236}">
                <a16:creationId xmlns:a16="http://schemas.microsoft.com/office/drawing/2014/main" id="{82C0C34B-8E8B-4068-B863-C132271BCF9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20248" y="3398560"/>
            <a:ext cx="235703" cy="193125"/>
          </a:xfrm>
          <a:prstGeom prst="rect">
            <a:avLst/>
          </a:prstGeom>
        </p:spPr>
      </p:pic>
      <p:pic>
        <p:nvPicPr>
          <p:cNvPr id="100" name="Graphic 99" descr="Single gear">
            <a:extLst>
              <a:ext uri="{FF2B5EF4-FFF2-40B4-BE49-F238E27FC236}">
                <a16:creationId xmlns:a16="http://schemas.microsoft.com/office/drawing/2014/main" id="{D06593C6-96BC-4A66-B482-6D06124B7E1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35324" y="1713715"/>
            <a:ext cx="235703" cy="193125"/>
          </a:xfrm>
          <a:prstGeom prst="rect">
            <a:avLst/>
          </a:prstGeom>
        </p:spPr>
      </p:pic>
      <p:sp>
        <p:nvSpPr>
          <p:cNvPr id="3" name="Rectangle 2">
            <a:extLst>
              <a:ext uri="{FF2B5EF4-FFF2-40B4-BE49-F238E27FC236}">
                <a16:creationId xmlns:a16="http://schemas.microsoft.com/office/drawing/2014/main" id="{CDAC067D-9451-065F-E74F-791D6DE6CCB6}"/>
              </a:ext>
            </a:extLst>
          </p:cNvPr>
          <p:cNvSpPr/>
          <p:nvPr/>
        </p:nvSpPr>
        <p:spPr>
          <a:xfrm>
            <a:off x="8147187" y="2093856"/>
            <a:ext cx="668466" cy="34672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SEC</a:t>
            </a:r>
            <a:br>
              <a:rPr kumimoji="0" lang="en-US" sz="700" b="1" i="0" u="none" strike="noStrike" kern="1200" cap="none" spc="0" normalizeH="0" baseline="0" noProof="0">
                <a:ln>
                  <a:noFill/>
                </a:ln>
                <a:solidFill>
                  <a:prstClr val="black"/>
                </a:solidFill>
                <a:effectLst/>
                <a:uLnTx/>
                <a:uFillTx/>
                <a:latin typeface="Trebuchet MS"/>
                <a:ea typeface="+mn-ea"/>
                <a:cs typeface="+mn-cs"/>
              </a:rPr>
            </a:br>
            <a:r>
              <a:rPr kumimoji="0" lang="en-US" sz="700" b="1" i="0" u="none" strike="noStrike" kern="1200" cap="none" spc="0" normalizeH="0" baseline="0" noProof="0">
                <a:ln>
                  <a:noFill/>
                </a:ln>
                <a:solidFill>
                  <a:prstClr val="black"/>
                </a:solidFill>
                <a:effectLst/>
                <a:uLnTx/>
                <a:uFillTx/>
                <a:latin typeface="Trebuchet MS"/>
                <a:ea typeface="+mn-ea"/>
                <a:cs typeface="+mn-cs"/>
              </a:rPr>
              <a:t>Anywhere</a:t>
            </a:r>
            <a:endParaRPr kumimoji="0" lang="en-IN" sz="700" b="1" i="0" u="none" strike="noStrike" kern="1200" cap="none" spc="0" normalizeH="0" baseline="0" noProof="0">
              <a:ln>
                <a:noFill/>
              </a:ln>
              <a:solidFill>
                <a:prstClr val="black"/>
              </a:solidFill>
              <a:effectLst/>
              <a:uLnTx/>
              <a:uFillTx/>
              <a:latin typeface="Trebuchet MS"/>
              <a:ea typeface="+mn-ea"/>
              <a:cs typeface="+mn-cs"/>
            </a:endParaRPr>
          </a:p>
        </p:txBody>
      </p:sp>
      <p:pic>
        <p:nvPicPr>
          <p:cNvPr id="6" name="Graphic 5" descr="Cloud outline">
            <a:extLst>
              <a:ext uri="{FF2B5EF4-FFF2-40B4-BE49-F238E27FC236}">
                <a16:creationId xmlns:a16="http://schemas.microsoft.com/office/drawing/2014/main" id="{8F8D416A-5880-F076-6578-187B9F43589C}"/>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8193363" y="1905307"/>
            <a:ext cx="550969" cy="704325"/>
          </a:xfrm>
          <a:prstGeom prst="rect">
            <a:avLst/>
          </a:prstGeom>
        </p:spPr>
      </p:pic>
      <p:sp>
        <p:nvSpPr>
          <p:cNvPr id="76" name="Rectangle 75">
            <a:extLst>
              <a:ext uri="{FF2B5EF4-FFF2-40B4-BE49-F238E27FC236}">
                <a16:creationId xmlns:a16="http://schemas.microsoft.com/office/drawing/2014/main" id="{2D901B24-68B9-9D6F-2CBC-0CCF3D2197D7}"/>
              </a:ext>
            </a:extLst>
          </p:cNvPr>
          <p:cNvSpPr/>
          <p:nvPr/>
        </p:nvSpPr>
        <p:spPr>
          <a:xfrm>
            <a:off x="8368593" y="1308248"/>
            <a:ext cx="26473" cy="40104"/>
          </a:xfrm>
          <a:prstGeom prst="rect">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black and grey sign&#10;&#10;Description automatically generated with medium confidence">
            <a:extLst>
              <a:ext uri="{FF2B5EF4-FFF2-40B4-BE49-F238E27FC236}">
                <a16:creationId xmlns:a16="http://schemas.microsoft.com/office/drawing/2014/main" id="{18504E9E-8E07-3D9E-44F3-3DAA8113E0D4}"/>
              </a:ext>
            </a:extLst>
          </p:cNvPr>
          <p:cNvPicPr>
            <a:picLocks noChangeAspect="1"/>
          </p:cNvPicPr>
          <p:nvPr/>
        </p:nvPicPr>
        <p:blipFill>
          <a:blip r:embed="rId39"/>
          <a:stretch>
            <a:fillRect/>
          </a:stretch>
        </p:blipFill>
        <p:spPr>
          <a:xfrm>
            <a:off x="8110526" y="1253359"/>
            <a:ext cx="721692" cy="154936"/>
          </a:xfrm>
          <a:prstGeom prst="rect">
            <a:avLst/>
          </a:prstGeom>
        </p:spPr>
      </p:pic>
      <p:sp>
        <p:nvSpPr>
          <p:cNvPr id="5" name="TextBox 4">
            <a:extLst>
              <a:ext uri="{FF2B5EF4-FFF2-40B4-BE49-F238E27FC236}">
                <a16:creationId xmlns:a16="http://schemas.microsoft.com/office/drawing/2014/main" id="{F99DC67E-70D7-BD70-87F4-F6B261A48511}"/>
              </a:ext>
            </a:extLst>
          </p:cNvPr>
          <p:cNvSpPr txBox="1"/>
          <p:nvPr/>
        </p:nvSpPr>
        <p:spPr>
          <a:xfrm>
            <a:off x="323926" y="987425"/>
            <a:ext cx="181865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BFD72F"/>
                </a:solidFill>
                <a:effectLst/>
                <a:uLnTx/>
                <a:uFillTx/>
                <a:latin typeface="Trebuchet MS" panose="020B0703020202090204" pitchFamily="34" charset="0"/>
                <a:ea typeface="+mn-ea"/>
                <a:cs typeface="+mn-cs"/>
              </a:rPr>
              <a:t>Sify InfinitCMP ensures better visibility, control and governance across multi clouds. </a:t>
            </a:r>
            <a:endParaRPr kumimoji="0" lang="en-IN" sz="800" b="0" i="0" u="none" strike="noStrike" kern="1200" cap="none" spc="0" normalizeH="0" baseline="0" noProof="0">
              <a:ln>
                <a:noFill/>
              </a:ln>
              <a:solidFill>
                <a:srgbClr val="BFD72F"/>
              </a:solidFill>
              <a:effectLst/>
              <a:uLnTx/>
              <a:uFillTx/>
              <a:latin typeface="Trebuchet MS" panose="020B0703020202090204" pitchFamily="34" charset="0"/>
              <a:ea typeface="+mn-ea"/>
              <a:cs typeface="+mn-cs"/>
            </a:endParaRPr>
          </a:p>
        </p:txBody>
      </p:sp>
      <p:sp>
        <p:nvSpPr>
          <p:cNvPr id="16" name="TextBox 15">
            <a:extLst>
              <a:ext uri="{FF2B5EF4-FFF2-40B4-BE49-F238E27FC236}">
                <a16:creationId xmlns:a16="http://schemas.microsoft.com/office/drawing/2014/main" id="{B9D53A82-3AB6-F358-DC0F-5542F4AABBD1}"/>
              </a:ext>
            </a:extLst>
          </p:cNvPr>
          <p:cNvSpPr txBox="1"/>
          <p:nvPr/>
        </p:nvSpPr>
        <p:spPr>
          <a:xfrm>
            <a:off x="285188" y="1679816"/>
            <a:ext cx="1826063" cy="461665"/>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95000"/>
                  </a:prstClr>
                </a:solidFill>
                <a:effectLst/>
                <a:uLnTx/>
                <a:uFillTx/>
                <a:latin typeface="Trebuchet MS"/>
                <a:ea typeface="+mn-ea"/>
                <a:cs typeface="+mn-cs"/>
              </a:rPr>
              <a:t>One-click blueprint deployment of distributed workloads across multi-clouds</a:t>
            </a:r>
            <a:endParaRPr kumimoji="0" lang="en-IN" sz="800" b="0" i="0" u="none" strike="noStrike" kern="1200" cap="none" spc="0" normalizeH="0" baseline="0" noProof="0">
              <a:ln>
                <a:noFill/>
              </a:ln>
              <a:solidFill>
                <a:prstClr val="white">
                  <a:lumMod val="95000"/>
                </a:prstClr>
              </a:solidFill>
              <a:effectLst/>
              <a:uLnTx/>
              <a:uFillTx/>
              <a:latin typeface="Trebuchet MS"/>
              <a:ea typeface="+mn-ea"/>
              <a:cs typeface="+mn-cs"/>
            </a:endParaRPr>
          </a:p>
        </p:txBody>
      </p:sp>
      <p:sp>
        <p:nvSpPr>
          <p:cNvPr id="18" name="TextBox 17">
            <a:extLst>
              <a:ext uri="{FF2B5EF4-FFF2-40B4-BE49-F238E27FC236}">
                <a16:creationId xmlns:a16="http://schemas.microsoft.com/office/drawing/2014/main" id="{94CC6516-F4AF-E43A-72C5-88EB520D08D2}"/>
              </a:ext>
            </a:extLst>
          </p:cNvPr>
          <p:cNvSpPr txBox="1"/>
          <p:nvPr/>
        </p:nvSpPr>
        <p:spPr>
          <a:xfrm>
            <a:off x="281794" y="2296278"/>
            <a:ext cx="1826062" cy="461665"/>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95000"/>
                  </a:prstClr>
                </a:solidFill>
                <a:effectLst/>
                <a:uLnTx/>
                <a:uFillTx/>
                <a:latin typeface="Trebuchet MS"/>
                <a:ea typeface="+mn-ea"/>
                <a:cs typeface="+mn-cs"/>
              </a:rPr>
              <a:t>Resource Dashboard and governance from a single portal for all clouds</a:t>
            </a:r>
          </a:p>
        </p:txBody>
      </p:sp>
      <p:sp>
        <p:nvSpPr>
          <p:cNvPr id="20" name="TextBox 19">
            <a:extLst>
              <a:ext uri="{FF2B5EF4-FFF2-40B4-BE49-F238E27FC236}">
                <a16:creationId xmlns:a16="http://schemas.microsoft.com/office/drawing/2014/main" id="{981EDE8D-444B-F5E6-256E-A58568AD3D92}"/>
              </a:ext>
            </a:extLst>
          </p:cNvPr>
          <p:cNvSpPr txBox="1"/>
          <p:nvPr/>
        </p:nvSpPr>
        <p:spPr>
          <a:xfrm>
            <a:off x="272760" y="3913996"/>
            <a:ext cx="1818707" cy="584775"/>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a:sp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lumMod val="95000"/>
                </a:prstClr>
              </a:solidFill>
              <a:effectLst/>
              <a:uLnTx/>
              <a:uFillTx/>
              <a:latin typeface="Trebuchet MS"/>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95000"/>
                  </a:prstClr>
                </a:solidFill>
                <a:effectLst/>
                <a:uLnTx/>
                <a:uFillTx/>
                <a:latin typeface="Trebuchet MS"/>
                <a:ea typeface="+mn-ea"/>
                <a:cs typeface="+mn-cs"/>
              </a:rPr>
              <a:t>One interface to manage all cloud accounts and chargeback across tenant and clouds </a:t>
            </a:r>
          </a:p>
        </p:txBody>
      </p:sp>
      <p:cxnSp>
        <p:nvCxnSpPr>
          <p:cNvPr id="25" name="Straight Connector 24">
            <a:extLst>
              <a:ext uri="{FF2B5EF4-FFF2-40B4-BE49-F238E27FC236}">
                <a16:creationId xmlns:a16="http://schemas.microsoft.com/office/drawing/2014/main" id="{4A641241-556C-D883-C0E0-C8D6B1403E13}"/>
              </a:ext>
            </a:extLst>
          </p:cNvPr>
          <p:cNvCxnSpPr>
            <a:cxnSpLocks/>
          </p:cNvCxnSpPr>
          <p:nvPr/>
        </p:nvCxnSpPr>
        <p:spPr>
          <a:xfrm>
            <a:off x="306287" y="2220189"/>
            <a:ext cx="1910301" cy="0"/>
          </a:xfrm>
          <a:prstGeom prst="line">
            <a:avLst/>
          </a:prstGeom>
          <a:ln>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6A7C737-D82B-D4E1-17EC-A102C439DA5F}"/>
              </a:ext>
            </a:extLst>
          </p:cNvPr>
          <p:cNvCxnSpPr>
            <a:cxnSpLocks/>
          </p:cNvCxnSpPr>
          <p:nvPr/>
        </p:nvCxnSpPr>
        <p:spPr>
          <a:xfrm>
            <a:off x="304238" y="2815300"/>
            <a:ext cx="1910301" cy="0"/>
          </a:xfrm>
          <a:prstGeom prst="line">
            <a:avLst/>
          </a:prstGeom>
          <a:ln>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6B19658-82B5-3774-1CA1-F0253E359563}"/>
              </a:ext>
            </a:extLst>
          </p:cNvPr>
          <p:cNvCxnSpPr>
            <a:cxnSpLocks/>
          </p:cNvCxnSpPr>
          <p:nvPr/>
        </p:nvCxnSpPr>
        <p:spPr>
          <a:xfrm>
            <a:off x="2234150" y="993151"/>
            <a:ext cx="0" cy="3734496"/>
          </a:xfrm>
          <a:prstGeom prst="line">
            <a:avLst/>
          </a:prstGeom>
          <a:ln w="6350">
            <a:solidFill>
              <a:srgbClr val="BFD72F"/>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6B3ADD5-C9C9-FB95-A8E2-CFD5B9848314}"/>
              </a:ext>
            </a:extLst>
          </p:cNvPr>
          <p:cNvSpPr txBox="1"/>
          <p:nvPr/>
        </p:nvSpPr>
        <p:spPr>
          <a:xfrm>
            <a:off x="271415" y="2879055"/>
            <a:ext cx="1889010" cy="584775"/>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defPPr>
              <a:defRPr lang="en-US"/>
            </a:defPPr>
            <a:lvl1pPr>
              <a:defRPr>
                <a:solidFill>
                  <a:schemeClr val="accent1"/>
                </a:solidFill>
              </a:defRPr>
            </a:lvl1pPr>
            <a:lvl2pPr marL="0" lvl="1">
              <a:defRPr sz="800">
                <a:solidFill>
                  <a:schemeClr val="bg1">
                    <a:lumMod val="95000"/>
                  </a:schemeClr>
                </a:solidFill>
              </a:defRPr>
            </a:lvl2pPr>
            <a:lvl3pPr>
              <a:defRPr>
                <a:solidFill>
                  <a:schemeClr val="accent1"/>
                </a:solidFill>
              </a:defRPr>
            </a:lvl3pPr>
            <a:lvl4pPr>
              <a:defRPr>
                <a:solidFill>
                  <a:schemeClr val="accent1"/>
                </a:solidFill>
              </a:defRPr>
            </a:lvl4pPr>
            <a:lvl5pPr>
              <a:defRPr>
                <a:solidFill>
                  <a:schemeClr val="accent1"/>
                </a:solidFill>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95000"/>
                  </a:prstClr>
                </a:solidFill>
                <a:effectLst/>
                <a:uLnTx/>
                <a:uFillTx/>
                <a:latin typeface="Trebuchet MS"/>
                <a:ea typeface="+mn-ea"/>
                <a:cs typeface="+mn-cs"/>
              </a:rPr>
              <a:t>FinOps: </a:t>
            </a: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lumMod val="95000"/>
                </a:prstClr>
              </a:solidFill>
              <a:effectLst/>
              <a:uLnTx/>
              <a:uFillTx/>
              <a:latin typeface="Trebuchet MS"/>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95000"/>
                  </a:prstClr>
                </a:solidFill>
                <a:effectLst/>
                <a:uLnTx/>
                <a:uFillTx/>
                <a:latin typeface="Trebuchet MS"/>
                <a:ea typeface="+mn-ea"/>
                <a:cs typeface="+mn-cs"/>
              </a:rPr>
              <a:t>AI/ML driven real-time observability to optimize and control cloud costs</a:t>
            </a:r>
          </a:p>
        </p:txBody>
      </p:sp>
      <p:sp>
        <p:nvSpPr>
          <p:cNvPr id="22" name="TextBox 21">
            <a:extLst>
              <a:ext uri="{FF2B5EF4-FFF2-40B4-BE49-F238E27FC236}">
                <a16:creationId xmlns:a16="http://schemas.microsoft.com/office/drawing/2014/main" id="{218F5C4E-8646-302F-F4DC-595B1A0355C5}"/>
              </a:ext>
            </a:extLst>
          </p:cNvPr>
          <p:cNvSpPr txBox="1"/>
          <p:nvPr/>
        </p:nvSpPr>
        <p:spPr>
          <a:xfrm>
            <a:off x="271890" y="3495122"/>
            <a:ext cx="1889010" cy="461665"/>
          </a:xfrm>
          <a:prstGeom prst="rect">
            <a:avLst/>
          </a:prstGeom>
          <a:noFill/>
        </p:spPr>
        <p:txBody>
          <a:bodyPr wrap="square">
            <a:sp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95000"/>
                  </a:prstClr>
                </a:solidFill>
                <a:effectLst/>
                <a:uLnTx/>
                <a:uFillTx/>
                <a:latin typeface="Trebuchet MS"/>
                <a:ea typeface="+mn-ea"/>
                <a:cs typeface="+mn-cs"/>
              </a:rPr>
              <a:t>Unified analytical view on overall utilization, trending, resource planning and security assessment </a:t>
            </a:r>
          </a:p>
        </p:txBody>
      </p:sp>
      <p:pic>
        <p:nvPicPr>
          <p:cNvPr id="2" name="Picture 1" descr="A black background with white text&#10;&#10;Description automatically generated">
            <a:extLst>
              <a:ext uri="{FF2B5EF4-FFF2-40B4-BE49-F238E27FC236}">
                <a16:creationId xmlns:a16="http://schemas.microsoft.com/office/drawing/2014/main" id="{7CB7370F-BA41-F413-B37E-73FD944ADE13}"/>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4887507" y="4690666"/>
            <a:ext cx="1383238" cy="380391"/>
          </a:xfrm>
          <a:prstGeom prst="rect">
            <a:avLst/>
          </a:prstGeom>
        </p:spPr>
      </p:pic>
    </p:spTree>
    <p:extLst>
      <p:ext uri="{BB962C8B-B14F-4D97-AF65-F5344CB8AC3E}">
        <p14:creationId xmlns:p14="http://schemas.microsoft.com/office/powerpoint/2010/main" val="4132201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914EC3B-E189-4C5C-31D5-E1A0FF64F34D}"/>
              </a:ext>
            </a:extLst>
          </p:cNvPr>
          <p:cNvSpPr/>
          <p:nvPr/>
        </p:nvSpPr>
        <p:spPr>
          <a:xfrm>
            <a:off x="5001555" y="4048912"/>
            <a:ext cx="3818446" cy="396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rebuchet MS" panose="020B0703020202090204" pitchFamily="34" charset="0"/>
            </a:endParaRPr>
          </a:p>
        </p:txBody>
      </p:sp>
      <p:cxnSp>
        <p:nvCxnSpPr>
          <p:cNvPr id="1036" name="Straight Connector 1035">
            <a:extLst>
              <a:ext uri="{FF2B5EF4-FFF2-40B4-BE49-F238E27FC236}">
                <a16:creationId xmlns:a16="http://schemas.microsoft.com/office/drawing/2014/main" id="{9C19EA8D-8E22-8D27-CF6D-C3084FE99035}"/>
              </a:ext>
            </a:extLst>
          </p:cNvPr>
          <p:cNvCxnSpPr>
            <a:cxnSpLocks/>
          </p:cNvCxnSpPr>
          <p:nvPr/>
        </p:nvCxnSpPr>
        <p:spPr>
          <a:xfrm>
            <a:off x="2257891" y="987425"/>
            <a:ext cx="0" cy="3744913"/>
          </a:xfrm>
          <a:prstGeom prst="line">
            <a:avLst/>
          </a:prstGeom>
          <a:ln w="9525">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041" name="TextBox 1040">
            <a:extLst>
              <a:ext uri="{FF2B5EF4-FFF2-40B4-BE49-F238E27FC236}">
                <a16:creationId xmlns:a16="http://schemas.microsoft.com/office/drawing/2014/main" id="{E7F9325F-90E5-4D78-9DAD-A8B1E28C8EAF}"/>
              </a:ext>
            </a:extLst>
          </p:cNvPr>
          <p:cNvSpPr txBox="1"/>
          <p:nvPr/>
        </p:nvSpPr>
        <p:spPr>
          <a:xfrm>
            <a:off x="6561318" y="2397129"/>
            <a:ext cx="1224000" cy="461665"/>
          </a:xfrm>
          <a:prstGeom prst="rect">
            <a:avLst/>
          </a:prstGeom>
          <a:solidFill>
            <a:srgbClr val="E2F0D9"/>
          </a:solidFill>
          <a:ln>
            <a:noFill/>
          </a:ln>
        </p:spPr>
        <p:txBody>
          <a:bodyPr wrap="square" rtlCol="0" anchor="ctr">
            <a:spAutoFit/>
          </a:bodyPr>
          <a:lstStyle/>
          <a:p>
            <a:pPr algn="ctr"/>
            <a:r>
              <a:rPr lang="en-US" sz="800">
                <a:latin typeface="Trebuchet MS" panose="020B0703020202090204" pitchFamily="34" charset="0"/>
              </a:rPr>
              <a:t>Automation</a:t>
            </a:r>
          </a:p>
          <a:p>
            <a:pPr algn="ctr"/>
            <a:r>
              <a:rPr lang="en-US" sz="800">
                <a:latin typeface="Trebuchet MS" panose="020B0703020202090204" pitchFamily="34" charset="0"/>
              </a:rPr>
              <a:t>Event Management</a:t>
            </a:r>
          </a:p>
          <a:p>
            <a:pPr algn="ctr"/>
            <a:r>
              <a:rPr lang="en-US" sz="800">
                <a:latin typeface="Trebuchet MS" panose="020B0703020202090204" pitchFamily="34" charset="0"/>
              </a:rPr>
              <a:t>AIOps</a:t>
            </a:r>
          </a:p>
        </p:txBody>
      </p:sp>
      <p:sp>
        <p:nvSpPr>
          <p:cNvPr id="149" name="TextBox 148">
            <a:extLst>
              <a:ext uri="{FF2B5EF4-FFF2-40B4-BE49-F238E27FC236}">
                <a16:creationId xmlns:a16="http://schemas.microsoft.com/office/drawing/2014/main" id="{BB318756-CBD7-4A3B-B33A-0F9D0A036430}"/>
              </a:ext>
            </a:extLst>
          </p:cNvPr>
          <p:cNvSpPr txBox="1"/>
          <p:nvPr/>
        </p:nvSpPr>
        <p:spPr>
          <a:xfrm>
            <a:off x="4688279" y="2397130"/>
            <a:ext cx="1870765" cy="461665"/>
          </a:xfrm>
          <a:prstGeom prst="rect">
            <a:avLst/>
          </a:prstGeom>
          <a:solidFill>
            <a:srgbClr val="E2F0D9"/>
          </a:solidFill>
          <a:ln>
            <a:noFill/>
          </a:ln>
        </p:spPr>
        <p:txBody>
          <a:bodyPr wrap="square" rtlCol="0">
            <a:spAutoFit/>
          </a:bodyPr>
          <a:lstStyle/>
          <a:p>
            <a:pPr algn="ctr"/>
            <a:r>
              <a:rPr lang="en-US" sz="800">
                <a:latin typeface="Trebuchet MS" panose="020B0703020202090204" pitchFamily="34" charset="0"/>
              </a:rPr>
              <a:t>Discovery &amp; Mapping</a:t>
            </a:r>
          </a:p>
          <a:p>
            <a:pPr algn="ctr"/>
            <a:r>
              <a:rPr lang="en-US" sz="800">
                <a:latin typeface="Trebuchet MS" panose="020B0703020202090204" pitchFamily="34" charset="0"/>
              </a:rPr>
              <a:t>Monitoring</a:t>
            </a:r>
          </a:p>
          <a:p>
            <a:pPr algn="ctr"/>
            <a:r>
              <a:rPr lang="en-US" sz="800">
                <a:latin typeface="Trebuchet MS" panose="020B0703020202090204" pitchFamily="34" charset="0"/>
              </a:rPr>
              <a:t>Business Services Dashboard</a:t>
            </a:r>
            <a:endParaRPr lang="en-IN" sz="800">
              <a:latin typeface="Trebuchet MS" panose="020B0703020202090204" pitchFamily="34" charset="0"/>
            </a:endParaRPr>
          </a:p>
        </p:txBody>
      </p:sp>
      <p:sp>
        <p:nvSpPr>
          <p:cNvPr id="152" name="TextBox 151">
            <a:extLst>
              <a:ext uri="{FF2B5EF4-FFF2-40B4-BE49-F238E27FC236}">
                <a16:creationId xmlns:a16="http://schemas.microsoft.com/office/drawing/2014/main" id="{CC6675E5-30E7-48EA-A814-D7EF23236C46}"/>
              </a:ext>
            </a:extLst>
          </p:cNvPr>
          <p:cNvSpPr txBox="1"/>
          <p:nvPr/>
        </p:nvSpPr>
        <p:spPr>
          <a:xfrm>
            <a:off x="7770672" y="2397130"/>
            <a:ext cx="1055429" cy="461665"/>
          </a:xfrm>
          <a:prstGeom prst="rect">
            <a:avLst/>
          </a:prstGeom>
          <a:solidFill>
            <a:srgbClr val="E2F0D9"/>
          </a:solidFill>
          <a:ln>
            <a:noFill/>
          </a:ln>
        </p:spPr>
        <p:txBody>
          <a:bodyPr wrap="square" rtlCol="0">
            <a:spAutoFit/>
          </a:bodyPr>
          <a:lstStyle/>
          <a:p>
            <a:pPr algn="ctr"/>
            <a:r>
              <a:rPr lang="en-US" sz="800">
                <a:latin typeface="Trebuchet MS" panose="020B0703020202090204" pitchFamily="34" charset="0"/>
              </a:rPr>
              <a:t>Data </a:t>
            </a:r>
          </a:p>
          <a:p>
            <a:pPr algn="ctr"/>
            <a:r>
              <a:rPr lang="en-US" sz="800">
                <a:latin typeface="Trebuchet MS" panose="020B0703020202090204" pitchFamily="34" charset="0"/>
              </a:rPr>
              <a:t>Visualization</a:t>
            </a:r>
          </a:p>
          <a:p>
            <a:pPr algn="ctr"/>
            <a:endParaRPr lang="en-IN" sz="800">
              <a:latin typeface="Trebuchet MS" panose="020B0703020202090204" pitchFamily="34" charset="0"/>
            </a:endParaRPr>
          </a:p>
        </p:txBody>
      </p:sp>
      <p:sp>
        <p:nvSpPr>
          <p:cNvPr id="41" name="Rectangle: Rounded Corners 40">
            <a:extLst>
              <a:ext uri="{FF2B5EF4-FFF2-40B4-BE49-F238E27FC236}">
                <a16:creationId xmlns:a16="http://schemas.microsoft.com/office/drawing/2014/main" id="{10A35C69-4856-4953-9056-8C065DF8F9AA}"/>
              </a:ext>
            </a:extLst>
          </p:cNvPr>
          <p:cNvSpPr/>
          <p:nvPr/>
        </p:nvSpPr>
        <p:spPr>
          <a:xfrm>
            <a:off x="3702076" y="1271251"/>
            <a:ext cx="5124037" cy="830396"/>
          </a:xfrm>
          <a:prstGeom prst="roundRect">
            <a:avLst>
              <a:gd name="adj" fmla="val 11451"/>
            </a:avLst>
          </a:prstGeom>
          <a:solidFill>
            <a:schemeClr val="accent3">
              <a:lumMod val="60000"/>
              <a:lumOff val="40000"/>
            </a:schemeClr>
          </a:solidFill>
          <a:ln w="12700" cap="flat" cmpd="sng" algn="ctr">
            <a:noFill/>
            <a:prstDash val="sysDot"/>
            <a:miter lim="800000"/>
          </a:ln>
          <a:effectLst/>
        </p:spPr>
        <p:txBody>
          <a:bodyPr tIns="0" rtlCol="0" anchor="ctr"/>
          <a:lstStyle/>
          <a:p>
            <a:pPr algn="ctr" defTabSz="914355"/>
            <a:endParaRPr lang="en-IN" sz="933" kern="0">
              <a:solidFill>
                <a:prstClr val="black"/>
              </a:solidFill>
              <a:latin typeface="Trebuchet MS" panose="020B0703020202090204" pitchFamily="34" charset="0"/>
            </a:endParaRPr>
          </a:p>
        </p:txBody>
      </p:sp>
      <p:sp>
        <p:nvSpPr>
          <p:cNvPr id="42" name="Rectangle: Rounded Corners 41">
            <a:extLst>
              <a:ext uri="{FF2B5EF4-FFF2-40B4-BE49-F238E27FC236}">
                <a16:creationId xmlns:a16="http://schemas.microsoft.com/office/drawing/2014/main" id="{657D107B-495A-4061-A4C2-FE08AA546456}"/>
              </a:ext>
            </a:extLst>
          </p:cNvPr>
          <p:cNvSpPr/>
          <p:nvPr/>
        </p:nvSpPr>
        <p:spPr>
          <a:xfrm>
            <a:off x="4688279" y="2238700"/>
            <a:ext cx="3210277" cy="180000"/>
          </a:xfrm>
          <a:prstGeom prst="roundRect">
            <a:avLst/>
          </a:prstGeom>
          <a:solidFill>
            <a:srgbClr val="BFD72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tx1"/>
                </a:solidFill>
                <a:latin typeface="Trebuchet MS" panose="020B0703020202090204" pitchFamily="34" charset="0"/>
              </a:rPr>
              <a:t>Sify Monitoring Tool</a:t>
            </a:r>
            <a:endParaRPr lang="en-IN" sz="800" b="1">
              <a:solidFill>
                <a:schemeClr val="tx1"/>
              </a:solidFill>
              <a:latin typeface="Trebuchet MS" panose="020B0703020202090204" pitchFamily="34" charset="0"/>
            </a:endParaRPr>
          </a:p>
        </p:txBody>
      </p:sp>
      <p:pic>
        <p:nvPicPr>
          <p:cNvPr id="36" name="Picture 35">
            <a:extLst>
              <a:ext uri="{FF2B5EF4-FFF2-40B4-BE49-F238E27FC236}">
                <a16:creationId xmlns:a16="http://schemas.microsoft.com/office/drawing/2014/main" id="{4C4EDE58-AF01-4846-A5A7-6D92051674D4}"/>
              </a:ext>
            </a:extLst>
          </p:cNvPr>
          <p:cNvPicPr>
            <a:picLocks noChangeAspect="1"/>
          </p:cNvPicPr>
          <p:nvPr/>
        </p:nvPicPr>
        <p:blipFill>
          <a:blip r:embed="rId3"/>
          <a:stretch>
            <a:fillRect/>
          </a:stretch>
        </p:blipFill>
        <p:spPr>
          <a:xfrm>
            <a:off x="5001553" y="3042972"/>
            <a:ext cx="3818446" cy="982851"/>
          </a:xfrm>
          <a:prstGeom prst="rect">
            <a:avLst/>
          </a:prstGeom>
        </p:spPr>
      </p:pic>
      <p:cxnSp>
        <p:nvCxnSpPr>
          <p:cNvPr id="61" name="Straight Arrow Connector 60">
            <a:extLst>
              <a:ext uri="{FF2B5EF4-FFF2-40B4-BE49-F238E27FC236}">
                <a16:creationId xmlns:a16="http://schemas.microsoft.com/office/drawing/2014/main" id="{2183DBA3-D7F8-442E-9C8B-DCD2D3D2ED29}"/>
              </a:ext>
            </a:extLst>
          </p:cNvPr>
          <p:cNvCxnSpPr>
            <a:cxnSpLocks/>
          </p:cNvCxnSpPr>
          <p:nvPr/>
        </p:nvCxnSpPr>
        <p:spPr>
          <a:xfrm flipV="1">
            <a:off x="4210247" y="2098538"/>
            <a:ext cx="0" cy="187408"/>
          </a:xfrm>
          <a:prstGeom prst="straightConnector1">
            <a:avLst/>
          </a:prstGeom>
          <a:noFill/>
          <a:ln w="19050" cap="flat" cmpd="sng" algn="ctr">
            <a:solidFill>
              <a:srgbClr val="BED730"/>
            </a:solidFill>
            <a:prstDash val="solid"/>
            <a:miter lim="800000"/>
            <a:headEnd type="triangle"/>
            <a:tailEnd type="triangle"/>
          </a:ln>
          <a:effectLst/>
        </p:spPr>
      </p:cxnSp>
      <p:sp>
        <p:nvSpPr>
          <p:cNvPr id="72" name="Rectangle 71">
            <a:extLst>
              <a:ext uri="{FF2B5EF4-FFF2-40B4-BE49-F238E27FC236}">
                <a16:creationId xmlns:a16="http://schemas.microsoft.com/office/drawing/2014/main" id="{7077F71D-7BB4-4070-8315-02AAF8EB818C}"/>
              </a:ext>
            </a:extLst>
          </p:cNvPr>
          <p:cNvSpPr/>
          <p:nvPr/>
        </p:nvSpPr>
        <p:spPr>
          <a:xfrm>
            <a:off x="3674126" y="2389007"/>
            <a:ext cx="876682" cy="468000"/>
          </a:xfrm>
          <a:prstGeom prst="rect">
            <a:avLst/>
          </a:prstGeom>
          <a:solidFill>
            <a:srgbClr val="70AD47">
              <a:lumMod val="20000"/>
              <a:lumOff val="80000"/>
            </a:srgbClr>
          </a:solidFill>
          <a:ln w="12700" cap="flat" cmpd="sng" algn="ctr">
            <a:noFill/>
            <a:prstDash val="sysDot"/>
            <a:miter lim="800000"/>
          </a:ln>
          <a:effectLst/>
        </p:spPr>
        <p:txBody>
          <a:bodyPr rtlCol="0" anchor="ctr"/>
          <a:lstStyle/>
          <a:p>
            <a:pPr algn="ctr" defTabSz="914355"/>
            <a:endParaRPr lang="en-IN" sz="933" kern="0">
              <a:solidFill>
                <a:prstClr val="black"/>
              </a:solidFill>
              <a:latin typeface="Trebuchet MS" panose="020B0703020202090204" pitchFamily="34" charset="0"/>
            </a:endParaRPr>
          </a:p>
        </p:txBody>
      </p:sp>
      <p:sp>
        <p:nvSpPr>
          <p:cNvPr id="76" name="Rectangle: Rounded Corners 75">
            <a:extLst>
              <a:ext uri="{FF2B5EF4-FFF2-40B4-BE49-F238E27FC236}">
                <a16:creationId xmlns:a16="http://schemas.microsoft.com/office/drawing/2014/main" id="{6C53EABA-6479-4212-8B8C-C74AA78317E9}"/>
              </a:ext>
            </a:extLst>
          </p:cNvPr>
          <p:cNvSpPr/>
          <p:nvPr/>
        </p:nvSpPr>
        <p:spPr>
          <a:xfrm>
            <a:off x="3674125" y="2250560"/>
            <a:ext cx="876683" cy="134254"/>
          </a:xfrm>
          <a:prstGeom prst="roundRect">
            <a:avLst/>
          </a:prstGeom>
          <a:solidFill>
            <a:srgbClr val="BFD72F"/>
          </a:solidFill>
          <a:ln w="12700" cap="flat" cmpd="sng" algn="ctr">
            <a:noFill/>
            <a:prstDash val="sysDot"/>
            <a:miter lim="800000"/>
          </a:ln>
          <a:effectLst/>
        </p:spPr>
        <p:txBody>
          <a:bodyPr rtlCol="0" anchor="ctr"/>
          <a:lstStyle/>
          <a:p>
            <a:pPr algn="ctr" defTabSz="914355"/>
            <a:r>
              <a:rPr lang="en-US" sz="800" b="1" kern="0">
                <a:solidFill>
                  <a:prstClr val="black"/>
                </a:solidFill>
                <a:latin typeface="Trebuchet MS" panose="020B0703020202090204" pitchFamily="34" charset="0"/>
              </a:rPr>
              <a:t>AI/ML Tools</a:t>
            </a:r>
            <a:endParaRPr lang="en-IN" sz="800" b="1" kern="0">
              <a:solidFill>
                <a:prstClr val="black"/>
              </a:solidFill>
              <a:latin typeface="Trebuchet MS" panose="020B0703020202090204" pitchFamily="34" charset="0"/>
            </a:endParaRPr>
          </a:p>
        </p:txBody>
      </p:sp>
      <p:sp>
        <p:nvSpPr>
          <p:cNvPr id="48" name="TextBox 47">
            <a:extLst>
              <a:ext uri="{FF2B5EF4-FFF2-40B4-BE49-F238E27FC236}">
                <a16:creationId xmlns:a16="http://schemas.microsoft.com/office/drawing/2014/main" id="{7E37BAFC-DE61-48FC-9BCF-D1F486E9172C}"/>
              </a:ext>
            </a:extLst>
          </p:cNvPr>
          <p:cNvSpPr txBox="1"/>
          <p:nvPr/>
        </p:nvSpPr>
        <p:spPr>
          <a:xfrm>
            <a:off x="7388554" y="825512"/>
            <a:ext cx="1226301" cy="230832"/>
          </a:xfrm>
          <a:prstGeom prst="rect">
            <a:avLst/>
          </a:prstGeom>
          <a:noFill/>
        </p:spPr>
        <p:txBody>
          <a:bodyPr wrap="square" rtlCol="0">
            <a:spAutoFit/>
          </a:bodyPr>
          <a:lstStyle/>
          <a:p>
            <a:r>
              <a:rPr lang="en-US" sz="900" b="1">
                <a:solidFill>
                  <a:srgbClr val="BED730"/>
                </a:solidFill>
                <a:latin typeface="Trebuchet MS" panose="020B0703020202090204" pitchFamily="34" charset="0"/>
              </a:rPr>
              <a:t>Sify Delivery Team</a:t>
            </a:r>
            <a:endParaRPr lang="en-IN" sz="900" b="1">
              <a:solidFill>
                <a:srgbClr val="BED730"/>
              </a:solidFill>
              <a:latin typeface="Trebuchet MS" panose="020B0703020202090204" pitchFamily="34" charset="0"/>
            </a:endParaRPr>
          </a:p>
        </p:txBody>
      </p:sp>
      <p:grpSp>
        <p:nvGrpSpPr>
          <p:cNvPr id="23" name="Group 22">
            <a:extLst>
              <a:ext uri="{FF2B5EF4-FFF2-40B4-BE49-F238E27FC236}">
                <a16:creationId xmlns:a16="http://schemas.microsoft.com/office/drawing/2014/main" id="{7EA3227D-D486-A1AD-FAE9-9FC09DE91273}"/>
              </a:ext>
            </a:extLst>
          </p:cNvPr>
          <p:cNvGrpSpPr/>
          <p:nvPr/>
        </p:nvGrpSpPr>
        <p:grpSpPr>
          <a:xfrm>
            <a:off x="6513562" y="772388"/>
            <a:ext cx="857305" cy="284906"/>
            <a:chOff x="6513562" y="653932"/>
            <a:chExt cx="913575" cy="303606"/>
          </a:xfrm>
        </p:grpSpPr>
        <p:sp>
          <p:nvSpPr>
            <p:cNvPr id="47" name="Rectangle: Rounded Corners 46">
              <a:extLst>
                <a:ext uri="{FF2B5EF4-FFF2-40B4-BE49-F238E27FC236}">
                  <a16:creationId xmlns:a16="http://schemas.microsoft.com/office/drawing/2014/main" id="{0A44C1FA-1CBB-4415-A7B4-A1D8C52B484C}"/>
                </a:ext>
              </a:extLst>
            </p:cNvPr>
            <p:cNvSpPr/>
            <p:nvPr/>
          </p:nvSpPr>
          <p:spPr>
            <a:xfrm>
              <a:off x="6513562" y="653932"/>
              <a:ext cx="913575" cy="303606"/>
            </a:xfrm>
            <a:prstGeom prst="roundRect">
              <a:avLst>
                <a:gd name="adj" fmla="val 18572"/>
              </a:avLst>
            </a:prstGeom>
            <a:solidFill>
              <a:sysClr val="window" lastClr="FFFFFF"/>
            </a:solidFill>
            <a:ln w="3175" cap="flat" cmpd="sng" algn="ctr">
              <a:solidFill>
                <a:srgbClr val="70AD47">
                  <a:lumMod val="60000"/>
                  <a:lumOff val="40000"/>
                </a:srgbClr>
              </a:solidFill>
              <a:prstDash val="solid"/>
              <a:miter lim="800000"/>
            </a:ln>
            <a:effectLst/>
          </p:spPr>
          <p:txBody>
            <a:bodyPr rtlCol="0" anchor="ctr"/>
            <a:lstStyle/>
            <a:p>
              <a:pPr algn="ctr" defTabSz="914355"/>
              <a:endParaRPr lang="en-IN" sz="2400" kern="0">
                <a:solidFill>
                  <a:prstClr val="black"/>
                </a:solidFill>
                <a:latin typeface="Trebuchet MS" panose="020B0703020202090204" pitchFamily="34" charset="0"/>
              </a:endParaRPr>
            </a:p>
          </p:txBody>
        </p:sp>
        <p:grpSp>
          <p:nvGrpSpPr>
            <p:cNvPr id="21" name="Group 20">
              <a:extLst>
                <a:ext uri="{FF2B5EF4-FFF2-40B4-BE49-F238E27FC236}">
                  <a16:creationId xmlns:a16="http://schemas.microsoft.com/office/drawing/2014/main" id="{3C8E4CBF-270B-6521-5E05-C53EB38A4F8F}"/>
                </a:ext>
              </a:extLst>
            </p:cNvPr>
            <p:cNvGrpSpPr/>
            <p:nvPr/>
          </p:nvGrpSpPr>
          <p:grpSpPr>
            <a:xfrm>
              <a:off x="6621399" y="684099"/>
              <a:ext cx="728016" cy="226758"/>
              <a:chOff x="6534333" y="635365"/>
              <a:chExt cx="984632" cy="306687"/>
            </a:xfrm>
          </p:grpSpPr>
          <p:pic>
            <p:nvPicPr>
              <p:cNvPr id="50" name="Graphic 49" descr="Office worker">
                <a:extLst>
                  <a:ext uri="{FF2B5EF4-FFF2-40B4-BE49-F238E27FC236}">
                    <a16:creationId xmlns:a16="http://schemas.microsoft.com/office/drawing/2014/main" id="{E1F2DA60-8BE9-472F-90C7-E7D65FABE93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34333" y="635365"/>
                <a:ext cx="321971" cy="303605"/>
              </a:xfrm>
              <a:prstGeom prst="rect">
                <a:avLst/>
              </a:prstGeom>
            </p:spPr>
          </p:pic>
          <p:pic>
            <p:nvPicPr>
              <p:cNvPr id="51" name="Graphic 50" descr="Office worker">
                <a:extLst>
                  <a:ext uri="{FF2B5EF4-FFF2-40B4-BE49-F238E27FC236}">
                    <a16:creationId xmlns:a16="http://schemas.microsoft.com/office/drawing/2014/main" id="{4793E07C-2F55-4D03-9FE7-2F08A9868E3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65663" y="638447"/>
                <a:ext cx="321971" cy="303605"/>
              </a:xfrm>
              <a:prstGeom prst="rect">
                <a:avLst/>
              </a:prstGeom>
            </p:spPr>
          </p:pic>
          <p:pic>
            <p:nvPicPr>
              <p:cNvPr id="52" name="Graphic 51" descr="Office worker">
                <a:extLst>
                  <a:ext uri="{FF2B5EF4-FFF2-40B4-BE49-F238E27FC236}">
                    <a16:creationId xmlns:a16="http://schemas.microsoft.com/office/drawing/2014/main" id="{196A1800-AE9A-452A-AB4C-9EFAF2D6241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96994" y="638446"/>
                <a:ext cx="321971" cy="303605"/>
              </a:xfrm>
              <a:prstGeom prst="rect">
                <a:avLst/>
              </a:prstGeom>
            </p:spPr>
          </p:pic>
        </p:grpSp>
      </p:grpSp>
      <p:sp>
        <p:nvSpPr>
          <p:cNvPr id="44" name="Rectangle 43">
            <a:extLst>
              <a:ext uri="{FF2B5EF4-FFF2-40B4-BE49-F238E27FC236}">
                <a16:creationId xmlns:a16="http://schemas.microsoft.com/office/drawing/2014/main" id="{20E1C2E7-1FC3-402D-979D-B5E49CB153A3}"/>
              </a:ext>
            </a:extLst>
          </p:cNvPr>
          <p:cNvSpPr/>
          <p:nvPr/>
        </p:nvSpPr>
        <p:spPr>
          <a:xfrm>
            <a:off x="2582433" y="2960784"/>
            <a:ext cx="1092589" cy="194820"/>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latin typeface="Trebuchet MS" panose="020B0703020202090204" pitchFamily="34" charset="0"/>
              </a:rPr>
              <a:t>Backup</a:t>
            </a:r>
            <a:endParaRPr lang="en-IN" sz="800">
              <a:solidFill>
                <a:schemeClr val="tx1"/>
              </a:solidFill>
              <a:latin typeface="Trebuchet MS" panose="020B0703020202090204" pitchFamily="34" charset="0"/>
            </a:endParaRPr>
          </a:p>
        </p:txBody>
      </p:sp>
      <p:sp>
        <p:nvSpPr>
          <p:cNvPr id="81" name="Rectangle 80">
            <a:extLst>
              <a:ext uri="{FF2B5EF4-FFF2-40B4-BE49-F238E27FC236}">
                <a16:creationId xmlns:a16="http://schemas.microsoft.com/office/drawing/2014/main" id="{FA73ACBC-33DC-4618-B4FD-33678DE70EF7}"/>
              </a:ext>
            </a:extLst>
          </p:cNvPr>
          <p:cNvSpPr/>
          <p:nvPr/>
        </p:nvSpPr>
        <p:spPr>
          <a:xfrm>
            <a:off x="2582433" y="3184111"/>
            <a:ext cx="1092589" cy="194820"/>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latin typeface="Trebuchet MS" panose="020B0703020202090204" pitchFamily="34" charset="0"/>
              </a:rPr>
              <a:t>Patch Management</a:t>
            </a:r>
            <a:endParaRPr lang="en-IN" sz="800">
              <a:solidFill>
                <a:schemeClr val="tx1"/>
              </a:solidFill>
              <a:latin typeface="Trebuchet MS" panose="020B0703020202090204" pitchFamily="34" charset="0"/>
            </a:endParaRPr>
          </a:p>
        </p:txBody>
      </p:sp>
      <p:sp>
        <p:nvSpPr>
          <p:cNvPr id="82" name="Rectangle 81">
            <a:extLst>
              <a:ext uri="{FF2B5EF4-FFF2-40B4-BE49-F238E27FC236}">
                <a16:creationId xmlns:a16="http://schemas.microsoft.com/office/drawing/2014/main" id="{542D564F-0281-4C4D-96C1-70E2DF7D071B}"/>
              </a:ext>
            </a:extLst>
          </p:cNvPr>
          <p:cNvSpPr/>
          <p:nvPr/>
        </p:nvSpPr>
        <p:spPr>
          <a:xfrm>
            <a:off x="2582433" y="3407438"/>
            <a:ext cx="1092589" cy="194820"/>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800">
                <a:solidFill>
                  <a:schemeClr val="tx1"/>
                </a:solidFill>
                <a:latin typeface="Trebuchet MS" panose="020B0703020202090204" pitchFamily="34" charset="0"/>
              </a:rPr>
              <a:t>Syslogs</a:t>
            </a:r>
          </a:p>
        </p:txBody>
      </p:sp>
      <p:sp>
        <p:nvSpPr>
          <p:cNvPr id="83" name="Rectangle 82">
            <a:extLst>
              <a:ext uri="{FF2B5EF4-FFF2-40B4-BE49-F238E27FC236}">
                <a16:creationId xmlns:a16="http://schemas.microsoft.com/office/drawing/2014/main" id="{810F56FD-B7EE-49AE-BE6E-90C260AB1D71}"/>
              </a:ext>
            </a:extLst>
          </p:cNvPr>
          <p:cNvSpPr/>
          <p:nvPr/>
        </p:nvSpPr>
        <p:spPr>
          <a:xfrm>
            <a:off x="2582433" y="3630765"/>
            <a:ext cx="1092589" cy="194820"/>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800">
                <a:solidFill>
                  <a:schemeClr val="tx1"/>
                </a:solidFill>
                <a:latin typeface="Trebuchet MS" panose="020B0703020202090204" pitchFamily="34" charset="0"/>
              </a:rPr>
              <a:t>VA / PT</a:t>
            </a:r>
          </a:p>
        </p:txBody>
      </p:sp>
      <p:sp>
        <p:nvSpPr>
          <p:cNvPr id="85" name="Rectangle 84">
            <a:extLst>
              <a:ext uri="{FF2B5EF4-FFF2-40B4-BE49-F238E27FC236}">
                <a16:creationId xmlns:a16="http://schemas.microsoft.com/office/drawing/2014/main" id="{D771CB2C-0301-47E1-B1AA-26245152DDAF}"/>
              </a:ext>
            </a:extLst>
          </p:cNvPr>
          <p:cNvSpPr/>
          <p:nvPr/>
        </p:nvSpPr>
        <p:spPr>
          <a:xfrm>
            <a:off x="2581536" y="4077419"/>
            <a:ext cx="1092589" cy="194820"/>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latin typeface="Trebuchet MS" panose="020B0703020202090204" pitchFamily="34" charset="0"/>
              </a:rPr>
              <a:t>SIEM</a:t>
            </a:r>
            <a:endParaRPr lang="en-IN" sz="800">
              <a:solidFill>
                <a:schemeClr val="tx1"/>
              </a:solidFill>
              <a:latin typeface="Trebuchet MS" panose="020B0703020202090204" pitchFamily="34" charset="0"/>
            </a:endParaRPr>
          </a:p>
        </p:txBody>
      </p:sp>
      <p:sp>
        <p:nvSpPr>
          <p:cNvPr id="87" name="Rectangle 86">
            <a:extLst>
              <a:ext uri="{FF2B5EF4-FFF2-40B4-BE49-F238E27FC236}">
                <a16:creationId xmlns:a16="http://schemas.microsoft.com/office/drawing/2014/main" id="{5E1E6A2C-8E21-423C-B1B8-811FF25C73BA}"/>
              </a:ext>
            </a:extLst>
          </p:cNvPr>
          <p:cNvSpPr/>
          <p:nvPr/>
        </p:nvSpPr>
        <p:spPr>
          <a:xfrm>
            <a:off x="2581536" y="4300743"/>
            <a:ext cx="1092589" cy="194820"/>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latin typeface="Trebuchet MS" panose="020B0703020202090204" pitchFamily="34" charset="0"/>
              </a:rPr>
              <a:t>DR</a:t>
            </a:r>
            <a:endParaRPr lang="en-IN" sz="800">
              <a:solidFill>
                <a:schemeClr val="tx1"/>
              </a:solidFill>
              <a:latin typeface="Trebuchet MS" panose="020B0703020202090204" pitchFamily="34" charset="0"/>
            </a:endParaRPr>
          </a:p>
        </p:txBody>
      </p:sp>
      <p:sp>
        <p:nvSpPr>
          <p:cNvPr id="88" name="Diagonal Stripe 87">
            <a:extLst>
              <a:ext uri="{FF2B5EF4-FFF2-40B4-BE49-F238E27FC236}">
                <a16:creationId xmlns:a16="http://schemas.microsoft.com/office/drawing/2014/main" id="{BF3C531C-4D69-4B49-B5B1-7F262C64452C}"/>
              </a:ext>
            </a:extLst>
          </p:cNvPr>
          <p:cNvSpPr/>
          <p:nvPr/>
        </p:nvSpPr>
        <p:spPr>
          <a:xfrm rot="9388168">
            <a:off x="3400858" y="3038787"/>
            <a:ext cx="623448" cy="1414991"/>
          </a:xfrm>
          <a:prstGeom prst="diagStripe">
            <a:avLst>
              <a:gd name="adj" fmla="val 0"/>
            </a:avLst>
          </a:prstGeom>
          <a:solidFill>
            <a:schemeClr val="accent3">
              <a:lumMod val="20000"/>
              <a:lumOff val="80000"/>
            </a:schemeClr>
          </a:solidFill>
          <a:ln w="31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sz="1800">
              <a:latin typeface="Trebuchet MS" panose="020B0703020202090204" pitchFamily="34" charset="0"/>
            </a:endParaRPr>
          </a:p>
        </p:txBody>
      </p:sp>
      <p:pic>
        <p:nvPicPr>
          <p:cNvPr id="93" name="Picture 92">
            <a:extLst>
              <a:ext uri="{FF2B5EF4-FFF2-40B4-BE49-F238E27FC236}">
                <a16:creationId xmlns:a16="http://schemas.microsoft.com/office/drawing/2014/main" id="{237404CC-7E8A-42DB-9DBA-742DAA0E9255}"/>
              </a:ext>
            </a:extLst>
          </p:cNvPr>
          <p:cNvPicPr>
            <a:picLocks noChangeAspect="1"/>
          </p:cNvPicPr>
          <p:nvPr/>
        </p:nvPicPr>
        <p:blipFill rotWithShape="1">
          <a:blip r:embed="rId6"/>
          <a:srcRect r="16092" b="2530"/>
          <a:stretch/>
        </p:blipFill>
        <p:spPr>
          <a:xfrm>
            <a:off x="5012288" y="4044587"/>
            <a:ext cx="3341217" cy="403242"/>
          </a:xfrm>
          <a:prstGeom prst="rect">
            <a:avLst/>
          </a:prstGeom>
        </p:spPr>
      </p:pic>
      <p:sp>
        <p:nvSpPr>
          <p:cNvPr id="108" name="Arrow: Pentagon 107">
            <a:extLst>
              <a:ext uri="{FF2B5EF4-FFF2-40B4-BE49-F238E27FC236}">
                <a16:creationId xmlns:a16="http://schemas.microsoft.com/office/drawing/2014/main" id="{F16BA272-75C9-4734-8B11-214B7993CD74}"/>
              </a:ext>
            </a:extLst>
          </p:cNvPr>
          <p:cNvSpPr/>
          <p:nvPr/>
        </p:nvSpPr>
        <p:spPr>
          <a:xfrm rot="16200000">
            <a:off x="6062123" y="2836021"/>
            <a:ext cx="139305" cy="246300"/>
          </a:xfrm>
          <a:prstGeom prst="homePlate">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rebuchet MS" panose="020B0703020202090204" pitchFamily="34" charset="0"/>
            </a:endParaRPr>
          </a:p>
        </p:txBody>
      </p:sp>
      <p:sp>
        <p:nvSpPr>
          <p:cNvPr id="111" name="TextBox 110">
            <a:extLst>
              <a:ext uri="{FF2B5EF4-FFF2-40B4-BE49-F238E27FC236}">
                <a16:creationId xmlns:a16="http://schemas.microsoft.com/office/drawing/2014/main" id="{B03ADFE3-7A8E-498F-A235-6328CBE4F4A1}"/>
              </a:ext>
            </a:extLst>
          </p:cNvPr>
          <p:cNvSpPr txBox="1"/>
          <p:nvPr/>
        </p:nvSpPr>
        <p:spPr>
          <a:xfrm>
            <a:off x="5919205" y="3006084"/>
            <a:ext cx="510122" cy="215444"/>
          </a:xfrm>
          <a:prstGeom prst="rect">
            <a:avLst/>
          </a:prstGeom>
          <a:noFill/>
        </p:spPr>
        <p:txBody>
          <a:bodyPr wrap="square" rtlCol="0">
            <a:spAutoFit/>
          </a:bodyPr>
          <a:lstStyle/>
          <a:p>
            <a:r>
              <a:rPr lang="en-US" sz="800">
                <a:latin typeface="Trebuchet MS" panose="020B0703020202090204" pitchFamily="34" charset="0"/>
              </a:rPr>
              <a:t>Polled</a:t>
            </a:r>
            <a:endParaRPr lang="en-IN" sz="800">
              <a:latin typeface="Trebuchet MS" panose="020B0703020202090204" pitchFamily="34" charset="0"/>
            </a:endParaRPr>
          </a:p>
        </p:txBody>
      </p:sp>
      <p:sp>
        <p:nvSpPr>
          <p:cNvPr id="112" name="Arrow: Pentagon 111">
            <a:extLst>
              <a:ext uri="{FF2B5EF4-FFF2-40B4-BE49-F238E27FC236}">
                <a16:creationId xmlns:a16="http://schemas.microsoft.com/office/drawing/2014/main" id="{76250D69-5BC5-449B-ABAC-189D2CC4CF2A}"/>
              </a:ext>
            </a:extLst>
          </p:cNvPr>
          <p:cNvSpPr/>
          <p:nvPr/>
        </p:nvSpPr>
        <p:spPr>
          <a:xfrm rot="16200000">
            <a:off x="6608087" y="2836021"/>
            <a:ext cx="139305" cy="246300"/>
          </a:xfrm>
          <a:prstGeom prst="homePlate">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rebuchet MS" panose="020B0703020202090204" pitchFamily="34" charset="0"/>
            </a:endParaRPr>
          </a:p>
        </p:txBody>
      </p:sp>
      <p:sp>
        <p:nvSpPr>
          <p:cNvPr id="113" name="TextBox 112">
            <a:extLst>
              <a:ext uri="{FF2B5EF4-FFF2-40B4-BE49-F238E27FC236}">
                <a16:creationId xmlns:a16="http://schemas.microsoft.com/office/drawing/2014/main" id="{AD1DE4C2-2668-4725-9852-1927C1301922}"/>
              </a:ext>
            </a:extLst>
          </p:cNvPr>
          <p:cNvSpPr txBox="1"/>
          <p:nvPr/>
        </p:nvSpPr>
        <p:spPr>
          <a:xfrm>
            <a:off x="6477212" y="3000829"/>
            <a:ext cx="460311" cy="215444"/>
          </a:xfrm>
          <a:prstGeom prst="rect">
            <a:avLst/>
          </a:prstGeom>
          <a:noFill/>
        </p:spPr>
        <p:txBody>
          <a:bodyPr wrap="square" rtlCol="0">
            <a:spAutoFit/>
          </a:bodyPr>
          <a:lstStyle/>
          <a:p>
            <a:r>
              <a:rPr lang="en-US" sz="800">
                <a:latin typeface="Trebuchet MS" panose="020B0703020202090204" pitchFamily="34" charset="0"/>
              </a:rPr>
              <a:t>Logs</a:t>
            </a:r>
            <a:endParaRPr lang="en-IN" sz="800">
              <a:latin typeface="Trebuchet MS" panose="020B0703020202090204" pitchFamily="34" charset="0"/>
            </a:endParaRPr>
          </a:p>
        </p:txBody>
      </p:sp>
      <p:sp>
        <p:nvSpPr>
          <p:cNvPr id="114" name="Arrow: Pentagon 113">
            <a:extLst>
              <a:ext uri="{FF2B5EF4-FFF2-40B4-BE49-F238E27FC236}">
                <a16:creationId xmlns:a16="http://schemas.microsoft.com/office/drawing/2014/main" id="{62DB193F-0A7E-4D54-97AD-713D11743869}"/>
              </a:ext>
            </a:extLst>
          </p:cNvPr>
          <p:cNvSpPr/>
          <p:nvPr/>
        </p:nvSpPr>
        <p:spPr>
          <a:xfrm rot="16200000">
            <a:off x="7135322" y="2836021"/>
            <a:ext cx="139305" cy="246300"/>
          </a:xfrm>
          <a:prstGeom prst="homePlate">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rebuchet MS" panose="020B0703020202090204" pitchFamily="34" charset="0"/>
            </a:endParaRPr>
          </a:p>
        </p:txBody>
      </p:sp>
      <p:sp>
        <p:nvSpPr>
          <p:cNvPr id="115" name="TextBox 114">
            <a:extLst>
              <a:ext uri="{FF2B5EF4-FFF2-40B4-BE49-F238E27FC236}">
                <a16:creationId xmlns:a16="http://schemas.microsoft.com/office/drawing/2014/main" id="{3FE1C341-5D6E-488E-8357-13E74CA7F9F2}"/>
              </a:ext>
            </a:extLst>
          </p:cNvPr>
          <p:cNvSpPr txBox="1"/>
          <p:nvPr/>
        </p:nvSpPr>
        <p:spPr>
          <a:xfrm>
            <a:off x="6985407" y="2997403"/>
            <a:ext cx="510122" cy="215444"/>
          </a:xfrm>
          <a:prstGeom prst="rect">
            <a:avLst/>
          </a:prstGeom>
          <a:noFill/>
        </p:spPr>
        <p:txBody>
          <a:bodyPr wrap="square" rtlCol="0">
            <a:spAutoFit/>
          </a:bodyPr>
          <a:lstStyle/>
          <a:p>
            <a:r>
              <a:rPr lang="en-US" sz="800">
                <a:latin typeface="Trebuchet MS" panose="020B0703020202090204" pitchFamily="34" charset="0"/>
              </a:rPr>
              <a:t>Agents</a:t>
            </a:r>
            <a:endParaRPr lang="en-IN" sz="800">
              <a:latin typeface="Trebuchet MS" panose="020B0703020202090204" pitchFamily="34" charset="0"/>
            </a:endParaRPr>
          </a:p>
        </p:txBody>
      </p:sp>
      <p:sp>
        <p:nvSpPr>
          <p:cNvPr id="116" name="Arrow: Pentagon 115">
            <a:extLst>
              <a:ext uri="{FF2B5EF4-FFF2-40B4-BE49-F238E27FC236}">
                <a16:creationId xmlns:a16="http://schemas.microsoft.com/office/drawing/2014/main" id="{1AFB2854-CC11-43F5-9E60-AE98E2A62DB9}"/>
              </a:ext>
            </a:extLst>
          </p:cNvPr>
          <p:cNvSpPr/>
          <p:nvPr/>
        </p:nvSpPr>
        <p:spPr>
          <a:xfrm rot="16200000">
            <a:off x="7618917" y="2836021"/>
            <a:ext cx="139305" cy="246300"/>
          </a:xfrm>
          <a:prstGeom prst="homePlate">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rebuchet MS" panose="020B0703020202090204" pitchFamily="34" charset="0"/>
            </a:endParaRPr>
          </a:p>
        </p:txBody>
      </p:sp>
      <p:sp>
        <p:nvSpPr>
          <p:cNvPr id="117" name="TextBox 116">
            <a:extLst>
              <a:ext uri="{FF2B5EF4-FFF2-40B4-BE49-F238E27FC236}">
                <a16:creationId xmlns:a16="http://schemas.microsoft.com/office/drawing/2014/main" id="{9A699D38-99F2-4E68-91BA-7568BA4991DC}"/>
              </a:ext>
            </a:extLst>
          </p:cNvPr>
          <p:cNvSpPr txBox="1"/>
          <p:nvPr/>
        </p:nvSpPr>
        <p:spPr>
          <a:xfrm>
            <a:off x="7543411" y="3004935"/>
            <a:ext cx="355148" cy="215444"/>
          </a:xfrm>
          <a:prstGeom prst="rect">
            <a:avLst/>
          </a:prstGeom>
          <a:noFill/>
        </p:spPr>
        <p:txBody>
          <a:bodyPr wrap="square" rtlCol="0">
            <a:spAutoFit/>
          </a:bodyPr>
          <a:lstStyle/>
          <a:p>
            <a:r>
              <a:rPr lang="en-US" sz="800">
                <a:latin typeface="Trebuchet MS" panose="020B0703020202090204" pitchFamily="34" charset="0"/>
              </a:rPr>
              <a:t>API</a:t>
            </a:r>
            <a:endParaRPr lang="en-IN" sz="800">
              <a:latin typeface="Trebuchet MS" panose="020B0703020202090204" pitchFamily="34" charset="0"/>
            </a:endParaRPr>
          </a:p>
        </p:txBody>
      </p:sp>
      <p:sp>
        <p:nvSpPr>
          <p:cNvPr id="150" name="Rectangle: Rounded Corners 149">
            <a:extLst>
              <a:ext uri="{FF2B5EF4-FFF2-40B4-BE49-F238E27FC236}">
                <a16:creationId xmlns:a16="http://schemas.microsoft.com/office/drawing/2014/main" id="{7C000B38-BE53-4B42-87D1-D64A1AF49EDD}"/>
              </a:ext>
            </a:extLst>
          </p:cNvPr>
          <p:cNvSpPr/>
          <p:nvPr/>
        </p:nvSpPr>
        <p:spPr>
          <a:xfrm>
            <a:off x="7852385" y="2238700"/>
            <a:ext cx="973713" cy="180000"/>
          </a:xfrm>
          <a:prstGeom prst="roundRect">
            <a:avLst/>
          </a:prstGeom>
          <a:solidFill>
            <a:srgbClr val="BFD72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tx1"/>
                </a:solidFill>
                <a:latin typeface="Trebuchet MS" panose="020B0703020202090204" pitchFamily="34" charset="0"/>
              </a:rPr>
              <a:t>Data Store</a:t>
            </a:r>
            <a:endParaRPr lang="en-IN" sz="800" b="1">
              <a:solidFill>
                <a:schemeClr val="tx1"/>
              </a:solidFill>
              <a:latin typeface="Trebuchet MS" panose="020B0703020202090204" pitchFamily="34" charset="0"/>
            </a:endParaRPr>
          </a:p>
        </p:txBody>
      </p:sp>
      <p:sp>
        <p:nvSpPr>
          <p:cNvPr id="33" name="Arrow: Left-Up 32">
            <a:extLst>
              <a:ext uri="{FF2B5EF4-FFF2-40B4-BE49-F238E27FC236}">
                <a16:creationId xmlns:a16="http://schemas.microsoft.com/office/drawing/2014/main" id="{935B670A-EA94-43EE-807E-6E2876FE3062}"/>
              </a:ext>
            </a:extLst>
          </p:cNvPr>
          <p:cNvSpPr/>
          <p:nvPr/>
        </p:nvSpPr>
        <p:spPr>
          <a:xfrm flipH="1" flipV="1">
            <a:off x="3024676" y="2285945"/>
            <a:ext cx="586818" cy="658711"/>
          </a:xfrm>
          <a:prstGeom prst="leftUpArrow">
            <a:avLst>
              <a:gd name="adj1" fmla="val 10044"/>
              <a:gd name="adj2" fmla="val 13250"/>
              <a:gd name="adj3" fmla="val 18590"/>
            </a:avLst>
          </a:prstGeom>
          <a:solidFill>
            <a:srgbClr val="BFD72F"/>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IN" sz="1800">
              <a:latin typeface="Trebuchet MS" panose="020B0703020202090204" pitchFamily="34" charset="0"/>
            </a:endParaRPr>
          </a:p>
        </p:txBody>
      </p:sp>
      <p:grpSp>
        <p:nvGrpSpPr>
          <p:cNvPr id="2" name="Group 1">
            <a:extLst>
              <a:ext uri="{FF2B5EF4-FFF2-40B4-BE49-F238E27FC236}">
                <a16:creationId xmlns:a16="http://schemas.microsoft.com/office/drawing/2014/main" id="{7E65C6B8-2970-4276-8E5E-C38C56F443D1}"/>
              </a:ext>
            </a:extLst>
          </p:cNvPr>
          <p:cNvGrpSpPr/>
          <p:nvPr/>
        </p:nvGrpSpPr>
        <p:grpSpPr>
          <a:xfrm rot="196115">
            <a:off x="4235362" y="4092736"/>
            <a:ext cx="739039" cy="338554"/>
            <a:chOff x="4310074" y="4489428"/>
            <a:chExt cx="897698" cy="338554"/>
          </a:xfrm>
          <a:solidFill>
            <a:schemeClr val="accent3">
              <a:lumMod val="40000"/>
              <a:lumOff val="60000"/>
            </a:schemeClr>
          </a:solidFill>
        </p:grpSpPr>
        <p:sp>
          <p:nvSpPr>
            <p:cNvPr id="123" name="Arrow: Chevron 122">
              <a:extLst>
                <a:ext uri="{FF2B5EF4-FFF2-40B4-BE49-F238E27FC236}">
                  <a16:creationId xmlns:a16="http://schemas.microsoft.com/office/drawing/2014/main" id="{A1BC15F6-7AFE-46F0-8A0C-3FF06955CF06}"/>
                </a:ext>
              </a:extLst>
            </p:cNvPr>
            <p:cNvSpPr/>
            <p:nvPr/>
          </p:nvSpPr>
          <p:spPr>
            <a:xfrm>
              <a:off x="5028629" y="4497215"/>
              <a:ext cx="179143" cy="315949"/>
            </a:xfrm>
            <a:prstGeom prst="chevron">
              <a:avLst/>
            </a:prstGeom>
            <a:solidFill>
              <a:srgbClr val="BFD72F"/>
            </a:solidFill>
            <a:ln w="3175">
              <a:solidFill>
                <a:srgbClr val="A9D18E"/>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sz="1800">
                <a:latin typeface="Trebuchet MS" panose="020B0703020202090204" pitchFamily="34" charset="0"/>
              </a:endParaRPr>
            </a:p>
          </p:txBody>
        </p:sp>
        <p:sp>
          <p:nvSpPr>
            <p:cNvPr id="124" name="Arrow: Chevron 123">
              <a:extLst>
                <a:ext uri="{FF2B5EF4-FFF2-40B4-BE49-F238E27FC236}">
                  <a16:creationId xmlns:a16="http://schemas.microsoft.com/office/drawing/2014/main" id="{973851D5-7858-4347-AB18-A384C2E02DE5}"/>
                </a:ext>
              </a:extLst>
            </p:cNvPr>
            <p:cNvSpPr/>
            <p:nvPr/>
          </p:nvSpPr>
          <p:spPr>
            <a:xfrm rot="21432314">
              <a:off x="4310074" y="4512033"/>
              <a:ext cx="240146" cy="315949"/>
            </a:xfrm>
            <a:prstGeom prst="chevron">
              <a:avLst/>
            </a:prstGeom>
            <a:solidFill>
              <a:srgbClr val="BFD72F"/>
            </a:solidFill>
            <a:ln w="3175">
              <a:solidFill>
                <a:srgbClr val="A9D18E"/>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sz="1800">
                <a:latin typeface="Trebuchet MS" panose="020B0703020202090204" pitchFamily="34" charset="0"/>
              </a:endParaRPr>
            </a:p>
          </p:txBody>
        </p:sp>
        <p:cxnSp>
          <p:nvCxnSpPr>
            <p:cNvPr id="125" name="Straight Connector 124">
              <a:extLst>
                <a:ext uri="{FF2B5EF4-FFF2-40B4-BE49-F238E27FC236}">
                  <a16:creationId xmlns:a16="http://schemas.microsoft.com/office/drawing/2014/main" id="{EFD3AC8C-F57E-4DA1-98F2-A977887CF077}"/>
                </a:ext>
              </a:extLst>
            </p:cNvPr>
            <p:cNvCxnSpPr>
              <a:cxnSpLocks/>
              <a:stCxn id="124" idx="1"/>
              <a:endCxn id="123" idx="1"/>
            </p:cNvCxnSpPr>
            <p:nvPr/>
          </p:nvCxnSpPr>
          <p:spPr>
            <a:xfrm flipV="1">
              <a:off x="4430147" y="4655190"/>
              <a:ext cx="688054" cy="14818"/>
            </a:xfrm>
            <a:prstGeom prst="line">
              <a:avLst/>
            </a:prstGeom>
            <a:grpFill/>
            <a:ln>
              <a:solidFill>
                <a:srgbClr val="A9D18E"/>
              </a:solidFill>
              <a:prstDash val="sysDash"/>
            </a:ln>
          </p:spPr>
          <p:style>
            <a:lnRef idx="1">
              <a:schemeClr val="accent2"/>
            </a:lnRef>
            <a:fillRef idx="0">
              <a:schemeClr val="accent2"/>
            </a:fillRef>
            <a:effectRef idx="0">
              <a:schemeClr val="accent2"/>
            </a:effectRef>
            <a:fontRef idx="minor">
              <a:schemeClr val="tx1"/>
            </a:fontRef>
          </p:style>
        </p:cxnSp>
        <p:sp>
          <p:nvSpPr>
            <p:cNvPr id="126" name="TextBox 125">
              <a:extLst>
                <a:ext uri="{FF2B5EF4-FFF2-40B4-BE49-F238E27FC236}">
                  <a16:creationId xmlns:a16="http://schemas.microsoft.com/office/drawing/2014/main" id="{1BD69A12-6B8C-460C-9EEC-8E37A3D7E1A1}"/>
                </a:ext>
              </a:extLst>
            </p:cNvPr>
            <p:cNvSpPr txBox="1"/>
            <p:nvPr/>
          </p:nvSpPr>
          <p:spPr>
            <a:xfrm rot="21403885">
              <a:off x="4502508" y="4489428"/>
              <a:ext cx="596215" cy="338554"/>
            </a:xfrm>
            <a:prstGeom prst="rect">
              <a:avLst/>
            </a:prstGeom>
            <a:noFill/>
            <a:ln>
              <a:noFill/>
            </a:ln>
          </p:spPr>
          <p:txBody>
            <a:bodyPr wrap="none" rtlCol="0">
              <a:spAutoFit/>
            </a:bodyPr>
            <a:lstStyle/>
            <a:p>
              <a:pPr algn="ctr"/>
              <a:r>
                <a:rPr lang="en-US" sz="800">
                  <a:solidFill>
                    <a:srgbClr val="BED730"/>
                  </a:solidFill>
                  <a:latin typeface="Trebuchet MS" panose="020B0703020202090204" pitchFamily="34" charset="0"/>
                </a:rPr>
                <a:t>API </a:t>
              </a:r>
            </a:p>
            <a:p>
              <a:pPr algn="ctr"/>
              <a:r>
                <a:rPr lang="en-US" sz="800">
                  <a:solidFill>
                    <a:srgbClr val="BED730"/>
                  </a:solidFill>
                  <a:latin typeface="Trebuchet MS" panose="020B0703020202090204" pitchFamily="34" charset="0"/>
                </a:rPr>
                <a:t>Agents</a:t>
              </a:r>
              <a:endParaRPr lang="en-IN" sz="800">
                <a:solidFill>
                  <a:srgbClr val="BED730"/>
                </a:solidFill>
                <a:latin typeface="Trebuchet MS" panose="020B0703020202090204" pitchFamily="34" charset="0"/>
              </a:endParaRPr>
            </a:p>
          </p:txBody>
        </p:sp>
        <p:cxnSp>
          <p:nvCxnSpPr>
            <p:cNvPr id="127" name="Straight Connector 126">
              <a:extLst>
                <a:ext uri="{FF2B5EF4-FFF2-40B4-BE49-F238E27FC236}">
                  <a16:creationId xmlns:a16="http://schemas.microsoft.com/office/drawing/2014/main" id="{18E8892C-6B32-4BAA-8DA2-9F8E1A9E14CC}"/>
                </a:ext>
              </a:extLst>
            </p:cNvPr>
            <p:cNvCxnSpPr>
              <a:cxnSpLocks/>
            </p:cNvCxnSpPr>
            <p:nvPr/>
          </p:nvCxnSpPr>
          <p:spPr>
            <a:xfrm flipV="1">
              <a:off x="4370112" y="4813164"/>
              <a:ext cx="703303" cy="14818"/>
            </a:xfrm>
            <a:prstGeom prst="line">
              <a:avLst/>
            </a:prstGeom>
            <a:grpFill/>
            <a:ln>
              <a:solidFill>
                <a:srgbClr val="A9D18E"/>
              </a:solidFill>
              <a:prstDash val="sysDash"/>
            </a:ln>
          </p:spPr>
          <p:style>
            <a:lnRef idx="1">
              <a:schemeClr val="accent2"/>
            </a:lnRef>
            <a:fillRef idx="0">
              <a:schemeClr val="accent2"/>
            </a:fillRef>
            <a:effectRef idx="0">
              <a:schemeClr val="accent2"/>
            </a:effectRef>
            <a:fontRef idx="minor">
              <a:schemeClr val="tx1"/>
            </a:fontRef>
          </p:style>
        </p:cxnSp>
        <p:cxnSp>
          <p:nvCxnSpPr>
            <p:cNvPr id="128" name="Straight Connector 127">
              <a:extLst>
                <a:ext uri="{FF2B5EF4-FFF2-40B4-BE49-F238E27FC236}">
                  <a16:creationId xmlns:a16="http://schemas.microsoft.com/office/drawing/2014/main" id="{0C695C11-07B2-4FCC-9D1F-89F82CEC3B85}"/>
                </a:ext>
              </a:extLst>
            </p:cNvPr>
            <p:cNvCxnSpPr>
              <a:cxnSpLocks/>
            </p:cNvCxnSpPr>
            <p:nvPr/>
          </p:nvCxnSpPr>
          <p:spPr>
            <a:xfrm flipV="1">
              <a:off x="4370112" y="4497213"/>
              <a:ext cx="703303" cy="14818"/>
            </a:xfrm>
            <a:prstGeom prst="line">
              <a:avLst/>
            </a:prstGeom>
            <a:grpFill/>
            <a:ln>
              <a:solidFill>
                <a:srgbClr val="A9D18E"/>
              </a:solidFill>
              <a:prstDash val="sysDash"/>
            </a:ln>
          </p:spPr>
          <p:style>
            <a:lnRef idx="1">
              <a:schemeClr val="accent2"/>
            </a:lnRef>
            <a:fillRef idx="0">
              <a:schemeClr val="accent2"/>
            </a:fillRef>
            <a:effectRef idx="0">
              <a:schemeClr val="accent2"/>
            </a:effectRef>
            <a:fontRef idx="minor">
              <a:schemeClr val="tx1"/>
            </a:fontRef>
          </p:style>
        </p:cxnSp>
      </p:grpSp>
      <p:cxnSp>
        <p:nvCxnSpPr>
          <p:cNvPr id="129" name="Straight Arrow Connector 128">
            <a:extLst>
              <a:ext uri="{FF2B5EF4-FFF2-40B4-BE49-F238E27FC236}">
                <a16:creationId xmlns:a16="http://schemas.microsoft.com/office/drawing/2014/main" id="{350A2CAE-25DA-4FB8-9D34-74C8985B45D9}"/>
              </a:ext>
            </a:extLst>
          </p:cNvPr>
          <p:cNvCxnSpPr>
            <a:cxnSpLocks/>
          </p:cNvCxnSpPr>
          <p:nvPr/>
        </p:nvCxnSpPr>
        <p:spPr>
          <a:xfrm flipV="1">
            <a:off x="5995062" y="2089394"/>
            <a:ext cx="0" cy="187408"/>
          </a:xfrm>
          <a:prstGeom prst="straightConnector1">
            <a:avLst/>
          </a:prstGeom>
          <a:noFill/>
          <a:ln w="19050" cap="flat" cmpd="sng" algn="ctr">
            <a:solidFill>
              <a:srgbClr val="BED730"/>
            </a:solidFill>
            <a:prstDash val="solid"/>
            <a:miter lim="800000"/>
            <a:headEnd type="triangle"/>
            <a:tailEnd type="triangle"/>
          </a:ln>
          <a:effectLst/>
        </p:spPr>
      </p:cxnSp>
      <p:cxnSp>
        <p:nvCxnSpPr>
          <p:cNvPr id="130" name="Straight Arrow Connector 129">
            <a:extLst>
              <a:ext uri="{FF2B5EF4-FFF2-40B4-BE49-F238E27FC236}">
                <a16:creationId xmlns:a16="http://schemas.microsoft.com/office/drawing/2014/main" id="{4C0C812D-9D32-4C1C-8EB1-C483202AE2F3}"/>
              </a:ext>
            </a:extLst>
          </p:cNvPr>
          <p:cNvCxnSpPr>
            <a:cxnSpLocks/>
          </p:cNvCxnSpPr>
          <p:nvPr/>
        </p:nvCxnSpPr>
        <p:spPr>
          <a:xfrm flipV="1">
            <a:off x="8288689" y="2089394"/>
            <a:ext cx="0" cy="187408"/>
          </a:xfrm>
          <a:prstGeom prst="straightConnector1">
            <a:avLst/>
          </a:prstGeom>
          <a:noFill/>
          <a:ln w="19050" cap="flat" cmpd="sng" algn="ctr">
            <a:solidFill>
              <a:srgbClr val="BED730"/>
            </a:solidFill>
            <a:prstDash val="solid"/>
            <a:miter lim="800000"/>
            <a:headEnd type="triangle"/>
            <a:tailEnd type="triangle"/>
          </a:ln>
          <a:effectLst/>
        </p:spPr>
      </p:cxnSp>
      <p:cxnSp>
        <p:nvCxnSpPr>
          <p:cNvPr id="131" name="Straight Arrow Connector 130">
            <a:extLst>
              <a:ext uri="{FF2B5EF4-FFF2-40B4-BE49-F238E27FC236}">
                <a16:creationId xmlns:a16="http://schemas.microsoft.com/office/drawing/2014/main" id="{30508C41-1E94-4133-AF25-9440D7A521A4}"/>
              </a:ext>
            </a:extLst>
          </p:cNvPr>
          <p:cNvCxnSpPr>
            <a:cxnSpLocks/>
          </p:cNvCxnSpPr>
          <p:nvPr/>
        </p:nvCxnSpPr>
        <p:spPr>
          <a:xfrm flipV="1">
            <a:off x="7317042" y="2104570"/>
            <a:ext cx="0" cy="187408"/>
          </a:xfrm>
          <a:prstGeom prst="straightConnector1">
            <a:avLst/>
          </a:prstGeom>
          <a:noFill/>
          <a:ln w="19050" cap="flat" cmpd="sng" algn="ctr">
            <a:solidFill>
              <a:srgbClr val="BED730"/>
            </a:solidFill>
            <a:prstDash val="solid"/>
            <a:miter lim="800000"/>
            <a:headEnd type="triangle"/>
            <a:tailEnd type="triangle"/>
          </a:ln>
          <a:effectLst/>
        </p:spPr>
      </p:cxnSp>
      <p:sp>
        <p:nvSpPr>
          <p:cNvPr id="4" name="TextBox 3">
            <a:extLst>
              <a:ext uri="{FF2B5EF4-FFF2-40B4-BE49-F238E27FC236}">
                <a16:creationId xmlns:a16="http://schemas.microsoft.com/office/drawing/2014/main" id="{84DDEE67-7C29-00E3-B7E1-C5DD7F1A57E4}"/>
              </a:ext>
            </a:extLst>
          </p:cNvPr>
          <p:cNvSpPr txBox="1"/>
          <p:nvPr/>
        </p:nvSpPr>
        <p:spPr>
          <a:xfrm>
            <a:off x="3847364" y="1845854"/>
            <a:ext cx="551754" cy="215444"/>
          </a:xfrm>
          <a:prstGeom prst="rect">
            <a:avLst/>
          </a:prstGeom>
          <a:solidFill>
            <a:srgbClr val="E2F0D9"/>
          </a:solidFill>
          <a:ln>
            <a:noFill/>
          </a:ln>
        </p:spPr>
        <p:txBody>
          <a:bodyPr wrap="none" rtlCol="0">
            <a:spAutoFit/>
          </a:bodyPr>
          <a:lstStyle/>
          <a:p>
            <a:pPr algn="ctr"/>
            <a:r>
              <a:rPr lang="en-IN" sz="800">
                <a:latin typeface="Trebuchet MS" panose="020B0703020202090204" pitchFamily="34" charset="0"/>
              </a:rPr>
              <a:t>Request</a:t>
            </a:r>
          </a:p>
        </p:txBody>
      </p:sp>
      <p:sp>
        <p:nvSpPr>
          <p:cNvPr id="7" name="TextBox 6">
            <a:extLst>
              <a:ext uri="{FF2B5EF4-FFF2-40B4-BE49-F238E27FC236}">
                <a16:creationId xmlns:a16="http://schemas.microsoft.com/office/drawing/2014/main" id="{16923EFE-BA84-3B2C-9E64-A8A686917490}"/>
              </a:ext>
            </a:extLst>
          </p:cNvPr>
          <p:cNvSpPr txBox="1"/>
          <p:nvPr/>
        </p:nvSpPr>
        <p:spPr>
          <a:xfrm>
            <a:off x="4416112" y="1845854"/>
            <a:ext cx="441147" cy="215444"/>
          </a:xfrm>
          <a:prstGeom prst="rect">
            <a:avLst/>
          </a:prstGeom>
          <a:solidFill>
            <a:srgbClr val="E2F0D9"/>
          </a:solidFill>
          <a:ln>
            <a:noFill/>
          </a:ln>
        </p:spPr>
        <p:txBody>
          <a:bodyPr wrap="none" rtlCol="0">
            <a:spAutoFit/>
          </a:bodyPr>
          <a:lstStyle/>
          <a:p>
            <a:pPr algn="ctr"/>
            <a:r>
              <a:rPr lang="en-IN" sz="800">
                <a:latin typeface="Trebuchet MS" panose="020B0703020202090204" pitchFamily="34" charset="0"/>
              </a:rPr>
              <a:t>Event</a:t>
            </a:r>
          </a:p>
        </p:txBody>
      </p:sp>
      <p:sp>
        <p:nvSpPr>
          <p:cNvPr id="8" name="TextBox 7">
            <a:extLst>
              <a:ext uri="{FF2B5EF4-FFF2-40B4-BE49-F238E27FC236}">
                <a16:creationId xmlns:a16="http://schemas.microsoft.com/office/drawing/2014/main" id="{A4229137-9CD7-F784-7FC2-4A4D958267CD}"/>
              </a:ext>
            </a:extLst>
          </p:cNvPr>
          <p:cNvSpPr txBox="1"/>
          <p:nvPr/>
        </p:nvSpPr>
        <p:spPr>
          <a:xfrm>
            <a:off x="6034192" y="1845854"/>
            <a:ext cx="519694" cy="215444"/>
          </a:xfrm>
          <a:prstGeom prst="rect">
            <a:avLst/>
          </a:prstGeom>
          <a:solidFill>
            <a:srgbClr val="E2F0D9"/>
          </a:solidFill>
          <a:ln>
            <a:noFill/>
          </a:ln>
        </p:spPr>
        <p:txBody>
          <a:bodyPr wrap="none" rtlCol="0">
            <a:spAutoFit/>
          </a:bodyPr>
          <a:lstStyle/>
          <a:p>
            <a:pPr algn="ctr"/>
            <a:r>
              <a:rPr lang="en-IN" sz="800">
                <a:latin typeface="Trebuchet MS" panose="020B0703020202090204" pitchFamily="34" charset="0"/>
              </a:rPr>
              <a:t>Change</a:t>
            </a:r>
          </a:p>
        </p:txBody>
      </p:sp>
      <p:sp>
        <p:nvSpPr>
          <p:cNvPr id="12" name="TextBox 11">
            <a:extLst>
              <a:ext uri="{FF2B5EF4-FFF2-40B4-BE49-F238E27FC236}">
                <a16:creationId xmlns:a16="http://schemas.microsoft.com/office/drawing/2014/main" id="{CAF979A8-75AD-6CD6-DD4B-611D5464674C}"/>
              </a:ext>
            </a:extLst>
          </p:cNvPr>
          <p:cNvSpPr txBox="1"/>
          <p:nvPr/>
        </p:nvSpPr>
        <p:spPr>
          <a:xfrm>
            <a:off x="5451016" y="1845854"/>
            <a:ext cx="566182" cy="215444"/>
          </a:xfrm>
          <a:prstGeom prst="rect">
            <a:avLst/>
          </a:prstGeom>
          <a:solidFill>
            <a:srgbClr val="E2F0D9"/>
          </a:solidFill>
          <a:ln>
            <a:noFill/>
          </a:ln>
        </p:spPr>
        <p:txBody>
          <a:bodyPr wrap="none" rtlCol="0">
            <a:spAutoFit/>
          </a:bodyPr>
          <a:lstStyle/>
          <a:p>
            <a:pPr algn="ctr"/>
            <a:r>
              <a:rPr lang="en-IN" sz="800">
                <a:latin typeface="Trebuchet MS" panose="020B0703020202090204" pitchFamily="34" charset="0"/>
              </a:rPr>
              <a:t>Problem</a:t>
            </a:r>
          </a:p>
        </p:txBody>
      </p:sp>
      <p:sp>
        <p:nvSpPr>
          <p:cNvPr id="13" name="TextBox 12">
            <a:extLst>
              <a:ext uri="{FF2B5EF4-FFF2-40B4-BE49-F238E27FC236}">
                <a16:creationId xmlns:a16="http://schemas.microsoft.com/office/drawing/2014/main" id="{7004DA61-2438-A3AF-29CF-FD0B7E1F44CF}"/>
              </a:ext>
            </a:extLst>
          </p:cNvPr>
          <p:cNvSpPr txBox="1"/>
          <p:nvPr/>
        </p:nvSpPr>
        <p:spPr>
          <a:xfrm>
            <a:off x="4874253" y="1845854"/>
            <a:ext cx="559769" cy="215444"/>
          </a:xfrm>
          <a:prstGeom prst="rect">
            <a:avLst/>
          </a:prstGeom>
          <a:solidFill>
            <a:srgbClr val="E2F0D9"/>
          </a:solidFill>
          <a:ln>
            <a:noFill/>
          </a:ln>
        </p:spPr>
        <p:txBody>
          <a:bodyPr wrap="none" rtlCol="0">
            <a:spAutoFit/>
          </a:bodyPr>
          <a:lstStyle>
            <a:defPPr>
              <a:defRPr lang="en-US"/>
            </a:defPPr>
            <a:lvl1pPr algn="ctr">
              <a:defRPr sz="800"/>
            </a:lvl1pPr>
          </a:lstStyle>
          <a:p>
            <a:r>
              <a:rPr lang="en-IN">
                <a:latin typeface="Trebuchet MS" panose="020B0703020202090204" pitchFamily="34" charset="0"/>
              </a:rPr>
              <a:t>Incident</a:t>
            </a:r>
          </a:p>
        </p:txBody>
      </p:sp>
      <p:sp>
        <p:nvSpPr>
          <p:cNvPr id="14" name="TextBox 13">
            <a:extLst>
              <a:ext uri="{FF2B5EF4-FFF2-40B4-BE49-F238E27FC236}">
                <a16:creationId xmlns:a16="http://schemas.microsoft.com/office/drawing/2014/main" id="{8A564E46-72D0-DACE-EA94-0EC973E6E474}"/>
              </a:ext>
            </a:extLst>
          </p:cNvPr>
          <p:cNvSpPr txBox="1"/>
          <p:nvPr/>
        </p:nvSpPr>
        <p:spPr>
          <a:xfrm>
            <a:off x="6570880" y="1845854"/>
            <a:ext cx="742511" cy="215444"/>
          </a:xfrm>
          <a:prstGeom prst="rect">
            <a:avLst/>
          </a:prstGeom>
          <a:solidFill>
            <a:srgbClr val="E2F0D9"/>
          </a:solidFill>
          <a:ln>
            <a:noFill/>
          </a:ln>
        </p:spPr>
        <p:txBody>
          <a:bodyPr wrap="none" rtlCol="0">
            <a:spAutoFit/>
          </a:bodyPr>
          <a:lstStyle/>
          <a:p>
            <a:pPr algn="ctr"/>
            <a:r>
              <a:rPr lang="en-IN" sz="800">
                <a:latin typeface="Trebuchet MS" panose="020B0703020202090204" pitchFamily="34" charset="0"/>
              </a:rPr>
              <a:t>Asset Mgmt.</a:t>
            </a:r>
          </a:p>
        </p:txBody>
      </p:sp>
      <p:sp>
        <p:nvSpPr>
          <p:cNvPr id="15" name="TextBox 14">
            <a:extLst>
              <a:ext uri="{FF2B5EF4-FFF2-40B4-BE49-F238E27FC236}">
                <a16:creationId xmlns:a16="http://schemas.microsoft.com/office/drawing/2014/main" id="{4DAEDB2B-9E75-3B38-DC6E-D58C2A5221A8}"/>
              </a:ext>
            </a:extLst>
          </p:cNvPr>
          <p:cNvSpPr txBox="1"/>
          <p:nvPr/>
        </p:nvSpPr>
        <p:spPr>
          <a:xfrm>
            <a:off x="7785318" y="1845854"/>
            <a:ext cx="925253" cy="215444"/>
          </a:xfrm>
          <a:prstGeom prst="rect">
            <a:avLst/>
          </a:prstGeom>
          <a:solidFill>
            <a:srgbClr val="E2F0D9"/>
          </a:solidFill>
          <a:ln>
            <a:noFill/>
          </a:ln>
        </p:spPr>
        <p:txBody>
          <a:bodyPr wrap="none" rtlCol="0">
            <a:spAutoFit/>
          </a:bodyPr>
          <a:lstStyle/>
          <a:p>
            <a:pPr algn="ctr"/>
            <a:r>
              <a:rPr lang="en-IN" sz="800">
                <a:latin typeface="Trebuchet MS" panose="020B0703020202090204" pitchFamily="34" charset="0"/>
              </a:rPr>
              <a:t>Service Mapping</a:t>
            </a:r>
          </a:p>
        </p:txBody>
      </p:sp>
      <p:sp>
        <p:nvSpPr>
          <p:cNvPr id="16" name="TextBox 15">
            <a:extLst>
              <a:ext uri="{FF2B5EF4-FFF2-40B4-BE49-F238E27FC236}">
                <a16:creationId xmlns:a16="http://schemas.microsoft.com/office/drawing/2014/main" id="{B95BB23F-53B0-35E6-79CA-8C497DF67FC1}"/>
              </a:ext>
            </a:extLst>
          </p:cNvPr>
          <p:cNvSpPr txBox="1"/>
          <p:nvPr/>
        </p:nvSpPr>
        <p:spPr>
          <a:xfrm>
            <a:off x="7330385" y="1845854"/>
            <a:ext cx="437941" cy="215444"/>
          </a:xfrm>
          <a:prstGeom prst="rect">
            <a:avLst/>
          </a:prstGeom>
          <a:solidFill>
            <a:srgbClr val="E2F0D9"/>
          </a:solidFill>
          <a:ln>
            <a:noFill/>
          </a:ln>
        </p:spPr>
        <p:txBody>
          <a:bodyPr wrap="none" rtlCol="0">
            <a:spAutoFit/>
          </a:bodyPr>
          <a:lstStyle/>
          <a:p>
            <a:pPr algn="ctr"/>
            <a:r>
              <a:rPr lang="en-IN" sz="800">
                <a:latin typeface="Trebuchet MS" panose="020B0703020202090204" pitchFamily="34" charset="0"/>
              </a:rPr>
              <a:t>CMDB</a:t>
            </a:r>
          </a:p>
        </p:txBody>
      </p:sp>
      <p:grpSp>
        <p:nvGrpSpPr>
          <p:cNvPr id="11" name="Group 10">
            <a:extLst>
              <a:ext uri="{FF2B5EF4-FFF2-40B4-BE49-F238E27FC236}">
                <a16:creationId xmlns:a16="http://schemas.microsoft.com/office/drawing/2014/main" id="{06416E3D-1224-AD2A-83CA-F153DD9EFBE4}"/>
              </a:ext>
            </a:extLst>
          </p:cNvPr>
          <p:cNvGrpSpPr/>
          <p:nvPr/>
        </p:nvGrpSpPr>
        <p:grpSpPr>
          <a:xfrm>
            <a:off x="4701319" y="1323407"/>
            <a:ext cx="3276996" cy="238363"/>
            <a:chOff x="4883661" y="1285527"/>
            <a:chExt cx="3276996" cy="238363"/>
          </a:xfrm>
        </p:grpSpPr>
        <p:sp>
          <p:nvSpPr>
            <p:cNvPr id="104" name="TextBox 103">
              <a:extLst>
                <a:ext uri="{FF2B5EF4-FFF2-40B4-BE49-F238E27FC236}">
                  <a16:creationId xmlns:a16="http://schemas.microsoft.com/office/drawing/2014/main" id="{FE1A64FB-2082-4F31-B0FA-690E3933ADC7}"/>
                </a:ext>
              </a:extLst>
            </p:cNvPr>
            <p:cNvSpPr txBox="1"/>
            <p:nvPr/>
          </p:nvSpPr>
          <p:spPr>
            <a:xfrm>
              <a:off x="6534433" y="1301395"/>
              <a:ext cx="1626224" cy="216000"/>
            </a:xfrm>
            <a:prstGeom prst="roundRect">
              <a:avLst/>
            </a:prstGeom>
            <a:solidFill>
              <a:srgbClr val="70AD47">
                <a:lumMod val="20000"/>
                <a:lumOff val="80000"/>
              </a:srgbClr>
            </a:solidFill>
            <a:ln w="12700" cap="flat" cmpd="sng" algn="ctr">
              <a:noFill/>
              <a:prstDash val="sysDot"/>
              <a:miter lim="800000"/>
            </a:ln>
            <a:effectLst/>
          </p:spPr>
          <p:txBody>
            <a:bodyPr rtlCol="0" anchor="ctr"/>
            <a:lstStyle>
              <a:defPPr>
                <a:defRPr lang="en-US"/>
              </a:defPPr>
              <a:lvl1pPr algn="ctr" defTabSz="914378">
                <a:defRPr sz="933" kern="0">
                  <a:solidFill>
                    <a:prstClr val="black"/>
                  </a:solidFill>
                  <a:latin typeface="Calibri" panose="020F0502020204030204"/>
                </a:defRPr>
              </a:lvl1pPr>
            </a:lstStyle>
            <a:p>
              <a:r>
                <a:rPr lang="en-US" sz="800" kern="1200">
                  <a:solidFill>
                    <a:schemeClr val="tx1"/>
                  </a:solidFill>
                  <a:latin typeface="Trebuchet MS" panose="020B0703020202090204" pitchFamily="34" charset="0"/>
                </a:rPr>
                <a:t>Service Fulfilment</a:t>
              </a:r>
              <a:endParaRPr lang="en-IN" sz="800" kern="1200">
                <a:solidFill>
                  <a:schemeClr val="tx1"/>
                </a:solidFill>
                <a:latin typeface="Trebuchet MS" panose="020B0703020202090204" pitchFamily="34" charset="0"/>
              </a:endParaRPr>
            </a:p>
          </p:txBody>
        </p:sp>
        <p:sp>
          <p:nvSpPr>
            <p:cNvPr id="29" name="Rectangle: Rounded Corners 28">
              <a:extLst>
                <a:ext uri="{FF2B5EF4-FFF2-40B4-BE49-F238E27FC236}">
                  <a16:creationId xmlns:a16="http://schemas.microsoft.com/office/drawing/2014/main" id="{2A004BBA-B821-4697-860E-A08CADF9C274}"/>
                </a:ext>
              </a:extLst>
            </p:cNvPr>
            <p:cNvSpPr/>
            <p:nvPr/>
          </p:nvSpPr>
          <p:spPr>
            <a:xfrm>
              <a:off x="4883661" y="1285527"/>
              <a:ext cx="1450505" cy="238363"/>
            </a:xfrm>
            <a:prstGeom prst="roundRect">
              <a:avLst/>
            </a:prstGeom>
            <a:solidFill>
              <a:srgbClr val="E2F0D9"/>
            </a:solidFill>
            <a:ln>
              <a:noFill/>
            </a:ln>
          </p:spPr>
          <p:txBody>
            <a:bodyPr wrap="none" rtlCol="0" anchor="ctr">
              <a:spAutoFit/>
            </a:bodyPr>
            <a:lstStyle/>
            <a:p>
              <a:pPr algn="ctr"/>
              <a:r>
                <a:rPr lang="en-US" sz="800">
                  <a:latin typeface="Trebuchet MS" panose="020B0703020202090204" pitchFamily="34" charset="0"/>
                </a:rPr>
                <a:t>Service Management Portal</a:t>
              </a:r>
              <a:endParaRPr lang="en-IN" sz="800">
                <a:latin typeface="Trebuchet MS" panose="020B0703020202090204" pitchFamily="34" charset="0"/>
              </a:endParaRPr>
            </a:p>
          </p:txBody>
        </p:sp>
      </p:grpSp>
      <p:grpSp>
        <p:nvGrpSpPr>
          <p:cNvPr id="26" name="Group 25">
            <a:extLst>
              <a:ext uri="{FF2B5EF4-FFF2-40B4-BE49-F238E27FC236}">
                <a16:creationId xmlns:a16="http://schemas.microsoft.com/office/drawing/2014/main" id="{5CF311DF-0BEF-0AD0-8296-1192B5CB8E53}"/>
              </a:ext>
            </a:extLst>
          </p:cNvPr>
          <p:cNvGrpSpPr/>
          <p:nvPr/>
        </p:nvGrpSpPr>
        <p:grpSpPr>
          <a:xfrm>
            <a:off x="5045548" y="788478"/>
            <a:ext cx="915051" cy="290166"/>
            <a:chOff x="4321705" y="689157"/>
            <a:chExt cx="1337978" cy="424277"/>
          </a:xfrm>
        </p:grpSpPr>
        <p:sp>
          <p:nvSpPr>
            <p:cNvPr id="5" name="Rectangle: Rounded Corners 4">
              <a:extLst>
                <a:ext uri="{FF2B5EF4-FFF2-40B4-BE49-F238E27FC236}">
                  <a16:creationId xmlns:a16="http://schemas.microsoft.com/office/drawing/2014/main" id="{AFF3D907-EB56-496A-8057-807C8C314259}"/>
                </a:ext>
              </a:extLst>
            </p:cNvPr>
            <p:cNvSpPr/>
            <p:nvPr/>
          </p:nvSpPr>
          <p:spPr>
            <a:xfrm>
              <a:off x="4321705" y="689157"/>
              <a:ext cx="1337978" cy="424277"/>
            </a:xfrm>
            <a:prstGeom prst="roundRect">
              <a:avLst>
                <a:gd name="adj" fmla="val 25219"/>
              </a:avLst>
            </a:prstGeom>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sz="1800">
                <a:latin typeface="Trebuchet MS" panose="020B0703020202090204" pitchFamily="34" charset="0"/>
              </a:endParaRPr>
            </a:p>
          </p:txBody>
        </p:sp>
        <p:pic>
          <p:nvPicPr>
            <p:cNvPr id="10" name="Graphic 9" descr="Office worker">
              <a:extLst>
                <a:ext uri="{FF2B5EF4-FFF2-40B4-BE49-F238E27FC236}">
                  <a16:creationId xmlns:a16="http://schemas.microsoft.com/office/drawing/2014/main" id="{E6136CB3-E0FC-46E5-A3D4-FD3742B574C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25132" y="727039"/>
              <a:ext cx="381000" cy="381002"/>
            </a:xfrm>
            <a:prstGeom prst="rect">
              <a:avLst/>
            </a:prstGeom>
          </p:spPr>
        </p:pic>
        <p:pic>
          <p:nvPicPr>
            <p:cNvPr id="97" name="Graphic 96" descr="Office worker">
              <a:extLst>
                <a:ext uri="{FF2B5EF4-FFF2-40B4-BE49-F238E27FC236}">
                  <a16:creationId xmlns:a16="http://schemas.microsoft.com/office/drawing/2014/main" id="{80AD78FD-FA63-68CA-5075-59F7F6454D1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06476" y="727039"/>
              <a:ext cx="381000" cy="381002"/>
            </a:xfrm>
            <a:prstGeom prst="rect">
              <a:avLst/>
            </a:prstGeom>
          </p:spPr>
        </p:pic>
        <p:pic>
          <p:nvPicPr>
            <p:cNvPr id="99" name="Graphic 98" descr="Office worker">
              <a:extLst>
                <a:ext uri="{FF2B5EF4-FFF2-40B4-BE49-F238E27FC236}">
                  <a16:creationId xmlns:a16="http://schemas.microsoft.com/office/drawing/2014/main" id="{992AAC50-F5DB-1781-A33D-D0CF827024B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87820" y="727039"/>
              <a:ext cx="381000" cy="381002"/>
            </a:xfrm>
            <a:prstGeom prst="rect">
              <a:avLst/>
            </a:prstGeom>
          </p:spPr>
        </p:pic>
      </p:grpSp>
      <p:sp>
        <p:nvSpPr>
          <p:cNvPr id="20" name="TextBox 19">
            <a:extLst>
              <a:ext uri="{FF2B5EF4-FFF2-40B4-BE49-F238E27FC236}">
                <a16:creationId xmlns:a16="http://schemas.microsoft.com/office/drawing/2014/main" id="{97C1B7E3-3D47-4CD3-AE29-384909B12E1C}"/>
              </a:ext>
            </a:extLst>
          </p:cNvPr>
          <p:cNvSpPr txBox="1"/>
          <p:nvPr/>
        </p:nvSpPr>
        <p:spPr>
          <a:xfrm>
            <a:off x="4190950" y="830183"/>
            <a:ext cx="819154" cy="230832"/>
          </a:xfrm>
          <a:prstGeom prst="rect">
            <a:avLst/>
          </a:prstGeom>
          <a:noFill/>
        </p:spPr>
        <p:txBody>
          <a:bodyPr wrap="square" rtlCol="0">
            <a:spAutoFit/>
          </a:bodyPr>
          <a:lstStyle/>
          <a:p>
            <a:r>
              <a:rPr lang="en-US" sz="900" b="1">
                <a:solidFill>
                  <a:srgbClr val="00B0F0"/>
                </a:solidFill>
                <a:latin typeface="Trebuchet MS" panose="020B0703020202090204" pitchFamily="34" charset="0"/>
              </a:rPr>
              <a:t>Customers</a:t>
            </a:r>
            <a:endParaRPr lang="en-IN" sz="900" b="1">
              <a:solidFill>
                <a:srgbClr val="00B0F0"/>
              </a:solidFill>
              <a:latin typeface="Trebuchet MS" panose="020B0703020202090204" pitchFamily="34" charset="0"/>
            </a:endParaRPr>
          </a:p>
        </p:txBody>
      </p:sp>
      <p:sp>
        <p:nvSpPr>
          <p:cNvPr id="1049" name="Rectangle: Rounded Corners 1048">
            <a:extLst>
              <a:ext uri="{FF2B5EF4-FFF2-40B4-BE49-F238E27FC236}">
                <a16:creationId xmlns:a16="http://schemas.microsoft.com/office/drawing/2014/main" id="{01EF4786-B670-D56E-FEA7-BCAEA6A56BEB}"/>
              </a:ext>
            </a:extLst>
          </p:cNvPr>
          <p:cNvSpPr/>
          <p:nvPr/>
        </p:nvSpPr>
        <p:spPr>
          <a:xfrm>
            <a:off x="4522987" y="1586145"/>
            <a:ext cx="3600000" cy="238363"/>
          </a:xfrm>
          <a:prstGeom prst="roundRect">
            <a:avLst/>
          </a:prstGeom>
          <a:solidFill>
            <a:srgbClr val="E2F0D9"/>
          </a:solidFill>
          <a:ln>
            <a:noFill/>
          </a:ln>
        </p:spPr>
        <p:txBody>
          <a:bodyPr wrap="square" rtlCol="0" anchor="ctr">
            <a:spAutoFit/>
          </a:bodyPr>
          <a:lstStyle/>
          <a:p>
            <a:pPr algn="ctr"/>
            <a:r>
              <a:rPr lang="en-US" sz="800">
                <a:latin typeface="Trebuchet MS" panose="020B0703020202090204" pitchFamily="34" charset="0"/>
              </a:rPr>
              <a:t>Provisioning, Orchestration &amp; Service Assurance – Sify Multi-CMP</a:t>
            </a:r>
            <a:endParaRPr lang="en-IN" sz="800">
              <a:latin typeface="Trebuchet MS" panose="020B0703020202090204" pitchFamily="34" charset="0"/>
            </a:endParaRPr>
          </a:p>
        </p:txBody>
      </p:sp>
      <p:cxnSp>
        <p:nvCxnSpPr>
          <p:cNvPr id="1055" name="Straight Arrow Connector 1054">
            <a:extLst>
              <a:ext uri="{FF2B5EF4-FFF2-40B4-BE49-F238E27FC236}">
                <a16:creationId xmlns:a16="http://schemas.microsoft.com/office/drawing/2014/main" id="{D45DEF6F-DBA9-C104-6F41-F028C421D5D6}"/>
              </a:ext>
            </a:extLst>
          </p:cNvPr>
          <p:cNvCxnSpPr>
            <a:cxnSpLocks/>
          </p:cNvCxnSpPr>
          <p:nvPr/>
        </p:nvCxnSpPr>
        <p:spPr>
          <a:xfrm>
            <a:off x="6985407" y="1046298"/>
            <a:ext cx="0" cy="226758"/>
          </a:xfrm>
          <a:prstGeom prst="straightConnector1">
            <a:avLst/>
          </a:prstGeom>
          <a:ln>
            <a:solidFill>
              <a:srgbClr val="BED73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63" name="Straight Arrow Connector 1062">
            <a:extLst>
              <a:ext uri="{FF2B5EF4-FFF2-40B4-BE49-F238E27FC236}">
                <a16:creationId xmlns:a16="http://schemas.microsoft.com/office/drawing/2014/main" id="{5FCCC297-C2D1-0167-6C55-E5C91A0DE307}"/>
              </a:ext>
            </a:extLst>
          </p:cNvPr>
          <p:cNvCxnSpPr>
            <a:cxnSpLocks/>
          </p:cNvCxnSpPr>
          <p:nvPr/>
        </p:nvCxnSpPr>
        <p:spPr>
          <a:xfrm>
            <a:off x="5514882" y="1081308"/>
            <a:ext cx="0" cy="226758"/>
          </a:xfrm>
          <a:prstGeom prst="straightConnector1">
            <a:avLst/>
          </a:prstGeom>
          <a:ln>
            <a:solidFill>
              <a:srgbClr val="BED73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65" name="Straight Arrow Connector 1064">
            <a:extLst>
              <a:ext uri="{FF2B5EF4-FFF2-40B4-BE49-F238E27FC236}">
                <a16:creationId xmlns:a16="http://schemas.microsoft.com/office/drawing/2014/main" id="{33F65EAF-D1C3-655F-90DD-955D6EC399C5}"/>
              </a:ext>
            </a:extLst>
          </p:cNvPr>
          <p:cNvCxnSpPr>
            <a:cxnSpLocks/>
          </p:cNvCxnSpPr>
          <p:nvPr/>
        </p:nvCxnSpPr>
        <p:spPr>
          <a:xfrm>
            <a:off x="2943279" y="4611746"/>
            <a:ext cx="5577509" cy="0"/>
          </a:xfrm>
          <a:prstGeom prst="straightConnector1">
            <a:avLst/>
          </a:prstGeom>
          <a:ln w="19050">
            <a:solidFill>
              <a:srgbClr val="BFD72F"/>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70" name="Picture 24" descr="Image">
            <a:extLst>
              <a:ext uri="{FF2B5EF4-FFF2-40B4-BE49-F238E27FC236}">
                <a16:creationId xmlns:a16="http://schemas.microsoft.com/office/drawing/2014/main" id="{BF26D337-42BB-199F-FFBF-7C14C844DF97}"/>
              </a:ext>
            </a:extLst>
          </p:cNvPr>
          <p:cNvPicPr>
            <a:picLocks noChangeAspect="1" noChangeArrowheads="1"/>
          </p:cNvPicPr>
          <p:nvPr/>
        </p:nvPicPr>
        <p:blipFill>
          <a:blip r:embed="rId9">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3891053" y="2443252"/>
            <a:ext cx="496139" cy="338028"/>
          </a:xfrm>
          <a:prstGeom prst="rect">
            <a:avLst/>
          </a:prstGeom>
          <a:noFill/>
          <a:extLst>
            <a:ext uri="{909E8E84-426E-40DD-AFC4-6F175D3DCCD1}">
              <a14:hiddenFill xmlns:a14="http://schemas.microsoft.com/office/drawing/2010/main">
                <a:solidFill>
                  <a:srgbClr val="FFFFFF"/>
                </a:solidFill>
              </a14:hiddenFill>
            </a:ext>
          </a:extLst>
        </p:spPr>
      </p:pic>
      <p:sp>
        <p:nvSpPr>
          <p:cNvPr id="1071" name="Rectangle 1070">
            <a:extLst>
              <a:ext uri="{FF2B5EF4-FFF2-40B4-BE49-F238E27FC236}">
                <a16:creationId xmlns:a16="http://schemas.microsoft.com/office/drawing/2014/main" id="{41FEDA2B-6D44-A107-AC5B-447A0BA5AF0A}"/>
              </a:ext>
            </a:extLst>
          </p:cNvPr>
          <p:cNvSpPr/>
          <p:nvPr/>
        </p:nvSpPr>
        <p:spPr>
          <a:xfrm>
            <a:off x="2581536" y="3854092"/>
            <a:ext cx="1092589" cy="194820"/>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latin typeface="Trebuchet MS" panose="020B0703020202090204" pitchFamily="34" charset="0"/>
              </a:rPr>
              <a:t>AV</a:t>
            </a:r>
            <a:endParaRPr lang="en-IN" sz="800">
              <a:solidFill>
                <a:schemeClr val="tx1"/>
              </a:solidFill>
              <a:latin typeface="Trebuchet MS" panose="020B0703020202090204" pitchFamily="34" charset="0"/>
            </a:endParaRPr>
          </a:p>
        </p:txBody>
      </p:sp>
      <p:sp>
        <p:nvSpPr>
          <p:cNvPr id="1038" name="TextBox 1037">
            <a:extLst>
              <a:ext uri="{FF2B5EF4-FFF2-40B4-BE49-F238E27FC236}">
                <a16:creationId xmlns:a16="http://schemas.microsoft.com/office/drawing/2014/main" id="{B1F0CACE-3780-302F-FAF3-5F1304A677E3}"/>
              </a:ext>
            </a:extLst>
          </p:cNvPr>
          <p:cNvSpPr txBox="1"/>
          <p:nvPr/>
        </p:nvSpPr>
        <p:spPr>
          <a:xfrm>
            <a:off x="5001554" y="4475353"/>
            <a:ext cx="1940760" cy="288000"/>
          </a:xfrm>
          <a:prstGeom prst="roundRect">
            <a:avLst>
              <a:gd name="adj" fmla="val 50000"/>
            </a:avLst>
          </a:prstGeom>
          <a:solidFill>
            <a:schemeClr val="accent1"/>
          </a:solidFill>
        </p:spPr>
        <p:txBody>
          <a:bodyPr wrap="square" rtlCol="0" anchor="ctr">
            <a:spAutoFit/>
          </a:bodyPr>
          <a:lstStyle>
            <a:defPPr>
              <a:defRPr lang="en-US"/>
            </a:defPPr>
            <a:lvl1pPr algn="ctr">
              <a:defRPr sz="900" b="1">
                <a:latin typeface="+mj-lt"/>
              </a:defRPr>
            </a:lvl1pPr>
          </a:lstStyle>
          <a:p>
            <a:r>
              <a:rPr lang="en-IN">
                <a:solidFill>
                  <a:schemeClr val="bg1"/>
                </a:solidFill>
                <a:latin typeface="Trebuchet MS" panose="020B0703020202090204" pitchFamily="34" charset="0"/>
              </a:rPr>
              <a:t>Operations Support Systems</a:t>
            </a:r>
          </a:p>
        </p:txBody>
      </p:sp>
      <p:pic>
        <p:nvPicPr>
          <p:cNvPr id="5122" name="Picture 2" descr="Image">
            <a:extLst>
              <a:ext uri="{FF2B5EF4-FFF2-40B4-BE49-F238E27FC236}">
                <a16:creationId xmlns:a16="http://schemas.microsoft.com/office/drawing/2014/main" id="{071CB588-E956-852B-4FB4-BC47C73128B8}"/>
              </a:ext>
            </a:extLst>
          </p:cNvPr>
          <p:cNvPicPr>
            <a:picLocks noChangeAspect="1" noChangeArrowheads="1"/>
          </p:cNvPicPr>
          <p:nvPr/>
        </p:nvPicPr>
        <p:blipFill>
          <a:blip r:embed="rId10"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398284" y="4103788"/>
            <a:ext cx="287258" cy="215444"/>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7AB80FE1-4F77-1277-8B0B-E3DA789BE7BD}"/>
              </a:ext>
            </a:extLst>
          </p:cNvPr>
          <p:cNvSpPr txBox="1"/>
          <p:nvPr/>
        </p:nvSpPr>
        <p:spPr>
          <a:xfrm>
            <a:off x="8283978" y="4302771"/>
            <a:ext cx="543739" cy="184666"/>
          </a:xfrm>
          <a:prstGeom prst="rect">
            <a:avLst/>
          </a:prstGeom>
          <a:noFill/>
        </p:spPr>
        <p:txBody>
          <a:bodyPr wrap="none" rtlCol="0">
            <a:spAutoFit/>
          </a:bodyPr>
          <a:lstStyle/>
          <a:p>
            <a:r>
              <a:rPr lang="en-IN" sz="600" b="1" i="1">
                <a:latin typeface="Trebuchet MS" panose="020B0703020202090204" pitchFamily="34" charset="0"/>
              </a:rPr>
              <a:t>Any Cloud</a:t>
            </a:r>
          </a:p>
        </p:txBody>
      </p:sp>
      <p:sp>
        <p:nvSpPr>
          <p:cNvPr id="9" name="Title 8">
            <a:extLst>
              <a:ext uri="{FF2B5EF4-FFF2-40B4-BE49-F238E27FC236}">
                <a16:creationId xmlns:a16="http://schemas.microsoft.com/office/drawing/2014/main" id="{FE235C88-77E8-404A-83E7-A4DD4A6723EC}"/>
              </a:ext>
            </a:extLst>
          </p:cNvPr>
          <p:cNvSpPr>
            <a:spLocks noGrp="1"/>
          </p:cNvSpPr>
          <p:nvPr>
            <p:ph type="title"/>
          </p:nvPr>
        </p:nvSpPr>
        <p:spPr>
          <a:xfrm>
            <a:off x="324000" y="219268"/>
            <a:ext cx="8496150" cy="400099"/>
          </a:xfrm>
        </p:spPr>
        <p:txBody>
          <a:bodyPr vert="horz" wrap="square" lIns="0" tIns="45715" rIns="91428" bIns="45715" rtlCol="0" anchor="ctr">
            <a:spAutoFit/>
          </a:bodyPr>
          <a:lstStyle/>
          <a:p>
            <a:r>
              <a:rPr lang="en-US"/>
              <a:t> IT MANAGED SERVICES FRAMEWORK </a:t>
            </a:r>
            <a:endParaRPr lang="en-IN"/>
          </a:p>
        </p:txBody>
      </p:sp>
      <p:graphicFrame>
        <p:nvGraphicFramePr>
          <p:cNvPr id="19" name="Diagram 18">
            <a:extLst>
              <a:ext uri="{FF2B5EF4-FFF2-40B4-BE49-F238E27FC236}">
                <a16:creationId xmlns:a16="http://schemas.microsoft.com/office/drawing/2014/main" id="{79B9600C-EF63-5676-1C03-0BE929CDA9C2}"/>
              </a:ext>
            </a:extLst>
          </p:cNvPr>
          <p:cNvGraphicFramePr/>
          <p:nvPr/>
        </p:nvGraphicFramePr>
        <p:xfrm>
          <a:off x="495891" y="987425"/>
          <a:ext cx="1558056" cy="374491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28593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41AF501-B140-02A9-E94D-BB25FF323BF0}"/>
              </a:ext>
            </a:extLst>
          </p:cNvPr>
          <p:cNvSpPr>
            <a:spLocks noGrp="1"/>
          </p:cNvSpPr>
          <p:nvPr>
            <p:ph type="body" sz="quarter" idx="11"/>
          </p:nvPr>
        </p:nvSpPr>
        <p:spPr>
          <a:xfrm>
            <a:off x="323850" y="3929322"/>
            <a:ext cx="8496300" cy="1106806"/>
          </a:xfrm>
        </p:spPr>
        <p:txBody>
          <a:bodyPr/>
          <a:lstStyle/>
          <a:p>
            <a:r>
              <a:rPr lang="en-US" dirty="0"/>
              <a:t>Security Managed Services</a:t>
            </a:r>
          </a:p>
        </p:txBody>
      </p:sp>
    </p:spTree>
    <p:extLst>
      <p:ext uri="{BB962C8B-B14F-4D97-AF65-F5344CB8AC3E}">
        <p14:creationId xmlns:p14="http://schemas.microsoft.com/office/powerpoint/2010/main" val="2381914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Straight Connector 62">
            <a:extLst>
              <a:ext uri="{FF2B5EF4-FFF2-40B4-BE49-F238E27FC236}">
                <a16:creationId xmlns:a16="http://schemas.microsoft.com/office/drawing/2014/main" id="{49E59A88-7DD6-40A5-9D52-88B866D575B9}"/>
              </a:ext>
            </a:extLst>
          </p:cNvPr>
          <p:cNvCxnSpPr>
            <a:cxnSpLocks/>
          </p:cNvCxnSpPr>
          <p:nvPr/>
        </p:nvCxnSpPr>
        <p:spPr>
          <a:xfrm>
            <a:off x="0" y="1099164"/>
            <a:ext cx="9144000" cy="0"/>
          </a:xfrm>
          <a:prstGeom prst="line">
            <a:avLst/>
          </a:prstGeom>
          <a:ln w="6350">
            <a:solidFill>
              <a:schemeClr val="accent3">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61A5D677-18E8-426E-8B8B-7ED78DA8F6F9}"/>
              </a:ext>
            </a:extLst>
          </p:cNvPr>
          <p:cNvSpPr/>
          <p:nvPr/>
        </p:nvSpPr>
        <p:spPr>
          <a:xfrm>
            <a:off x="1578580" y="991164"/>
            <a:ext cx="1620000" cy="216000"/>
          </a:xfrm>
          <a:prstGeom prst="roundRect">
            <a:avLst/>
          </a:prstGeom>
          <a:solidFill>
            <a:srgbClr val="BED730"/>
          </a:solidFill>
          <a:ln w="9525">
            <a:solidFill>
              <a:schemeClr val="accent1">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defRPr/>
            </a:pPr>
            <a:endParaRPr lang="en-IN">
              <a:solidFill>
                <a:prstClr val="white"/>
              </a:solidFill>
              <a:latin typeface="TheSansOffice" panose="020B0503040302060204" pitchFamily="34" charset="0"/>
            </a:endParaRPr>
          </a:p>
        </p:txBody>
      </p:sp>
      <p:sp>
        <p:nvSpPr>
          <p:cNvPr id="59" name="TextBox 58">
            <a:extLst>
              <a:ext uri="{FF2B5EF4-FFF2-40B4-BE49-F238E27FC236}">
                <a16:creationId xmlns:a16="http://schemas.microsoft.com/office/drawing/2014/main" id="{1D7BDB25-5178-48A8-A0BE-8586C28E7BBD}"/>
              </a:ext>
            </a:extLst>
          </p:cNvPr>
          <p:cNvSpPr txBox="1"/>
          <p:nvPr/>
        </p:nvSpPr>
        <p:spPr>
          <a:xfrm>
            <a:off x="1667612" y="973366"/>
            <a:ext cx="1441939" cy="276999"/>
          </a:xfrm>
          <a:prstGeom prst="rect">
            <a:avLst/>
          </a:prstGeom>
          <a:noFill/>
        </p:spPr>
        <p:txBody>
          <a:bodyPr wrap="square" rtlCol="0">
            <a:spAutoFit/>
          </a:bodyPr>
          <a:lstStyle/>
          <a:p>
            <a:pPr algn="ctr" defTabSz="914241">
              <a:defRPr/>
            </a:pPr>
            <a:r>
              <a:rPr lang="en-IN" sz="1200" b="1">
                <a:solidFill>
                  <a:prstClr val="black"/>
                </a:solidFill>
                <a:latin typeface="TheSansOffice" panose="020B0503040302060204" pitchFamily="34" charset="0"/>
              </a:rPr>
              <a:t>Revenue Growth</a:t>
            </a:r>
          </a:p>
        </p:txBody>
      </p:sp>
      <p:sp>
        <p:nvSpPr>
          <p:cNvPr id="67" name="Rectangle: Rounded Corners 66">
            <a:extLst>
              <a:ext uri="{FF2B5EF4-FFF2-40B4-BE49-F238E27FC236}">
                <a16:creationId xmlns:a16="http://schemas.microsoft.com/office/drawing/2014/main" id="{972C4830-62B5-4D83-9C78-51E586E494A5}"/>
              </a:ext>
            </a:extLst>
          </p:cNvPr>
          <p:cNvSpPr/>
          <p:nvPr/>
        </p:nvSpPr>
        <p:spPr>
          <a:xfrm>
            <a:off x="6143336" y="991164"/>
            <a:ext cx="1620000" cy="216000"/>
          </a:xfrm>
          <a:prstGeom prst="roundRect">
            <a:avLst/>
          </a:prstGeom>
          <a:solidFill>
            <a:srgbClr val="BED730"/>
          </a:solidFill>
          <a:ln w="9525">
            <a:solidFill>
              <a:schemeClr val="accent1">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defRPr/>
            </a:pPr>
            <a:endParaRPr lang="en-IN">
              <a:solidFill>
                <a:prstClr val="white"/>
              </a:solidFill>
              <a:latin typeface="TheSansOffice" panose="020B0503040302060204" pitchFamily="34" charset="0"/>
            </a:endParaRPr>
          </a:p>
        </p:txBody>
      </p:sp>
      <p:sp>
        <p:nvSpPr>
          <p:cNvPr id="68" name="TextBox 67">
            <a:extLst>
              <a:ext uri="{FF2B5EF4-FFF2-40B4-BE49-F238E27FC236}">
                <a16:creationId xmlns:a16="http://schemas.microsoft.com/office/drawing/2014/main" id="{96FF8C87-440F-44B2-8B45-F2DEBD5796C3}"/>
              </a:ext>
            </a:extLst>
          </p:cNvPr>
          <p:cNvSpPr txBox="1"/>
          <p:nvPr/>
        </p:nvSpPr>
        <p:spPr>
          <a:xfrm>
            <a:off x="6080252" y="956646"/>
            <a:ext cx="1818000" cy="276999"/>
          </a:xfrm>
          <a:prstGeom prst="rect">
            <a:avLst/>
          </a:prstGeom>
          <a:noFill/>
        </p:spPr>
        <p:txBody>
          <a:bodyPr wrap="square" rtlCol="0">
            <a:spAutoFit/>
          </a:bodyPr>
          <a:lstStyle/>
          <a:p>
            <a:pPr algn="ctr" defTabSz="914241">
              <a:defRPr/>
            </a:pPr>
            <a:r>
              <a:rPr lang="en-IN" sz="1200" b="1">
                <a:solidFill>
                  <a:prstClr val="black"/>
                </a:solidFill>
                <a:latin typeface="TheSansOffice" panose="020B0503040302060204" pitchFamily="34" charset="0"/>
              </a:rPr>
              <a:t>Services vs Product</a:t>
            </a:r>
          </a:p>
        </p:txBody>
      </p:sp>
      <p:cxnSp>
        <p:nvCxnSpPr>
          <p:cNvPr id="70" name="Straight Connector 69">
            <a:extLst>
              <a:ext uri="{FF2B5EF4-FFF2-40B4-BE49-F238E27FC236}">
                <a16:creationId xmlns:a16="http://schemas.microsoft.com/office/drawing/2014/main" id="{D45DC8CB-8FA6-4A52-953B-42F0C29B9BC2}"/>
              </a:ext>
            </a:extLst>
          </p:cNvPr>
          <p:cNvCxnSpPr>
            <a:cxnSpLocks/>
          </p:cNvCxnSpPr>
          <p:nvPr/>
        </p:nvCxnSpPr>
        <p:spPr>
          <a:xfrm>
            <a:off x="26638" y="3026177"/>
            <a:ext cx="9144000" cy="0"/>
          </a:xfrm>
          <a:prstGeom prst="line">
            <a:avLst/>
          </a:prstGeom>
          <a:ln w="6350">
            <a:solidFill>
              <a:schemeClr val="accent3">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1" name="Rectangle: Rounded Corners 70">
            <a:extLst>
              <a:ext uri="{FF2B5EF4-FFF2-40B4-BE49-F238E27FC236}">
                <a16:creationId xmlns:a16="http://schemas.microsoft.com/office/drawing/2014/main" id="{531D112D-8C61-494C-8434-5EA0F9D35AF4}"/>
              </a:ext>
            </a:extLst>
          </p:cNvPr>
          <p:cNvSpPr/>
          <p:nvPr/>
        </p:nvSpPr>
        <p:spPr>
          <a:xfrm>
            <a:off x="678580" y="2918177"/>
            <a:ext cx="3420000" cy="216000"/>
          </a:xfrm>
          <a:prstGeom prst="roundRect">
            <a:avLst/>
          </a:prstGeom>
          <a:solidFill>
            <a:srgbClr val="BED730"/>
          </a:solidFill>
          <a:ln w="9525">
            <a:solidFill>
              <a:schemeClr val="accent1">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defRPr/>
            </a:pPr>
            <a:endParaRPr lang="en-IN">
              <a:solidFill>
                <a:prstClr val="white"/>
              </a:solidFill>
              <a:latin typeface="TheSansOffice" panose="020B0503040302060204" pitchFamily="34" charset="0"/>
            </a:endParaRPr>
          </a:p>
        </p:txBody>
      </p:sp>
      <p:sp>
        <p:nvSpPr>
          <p:cNvPr id="72" name="TextBox 71">
            <a:extLst>
              <a:ext uri="{FF2B5EF4-FFF2-40B4-BE49-F238E27FC236}">
                <a16:creationId xmlns:a16="http://schemas.microsoft.com/office/drawing/2014/main" id="{88873820-8AAC-42DE-90B0-A7F168B3E875}"/>
              </a:ext>
            </a:extLst>
          </p:cNvPr>
          <p:cNvSpPr txBox="1"/>
          <p:nvPr/>
        </p:nvSpPr>
        <p:spPr>
          <a:xfrm>
            <a:off x="774314" y="2913080"/>
            <a:ext cx="3228535" cy="276999"/>
          </a:xfrm>
          <a:prstGeom prst="rect">
            <a:avLst/>
          </a:prstGeom>
          <a:noFill/>
        </p:spPr>
        <p:txBody>
          <a:bodyPr wrap="square" rtlCol="0">
            <a:spAutoFit/>
          </a:bodyPr>
          <a:lstStyle/>
          <a:p>
            <a:pPr algn="ctr" defTabSz="914241">
              <a:defRPr/>
            </a:pPr>
            <a:r>
              <a:rPr lang="en-US" sz="1200" b="1">
                <a:solidFill>
                  <a:prstClr val="black"/>
                </a:solidFill>
                <a:latin typeface="TheSansOffice" panose="020B0503040302060204" pitchFamily="34" charset="0"/>
              </a:rPr>
              <a:t>Network – Data Center – Digital Services</a:t>
            </a:r>
            <a:endParaRPr lang="en-IN" sz="1200" b="1">
              <a:solidFill>
                <a:prstClr val="black"/>
              </a:solidFill>
              <a:latin typeface="TheSansOffice" panose="020B0503040302060204" pitchFamily="34" charset="0"/>
            </a:endParaRPr>
          </a:p>
        </p:txBody>
      </p:sp>
      <p:sp>
        <p:nvSpPr>
          <p:cNvPr id="73" name="Rectangle: Rounded Corners 72">
            <a:extLst>
              <a:ext uri="{FF2B5EF4-FFF2-40B4-BE49-F238E27FC236}">
                <a16:creationId xmlns:a16="http://schemas.microsoft.com/office/drawing/2014/main" id="{BF3139DB-4512-4FCA-B01C-B2045B0D0498}"/>
              </a:ext>
            </a:extLst>
          </p:cNvPr>
          <p:cNvSpPr/>
          <p:nvPr/>
        </p:nvSpPr>
        <p:spPr>
          <a:xfrm>
            <a:off x="5945336" y="2918177"/>
            <a:ext cx="2016000" cy="216000"/>
          </a:xfrm>
          <a:prstGeom prst="roundRect">
            <a:avLst/>
          </a:prstGeom>
          <a:solidFill>
            <a:srgbClr val="BED730"/>
          </a:solidFill>
          <a:ln w="9525">
            <a:solidFill>
              <a:schemeClr val="accent1">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defRPr/>
            </a:pPr>
            <a:endParaRPr lang="en-IN">
              <a:solidFill>
                <a:prstClr val="white"/>
              </a:solidFill>
              <a:latin typeface="TheSansOffice" panose="020B0503040302060204" pitchFamily="34" charset="0"/>
            </a:endParaRPr>
          </a:p>
        </p:txBody>
      </p:sp>
      <p:sp>
        <p:nvSpPr>
          <p:cNvPr id="74" name="TextBox 73">
            <a:extLst>
              <a:ext uri="{FF2B5EF4-FFF2-40B4-BE49-F238E27FC236}">
                <a16:creationId xmlns:a16="http://schemas.microsoft.com/office/drawing/2014/main" id="{F98F8ADE-AD7D-45CB-8348-33905286A2C0}"/>
              </a:ext>
            </a:extLst>
          </p:cNvPr>
          <p:cNvSpPr txBox="1"/>
          <p:nvPr/>
        </p:nvSpPr>
        <p:spPr>
          <a:xfrm>
            <a:off x="6056522" y="2913080"/>
            <a:ext cx="1793631" cy="276999"/>
          </a:xfrm>
          <a:prstGeom prst="rect">
            <a:avLst/>
          </a:prstGeom>
          <a:noFill/>
        </p:spPr>
        <p:txBody>
          <a:bodyPr wrap="square" rtlCol="0">
            <a:spAutoFit/>
          </a:bodyPr>
          <a:lstStyle/>
          <a:p>
            <a:pPr algn="ctr" defTabSz="914241">
              <a:defRPr/>
            </a:pPr>
            <a:r>
              <a:rPr lang="en-IN" sz="1200" b="1">
                <a:solidFill>
                  <a:prstClr val="black"/>
                </a:solidFill>
                <a:latin typeface="TheSansOffice" panose="020B0503040302060204" pitchFamily="34" charset="0"/>
              </a:rPr>
              <a:t>Profit After Tax (PAT)</a:t>
            </a:r>
          </a:p>
        </p:txBody>
      </p:sp>
      <p:sp>
        <p:nvSpPr>
          <p:cNvPr id="18" name="TextBox 17">
            <a:extLst>
              <a:ext uri="{FF2B5EF4-FFF2-40B4-BE49-F238E27FC236}">
                <a16:creationId xmlns:a16="http://schemas.microsoft.com/office/drawing/2014/main" id="{2F16A89E-3216-48D8-82A5-C8AE5CF8FEB9}"/>
              </a:ext>
            </a:extLst>
          </p:cNvPr>
          <p:cNvSpPr txBox="1"/>
          <p:nvPr/>
        </p:nvSpPr>
        <p:spPr>
          <a:xfrm>
            <a:off x="4202824" y="987424"/>
            <a:ext cx="1131176" cy="215444"/>
          </a:xfrm>
          <a:prstGeom prst="rect">
            <a:avLst/>
          </a:prstGeom>
          <a:solidFill>
            <a:srgbClr val="06080A"/>
          </a:solidFill>
        </p:spPr>
        <p:txBody>
          <a:bodyPr wrap="square" rtlCol="0">
            <a:spAutoFit/>
          </a:bodyPr>
          <a:lstStyle/>
          <a:p>
            <a:pPr algn="ctr" defTabSz="914264">
              <a:defRPr/>
            </a:pPr>
            <a:r>
              <a:rPr lang="en-US" sz="800" b="1" i="1">
                <a:solidFill>
                  <a:prstClr val="white">
                    <a:lumMod val="85000"/>
                  </a:prstClr>
                </a:solidFill>
                <a:latin typeface="TheSansOffice" panose="020B0503040302060204" pitchFamily="34" charset="0"/>
              </a:rPr>
              <a:t>Figures in INR Crores</a:t>
            </a:r>
            <a:endParaRPr lang="en-IN" sz="800" b="1" i="1">
              <a:solidFill>
                <a:prstClr val="white">
                  <a:lumMod val="85000"/>
                </a:prstClr>
              </a:solidFill>
              <a:latin typeface="TheSansOffice" panose="020B0503040302060204" pitchFamily="34" charset="0"/>
            </a:endParaRPr>
          </a:p>
        </p:txBody>
      </p:sp>
      <p:sp>
        <p:nvSpPr>
          <p:cNvPr id="3" name="Title 2">
            <a:extLst>
              <a:ext uri="{FF2B5EF4-FFF2-40B4-BE49-F238E27FC236}">
                <a16:creationId xmlns:a16="http://schemas.microsoft.com/office/drawing/2014/main" id="{56A88036-5ADE-C493-FCEE-912E29E33F8B}"/>
              </a:ext>
            </a:extLst>
          </p:cNvPr>
          <p:cNvSpPr>
            <a:spLocks noGrp="1"/>
          </p:cNvSpPr>
          <p:nvPr>
            <p:ph type="title"/>
          </p:nvPr>
        </p:nvSpPr>
        <p:spPr/>
        <p:txBody>
          <a:bodyPr vert="horz" wrap="square" lIns="0" tIns="45715" rIns="91428" bIns="45715" rtlCol="0" anchor="ctr">
            <a:spAutoFit/>
          </a:bodyPr>
          <a:lstStyle/>
          <a:p>
            <a:r>
              <a:rPr lang="en-IN" dirty="0"/>
              <a:t>CONSISTENT Financial PERFORMANCE</a:t>
            </a:r>
          </a:p>
        </p:txBody>
      </p:sp>
      <p:graphicFrame>
        <p:nvGraphicFramePr>
          <p:cNvPr id="12" name="Chart 11">
            <a:extLst>
              <a:ext uri="{FF2B5EF4-FFF2-40B4-BE49-F238E27FC236}">
                <a16:creationId xmlns:a16="http://schemas.microsoft.com/office/drawing/2014/main" id="{81133A62-5858-385D-C807-E3D89C049A86}"/>
              </a:ext>
            </a:extLst>
          </p:cNvPr>
          <p:cNvGraphicFramePr/>
          <p:nvPr/>
        </p:nvGraphicFramePr>
        <p:xfrm>
          <a:off x="532371" y="1311475"/>
          <a:ext cx="3702537" cy="1513448"/>
        </p:xfrm>
        <a:graphic>
          <a:graphicData uri="http://schemas.openxmlformats.org/drawingml/2006/chart">
            <c:chart xmlns:c="http://schemas.openxmlformats.org/drawingml/2006/chart" xmlns:r="http://schemas.openxmlformats.org/officeDocument/2006/relationships" r:id="rId3"/>
          </a:graphicData>
        </a:graphic>
      </p:graphicFrame>
      <p:cxnSp>
        <p:nvCxnSpPr>
          <p:cNvPr id="13" name="Straight Arrow Connector 12">
            <a:extLst>
              <a:ext uri="{FF2B5EF4-FFF2-40B4-BE49-F238E27FC236}">
                <a16:creationId xmlns:a16="http://schemas.microsoft.com/office/drawing/2014/main" id="{78FF5A13-6EE9-D6B2-C108-47DEEEEDEC09}"/>
              </a:ext>
            </a:extLst>
          </p:cNvPr>
          <p:cNvCxnSpPr>
            <a:cxnSpLocks/>
          </p:cNvCxnSpPr>
          <p:nvPr/>
        </p:nvCxnSpPr>
        <p:spPr>
          <a:xfrm flipV="1">
            <a:off x="1190625" y="1519237"/>
            <a:ext cx="2643188" cy="338138"/>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D37433AE-1282-0D16-9024-E24717C409FD}"/>
              </a:ext>
            </a:extLst>
          </p:cNvPr>
          <p:cNvSpPr/>
          <p:nvPr/>
        </p:nvSpPr>
        <p:spPr>
          <a:xfrm rot="21218099">
            <a:off x="1739793" y="1554393"/>
            <a:ext cx="1181650" cy="162504"/>
          </a:xfrm>
          <a:prstGeom prst="roundRect">
            <a:avLst>
              <a:gd name="adj" fmla="val 13533"/>
            </a:avLst>
          </a:prstGeom>
          <a:noFill/>
          <a:ln>
            <a:noFill/>
          </a:ln>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685698">
              <a:defRPr/>
            </a:pPr>
            <a:r>
              <a:rPr lang="en-US" sz="675" b="1">
                <a:solidFill>
                  <a:prstClr val="white">
                    <a:lumMod val="95000"/>
                  </a:prstClr>
                </a:solidFill>
                <a:latin typeface="TheSansOffice" panose="020B0503040302060204" pitchFamily="34" charset="0"/>
              </a:rPr>
              <a:t>CAGR 12%</a:t>
            </a:r>
          </a:p>
        </p:txBody>
      </p:sp>
      <p:graphicFrame>
        <p:nvGraphicFramePr>
          <p:cNvPr id="22" name="Chart 21">
            <a:extLst>
              <a:ext uri="{FF2B5EF4-FFF2-40B4-BE49-F238E27FC236}">
                <a16:creationId xmlns:a16="http://schemas.microsoft.com/office/drawing/2014/main" id="{334B4DED-ADF0-7965-B528-C1982E4FFE5D}"/>
              </a:ext>
            </a:extLst>
          </p:cNvPr>
          <p:cNvGraphicFramePr/>
          <p:nvPr/>
        </p:nvGraphicFramePr>
        <p:xfrm>
          <a:off x="5295045" y="1311475"/>
          <a:ext cx="3306702" cy="15134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Chart 24">
            <a:extLst>
              <a:ext uri="{FF2B5EF4-FFF2-40B4-BE49-F238E27FC236}">
                <a16:creationId xmlns:a16="http://schemas.microsoft.com/office/drawing/2014/main" id="{4C376439-0428-F0F6-2142-61B6F68E592F}"/>
              </a:ext>
            </a:extLst>
          </p:cNvPr>
          <p:cNvGraphicFramePr/>
          <p:nvPr/>
        </p:nvGraphicFramePr>
        <p:xfrm>
          <a:off x="532371" y="3218573"/>
          <a:ext cx="3702538" cy="16492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Chart 25">
            <a:extLst>
              <a:ext uri="{FF2B5EF4-FFF2-40B4-BE49-F238E27FC236}">
                <a16:creationId xmlns:a16="http://schemas.microsoft.com/office/drawing/2014/main" id="{6D2E69FF-FFCB-BE14-CB15-1B4A5BA6C113}"/>
              </a:ext>
            </a:extLst>
          </p:cNvPr>
          <p:cNvGraphicFramePr/>
          <p:nvPr/>
        </p:nvGraphicFramePr>
        <p:xfrm>
          <a:off x="5295045" y="3204351"/>
          <a:ext cx="3306702" cy="1649276"/>
        </p:xfrm>
        <a:graphic>
          <a:graphicData uri="http://schemas.openxmlformats.org/drawingml/2006/chart">
            <c:chart xmlns:c="http://schemas.openxmlformats.org/drawingml/2006/chart" xmlns:r="http://schemas.openxmlformats.org/officeDocument/2006/relationships" r:id="rId6"/>
          </a:graphicData>
        </a:graphic>
      </p:graphicFrame>
      <p:cxnSp>
        <p:nvCxnSpPr>
          <p:cNvPr id="27" name="Straight Arrow Connector 26">
            <a:extLst>
              <a:ext uri="{FF2B5EF4-FFF2-40B4-BE49-F238E27FC236}">
                <a16:creationId xmlns:a16="http://schemas.microsoft.com/office/drawing/2014/main" id="{AAAE5456-F1C8-7717-6D26-52D303DF5371}"/>
              </a:ext>
            </a:extLst>
          </p:cNvPr>
          <p:cNvCxnSpPr>
            <a:cxnSpLocks/>
          </p:cNvCxnSpPr>
          <p:nvPr/>
        </p:nvCxnSpPr>
        <p:spPr>
          <a:xfrm flipV="1">
            <a:off x="5858219" y="3312350"/>
            <a:ext cx="2396169" cy="21048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E01BDF5D-E53D-1FE6-88D0-5E896B473B41}"/>
              </a:ext>
            </a:extLst>
          </p:cNvPr>
          <p:cNvSpPr/>
          <p:nvPr/>
        </p:nvSpPr>
        <p:spPr>
          <a:xfrm rot="21218099">
            <a:off x="6275667" y="3272778"/>
            <a:ext cx="1181650" cy="162504"/>
          </a:xfrm>
          <a:prstGeom prst="roundRect">
            <a:avLst>
              <a:gd name="adj" fmla="val 13533"/>
            </a:avLst>
          </a:prstGeom>
          <a:noFill/>
          <a:ln>
            <a:noFill/>
          </a:ln>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685698">
              <a:defRPr/>
            </a:pPr>
            <a:r>
              <a:rPr lang="en-US" sz="675" b="1">
                <a:solidFill>
                  <a:prstClr val="white">
                    <a:lumMod val="95000"/>
                  </a:prstClr>
                </a:solidFill>
                <a:latin typeface="TheSansOffice" panose="020B0503040302060204" pitchFamily="34" charset="0"/>
              </a:rPr>
              <a:t>CAGR (49%)</a:t>
            </a:r>
          </a:p>
        </p:txBody>
      </p:sp>
    </p:spTree>
    <p:extLst>
      <p:ext uri="{BB962C8B-B14F-4D97-AF65-F5344CB8AC3E}">
        <p14:creationId xmlns:p14="http://schemas.microsoft.com/office/powerpoint/2010/main" val="1906307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BA728959-DB7B-4B62-B153-FB0BA9B36234}"/>
              </a:ext>
            </a:extLst>
          </p:cNvPr>
          <p:cNvSpPr/>
          <p:nvPr/>
        </p:nvSpPr>
        <p:spPr>
          <a:xfrm>
            <a:off x="2447931" y="2883659"/>
            <a:ext cx="2124070" cy="1872456"/>
          </a:xfrm>
          <a:prstGeom prst="rect">
            <a:avLst/>
          </a:prstGeom>
          <a:solidFill>
            <a:srgbClr val="10253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1">
              <a:defRPr/>
            </a:pPr>
            <a:endParaRPr lang="en-IN">
              <a:solidFill>
                <a:prstClr val="white"/>
              </a:solidFill>
              <a:latin typeface="Trebuchet MS"/>
            </a:endParaRPr>
          </a:p>
        </p:txBody>
      </p:sp>
      <p:sp>
        <p:nvSpPr>
          <p:cNvPr id="9" name="Rectangle 8">
            <a:extLst>
              <a:ext uri="{FF2B5EF4-FFF2-40B4-BE49-F238E27FC236}">
                <a16:creationId xmlns:a16="http://schemas.microsoft.com/office/drawing/2014/main" id="{1FD9CBBC-CF80-4994-A1F3-40E746985535}"/>
              </a:ext>
            </a:extLst>
          </p:cNvPr>
          <p:cNvSpPr/>
          <p:nvPr/>
        </p:nvSpPr>
        <p:spPr>
          <a:xfrm>
            <a:off x="4572003" y="990893"/>
            <a:ext cx="2124070" cy="1872456"/>
          </a:xfrm>
          <a:prstGeom prst="rect">
            <a:avLst/>
          </a:prstGeom>
          <a:solidFill>
            <a:srgbClr val="10253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1">
              <a:defRPr/>
            </a:pPr>
            <a:endParaRPr lang="en-IN">
              <a:solidFill>
                <a:prstClr val="white"/>
              </a:solidFill>
              <a:latin typeface="Trebuchet MS"/>
            </a:endParaRPr>
          </a:p>
        </p:txBody>
      </p:sp>
      <p:sp>
        <p:nvSpPr>
          <p:cNvPr id="2" name="Title 1">
            <a:extLst>
              <a:ext uri="{FF2B5EF4-FFF2-40B4-BE49-F238E27FC236}">
                <a16:creationId xmlns:a16="http://schemas.microsoft.com/office/drawing/2014/main" id="{6C4BE740-A30A-4CA6-9683-E22E902A7067}"/>
              </a:ext>
            </a:extLst>
          </p:cNvPr>
          <p:cNvSpPr>
            <a:spLocks noGrp="1"/>
          </p:cNvSpPr>
          <p:nvPr>
            <p:ph type="title"/>
          </p:nvPr>
        </p:nvSpPr>
        <p:spPr>
          <a:xfrm>
            <a:off x="324000" y="230808"/>
            <a:ext cx="8496150" cy="377018"/>
          </a:xfrm>
        </p:spPr>
        <p:txBody>
          <a:bodyPr vert="horz" wrap="square" lIns="0" tIns="34286" rIns="68571" bIns="34286" rtlCol="0" anchor="ctr">
            <a:spAutoFit/>
          </a:bodyPr>
          <a:lstStyle/>
          <a:p>
            <a:r>
              <a:rPr lang="en-US" dirty="0"/>
              <a:t>Security Managed Services overview</a:t>
            </a:r>
          </a:p>
        </p:txBody>
      </p:sp>
      <p:grpSp>
        <p:nvGrpSpPr>
          <p:cNvPr id="7" name="Group 6">
            <a:extLst>
              <a:ext uri="{FF2B5EF4-FFF2-40B4-BE49-F238E27FC236}">
                <a16:creationId xmlns:a16="http://schemas.microsoft.com/office/drawing/2014/main" id="{24ECB685-E368-4D90-A02A-9844A2001CB4}"/>
              </a:ext>
            </a:extLst>
          </p:cNvPr>
          <p:cNvGrpSpPr/>
          <p:nvPr/>
        </p:nvGrpSpPr>
        <p:grpSpPr>
          <a:xfrm>
            <a:off x="2447925" y="987426"/>
            <a:ext cx="4248150" cy="1872456"/>
            <a:chOff x="2447925" y="987425"/>
            <a:chExt cx="4248150" cy="3744913"/>
          </a:xfrm>
        </p:grpSpPr>
        <p:cxnSp>
          <p:nvCxnSpPr>
            <p:cNvPr id="4" name="Straight Connector 3">
              <a:extLst>
                <a:ext uri="{FF2B5EF4-FFF2-40B4-BE49-F238E27FC236}">
                  <a16:creationId xmlns:a16="http://schemas.microsoft.com/office/drawing/2014/main" id="{6D5BA73D-2188-4166-9D61-25AB98109C9F}"/>
                </a:ext>
              </a:extLst>
            </p:cNvPr>
            <p:cNvCxnSpPr>
              <a:cxnSpLocks/>
            </p:cNvCxnSpPr>
            <p:nvPr/>
          </p:nvCxnSpPr>
          <p:spPr>
            <a:xfrm>
              <a:off x="4572000" y="987425"/>
              <a:ext cx="0" cy="3744913"/>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AC61DF2-B09F-4459-9CB0-187D66E643DE}"/>
                </a:ext>
              </a:extLst>
            </p:cNvPr>
            <p:cNvCxnSpPr>
              <a:cxnSpLocks/>
            </p:cNvCxnSpPr>
            <p:nvPr/>
          </p:nvCxnSpPr>
          <p:spPr>
            <a:xfrm>
              <a:off x="2447925" y="987425"/>
              <a:ext cx="0" cy="3744913"/>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07D2C7C-8A1D-4AE0-9C71-D27245797879}"/>
                </a:ext>
              </a:extLst>
            </p:cNvPr>
            <p:cNvCxnSpPr>
              <a:cxnSpLocks/>
            </p:cNvCxnSpPr>
            <p:nvPr/>
          </p:nvCxnSpPr>
          <p:spPr>
            <a:xfrm>
              <a:off x="6696075" y="987425"/>
              <a:ext cx="0" cy="3744913"/>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6" name="Straight Connector 5">
            <a:extLst>
              <a:ext uri="{FF2B5EF4-FFF2-40B4-BE49-F238E27FC236}">
                <a16:creationId xmlns:a16="http://schemas.microsoft.com/office/drawing/2014/main" id="{37E75462-38B1-46DE-A33D-70F1F6B70FDB}"/>
              </a:ext>
            </a:extLst>
          </p:cNvPr>
          <p:cNvCxnSpPr>
            <a:cxnSpLocks/>
          </p:cNvCxnSpPr>
          <p:nvPr/>
        </p:nvCxnSpPr>
        <p:spPr>
          <a:xfrm>
            <a:off x="323850" y="2859881"/>
            <a:ext cx="8496300" cy="0"/>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53765685-C51D-4FF2-B3F2-7354A3EBF6C2}"/>
              </a:ext>
            </a:extLst>
          </p:cNvPr>
          <p:cNvSpPr/>
          <p:nvPr/>
        </p:nvSpPr>
        <p:spPr>
          <a:xfrm>
            <a:off x="6696075" y="2881549"/>
            <a:ext cx="2124070" cy="1872456"/>
          </a:xfrm>
          <a:prstGeom prst="rect">
            <a:avLst/>
          </a:prstGeom>
          <a:solidFill>
            <a:srgbClr val="10253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1">
              <a:defRPr/>
            </a:pPr>
            <a:endParaRPr lang="en-IN">
              <a:solidFill>
                <a:prstClr val="white"/>
              </a:solidFill>
              <a:latin typeface="Trebuchet MS"/>
            </a:endParaRPr>
          </a:p>
        </p:txBody>
      </p:sp>
      <p:cxnSp>
        <p:nvCxnSpPr>
          <p:cNvPr id="48" name="Straight Connector 47">
            <a:extLst>
              <a:ext uri="{FF2B5EF4-FFF2-40B4-BE49-F238E27FC236}">
                <a16:creationId xmlns:a16="http://schemas.microsoft.com/office/drawing/2014/main" id="{C58C28DB-E055-4992-8DDA-DFC1A62967B6}"/>
              </a:ext>
            </a:extLst>
          </p:cNvPr>
          <p:cNvCxnSpPr>
            <a:cxnSpLocks/>
          </p:cNvCxnSpPr>
          <p:nvPr/>
        </p:nvCxnSpPr>
        <p:spPr>
          <a:xfrm>
            <a:off x="6696071" y="2877404"/>
            <a:ext cx="0" cy="1872456"/>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BD11DAC-4233-4740-94F4-590F07BA7D3A}"/>
              </a:ext>
            </a:extLst>
          </p:cNvPr>
          <p:cNvCxnSpPr>
            <a:cxnSpLocks/>
          </p:cNvCxnSpPr>
          <p:nvPr/>
        </p:nvCxnSpPr>
        <p:spPr>
          <a:xfrm>
            <a:off x="4571996" y="2877404"/>
            <a:ext cx="0" cy="1872456"/>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323047CB-8337-0F15-7774-CA1D8958C0D2}"/>
              </a:ext>
            </a:extLst>
          </p:cNvPr>
          <p:cNvSpPr/>
          <p:nvPr/>
        </p:nvSpPr>
        <p:spPr>
          <a:xfrm>
            <a:off x="317682" y="983958"/>
            <a:ext cx="2124070" cy="1872456"/>
          </a:xfrm>
          <a:prstGeom prst="rect">
            <a:avLst/>
          </a:prstGeom>
          <a:solidFill>
            <a:srgbClr val="10253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1">
              <a:defRPr/>
            </a:pPr>
            <a:endParaRPr lang="en-IN">
              <a:solidFill>
                <a:prstClr val="white"/>
              </a:solidFill>
              <a:latin typeface="Trebuchet MS"/>
            </a:endParaRPr>
          </a:p>
        </p:txBody>
      </p:sp>
      <p:sp>
        <p:nvSpPr>
          <p:cNvPr id="3" name="TextBox 2">
            <a:extLst>
              <a:ext uri="{FF2B5EF4-FFF2-40B4-BE49-F238E27FC236}">
                <a16:creationId xmlns:a16="http://schemas.microsoft.com/office/drawing/2014/main" id="{467DA824-F7DC-98ED-3DCC-0F9E147E91B5}"/>
              </a:ext>
            </a:extLst>
          </p:cNvPr>
          <p:cNvSpPr txBox="1"/>
          <p:nvPr/>
        </p:nvSpPr>
        <p:spPr>
          <a:xfrm>
            <a:off x="377396" y="1832562"/>
            <a:ext cx="2004645" cy="479618"/>
          </a:xfrm>
          <a:prstGeom prst="rect">
            <a:avLst/>
          </a:prstGeom>
          <a:noFill/>
        </p:spPr>
        <p:txBody>
          <a:bodyPr wrap="square" lIns="68580" tIns="34290" rIns="68580" bIns="34290" rtlCol="0" anchor="t">
            <a:spAutoFit/>
          </a:bodyPr>
          <a:lstStyle/>
          <a:p>
            <a:pPr algn="ctr" defTabSz="914241">
              <a:lnSpc>
                <a:spcPts val="1600"/>
              </a:lnSpc>
              <a:defRPr/>
            </a:pPr>
            <a:r>
              <a:rPr lang="en-US" sz="1350">
                <a:solidFill>
                  <a:srgbClr val="BED730"/>
                </a:solidFill>
                <a:latin typeface="Trebuchet MS"/>
              </a:rPr>
              <a:t>Cyber Security Advisory Services</a:t>
            </a:r>
            <a:endParaRPr lang="en-IN" sz="1350">
              <a:solidFill>
                <a:srgbClr val="BED730"/>
              </a:solidFill>
              <a:latin typeface="Trebuchet MS"/>
            </a:endParaRPr>
          </a:p>
        </p:txBody>
      </p:sp>
      <p:sp>
        <p:nvSpPr>
          <p:cNvPr id="5" name="TextBox 4">
            <a:extLst>
              <a:ext uri="{FF2B5EF4-FFF2-40B4-BE49-F238E27FC236}">
                <a16:creationId xmlns:a16="http://schemas.microsoft.com/office/drawing/2014/main" id="{8D1D65CF-CE95-C0FB-8210-72B4D6E65E87}"/>
              </a:ext>
            </a:extLst>
          </p:cNvPr>
          <p:cNvSpPr txBox="1"/>
          <p:nvPr/>
        </p:nvSpPr>
        <p:spPr>
          <a:xfrm>
            <a:off x="233806" y="3744594"/>
            <a:ext cx="2004645" cy="479618"/>
          </a:xfrm>
          <a:prstGeom prst="rect">
            <a:avLst/>
          </a:prstGeom>
          <a:noFill/>
        </p:spPr>
        <p:txBody>
          <a:bodyPr wrap="square" lIns="68580" tIns="34290" rIns="68580" bIns="34290" rtlCol="0" anchor="t">
            <a:spAutoFit/>
          </a:bodyPr>
          <a:lstStyle/>
          <a:p>
            <a:pPr algn="ctr" defTabSz="914241">
              <a:lnSpc>
                <a:spcPts val="1600"/>
              </a:lnSpc>
              <a:defRPr/>
            </a:pPr>
            <a:r>
              <a:rPr lang="en-US" sz="1350">
                <a:solidFill>
                  <a:schemeClr val="bg1"/>
                </a:solidFill>
                <a:latin typeface="Trebuchet MS"/>
              </a:rPr>
              <a:t>Security Platform as a Service</a:t>
            </a:r>
            <a:endParaRPr lang="en-IN" sz="1350">
              <a:solidFill>
                <a:schemeClr val="bg1"/>
              </a:solidFill>
              <a:latin typeface="Trebuchet MS"/>
            </a:endParaRPr>
          </a:p>
        </p:txBody>
      </p:sp>
      <p:sp>
        <p:nvSpPr>
          <p:cNvPr id="8" name="TextBox 7">
            <a:extLst>
              <a:ext uri="{FF2B5EF4-FFF2-40B4-BE49-F238E27FC236}">
                <a16:creationId xmlns:a16="http://schemas.microsoft.com/office/drawing/2014/main" id="{7A4CE582-A175-5047-DF2E-8668777E5FD4}"/>
              </a:ext>
            </a:extLst>
          </p:cNvPr>
          <p:cNvSpPr txBox="1"/>
          <p:nvPr/>
        </p:nvSpPr>
        <p:spPr>
          <a:xfrm>
            <a:off x="2546993" y="3759566"/>
            <a:ext cx="2004645" cy="479618"/>
          </a:xfrm>
          <a:prstGeom prst="rect">
            <a:avLst/>
          </a:prstGeom>
          <a:noFill/>
        </p:spPr>
        <p:txBody>
          <a:bodyPr wrap="square" lIns="68580" tIns="34290" rIns="68580" bIns="34290" rtlCol="0" anchor="t">
            <a:spAutoFit/>
          </a:bodyPr>
          <a:lstStyle/>
          <a:p>
            <a:pPr algn="ctr" defTabSz="914241">
              <a:lnSpc>
                <a:spcPts val="1600"/>
              </a:lnSpc>
              <a:defRPr/>
            </a:pPr>
            <a:r>
              <a:rPr lang="en-US" sz="1350">
                <a:solidFill>
                  <a:srgbClr val="BED730"/>
                </a:solidFill>
                <a:latin typeface="Trebuchet MS"/>
              </a:rPr>
              <a:t>Managed Security Services</a:t>
            </a:r>
            <a:endParaRPr lang="en-IN" sz="1350">
              <a:solidFill>
                <a:srgbClr val="BED730"/>
              </a:solidFill>
              <a:latin typeface="Trebuchet MS"/>
            </a:endParaRPr>
          </a:p>
        </p:txBody>
      </p:sp>
      <p:sp>
        <p:nvSpPr>
          <p:cNvPr id="10" name="TextBox 9">
            <a:extLst>
              <a:ext uri="{FF2B5EF4-FFF2-40B4-BE49-F238E27FC236}">
                <a16:creationId xmlns:a16="http://schemas.microsoft.com/office/drawing/2014/main" id="{D596039F-A456-061A-C8BB-51DFC656F031}"/>
              </a:ext>
            </a:extLst>
          </p:cNvPr>
          <p:cNvSpPr txBox="1"/>
          <p:nvPr/>
        </p:nvSpPr>
        <p:spPr>
          <a:xfrm>
            <a:off x="4571993" y="3776493"/>
            <a:ext cx="2004645" cy="479618"/>
          </a:xfrm>
          <a:prstGeom prst="rect">
            <a:avLst/>
          </a:prstGeom>
          <a:noFill/>
        </p:spPr>
        <p:txBody>
          <a:bodyPr wrap="square" lIns="68580" tIns="34290" rIns="68580" bIns="34290" rtlCol="0" anchor="t">
            <a:spAutoFit/>
          </a:bodyPr>
          <a:lstStyle/>
          <a:p>
            <a:pPr algn="ctr" defTabSz="914241">
              <a:lnSpc>
                <a:spcPts val="1600"/>
              </a:lnSpc>
              <a:defRPr/>
            </a:pPr>
            <a:r>
              <a:rPr lang="en-US" sz="1350">
                <a:solidFill>
                  <a:schemeClr val="bg1"/>
                </a:solidFill>
                <a:latin typeface="Trebuchet MS"/>
              </a:rPr>
              <a:t>Managed Detection &amp; Response</a:t>
            </a:r>
            <a:endParaRPr lang="en-IN" sz="1350">
              <a:solidFill>
                <a:schemeClr val="bg1"/>
              </a:solidFill>
              <a:latin typeface="Trebuchet MS"/>
            </a:endParaRPr>
          </a:p>
        </p:txBody>
      </p:sp>
      <p:sp>
        <p:nvSpPr>
          <p:cNvPr id="11" name="TextBox 10">
            <a:extLst>
              <a:ext uri="{FF2B5EF4-FFF2-40B4-BE49-F238E27FC236}">
                <a16:creationId xmlns:a16="http://schemas.microsoft.com/office/drawing/2014/main" id="{BE6D4CF5-6968-7601-AD65-9F86BE3416AF}"/>
              </a:ext>
            </a:extLst>
          </p:cNvPr>
          <p:cNvSpPr txBox="1"/>
          <p:nvPr/>
        </p:nvSpPr>
        <p:spPr>
          <a:xfrm>
            <a:off x="6797842" y="3786245"/>
            <a:ext cx="1950623" cy="479618"/>
          </a:xfrm>
          <a:prstGeom prst="rect">
            <a:avLst/>
          </a:prstGeom>
          <a:noFill/>
        </p:spPr>
        <p:txBody>
          <a:bodyPr wrap="square" lIns="68580" tIns="34290" rIns="68580" bIns="34290" rtlCol="0" anchor="t">
            <a:spAutoFit/>
          </a:bodyPr>
          <a:lstStyle/>
          <a:p>
            <a:pPr algn="ctr" defTabSz="914241">
              <a:lnSpc>
                <a:spcPts val="1600"/>
              </a:lnSpc>
              <a:defRPr/>
            </a:pPr>
            <a:r>
              <a:rPr lang="en-US" sz="1350">
                <a:solidFill>
                  <a:srgbClr val="BED730"/>
                </a:solidFill>
                <a:latin typeface="Trebuchet MS"/>
              </a:rPr>
              <a:t>Governance Risk &amp; Compliance (GRC)</a:t>
            </a:r>
          </a:p>
        </p:txBody>
      </p:sp>
      <p:sp>
        <p:nvSpPr>
          <p:cNvPr id="12" name="TextBox 11">
            <a:extLst>
              <a:ext uri="{FF2B5EF4-FFF2-40B4-BE49-F238E27FC236}">
                <a16:creationId xmlns:a16="http://schemas.microsoft.com/office/drawing/2014/main" id="{5DE2375E-48CD-9291-693C-894A79248F43}"/>
              </a:ext>
            </a:extLst>
          </p:cNvPr>
          <p:cNvSpPr txBox="1"/>
          <p:nvPr/>
        </p:nvSpPr>
        <p:spPr>
          <a:xfrm>
            <a:off x="2441753" y="1832563"/>
            <a:ext cx="2004645" cy="479618"/>
          </a:xfrm>
          <a:prstGeom prst="rect">
            <a:avLst/>
          </a:prstGeom>
          <a:noFill/>
        </p:spPr>
        <p:txBody>
          <a:bodyPr wrap="square" lIns="68580" tIns="34290" rIns="68580" bIns="34290" rtlCol="0" anchor="t">
            <a:spAutoFit/>
          </a:bodyPr>
          <a:lstStyle/>
          <a:p>
            <a:pPr algn="ctr" defTabSz="914241">
              <a:lnSpc>
                <a:spcPts val="1600"/>
              </a:lnSpc>
              <a:defRPr/>
            </a:pPr>
            <a:r>
              <a:rPr lang="en-US" sz="1350">
                <a:solidFill>
                  <a:schemeClr val="bg1"/>
                </a:solidFill>
                <a:latin typeface="Trebuchet MS"/>
              </a:rPr>
              <a:t>Design &amp; Build </a:t>
            </a:r>
            <a:br>
              <a:rPr lang="en-US" sz="1350">
                <a:solidFill>
                  <a:schemeClr val="bg1"/>
                </a:solidFill>
                <a:latin typeface="Trebuchet MS"/>
              </a:rPr>
            </a:br>
            <a:r>
              <a:rPr lang="en-US" sz="1350">
                <a:solidFill>
                  <a:schemeClr val="bg1"/>
                </a:solidFill>
                <a:latin typeface="Trebuchet MS"/>
              </a:rPr>
              <a:t>Services</a:t>
            </a:r>
            <a:endParaRPr lang="en-IN" sz="1350">
              <a:solidFill>
                <a:schemeClr val="bg1"/>
              </a:solidFill>
              <a:latin typeface="Trebuchet MS"/>
            </a:endParaRPr>
          </a:p>
        </p:txBody>
      </p:sp>
      <p:sp>
        <p:nvSpPr>
          <p:cNvPr id="13" name="TextBox 12">
            <a:extLst>
              <a:ext uri="{FF2B5EF4-FFF2-40B4-BE49-F238E27FC236}">
                <a16:creationId xmlns:a16="http://schemas.microsoft.com/office/drawing/2014/main" id="{9027B3E8-028D-8C1D-7F55-AC48ED63BD9A}"/>
              </a:ext>
            </a:extLst>
          </p:cNvPr>
          <p:cNvSpPr txBox="1"/>
          <p:nvPr/>
        </p:nvSpPr>
        <p:spPr>
          <a:xfrm>
            <a:off x="4578176" y="1822523"/>
            <a:ext cx="2004645" cy="479618"/>
          </a:xfrm>
          <a:prstGeom prst="rect">
            <a:avLst/>
          </a:prstGeom>
          <a:noFill/>
        </p:spPr>
        <p:txBody>
          <a:bodyPr wrap="square" lIns="68580" tIns="34290" rIns="68580" bIns="34290" rtlCol="0" anchor="t">
            <a:spAutoFit/>
          </a:bodyPr>
          <a:lstStyle/>
          <a:p>
            <a:pPr algn="ctr" defTabSz="914241">
              <a:lnSpc>
                <a:spcPts val="1600"/>
              </a:lnSpc>
              <a:defRPr/>
            </a:pPr>
            <a:r>
              <a:rPr lang="en-US" sz="1350">
                <a:solidFill>
                  <a:srgbClr val="BED730"/>
                </a:solidFill>
                <a:latin typeface="Trebuchet MS"/>
              </a:rPr>
              <a:t>Operate &amp; </a:t>
            </a:r>
            <a:br>
              <a:rPr lang="en-US" sz="1350">
                <a:solidFill>
                  <a:srgbClr val="BED730"/>
                </a:solidFill>
                <a:latin typeface="Trebuchet MS"/>
              </a:rPr>
            </a:br>
            <a:r>
              <a:rPr lang="en-US" sz="1350">
                <a:solidFill>
                  <a:srgbClr val="BED730"/>
                </a:solidFill>
                <a:latin typeface="Trebuchet MS"/>
              </a:rPr>
              <a:t>Protect</a:t>
            </a:r>
            <a:endParaRPr lang="en-IN" sz="1350">
              <a:solidFill>
                <a:srgbClr val="BED730"/>
              </a:solidFill>
              <a:latin typeface="Trebuchet MS"/>
            </a:endParaRPr>
          </a:p>
        </p:txBody>
      </p:sp>
      <p:sp>
        <p:nvSpPr>
          <p:cNvPr id="15" name="TextBox 14">
            <a:extLst>
              <a:ext uri="{FF2B5EF4-FFF2-40B4-BE49-F238E27FC236}">
                <a16:creationId xmlns:a16="http://schemas.microsoft.com/office/drawing/2014/main" id="{44D4CBCA-F3F7-E317-C870-532493BC53A6}"/>
              </a:ext>
            </a:extLst>
          </p:cNvPr>
          <p:cNvSpPr txBox="1"/>
          <p:nvPr/>
        </p:nvSpPr>
        <p:spPr>
          <a:xfrm>
            <a:off x="6797842" y="1800256"/>
            <a:ext cx="1968763" cy="479618"/>
          </a:xfrm>
          <a:prstGeom prst="rect">
            <a:avLst/>
          </a:prstGeom>
          <a:noFill/>
        </p:spPr>
        <p:txBody>
          <a:bodyPr wrap="square" lIns="68580" tIns="34290" rIns="68580" bIns="34290" rtlCol="0" anchor="t">
            <a:spAutoFit/>
          </a:bodyPr>
          <a:lstStyle/>
          <a:p>
            <a:pPr algn="ctr" defTabSz="914241">
              <a:lnSpc>
                <a:spcPts val="1600"/>
              </a:lnSpc>
              <a:defRPr/>
            </a:pPr>
            <a:r>
              <a:rPr lang="en-US" sz="1350">
                <a:solidFill>
                  <a:schemeClr val="bg1"/>
                </a:solidFill>
                <a:latin typeface="Trebuchet MS"/>
              </a:rPr>
              <a:t>Cloud Security &amp; Policy Management</a:t>
            </a:r>
            <a:endParaRPr lang="en-IN" sz="1350">
              <a:solidFill>
                <a:schemeClr val="bg1"/>
              </a:solidFill>
              <a:latin typeface="Trebuchet MS"/>
            </a:endParaRPr>
          </a:p>
        </p:txBody>
      </p:sp>
      <p:pic>
        <p:nvPicPr>
          <p:cNvPr id="19" name="Picture 18">
            <a:extLst>
              <a:ext uri="{FF2B5EF4-FFF2-40B4-BE49-F238E27FC236}">
                <a16:creationId xmlns:a16="http://schemas.microsoft.com/office/drawing/2014/main" id="{FDBABEB4-28C9-FB66-0825-789B962B73EF}"/>
              </a:ext>
            </a:extLst>
          </p:cNvPr>
          <p:cNvPicPr>
            <a:picLocks noChangeAspect="1"/>
          </p:cNvPicPr>
          <p:nvPr/>
        </p:nvPicPr>
        <p:blipFill rotWithShape="1">
          <a:blip r:embed="rId3">
            <a:duotone>
              <a:schemeClr val="accent3">
                <a:shade val="45000"/>
                <a:satMod val="135000"/>
              </a:schemeClr>
              <a:prstClr val="white"/>
            </a:duotone>
          </a:blip>
          <a:srcRect b="16250"/>
          <a:stretch/>
        </p:blipFill>
        <p:spPr>
          <a:xfrm>
            <a:off x="1112800" y="1272058"/>
            <a:ext cx="540000" cy="452249"/>
          </a:xfrm>
          <a:prstGeom prst="rect">
            <a:avLst/>
          </a:prstGeom>
        </p:spPr>
      </p:pic>
      <p:pic>
        <p:nvPicPr>
          <p:cNvPr id="21" name="Picture 20">
            <a:extLst>
              <a:ext uri="{FF2B5EF4-FFF2-40B4-BE49-F238E27FC236}">
                <a16:creationId xmlns:a16="http://schemas.microsoft.com/office/drawing/2014/main" id="{FF7D65C7-93BB-65FD-1471-BA141260EC54}"/>
              </a:ext>
            </a:extLst>
          </p:cNvPr>
          <p:cNvPicPr>
            <a:picLocks noChangeAspect="1"/>
          </p:cNvPicPr>
          <p:nvPr/>
        </p:nvPicPr>
        <p:blipFill rotWithShape="1">
          <a:blip r:embed="rId4">
            <a:lum bright="70000" contrast="-70000"/>
          </a:blip>
          <a:srcRect b="15844"/>
          <a:stretch/>
        </p:blipFill>
        <p:spPr>
          <a:xfrm>
            <a:off x="3239962" y="1287146"/>
            <a:ext cx="540000" cy="454442"/>
          </a:xfrm>
          <a:prstGeom prst="rect">
            <a:avLst/>
          </a:prstGeom>
        </p:spPr>
      </p:pic>
      <p:pic>
        <p:nvPicPr>
          <p:cNvPr id="23" name="Picture 22">
            <a:extLst>
              <a:ext uri="{FF2B5EF4-FFF2-40B4-BE49-F238E27FC236}">
                <a16:creationId xmlns:a16="http://schemas.microsoft.com/office/drawing/2014/main" id="{50B46778-0520-770B-BF2A-5274650F02A0}"/>
              </a:ext>
            </a:extLst>
          </p:cNvPr>
          <p:cNvPicPr>
            <a:picLocks noChangeAspect="1"/>
          </p:cNvPicPr>
          <p:nvPr/>
        </p:nvPicPr>
        <p:blipFill rotWithShape="1">
          <a:blip r:embed="rId5">
            <a:duotone>
              <a:schemeClr val="accent3">
                <a:shade val="45000"/>
                <a:satMod val="135000"/>
              </a:schemeClr>
              <a:prstClr val="white"/>
            </a:duotone>
          </a:blip>
          <a:srcRect b="15844"/>
          <a:stretch/>
        </p:blipFill>
        <p:spPr>
          <a:xfrm>
            <a:off x="5360952" y="1287145"/>
            <a:ext cx="540000" cy="454442"/>
          </a:xfrm>
          <a:prstGeom prst="rect">
            <a:avLst/>
          </a:prstGeom>
        </p:spPr>
      </p:pic>
      <p:pic>
        <p:nvPicPr>
          <p:cNvPr id="25" name="Picture 24">
            <a:extLst>
              <a:ext uri="{FF2B5EF4-FFF2-40B4-BE49-F238E27FC236}">
                <a16:creationId xmlns:a16="http://schemas.microsoft.com/office/drawing/2014/main" id="{7C4DE963-728C-1326-E708-E11AEBDB2D24}"/>
              </a:ext>
            </a:extLst>
          </p:cNvPr>
          <p:cNvPicPr>
            <a:picLocks noChangeAspect="1"/>
          </p:cNvPicPr>
          <p:nvPr/>
        </p:nvPicPr>
        <p:blipFill rotWithShape="1">
          <a:blip r:embed="rId6">
            <a:lum bright="70000" contrast="-70000"/>
          </a:blip>
          <a:srcRect b="30426"/>
          <a:stretch/>
        </p:blipFill>
        <p:spPr>
          <a:xfrm>
            <a:off x="7485022" y="1272058"/>
            <a:ext cx="607500" cy="422663"/>
          </a:xfrm>
          <a:prstGeom prst="rect">
            <a:avLst/>
          </a:prstGeom>
        </p:spPr>
      </p:pic>
      <p:pic>
        <p:nvPicPr>
          <p:cNvPr id="28" name="Picture 27">
            <a:extLst>
              <a:ext uri="{FF2B5EF4-FFF2-40B4-BE49-F238E27FC236}">
                <a16:creationId xmlns:a16="http://schemas.microsoft.com/office/drawing/2014/main" id="{FA9E2A16-39F3-C4EA-D3C7-471C6CCFA14D}"/>
              </a:ext>
            </a:extLst>
          </p:cNvPr>
          <p:cNvPicPr>
            <a:picLocks noChangeAspect="1"/>
          </p:cNvPicPr>
          <p:nvPr/>
        </p:nvPicPr>
        <p:blipFill rotWithShape="1">
          <a:blip r:embed="rId7">
            <a:lum bright="70000" contrast="-70000"/>
          </a:blip>
          <a:srcRect b="14091"/>
          <a:stretch/>
        </p:blipFill>
        <p:spPr>
          <a:xfrm>
            <a:off x="1109717" y="3198782"/>
            <a:ext cx="540000" cy="463913"/>
          </a:xfrm>
          <a:prstGeom prst="rect">
            <a:avLst/>
          </a:prstGeom>
        </p:spPr>
      </p:pic>
      <p:pic>
        <p:nvPicPr>
          <p:cNvPr id="30" name="Picture 29">
            <a:extLst>
              <a:ext uri="{FF2B5EF4-FFF2-40B4-BE49-F238E27FC236}">
                <a16:creationId xmlns:a16="http://schemas.microsoft.com/office/drawing/2014/main" id="{2076E8DB-02F8-2941-A0C1-1821243040E7}"/>
              </a:ext>
            </a:extLst>
          </p:cNvPr>
          <p:cNvPicPr>
            <a:picLocks noChangeAspect="1"/>
          </p:cNvPicPr>
          <p:nvPr/>
        </p:nvPicPr>
        <p:blipFill rotWithShape="1">
          <a:blip r:embed="rId8">
            <a:duotone>
              <a:schemeClr val="accent3">
                <a:shade val="45000"/>
                <a:satMod val="135000"/>
              </a:schemeClr>
              <a:prstClr val="white"/>
            </a:duotone>
          </a:blip>
          <a:srcRect b="20346"/>
          <a:stretch/>
        </p:blipFill>
        <p:spPr>
          <a:xfrm>
            <a:off x="3233782" y="3178606"/>
            <a:ext cx="607500" cy="483899"/>
          </a:xfrm>
          <a:prstGeom prst="rect">
            <a:avLst/>
          </a:prstGeom>
        </p:spPr>
      </p:pic>
      <p:pic>
        <p:nvPicPr>
          <p:cNvPr id="33" name="Picture 32">
            <a:extLst>
              <a:ext uri="{FF2B5EF4-FFF2-40B4-BE49-F238E27FC236}">
                <a16:creationId xmlns:a16="http://schemas.microsoft.com/office/drawing/2014/main" id="{3D4E1C26-A9E5-9931-A7A6-B0C3545925A2}"/>
              </a:ext>
            </a:extLst>
          </p:cNvPr>
          <p:cNvPicPr>
            <a:picLocks noChangeAspect="1"/>
          </p:cNvPicPr>
          <p:nvPr/>
        </p:nvPicPr>
        <p:blipFill rotWithShape="1">
          <a:blip r:embed="rId9">
            <a:lum bright="70000" contrast="-70000"/>
          </a:blip>
          <a:srcRect b="22993"/>
          <a:stretch/>
        </p:blipFill>
        <p:spPr>
          <a:xfrm>
            <a:off x="5330284" y="3186645"/>
            <a:ext cx="607500" cy="467821"/>
          </a:xfrm>
          <a:prstGeom prst="rect">
            <a:avLst/>
          </a:prstGeom>
        </p:spPr>
      </p:pic>
      <p:pic>
        <p:nvPicPr>
          <p:cNvPr id="35" name="Picture 34">
            <a:extLst>
              <a:ext uri="{FF2B5EF4-FFF2-40B4-BE49-F238E27FC236}">
                <a16:creationId xmlns:a16="http://schemas.microsoft.com/office/drawing/2014/main" id="{A0D1B397-B8A9-9842-1EA7-1817D763D79D}"/>
              </a:ext>
            </a:extLst>
          </p:cNvPr>
          <p:cNvPicPr>
            <a:picLocks noChangeAspect="1"/>
          </p:cNvPicPr>
          <p:nvPr/>
        </p:nvPicPr>
        <p:blipFill rotWithShape="1">
          <a:blip r:embed="rId10">
            <a:duotone>
              <a:schemeClr val="accent3">
                <a:shade val="45000"/>
                <a:satMod val="135000"/>
              </a:schemeClr>
              <a:prstClr val="white"/>
            </a:duotone>
          </a:blip>
          <a:srcRect b="14091"/>
          <a:stretch/>
        </p:blipFill>
        <p:spPr>
          <a:xfrm>
            <a:off x="7570116" y="3271838"/>
            <a:ext cx="432000" cy="371131"/>
          </a:xfrm>
          <a:prstGeom prst="rect">
            <a:avLst/>
          </a:prstGeom>
        </p:spPr>
      </p:pic>
      <p:sp>
        <p:nvSpPr>
          <p:cNvPr id="20" name="Rectangle: Rounded Corners 55">
            <a:extLst>
              <a:ext uri="{FF2B5EF4-FFF2-40B4-BE49-F238E27FC236}">
                <a16:creationId xmlns:a16="http://schemas.microsoft.com/office/drawing/2014/main" id="{651FF749-BC92-7142-36C5-2F2C9826F088}"/>
              </a:ext>
            </a:extLst>
          </p:cNvPr>
          <p:cNvSpPr/>
          <p:nvPr/>
        </p:nvSpPr>
        <p:spPr>
          <a:xfrm>
            <a:off x="0" y="4506150"/>
            <a:ext cx="9144000" cy="360000"/>
          </a:xfrm>
          <a:prstGeom prst="roundRect">
            <a:avLst>
              <a:gd name="adj" fmla="val 0"/>
            </a:avLst>
          </a:prstGeom>
          <a:solidFill>
            <a:srgbClr val="BED730"/>
          </a:solidFill>
          <a:ln w="12700" cap="flat" cmpd="sng" algn="ctr">
            <a:noFill/>
            <a:prstDash val="solid"/>
            <a:miter lim="800000"/>
          </a:ln>
          <a:effectLst/>
        </p:spPr>
        <p:txBody>
          <a:bodyPr rtlCol="0" anchor="ctr"/>
          <a:lstStyle/>
          <a:p>
            <a:pPr algn="ctr" rtl="0"/>
            <a:r>
              <a:rPr lang="en-US" sz="1100" b="1" i="1">
                <a:effectLst/>
                <a:latin typeface="Trebuchet MS" panose="020B0703020202090204" pitchFamily="34" charset="0"/>
              </a:rPr>
              <a:t>AI/ML driven continuous Security Assurance Monitoring, &amp; Automated Incident Management</a:t>
            </a:r>
          </a:p>
        </p:txBody>
      </p:sp>
    </p:spTree>
    <p:extLst>
      <p:ext uri="{BB962C8B-B14F-4D97-AF65-F5344CB8AC3E}">
        <p14:creationId xmlns:p14="http://schemas.microsoft.com/office/powerpoint/2010/main" val="18090899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848892E-CF99-7617-D76B-44363F7EBBC0}"/>
              </a:ext>
            </a:extLst>
          </p:cNvPr>
          <p:cNvSpPr>
            <a:spLocks noGrp="1"/>
          </p:cNvSpPr>
          <p:nvPr>
            <p:ph type="title"/>
          </p:nvPr>
        </p:nvSpPr>
        <p:spPr>
          <a:xfrm>
            <a:off x="324000" y="219268"/>
            <a:ext cx="8496150" cy="400099"/>
          </a:xfrm>
        </p:spPr>
        <p:txBody>
          <a:bodyPr/>
          <a:lstStyle/>
          <a:p>
            <a:r>
              <a:rPr lang="en-US"/>
              <a:t>SECURITY MANAGED SERVICES FRAMEWORK</a:t>
            </a:r>
            <a:endParaRPr lang="en-IN"/>
          </a:p>
        </p:txBody>
      </p:sp>
      <p:sp>
        <p:nvSpPr>
          <p:cNvPr id="1071" name="Freeform: Shape 18">
            <a:extLst>
              <a:ext uri="{FF2B5EF4-FFF2-40B4-BE49-F238E27FC236}">
                <a16:creationId xmlns:a16="http://schemas.microsoft.com/office/drawing/2014/main" id="{C4424F19-51B8-4170-67D4-CF44E284339B}"/>
              </a:ext>
            </a:extLst>
          </p:cNvPr>
          <p:cNvSpPr>
            <a:spLocks/>
          </p:cNvSpPr>
          <p:nvPr/>
        </p:nvSpPr>
        <p:spPr bwMode="gray">
          <a:xfrm rot="16200000">
            <a:off x="5629292" y="-297268"/>
            <a:ext cx="832707" cy="4431710"/>
          </a:xfrm>
          <a:prstGeom prst="roundRect">
            <a:avLst/>
          </a:prstGeom>
          <a:solidFill>
            <a:srgbClr val="BED730"/>
          </a:solidFill>
          <a:ln w="12700" cap="flat" cmpd="sng" algn="ctr">
            <a:noFill/>
            <a:prstDash val="sysDot"/>
            <a:miter lim="800000"/>
          </a:ln>
          <a:effectLst/>
        </p:spPr>
        <p:txBody>
          <a:bodyPr tIns="0"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prstClr val="black"/>
              </a:solidFill>
              <a:effectLst/>
              <a:uLnTx/>
              <a:uFillTx/>
              <a:latin typeface="Trebuchet MS"/>
              <a:ea typeface="+mn-ea"/>
              <a:cs typeface="+mn-cs"/>
            </a:endParaRPr>
          </a:p>
        </p:txBody>
      </p:sp>
      <p:sp>
        <p:nvSpPr>
          <p:cNvPr id="1073" name="Freeform: Shape 18">
            <a:extLst>
              <a:ext uri="{FF2B5EF4-FFF2-40B4-BE49-F238E27FC236}">
                <a16:creationId xmlns:a16="http://schemas.microsoft.com/office/drawing/2014/main" id="{6BA0B56E-9E8F-DF7D-C0F9-59295AE74EB2}"/>
              </a:ext>
            </a:extLst>
          </p:cNvPr>
          <p:cNvSpPr>
            <a:spLocks/>
          </p:cNvSpPr>
          <p:nvPr/>
        </p:nvSpPr>
        <p:spPr bwMode="gray">
          <a:xfrm>
            <a:off x="2957884" y="3862003"/>
            <a:ext cx="2584142" cy="870335"/>
          </a:xfrm>
          <a:prstGeom prst="roundRect">
            <a:avLst/>
          </a:prstGeom>
          <a:solidFill>
            <a:schemeClr val="accent1">
              <a:alpha val="90000"/>
            </a:schemeClr>
          </a:solidFill>
          <a:ln w="9525" cap="flat" cmpd="sng" algn="ctr">
            <a:noFill/>
            <a:prstDash val="solid"/>
          </a:ln>
          <a:effectLst/>
          <a:scene3d>
            <a:camera prst="orthographicFront"/>
            <a:lightRig rig="flat" dir="t"/>
          </a:scene3d>
          <a:sp3d z="190500" extrusionH="12700" prstMaterial="plastic"/>
        </p:spPr>
        <p:txBody>
          <a:bodyPr spcFirstLastPara="0" vert="horz" wrap="square" lIns="40958" tIns="40958" rIns="40958" bIns="40958" numCol="1" spcCol="1270" anchor="ctr" anchorCtr="0">
            <a:noAutofit/>
          </a:bodyPr>
          <a:lstStyle/>
          <a:p>
            <a:pPr marL="0" marR="0" lvl="0" indent="0" algn="ctr" defTabSz="399930" rtl="0" eaLnBrk="1" fontAlgn="auto" latinLnBrk="0" hangingPunct="1">
              <a:lnSpc>
                <a:spcPct val="90000"/>
              </a:lnSpc>
              <a:spcBef>
                <a:spcPts val="0"/>
              </a:spcBef>
              <a:spcAft>
                <a:spcPct val="35000"/>
              </a:spcAft>
              <a:buClrTx/>
              <a:buSzTx/>
              <a:buFontTx/>
              <a:buNone/>
              <a:tabLst/>
              <a:defRPr/>
            </a:pPr>
            <a:endParaRPr kumimoji="0" lang="en-US" sz="800" b="1" i="0" u="none" strike="noStrike" kern="0" cap="none" spc="0" normalizeH="0" baseline="0" noProof="0">
              <a:ln>
                <a:noFill/>
              </a:ln>
              <a:solidFill>
                <a:srgbClr val="FFFFFF"/>
              </a:solidFill>
              <a:effectLst/>
              <a:uLnTx/>
              <a:uFillTx/>
              <a:latin typeface="Trebuchet MS"/>
              <a:ea typeface="+mn-ea"/>
              <a:cs typeface="Arial" panose="020B0604020202020204" pitchFamily="34" charset="0"/>
            </a:endParaRPr>
          </a:p>
        </p:txBody>
      </p:sp>
      <p:sp>
        <p:nvSpPr>
          <p:cNvPr id="1072" name="Freeform: Shape 18">
            <a:extLst>
              <a:ext uri="{FF2B5EF4-FFF2-40B4-BE49-F238E27FC236}">
                <a16:creationId xmlns:a16="http://schemas.microsoft.com/office/drawing/2014/main" id="{4F6A7E5C-0671-4CBE-6E91-2C7A74490B97}"/>
              </a:ext>
            </a:extLst>
          </p:cNvPr>
          <p:cNvSpPr>
            <a:spLocks/>
          </p:cNvSpPr>
          <p:nvPr/>
        </p:nvSpPr>
        <p:spPr bwMode="gray">
          <a:xfrm rot="16200000">
            <a:off x="5359883" y="203711"/>
            <a:ext cx="1069409" cy="5851121"/>
          </a:xfrm>
          <a:prstGeom prst="roundRect">
            <a:avLst/>
          </a:prstGeom>
          <a:solidFill>
            <a:schemeClr val="accent4">
              <a:lumMod val="75000"/>
            </a:schemeClr>
          </a:solidFill>
          <a:ln w="9525" cap="flat" cmpd="sng" algn="ctr">
            <a:noFill/>
            <a:prstDash val="solid"/>
          </a:ln>
          <a:effectLst/>
          <a:scene3d>
            <a:camera prst="orthographicFront"/>
            <a:lightRig rig="flat" dir="t"/>
          </a:scene3d>
          <a:sp3d z="190500" extrusionH="12700" prstMaterial="plastic"/>
        </p:spPr>
        <p:txBody>
          <a:bodyPr spcFirstLastPara="0" vert="horz" wrap="square" lIns="40958" tIns="40958" rIns="40958" bIns="40958" numCol="1" spcCol="1270" anchor="ctr" anchorCtr="0">
            <a:noAutofit/>
          </a:bodyPr>
          <a:lstStyle/>
          <a:p>
            <a:pPr marL="0" marR="0" lvl="0" indent="0" algn="ctr" defTabSz="399930" rtl="0" eaLnBrk="1" fontAlgn="auto" latinLnBrk="0" hangingPunct="1">
              <a:lnSpc>
                <a:spcPct val="90000"/>
              </a:lnSpc>
              <a:spcBef>
                <a:spcPts val="0"/>
              </a:spcBef>
              <a:spcAft>
                <a:spcPct val="35000"/>
              </a:spcAft>
              <a:buClrTx/>
              <a:buSzTx/>
              <a:buFontTx/>
              <a:buNone/>
              <a:tabLst/>
              <a:defRPr/>
            </a:pPr>
            <a:endParaRPr kumimoji="0" lang="en-US" sz="800" b="1" i="0" u="none" strike="noStrike" kern="0" cap="none" spc="0" normalizeH="0" baseline="0" noProof="0">
              <a:ln>
                <a:noFill/>
              </a:ln>
              <a:solidFill>
                <a:srgbClr val="FFFFFF"/>
              </a:solidFill>
              <a:effectLst/>
              <a:uLnTx/>
              <a:uFillTx/>
              <a:latin typeface="Trebuchet MS"/>
              <a:ea typeface="+mn-ea"/>
              <a:cs typeface="Arial" panose="020B0604020202020204" pitchFamily="34" charset="0"/>
            </a:endParaRPr>
          </a:p>
        </p:txBody>
      </p:sp>
      <p:sp>
        <p:nvSpPr>
          <p:cNvPr id="5" name="TextBox 4">
            <a:extLst>
              <a:ext uri="{FF2B5EF4-FFF2-40B4-BE49-F238E27FC236}">
                <a16:creationId xmlns:a16="http://schemas.microsoft.com/office/drawing/2014/main" id="{C8570E1B-8926-F927-2380-A5BD4E6A5B94}"/>
              </a:ext>
            </a:extLst>
          </p:cNvPr>
          <p:cNvSpPr txBox="1"/>
          <p:nvPr/>
        </p:nvSpPr>
        <p:spPr>
          <a:xfrm>
            <a:off x="4200494" y="2064465"/>
            <a:ext cx="458779" cy="184666"/>
          </a:xfrm>
          <a:prstGeom prst="rect">
            <a:avLst/>
          </a:prstGeom>
          <a:solidFill>
            <a:schemeClr val="accent3">
              <a:lumMod val="20000"/>
              <a:lumOff val="80000"/>
            </a:schemeClr>
          </a:solidFill>
          <a:ln w="3175">
            <a:solidFill>
              <a:schemeClr val="accent3">
                <a:lumMod val="60000"/>
                <a:lumOff val="40000"/>
              </a:schemeClr>
            </a:solidFill>
          </a:ln>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IN" sz="600" b="0" i="0" u="none" strike="noStrike" kern="1200" cap="none" spc="0" normalizeH="0" baseline="0" noProof="0">
                <a:ln>
                  <a:noFill/>
                </a:ln>
                <a:solidFill>
                  <a:prstClr val="black"/>
                </a:solidFill>
                <a:effectLst/>
                <a:uLnTx/>
                <a:uFillTx/>
                <a:latin typeface="Trebuchet MS"/>
                <a:ea typeface="+mn-ea"/>
                <a:cs typeface="+mn-cs"/>
              </a:rPr>
              <a:t>Request</a:t>
            </a:r>
          </a:p>
        </p:txBody>
      </p:sp>
      <p:sp>
        <p:nvSpPr>
          <p:cNvPr id="6" name="TextBox 5">
            <a:extLst>
              <a:ext uri="{FF2B5EF4-FFF2-40B4-BE49-F238E27FC236}">
                <a16:creationId xmlns:a16="http://schemas.microsoft.com/office/drawing/2014/main" id="{9932AB16-4338-D200-F80D-59A7D64CB870}"/>
              </a:ext>
            </a:extLst>
          </p:cNvPr>
          <p:cNvSpPr txBox="1"/>
          <p:nvPr/>
        </p:nvSpPr>
        <p:spPr>
          <a:xfrm>
            <a:off x="4656105" y="2064465"/>
            <a:ext cx="378629" cy="184666"/>
          </a:xfrm>
          <a:prstGeom prst="rect">
            <a:avLst/>
          </a:prstGeom>
          <a:solidFill>
            <a:schemeClr val="accent3">
              <a:lumMod val="20000"/>
              <a:lumOff val="80000"/>
            </a:schemeClr>
          </a:solidFill>
          <a:ln w="3175">
            <a:solidFill>
              <a:schemeClr val="accent3">
                <a:lumMod val="60000"/>
                <a:lumOff val="40000"/>
              </a:schemeClr>
            </a:solidFill>
          </a:ln>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IN" sz="600" b="0" i="0" u="none" strike="noStrike" kern="1200" cap="none" spc="0" normalizeH="0" baseline="0" noProof="0">
                <a:ln>
                  <a:noFill/>
                </a:ln>
                <a:solidFill>
                  <a:prstClr val="black"/>
                </a:solidFill>
                <a:effectLst/>
                <a:uLnTx/>
                <a:uFillTx/>
                <a:latin typeface="Trebuchet MS"/>
                <a:ea typeface="+mn-ea"/>
                <a:cs typeface="+mn-cs"/>
              </a:rPr>
              <a:t>Event</a:t>
            </a:r>
          </a:p>
        </p:txBody>
      </p:sp>
      <p:sp>
        <p:nvSpPr>
          <p:cNvPr id="7" name="TextBox 6">
            <a:extLst>
              <a:ext uri="{FF2B5EF4-FFF2-40B4-BE49-F238E27FC236}">
                <a16:creationId xmlns:a16="http://schemas.microsoft.com/office/drawing/2014/main" id="{E2CB1B64-2DC9-2213-C9D8-2F7C6DFAFEDA}"/>
              </a:ext>
            </a:extLst>
          </p:cNvPr>
          <p:cNvSpPr txBox="1"/>
          <p:nvPr/>
        </p:nvSpPr>
        <p:spPr>
          <a:xfrm>
            <a:off x="5874664" y="2064465"/>
            <a:ext cx="434734" cy="184666"/>
          </a:xfrm>
          <a:prstGeom prst="rect">
            <a:avLst/>
          </a:prstGeom>
          <a:solidFill>
            <a:schemeClr val="accent3">
              <a:lumMod val="20000"/>
              <a:lumOff val="80000"/>
            </a:schemeClr>
          </a:solidFill>
          <a:ln w="3175">
            <a:solidFill>
              <a:schemeClr val="accent3">
                <a:lumMod val="60000"/>
                <a:lumOff val="40000"/>
              </a:schemeClr>
            </a:solidFill>
          </a:ln>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IN" sz="600" b="0" i="0" u="none" strike="noStrike" kern="1200" cap="none" spc="0" normalizeH="0" baseline="0" noProof="0">
                <a:ln>
                  <a:noFill/>
                </a:ln>
                <a:solidFill>
                  <a:prstClr val="black"/>
                </a:solidFill>
                <a:effectLst/>
                <a:uLnTx/>
                <a:uFillTx/>
                <a:latin typeface="Trebuchet MS"/>
                <a:ea typeface="+mn-ea"/>
                <a:cs typeface="+mn-cs"/>
              </a:rPr>
              <a:t>Change</a:t>
            </a:r>
          </a:p>
        </p:txBody>
      </p:sp>
      <p:sp>
        <p:nvSpPr>
          <p:cNvPr id="8" name="TextBox 7">
            <a:extLst>
              <a:ext uri="{FF2B5EF4-FFF2-40B4-BE49-F238E27FC236}">
                <a16:creationId xmlns:a16="http://schemas.microsoft.com/office/drawing/2014/main" id="{D0694DDA-03A7-6C20-ABC5-A7379B70FB27}"/>
              </a:ext>
            </a:extLst>
          </p:cNvPr>
          <p:cNvSpPr txBox="1"/>
          <p:nvPr/>
        </p:nvSpPr>
        <p:spPr>
          <a:xfrm>
            <a:off x="5451325" y="2064465"/>
            <a:ext cx="471604" cy="184666"/>
          </a:xfrm>
          <a:prstGeom prst="rect">
            <a:avLst/>
          </a:prstGeom>
          <a:solidFill>
            <a:schemeClr val="accent3">
              <a:lumMod val="20000"/>
              <a:lumOff val="80000"/>
            </a:schemeClr>
          </a:solidFill>
          <a:ln w="3175">
            <a:solidFill>
              <a:schemeClr val="accent3">
                <a:lumMod val="60000"/>
                <a:lumOff val="40000"/>
              </a:schemeClr>
            </a:solidFill>
          </a:ln>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IN" sz="600" b="0" i="0" u="none" strike="noStrike" kern="1200" cap="none" spc="0" normalizeH="0" baseline="0" noProof="0">
                <a:ln>
                  <a:noFill/>
                </a:ln>
                <a:solidFill>
                  <a:prstClr val="black"/>
                </a:solidFill>
                <a:effectLst/>
                <a:uLnTx/>
                <a:uFillTx/>
                <a:latin typeface="Trebuchet MS"/>
                <a:ea typeface="+mn-ea"/>
                <a:cs typeface="+mn-cs"/>
              </a:rPr>
              <a:t>Problem</a:t>
            </a:r>
          </a:p>
        </p:txBody>
      </p:sp>
      <p:sp>
        <p:nvSpPr>
          <p:cNvPr id="9" name="TextBox 8">
            <a:extLst>
              <a:ext uri="{FF2B5EF4-FFF2-40B4-BE49-F238E27FC236}">
                <a16:creationId xmlns:a16="http://schemas.microsoft.com/office/drawing/2014/main" id="{558CBE34-1FA4-2AF4-9E0D-13E53AD6AB1B}"/>
              </a:ext>
            </a:extLst>
          </p:cNvPr>
          <p:cNvSpPr txBox="1"/>
          <p:nvPr/>
        </p:nvSpPr>
        <p:spPr>
          <a:xfrm>
            <a:off x="5028362" y="2064465"/>
            <a:ext cx="465191" cy="184666"/>
          </a:xfrm>
          <a:prstGeom prst="rect">
            <a:avLst/>
          </a:prstGeom>
          <a:solidFill>
            <a:schemeClr val="accent3">
              <a:lumMod val="20000"/>
              <a:lumOff val="80000"/>
            </a:schemeClr>
          </a:solidFill>
          <a:ln w="3175">
            <a:solidFill>
              <a:schemeClr val="accent3">
                <a:lumMod val="60000"/>
                <a:lumOff val="40000"/>
              </a:schemeClr>
            </a:solidFill>
          </a:ln>
        </p:spPr>
        <p:txBody>
          <a:bodyPr wrap="none" rtlCol="0" anchor="ctr">
            <a:spAutoFit/>
          </a:bodyPr>
          <a:lstStyle>
            <a:defPPr>
              <a:defRPr lang="en-US"/>
            </a:defPPr>
            <a:lvl1pPr algn="ctr">
              <a:defRPr sz="800"/>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IN" sz="600" b="0" i="0" u="none" strike="noStrike" kern="1200" cap="none" spc="0" normalizeH="0" baseline="0" noProof="0">
                <a:ln>
                  <a:noFill/>
                </a:ln>
                <a:solidFill>
                  <a:prstClr val="black"/>
                </a:solidFill>
                <a:effectLst/>
                <a:uLnTx/>
                <a:uFillTx/>
                <a:latin typeface="Trebuchet MS"/>
                <a:ea typeface="+mn-ea"/>
                <a:cs typeface="+mn-cs"/>
              </a:rPr>
              <a:t>Incident</a:t>
            </a:r>
          </a:p>
        </p:txBody>
      </p:sp>
      <p:sp>
        <p:nvSpPr>
          <p:cNvPr id="10" name="TextBox 9">
            <a:extLst>
              <a:ext uri="{FF2B5EF4-FFF2-40B4-BE49-F238E27FC236}">
                <a16:creationId xmlns:a16="http://schemas.microsoft.com/office/drawing/2014/main" id="{34D2746D-02E6-D357-ACDF-2215A6E6E559}"/>
              </a:ext>
            </a:extLst>
          </p:cNvPr>
          <p:cNvSpPr txBox="1"/>
          <p:nvPr/>
        </p:nvSpPr>
        <p:spPr>
          <a:xfrm>
            <a:off x="6316566" y="2064465"/>
            <a:ext cx="632149" cy="184666"/>
          </a:xfrm>
          <a:prstGeom prst="rect">
            <a:avLst/>
          </a:prstGeom>
          <a:solidFill>
            <a:schemeClr val="accent3">
              <a:lumMod val="20000"/>
              <a:lumOff val="80000"/>
            </a:schemeClr>
          </a:solidFill>
          <a:ln w="3175">
            <a:solidFill>
              <a:schemeClr val="accent3">
                <a:lumMod val="60000"/>
                <a:lumOff val="40000"/>
              </a:schemeClr>
            </a:solidFill>
          </a:ln>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IN" sz="600" b="0" i="0" u="none" strike="noStrike" kern="1200" cap="none" spc="0" normalizeH="0" baseline="0" noProof="0">
                <a:ln>
                  <a:noFill/>
                </a:ln>
                <a:solidFill>
                  <a:prstClr val="black"/>
                </a:solidFill>
                <a:effectLst/>
                <a:uLnTx/>
                <a:uFillTx/>
                <a:latin typeface="Trebuchet MS"/>
                <a:ea typeface="+mn-ea"/>
                <a:cs typeface="+mn-cs"/>
              </a:rPr>
              <a:t>Asset Mgmt.</a:t>
            </a:r>
          </a:p>
        </p:txBody>
      </p:sp>
      <p:sp>
        <p:nvSpPr>
          <p:cNvPr id="38" name="TextBox 37">
            <a:extLst>
              <a:ext uri="{FF2B5EF4-FFF2-40B4-BE49-F238E27FC236}">
                <a16:creationId xmlns:a16="http://schemas.microsoft.com/office/drawing/2014/main" id="{C1F2D15D-1FEB-9DEC-4E56-DDBF4CF74C7C}"/>
              </a:ext>
            </a:extLst>
          </p:cNvPr>
          <p:cNvSpPr txBox="1"/>
          <p:nvPr/>
        </p:nvSpPr>
        <p:spPr>
          <a:xfrm>
            <a:off x="7314251" y="2060249"/>
            <a:ext cx="806189" cy="184666"/>
          </a:xfrm>
          <a:prstGeom prst="rect">
            <a:avLst/>
          </a:prstGeom>
          <a:solidFill>
            <a:schemeClr val="accent3">
              <a:lumMod val="20000"/>
              <a:lumOff val="80000"/>
            </a:schemeClr>
          </a:solidFill>
          <a:ln w="3175">
            <a:solidFill>
              <a:schemeClr val="accent3">
                <a:lumMod val="60000"/>
                <a:lumOff val="40000"/>
              </a:schemeClr>
            </a:solidFill>
          </a:ln>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IN" sz="600" b="0" i="0" u="none" strike="noStrike" kern="1200" cap="none" spc="0" normalizeH="0" baseline="0" noProof="0">
                <a:ln>
                  <a:noFill/>
                </a:ln>
                <a:solidFill>
                  <a:prstClr val="black"/>
                </a:solidFill>
                <a:effectLst/>
                <a:uLnTx/>
                <a:uFillTx/>
                <a:latin typeface="Trebuchet MS"/>
                <a:ea typeface="+mn-ea"/>
                <a:cs typeface="+mn-cs"/>
              </a:rPr>
              <a:t>Service  Mapping</a:t>
            </a:r>
          </a:p>
        </p:txBody>
      </p:sp>
      <p:sp>
        <p:nvSpPr>
          <p:cNvPr id="39" name="TextBox 38">
            <a:extLst>
              <a:ext uri="{FF2B5EF4-FFF2-40B4-BE49-F238E27FC236}">
                <a16:creationId xmlns:a16="http://schemas.microsoft.com/office/drawing/2014/main" id="{825B85BE-E108-6C0E-BA5D-0EB468F03759}"/>
              </a:ext>
            </a:extLst>
          </p:cNvPr>
          <p:cNvSpPr txBox="1"/>
          <p:nvPr/>
        </p:nvSpPr>
        <p:spPr>
          <a:xfrm>
            <a:off x="6945228" y="2064465"/>
            <a:ext cx="375423" cy="184666"/>
          </a:xfrm>
          <a:prstGeom prst="rect">
            <a:avLst/>
          </a:prstGeom>
          <a:solidFill>
            <a:schemeClr val="accent3">
              <a:lumMod val="20000"/>
              <a:lumOff val="80000"/>
            </a:schemeClr>
          </a:solidFill>
          <a:ln w="3175">
            <a:solidFill>
              <a:schemeClr val="accent3">
                <a:lumMod val="60000"/>
                <a:lumOff val="40000"/>
              </a:schemeClr>
            </a:solidFill>
          </a:ln>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IN" sz="600" b="0" i="0" u="none" strike="noStrike" kern="1200" cap="none" spc="0" normalizeH="0" baseline="0" noProof="0">
                <a:ln>
                  <a:noFill/>
                </a:ln>
                <a:solidFill>
                  <a:prstClr val="black"/>
                </a:solidFill>
                <a:effectLst/>
                <a:uLnTx/>
                <a:uFillTx/>
                <a:latin typeface="Trebuchet MS"/>
                <a:ea typeface="+mn-ea"/>
                <a:cs typeface="+mn-cs"/>
              </a:rPr>
              <a:t>CMDB</a:t>
            </a:r>
          </a:p>
        </p:txBody>
      </p:sp>
      <p:sp>
        <p:nvSpPr>
          <p:cNvPr id="41" name="TextBox 40">
            <a:extLst>
              <a:ext uri="{FF2B5EF4-FFF2-40B4-BE49-F238E27FC236}">
                <a16:creationId xmlns:a16="http://schemas.microsoft.com/office/drawing/2014/main" id="{23DA1566-4963-FE1E-9060-B3D99C173B9A}"/>
              </a:ext>
            </a:extLst>
          </p:cNvPr>
          <p:cNvSpPr txBox="1"/>
          <p:nvPr/>
        </p:nvSpPr>
        <p:spPr>
          <a:xfrm>
            <a:off x="6180047" y="1589542"/>
            <a:ext cx="1269351" cy="175787"/>
          </a:xfrm>
          <a:prstGeom prst="roundRect">
            <a:avLst/>
          </a:prstGeom>
          <a:solidFill>
            <a:schemeClr val="accent3">
              <a:lumMod val="20000"/>
              <a:lumOff val="80000"/>
            </a:schemeClr>
          </a:solidFill>
          <a:ln w="3175" cap="flat" cmpd="sng" algn="ctr">
            <a:solidFill>
              <a:schemeClr val="accent3">
                <a:lumMod val="60000"/>
                <a:lumOff val="40000"/>
              </a:schemeClr>
            </a:solidFill>
            <a:prstDash val="sysDot"/>
            <a:miter lim="800000"/>
          </a:ln>
          <a:effectLst/>
        </p:spPr>
        <p:txBody>
          <a:bodyPr rtlCol="0" anchor="ctr"/>
          <a:lstStyle>
            <a:defPPr>
              <a:defRPr lang="en-US"/>
            </a:defPPr>
            <a:lvl1pPr algn="ctr" defTabSz="914378">
              <a:defRPr sz="933" kern="0">
                <a:solidFill>
                  <a:prstClr val="black"/>
                </a:solidFill>
                <a:latin typeface="Calibri" panose="020F0502020204030204"/>
              </a:defRPr>
            </a:lvl1p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solidFill>
                <a:effectLst/>
                <a:uLnTx/>
                <a:uFillTx/>
                <a:latin typeface="Trebuchet MS"/>
                <a:ea typeface="+mn-ea"/>
                <a:cs typeface="+mn-cs"/>
              </a:rPr>
              <a:t>Service Fulfilment</a:t>
            </a:r>
            <a:endParaRPr kumimoji="0" lang="en-IN" sz="700" b="0" i="0" u="none" strike="noStrike" kern="1200" cap="none" spc="0" normalizeH="0" baseline="0" noProof="0">
              <a:ln>
                <a:noFill/>
              </a:ln>
              <a:solidFill>
                <a:prstClr val="black"/>
              </a:solidFill>
              <a:effectLst/>
              <a:uLnTx/>
              <a:uFillTx/>
              <a:latin typeface="Trebuchet MS"/>
              <a:ea typeface="+mn-ea"/>
              <a:cs typeface="+mn-cs"/>
            </a:endParaRPr>
          </a:p>
        </p:txBody>
      </p:sp>
      <p:sp>
        <p:nvSpPr>
          <p:cNvPr id="43" name="Rectangle: Rounded Corners 1048">
            <a:extLst>
              <a:ext uri="{FF2B5EF4-FFF2-40B4-BE49-F238E27FC236}">
                <a16:creationId xmlns:a16="http://schemas.microsoft.com/office/drawing/2014/main" id="{E34C8ADE-FCBB-11F7-7392-99615A49CC80}"/>
              </a:ext>
            </a:extLst>
          </p:cNvPr>
          <p:cNvSpPr/>
          <p:nvPr/>
        </p:nvSpPr>
        <p:spPr>
          <a:xfrm>
            <a:off x="4882870" y="1805599"/>
            <a:ext cx="2503180" cy="221337"/>
          </a:xfrm>
          <a:prstGeom prst="roundRect">
            <a:avLst/>
          </a:prstGeom>
          <a:solidFill>
            <a:schemeClr val="accent3">
              <a:lumMod val="20000"/>
              <a:lumOff val="80000"/>
            </a:schemeClr>
          </a:solidFill>
          <a:ln w="3175">
            <a:solidFill>
              <a:schemeClr val="accent3">
                <a:lumMod val="60000"/>
                <a:lumOff val="40000"/>
              </a:schemeClr>
            </a:solidFill>
          </a:ln>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solidFill>
                <a:effectLst/>
                <a:uLnTx/>
                <a:uFillTx/>
                <a:latin typeface="Trebuchet MS"/>
                <a:ea typeface="+mn-ea"/>
                <a:cs typeface="+mn-cs"/>
              </a:rPr>
              <a:t>Provisioning &amp; Orchestration (SOAR)</a:t>
            </a:r>
            <a:endParaRPr kumimoji="0" lang="en-IN" sz="700" b="0" i="0" u="none" strike="noStrike" kern="1200" cap="none" spc="0" normalizeH="0" baseline="0" noProof="0">
              <a:ln>
                <a:noFill/>
              </a:ln>
              <a:solidFill>
                <a:prstClr val="black"/>
              </a:solidFill>
              <a:effectLst/>
              <a:uLnTx/>
              <a:uFillTx/>
              <a:latin typeface="Trebuchet MS"/>
              <a:ea typeface="+mn-ea"/>
              <a:cs typeface="+mn-cs"/>
            </a:endParaRPr>
          </a:p>
        </p:txBody>
      </p:sp>
      <p:sp>
        <p:nvSpPr>
          <p:cNvPr id="1029" name="TextBox 1028">
            <a:extLst>
              <a:ext uri="{FF2B5EF4-FFF2-40B4-BE49-F238E27FC236}">
                <a16:creationId xmlns:a16="http://schemas.microsoft.com/office/drawing/2014/main" id="{B11FD798-0FA7-A77C-9835-07A3714CEFAD}"/>
              </a:ext>
            </a:extLst>
          </p:cNvPr>
          <p:cNvSpPr txBox="1"/>
          <p:nvPr/>
        </p:nvSpPr>
        <p:spPr>
          <a:xfrm>
            <a:off x="6853808" y="1093020"/>
            <a:ext cx="784903" cy="215444"/>
          </a:xfrm>
          <a:prstGeom prst="rect">
            <a:avLst/>
          </a:prstGeom>
          <a:noFill/>
          <a:ln>
            <a:no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BFD72F"/>
                </a:solidFill>
                <a:effectLst/>
                <a:uLnTx/>
                <a:uFillTx/>
                <a:latin typeface="Trebuchet MS"/>
                <a:ea typeface="+mn-ea"/>
                <a:cs typeface="+mn-cs"/>
              </a:rPr>
              <a:t>Sify SOC</a:t>
            </a:r>
            <a:endParaRPr kumimoji="0" lang="en-IN" sz="800" b="1" i="0" u="none" strike="noStrike" kern="1200" cap="none" spc="0" normalizeH="0" baseline="0" noProof="0">
              <a:ln>
                <a:noFill/>
              </a:ln>
              <a:solidFill>
                <a:srgbClr val="BFD72F"/>
              </a:solidFill>
              <a:effectLst/>
              <a:uLnTx/>
              <a:uFillTx/>
              <a:latin typeface="Trebuchet MS"/>
              <a:ea typeface="+mn-ea"/>
              <a:cs typeface="+mn-cs"/>
            </a:endParaRPr>
          </a:p>
        </p:txBody>
      </p:sp>
      <p:grpSp>
        <p:nvGrpSpPr>
          <p:cNvPr id="11" name="Group 10">
            <a:extLst>
              <a:ext uri="{FF2B5EF4-FFF2-40B4-BE49-F238E27FC236}">
                <a16:creationId xmlns:a16="http://schemas.microsoft.com/office/drawing/2014/main" id="{2CD671C7-1B1C-5017-D96E-C94E710CB5F3}"/>
              </a:ext>
            </a:extLst>
          </p:cNvPr>
          <p:cNvGrpSpPr/>
          <p:nvPr/>
        </p:nvGrpSpPr>
        <p:grpSpPr>
          <a:xfrm>
            <a:off x="6003375" y="1008069"/>
            <a:ext cx="791033" cy="355309"/>
            <a:chOff x="6003375" y="1008069"/>
            <a:chExt cx="791033" cy="355309"/>
          </a:xfrm>
        </p:grpSpPr>
        <p:sp>
          <p:nvSpPr>
            <p:cNvPr id="1028" name="Rectangle: Rounded Corners 46">
              <a:extLst>
                <a:ext uri="{FF2B5EF4-FFF2-40B4-BE49-F238E27FC236}">
                  <a16:creationId xmlns:a16="http://schemas.microsoft.com/office/drawing/2014/main" id="{9E63965B-D4D7-C7D6-E1AC-9383A311E1D5}"/>
                </a:ext>
              </a:extLst>
            </p:cNvPr>
            <p:cNvSpPr/>
            <p:nvPr/>
          </p:nvSpPr>
          <p:spPr>
            <a:xfrm>
              <a:off x="6003375" y="1008069"/>
              <a:ext cx="791033" cy="355309"/>
            </a:xfrm>
            <a:prstGeom prst="roundRect">
              <a:avLst>
                <a:gd name="adj" fmla="val 18572"/>
              </a:avLst>
            </a:prstGeom>
            <a:solidFill>
              <a:sysClr val="window" lastClr="FFFFFF"/>
            </a:solidFill>
            <a:ln w="3175" cap="flat" cmpd="sng" algn="ctr">
              <a:solidFill>
                <a:srgbClr val="70AD47">
                  <a:lumMod val="60000"/>
                  <a:lumOff val="40000"/>
                </a:srgbClr>
              </a:solid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black"/>
                </a:solidFill>
                <a:effectLst/>
                <a:uLnTx/>
                <a:uFillTx/>
                <a:latin typeface="Trebuchet MS"/>
                <a:ea typeface="+mn-ea"/>
                <a:cs typeface="+mn-cs"/>
              </a:endParaRPr>
            </a:p>
          </p:txBody>
        </p:sp>
        <p:pic>
          <p:nvPicPr>
            <p:cNvPr id="1030" name="Graphic 1029" descr="Office worker">
              <a:extLst>
                <a:ext uri="{FF2B5EF4-FFF2-40B4-BE49-F238E27FC236}">
                  <a16:creationId xmlns:a16="http://schemas.microsoft.com/office/drawing/2014/main" id="{4BDF9966-16AF-7FD1-BE1A-B22314FE73F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72839" y="1046360"/>
              <a:ext cx="222153" cy="235061"/>
            </a:xfrm>
            <a:prstGeom prst="rect">
              <a:avLst/>
            </a:prstGeom>
          </p:spPr>
        </p:pic>
        <p:pic>
          <p:nvPicPr>
            <p:cNvPr id="1031" name="Graphic 1030" descr="Office worker">
              <a:extLst>
                <a:ext uri="{FF2B5EF4-FFF2-40B4-BE49-F238E27FC236}">
                  <a16:creationId xmlns:a16="http://schemas.microsoft.com/office/drawing/2014/main" id="{02251A91-1258-F127-5EB4-C39E6734EB2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01450" y="1049235"/>
              <a:ext cx="222153" cy="235061"/>
            </a:xfrm>
            <a:prstGeom prst="rect">
              <a:avLst/>
            </a:prstGeom>
          </p:spPr>
        </p:pic>
        <p:pic>
          <p:nvPicPr>
            <p:cNvPr id="1032" name="Graphic 1031" descr="Office worker">
              <a:extLst>
                <a:ext uri="{FF2B5EF4-FFF2-40B4-BE49-F238E27FC236}">
                  <a16:creationId xmlns:a16="http://schemas.microsoft.com/office/drawing/2014/main" id="{37DCEB89-5433-6A1D-61C5-B78F8620CFA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30061" y="1049234"/>
              <a:ext cx="222153" cy="235061"/>
            </a:xfrm>
            <a:prstGeom prst="rect">
              <a:avLst/>
            </a:prstGeom>
          </p:spPr>
        </p:pic>
      </p:grpSp>
      <p:grpSp>
        <p:nvGrpSpPr>
          <p:cNvPr id="1033" name="Group 1032">
            <a:extLst>
              <a:ext uri="{FF2B5EF4-FFF2-40B4-BE49-F238E27FC236}">
                <a16:creationId xmlns:a16="http://schemas.microsoft.com/office/drawing/2014/main" id="{8DEBA649-7F3F-B263-3959-50A55CCB40F8}"/>
              </a:ext>
            </a:extLst>
          </p:cNvPr>
          <p:cNvGrpSpPr/>
          <p:nvPr/>
        </p:nvGrpSpPr>
        <p:grpSpPr>
          <a:xfrm>
            <a:off x="4834717" y="997435"/>
            <a:ext cx="923176" cy="395667"/>
            <a:chOff x="4321705" y="689157"/>
            <a:chExt cx="1337978" cy="424277"/>
          </a:xfrm>
        </p:grpSpPr>
        <p:sp>
          <p:nvSpPr>
            <p:cNvPr id="1034" name="Rectangle: Rounded Corners 4">
              <a:extLst>
                <a:ext uri="{FF2B5EF4-FFF2-40B4-BE49-F238E27FC236}">
                  <a16:creationId xmlns:a16="http://schemas.microsoft.com/office/drawing/2014/main" id="{5ED367D7-0742-0C99-C709-7D93A5232937}"/>
                </a:ext>
              </a:extLst>
            </p:cNvPr>
            <p:cNvSpPr/>
            <p:nvPr/>
          </p:nvSpPr>
          <p:spPr>
            <a:xfrm>
              <a:off x="4321705" y="689157"/>
              <a:ext cx="1337978" cy="424277"/>
            </a:xfrm>
            <a:prstGeom prst="roundRect">
              <a:avLst>
                <a:gd name="adj" fmla="val 25219"/>
              </a:avLst>
            </a:prstGeom>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Trebuchet MS"/>
                <a:ea typeface="+mn-ea"/>
                <a:cs typeface="+mn-cs"/>
              </a:endParaRPr>
            </a:p>
          </p:txBody>
        </p:sp>
        <p:pic>
          <p:nvPicPr>
            <p:cNvPr id="1035" name="Graphic 1034" descr="Office worker">
              <a:extLst>
                <a:ext uri="{FF2B5EF4-FFF2-40B4-BE49-F238E27FC236}">
                  <a16:creationId xmlns:a16="http://schemas.microsoft.com/office/drawing/2014/main" id="{2C1FE102-E0FA-297D-B87D-177110220B0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12977" y="732046"/>
              <a:ext cx="381000" cy="312195"/>
            </a:xfrm>
            <a:prstGeom prst="rect">
              <a:avLst/>
            </a:prstGeom>
          </p:spPr>
        </p:pic>
        <p:pic>
          <p:nvPicPr>
            <p:cNvPr id="1037" name="Graphic 1036" descr="Office worker">
              <a:extLst>
                <a:ext uri="{FF2B5EF4-FFF2-40B4-BE49-F238E27FC236}">
                  <a16:creationId xmlns:a16="http://schemas.microsoft.com/office/drawing/2014/main" id="{BC4B1747-E97A-8489-4D01-C1B1F3E5B58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94321" y="732046"/>
              <a:ext cx="381000" cy="312195"/>
            </a:xfrm>
            <a:prstGeom prst="rect">
              <a:avLst/>
            </a:prstGeom>
          </p:spPr>
        </p:pic>
        <p:pic>
          <p:nvPicPr>
            <p:cNvPr id="1039" name="Graphic 1038" descr="Office worker">
              <a:extLst>
                <a:ext uri="{FF2B5EF4-FFF2-40B4-BE49-F238E27FC236}">
                  <a16:creationId xmlns:a16="http://schemas.microsoft.com/office/drawing/2014/main" id="{4C552F02-3F30-92FC-0D4A-30EDAEB57F8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5665" y="732046"/>
              <a:ext cx="381000" cy="312195"/>
            </a:xfrm>
            <a:prstGeom prst="rect">
              <a:avLst/>
            </a:prstGeom>
          </p:spPr>
        </p:pic>
      </p:grpSp>
      <p:sp>
        <p:nvSpPr>
          <p:cNvPr id="1041" name="TextBox 1040">
            <a:extLst>
              <a:ext uri="{FF2B5EF4-FFF2-40B4-BE49-F238E27FC236}">
                <a16:creationId xmlns:a16="http://schemas.microsoft.com/office/drawing/2014/main" id="{2040234E-A236-5DB2-8734-204B45431B70}"/>
              </a:ext>
            </a:extLst>
          </p:cNvPr>
          <p:cNvSpPr txBox="1"/>
          <p:nvPr/>
        </p:nvSpPr>
        <p:spPr>
          <a:xfrm>
            <a:off x="4058868" y="1093020"/>
            <a:ext cx="784904" cy="215444"/>
          </a:xfrm>
          <a:prstGeom prst="rect">
            <a:avLst/>
          </a:prstGeom>
          <a:noFill/>
          <a:ln>
            <a:noFill/>
          </a:ln>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4BACC6"/>
                </a:solidFill>
                <a:effectLst/>
                <a:uLnTx/>
                <a:uFillTx/>
                <a:latin typeface="Trebuchet MS"/>
                <a:ea typeface="+mn-ea"/>
                <a:cs typeface="+mn-cs"/>
              </a:rPr>
              <a:t>Customers</a:t>
            </a:r>
            <a:endParaRPr kumimoji="0" lang="en-IN" sz="800" b="1" i="0" u="none" strike="noStrike" kern="1200" cap="none" spc="0" normalizeH="0" baseline="0" noProof="0">
              <a:ln>
                <a:noFill/>
              </a:ln>
              <a:solidFill>
                <a:srgbClr val="4BACC6"/>
              </a:solidFill>
              <a:effectLst/>
              <a:uLnTx/>
              <a:uFillTx/>
              <a:latin typeface="Trebuchet MS"/>
              <a:ea typeface="+mn-ea"/>
              <a:cs typeface="+mn-cs"/>
            </a:endParaRPr>
          </a:p>
        </p:txBody>
      </p:sp>
      <p:sp>
        <p:nvSpPr>
          <p:cNvPr id="50" name="Freeform: Shape 18">
            <a:extLst>
              <a:ext uri="{FF2B5EF4-FFF2-40B4-BE49-F238E27FC236}">
                <a16:creationId xmlns:a16="http://schemas.microsoft.com/office/drawing/2014/main" id="{CF32C804-7C7B-AD53-41DA-E8EA488E54B4}"/>
              </a:ext>
            </a:extLst>
          </p:cNvPr>
          <p:cNvSpPr>
            <a:spLocks/>
          </p:cNvSpPr>
          <p:nvPr/>
        </p:nvSpPr>
        <p:spPr bwMode="gray">
          <a:xfrm>
            <a:off x="7262363" y="3024271"/>
            <a:ext cx="657849" cy="268580"/>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40958" tIns="40958" rIns="40958" bIns="40958" numCol="1" spcCol="1270" anchor="ctr" anchorCtr="0">
            <a:noAutofit/>
          </a:bodyPr>
          <a:lstStyle/>
          <a:p>
            <a:pPr marL="0" marR="0" lvl="0" indent="0" algn="ctr" defTabSz="399930" rtl="0" eaLnBrk="1" fontAlgn="auto" latinLnBrk="0" hangingPunct="1">
              <a:lnSpc>
                <a:spcPct val="90000"/>
              </a:lnSpc>
              <a:spcBef>
                <a:spcPts val="0"/>
              </a:spcBef>
              <a:spcAft>
                <a:spcPct val="35000"/>
              </a:spcAft>
              <a:buClrTx/>
              <a:buSzTx/>
              <a:buFontTx/>
              <a:buNone/>
              <a:tabLst/>
              <a:defRPr/>
            </a:pPr>
            <a:r>
              <a:rPr kumimoji="0" lang="en-US" sz="700" b="0" i="0" u="none" strike="noStrike" kern="0" cap="none" spc="0" normalizeH="0" baseline="0" noProof="0">
                <a:ln>
                  <a:noFill/>
                </a:ln>
                <a:solidFill>
                  <a:srgbClr val="1E272C">
                    <a:lumMod val="50000"/>
                  </a:srgbClr>
                </a:solidFill>
                <a:effectLst/>
                <a:uLnTx/>
                <a:uFillTx/>
                <a:latin typeface="Trebuchet MS"/>
                <a:ea typeface="+mn-ea"/>
                <a:cs typeface="Arial" panose="020B0604020202020204" pitchFamily="34" charset="0"/>
              </a:rPr>
              <a:t>Vulnerability Assessment</a:t>
            </a:r>
          </a:p>
        </p:txBody>
      </p:sp>
      <p:sp>
        <p:nvSpPr>
          <p:cNvPr id="58" name="Freeform: Shape 18">
            <a:extLst>
              <a:ext uri="{FF2B5EF4-FFF2-40B4-BE49-F238E27FC236}">
                <a16:creationId xmlns:a16="http://schemas.microsoft.com/office/drawing/2014/main" id="{A6E0BA88-991A-496D-7302-DA35283D9241}"/>
              </a:ext>
            </a:extLst>
          </p:cNvPr>
          <p:cNvSpPr>
            <a:spLocks/>
          </p:cNvSpPr>
          <p:nvPr/>
        </p:nvSpPr>
        <p:spPr bwMode="gray">
          <a:xfrm>
            <a:off x="7944669" y="3024271"/>
            <a:ext cx="657849" cy="268580"/>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40958" tIns="40958" rIns="40958" bIns="40958" numCol="1" spcCol="1270" anchor="ctr" anchorCtr="0">
            <a:noAutofit/>
          </a:bodyPr>
          <a:lstStyle/>
          <a:p>
            <a:pPr marL="0" marR="0" lvl="0" indent="0" algn="ctr" defTabSz="399930" rtl="0" eaLnBrk="1" fontAlgn="auto" latinLnBrk="0" hangingPunct="1">
              <a:lnSpc>
                <a:spcPct val="90000"/>
              </a:lnSpc>
              <a:spcBef>
                <a:spcPts val="0"/>
              </a:spcBef>
              <a:spcAft>
                <a:spcPct val="35000"/>
              </a:spcAft>
              <a:buClrTx/>
              <a:buSzTx/>
              <a:buFontTx/>
              <a:buNone/>
              <a:tabLst/>
              <a:defRPr/>
            </a:pPr>
            <a:r>
              <a:rPr kumimoji="0" lang="en-US" sz="700" b="0" i="0" u="none" strike="noStrike" kern="0" cap="none" spc="0" normalizeH="0" baseline="0" noProof="0">
                <a:ln>
                  <a:noFill/>
                </a:ln>
                <a:solidFill>
                  <a:srgbClr val="1E272C">
                    <a:lumMod val="50000"/>
                  </a:srgbClr>
                </a:solidFill>
                <a:effectLst/>
                <a:uLnTx/>
                <a:uFillTx/>
                <a:latin typeface="Trebuchet MS"/>
                <a:ea typeface="+mn-ea"/>
                <a:cs typeface="Arial" panose="020B0604020202020204" pitchFamily="34" charset="0"/>
              </a:rPr>
              <a:t>Penetration Testing</a:t>
            </a:r>
          </a:p>
        </p:txBody>
      </p:sp>
      <p:sp>
        <p:nvSpPr>
          <p:cNvPr id="1049" name="Freeform: Shape 18">
            <a:extLst>
              <a:ext uri="{FF2B5EF4-FFF2-40B4-BE49-F238E27FC236}">
                <a16:creationId xmlns:a16="http://schemas.microsoft.com/office/drawing/2014/main" id="{EF7BC985-84E2-EDD0-A42F-398BA894B2C4}"/>
              </a:ext>
            </a:extLst>
          </p:cNvPr>
          <p:cNvSpPr>
            <a:spLocks/>
          </p:cNvSpPr>
          <p:nvPr/>
        </p:nvSpPr>
        <p:spPr bwMode="gray">
          <a:xfrm>
            <a:off x="5278297" y="3024782"/>
            <a:ext cx="389851" cy="177074"/>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40958" tIns="40958" rIns="40958" bIns="40958" numCol="1" spcCol="1270" anchor="ctr" anchorCtr="0">
            <a:noAutofit/>
          </a:bodyPr>
          <a:lstStyle/>
          <a:p>
            <a:pPr marL="0" marR="0" lvl="0" indent="0" algn="ctr" defTabSz="399930" rtl="0" eaLnBrk="1" fontAlgn="auto" latinLnBrk="0" hangingPunct="1">
              <a:lnSpc>
                <a:spcPct val="90000"/>
              </a:lnSpc>
              <a:spcBef>
                <a:spcPts val="0"/>
              </a:spcBef>
              <a:spcAft>
                <a:spcPct val="35000"/>
              </a:spcAft>
              <a:buClrTx/>
              <a:buSzTx/>
              <a:buFontTx/>
              <a:buNone/>
              <a:tabLst/>
              <a:defRPr/>
            </a:pPr>
            <a:r>
              <a:rPr kumimoji="0" lang="en-US" sz="700" b="0" i="0" u="none" strike="noStrike" kern="0" cap="none" spc="0" normalizeH="0" baseline="0" noProof="0">
                <a:ln>
                  <a:noFill/>
                </a:ln>
                <a:solidFill>
                  <a:srgbClr val="1E272C">
                    <a:lumMod val="50000"/>
                  </a:srgbClr>
                </a:solidFill>
                <a:effectLst/>
                <a:uLnTx/>
                <a:uFillTx/>
                <a:latin typeface="Trebuchet MS"/>
                <a:ea typeface="+mn-ea"/>
                <a:cs typeface="Arial" panose="020B0604020202020204" pitchFamily="34" charset="0"/>
              </a:rPr>
              <a:t>SIEM</a:t>
            </a:r>
          </a:p>
        </p:txBody>
      </p:sp>
      <p:sp>
        <p:nvSpPr>
          <p:cNvPr id="1050" name="Freeform: Shape 18">
            <a:extLst>
              <a:ext uri="{FF2B5EF4-FFF2-40B4-BE49-F238E27FC236}">
                <a16:creationId xmlns:a16="http://schemas.microsoft.com/office/drawing/2014/main" id="{90B069B8-70DA-DC41-638C-8F7B400116D2}"/>
              </a:ext>
            </a:extLst>
          </p:cNvPr>
          <p:cNvSpPr>
            <a:spLocks/>
          </p:cNvSpPr>
          <p:nvPr/>
        </p:nvSpPr>
        <p:spPr bwMode="gray">
          <a:xfrm>
            <a:off x="5712230" y="3031972"/>
            <a:ext cx="414124" cy="166137"/>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40958" tIns="40958" rIns="40958" bIns="40958" numCol="1" spcCol="1270" anchor="ctr" anchorCtr="0">
            <a:noAutofit/>
          </a:bodyPr>
          <a:lstStyle/>
          <a:p>
            <a:pPr marL="0" marR="0" lvl="0" indent="0" algn="ctr" defTabSz="399930" rtl="0" eaLnBrk="1" fontAlgn="auto" latinLnBrk="0" hangingPunct="1">
              <a:lnSpc>
                <a:spcPct val="90000"/>
              </a:lnSpc>
              <a:spcBef>
                <a:spcPts val="0"/>
              </a:spcBef>
              <a:spcAft>
                <a:spcPct val="35000"/>
              </a:spcAft>
              <a:buClrTx/>
              <a:buSzTx/>
              <a:buFontTx/>
              <a:buNone/>
              <a:tabLst/>
              <a:defRPr/>
            </a:pPr>
            <a:r>
              <a:rPr kumimoji="0" lang="en-US" sz="700" b="0" i="0" u="none" strike="noStrike" kern="0" cap="none" spc="0" normalizeH="0" baseline="0" noProof="0">
                <a:ln>
                  <a:noFill/>
                </a:ln>
                <a:solidFill>
                  <a:srgbClr val="1E272C">
                    <a:lumMod val="50000"/>
                  </a:srgbClr>
                </a:solidFill>
                <a:effectLst/>
                <a:uLnTx/>
                <a:uFillTx/>
                <a:latin typeface="Trebuchet MS"/>
                <a:ea typeface="+mn-ea"/>
                <a:cs typeface="Arial" panose="020B0604020202020204" pitchFamily="34" charset="0"/>
              </a:rPr>
              <a:t>UEBA</a:t>
            </a:r>
          </a:p>
        </p:txBody>
      </p:sp>
      <p:sp>
        <p:nvSpPr>
          <p:cNvPr id="1051" name="Freeform: Shape 18">
            <a:extLst>
              <a:ext uri="{FF2B5EF4-FFF2-40B4-BE49-F238E27FC236}">
                <a16:creationId xmlns:a16="http://schemas.microsoft.com/office/drawing/2014/main" id="{F9BC8F2A-E239-21EA-769A-A4B4E0B17ADF}"/>
              </a:ext>
            </a:extLst>
          </p:cNvPr>
          <p:cNvSpPr>
            <a:spLocks/>
          </p:cNvSpPr>
          <p:nvPr/>
        </p:nvSpPr>
        <p:spPr bwMode="gray">
          <a:xfrm>
            <a:off x="6755190" y="3027150"/>
            <a:ext cx="343927" cy="161411"/>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40958" tIns="40958" rIns="40958" bIns="40958" numCol="1" spcCol="1270" anchor="ctr" anchorCtr="0">
            <a:noAutofit/>
          </a:bodyPr>
          <a:lstStyle/>
          <a:p>
            <a:pPr marL="0" marR="0" lvl="0" indent="0" algn="ctr" defTabSz="399930" rtl="0" eaLnBrk="1" fontAlgn="auto" latinLnBrk="0" hangingPunct="1">
              <a:lnSpc>
                <a:spcPct val="90000"/>
              </a:lnSpc>
              <a:spcBef>
                <a:spcPts val="0"/>
              </a:spcBef>
              <a:spcAft>
                <a:spcPct val="35000"/>
              </a:spcAft>
              <a:buClrTx/>
              <a:buSzTx/>
              <a:buFontTx/>
              <a:buNone/>
              <a:tabLst/>
              <a:defRPr/>
            </a:pPr>
            <a:r>
              <a:rPr kumimoji="0" lang="en-US" sz="700" b="0" i="0" u="none" strike="noStrike" kern="0" cap="none" spc="0" normalizeH="0" baseline="0" noProof="0">
                <a:ln>
                  <a:noFill/>
                </a:ln>
                <a:solidFill>
                  <a:srgbClr val="1E272C">
                    <a:lumMod val="50000"/>
                  </a:srgbClr>
                </a:solidFill>
                <a:effectLst/>
                <a:uLnTx/>
                <a:uFillTx/>
                <a:latin typeface="Trebuchet MS"/>
                <a:ea typeface="+mn-ea"/>
                <a:cs typeface="Arial" panose="020B0604020202020204" pitchFamily="34" charset="0"/>
              </a:rPr>
              <a:t>NBAD</a:t>
            </a:r>
          </a:p>
        </p:txBody>
      </p:sp>
      <p:sp>
        <p:nvSpPr>
          <p:cNvPr id="1052" name="Freeform: Shape 18">
            <a:extLst>
              <a:ext uri="{FF2B5EF4-FFF2-40B4-BE49-F238E27FC236}">
                <a16:creationId xmlns:a16="http://schemas.microsoft.com/office/drawing/2014/main" id="{71BD0EAE-F652-BD22-EAD1-0E44D1E35A43}"/>
              </a:ext>
            </a:extLst>
          </p:cNvPr>
          <p:cNvSpPr>
            <a:spLocks/>
          </p:cNvSpPr>
          <p:nvPr/>
        </p:nvSpPr>
        <p:spPr bwMode="gray">
          <a:xfrm>
            <a:off x="5278146" y="3250231"/>
            <a:ext cx="1820971" cy="218926"/>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40958" tIns="40958" rIns="40958" bIns="40958" numCol="1" spcCol="1270" anchor="ctr" anchorCtr="0">
            <a:noAutofit/>
          </a:bodyPr>
          <a:lstStyle/>
          <a:p>
            <a:pPr marL="0" marR="0" lvl="0" indent="0" algn="ctr" defTabSz="399930" rtl="0" eaLnBrk="1" fontAlgn="auto" latinLnBrk="0" hangingPunct="1">
              <a:lnSpc>
                <a:spcPct val="90000"/>
              </a:lnSpc>
              <a:spcBef>
                <a:spcPts val="0"/>
              </a:spcBef>
              <a:spcAft>
                <a:spcPct val="35000"/>
              </a:spcAft>
              <a:buClrTx/>
              <a:buSzTx/>
              <a:buFontTx/>
              <a:buNone/>
              <a:tabLst/>
              <a:defRPr/>
            </a:pPr>
            <a:r>
              <a:rPr kumimoji="0" lang="en-US" sz="700" b="0" i="0" u="none" strike="noStrike" kern="0" cap="none" spc="0" normalizeH="0" baseline="0" noProof="0">
                <a:ln>
                  <a:noFill/>
                </a:ln>
                <a:solidFill>
                  <a:srgbClr val="1E272C">
                    <a:lumMod val="50000"/>
                  </a:srgbClr>
                </a:solidFill>
                <a:effectLst/>
                <a:uLnTx/>
                <a:uFillTx/>
                <a:latin typeface="Trebuchet MS"/>
                <a:ea typeface="+mn-ea"/>
                <a:cs typeface="Arial" panose="020B0604020202020204" pitchFamily="34" charset="0"/>
              </a:rPr>
              <a:t>Threat Intelligence</a:t>
            </a:r>
          </a:p>
        </p:txBody>
      </p:sp>
      <p:sp>
        <p:nvSpPr>
          <p:cNvPr id="1055" name="Freeform: Shape 18">
            <a:extLst>
              <a:ext uri="{FF2B5EF4-FFF2-40B4-BE49-F238E27FC236}">
                <a16:creationId xmlns:a16="http://schemas.microsoft.com/office/drawing/2014/main" id="{DF88C825-88C4-C73F-9EEC-516BA3551113}"/>
              </a:ext>
            </a:extLst>
          </p:cNvPr>
          <p:cNvSpPr>
            <a:spLocks/>
          </p:cNvSpPr>
          <p:nvPr/>
        </p:nvSpPr>
        <p:spPr bwMode="gray">
          <a:xfrm>
            <a:off x="3281520" y="2706776"/>
            <a:ext cx="1835491" cy="268580"/>
          </a:xfrm>
          <a:prstGeom prst="rect">
            <a:avLst/>
          </a:prstGeom>
          <a:solidFill>
            <a:schemeClr val="accent2">
              <a:alpha val="90000"/>
            </a:schemeClr>
          </a:solidFill>
          <a:ln w="9525" cap="flat" cmpd="sng" algn="ctr">
            <a:noFill/>
            <a:prstDash val="solid"/>
          </a:ln>
          <a:effectLst/>
          <a:scene3d>
            <a:camera prst="orthographicFront"/>
            <a:lightRig rig="flat" dir="t"/>
          </a:scene3d>
          <a:sp3d z="190500" extrusionH="12700" prstMaterial="plastic"/>
        </p:spPr>
        <p:txBody>
          <a:bodyPr spcFirstLastPara="0" vert="horz" wrap="square" lIns="40958" tIns="40958" rIns="40958" bIns="40958" numCol="1" spcCol="1270" anchor="ctr" anchorCtr="0">
            <a:noAutofit/>
          </a:bodyPr>
          <a:lstStyle/>
          <a:p>
            <a:pPr marL="0" marR="0" lvl="0" indent="0" algn="ctr" defTabSz="399930" rtl="0" eaLnBrk="1" fontAlgn="auto" latinLnBrk="0" hangingPunct="1">
              <a:lnSpc>
                <a:spcPct val="90000"/>
              </a:lnSpc>
              <a:spcBef>
                <a:spcPts val="0"/>
              </a:spcBef>
              <a:spcAft>
                <a:spcPct val="35000"/>
              </a:spcAft>
              <a:buClrTx/>
              <a:buSzTx/>
              <a:buFontTx/>
              <a:buNone/>
              <a:tabLst/>
              <a:defRPr/>
            </a:pPr>
            <a:r>
              <a:rPr kumimoji="0" lang="en-US" sz="800" b="1" i="0" u="none" strike="noStrike" kern="0" cap="none" spc="0" normalizeH="0" baseline="0" noProof="0">
                <a:ln>
                  <a:noFill/>
                </a:ln>
                <a:solidFill>
                  <a:srgbClr val="FFFFFF"/>
                </a:solidFill>
                <a:effectLst/>
                <a:uLnTx/>
                <a:uFillTx/>
                <a:latin typeface="Trebuchet MS"/>
                <a:ea typeface="+mn-ea"/>
                <a:cs typeface="Arial" panose="020B0604020202020204" pitchFamily="34" charset="0"/>
              </a:rPr>
              <a:t>Monitoring / Management (MSS)</a:t>
            </a:r>
          </a:p>
        </p:txBody>
      </p:sp>
      <p:sp>
        <p:nvSpPr>
          <p:cNvPr id="1056" name="Freeform: Shape 18">
            <a:extLst>
              <a:ext uri="{FF2B5EF4-FFF2-40B4-BE49-F238E27FC236}">
                <a16:creationId xmlns:a16="http://schemas.microsoft.com/office/drawing/2014/main" id="{A3B0CB5E-D7A7-489E-F43A-5DB5BCE7E9FF}"/>
              </a:ext>
            </a:extLst>
          </p:cNvPr>
          <p:cNvSpPr>
            <a:spLocks/>
          </p:cNvSpPr>
          <p:nvPr/>
        </p:nvSpPr>
        <p:spPr bwMode="gray">
          <a:xfrm>
            <a:off x="5268372" y="2706776"/>
            <a:ext cx="1835491" cy="268580"/>
          </a:xfrm>
          <a:prstGeom prst="rect">
            <a:avLst/>
          </a:prstGeom>
          <a:solidFill>
            <a:schemeClr val="accent2">
              <a:alpha val="90000"/>
            </a:schemeClr>
          </a:solidFill>
          <a:ln w="9525" cap="flat" cmpd="sng" algn="ctr">
            <a:noFill/>
            <a:prstDash val="solid"/>
          </a:ln>
          <a:effectLst/>
          <a:scene3d>
            <a:camera prst="orthographicFront"/>
            <a:lightRig rig="flat" dir="t"/>
          </a:scene3d>
          <a:sp3d z="190500" extrusionH="12700" prstMaterial="plastic"/>
        </p:spPr>
        <p:txBody>
          <a:bodyPr spcFirstLastPara="0" vert="horz" wrap="square" lIns="40958" tIns="40958" rIns="40958" bIns="40958" numCol="1" spcCol="1270" anchor="ctr" anchorCtr="0">
            <a:noAutofit/>
          </a:bodyPr>
          <a:lstStyle/>
          <a:p>
            <a:pPr marL="0" marR="0" lvl="0" indent="0" algn="ctr" defTabSz="399930" rtl="0" eaLnBrk="1" fontAlgn="auto" latinLnBrk="0" hangingPunct="1">
              <a:lnSpc>
                <a:spcPct val="90000"/>
              </a:lnSpc>
              <a:spcBef>
                <a:spcPts val="0"/>
              </a:spcBef>
              <a:spcAft>
                <a:spcPct val="35000"/>
              </a:spcAft>
              <a:buClrTx/>
              <a:buSzTx/>
              <a:buFontTx/>
              <a:buNone/>
              <a:tabLst/>
              <a:defRPr/>
            </a:pPr>
            <a:r>
              <a:rPr kumimoji="0" lang="en-US" sz="800" b="1" i="0" u="none" strike="noStrike" kern="0" cap="none" spc="0" normalizeH="0" baseline="0" noProof="0">
                <a:ln>
                  <a:noFill/>
                </a:ln>
                <a:solidFill>
                  <a:srgbClr val="FFFFFF"/>
                </a:solidFill>
                <a:effectLst/>
                <a:uLnTx/>
                <a:uFillTx/>
                <a:latin typeface="Trebuchet MS"/>
                <a:ea typeface="+mn-ea"/>
                <a:cs typeface="Arial" panose="020B0604020202020204" pitchFamily="34" charset="0"/>
              </a:rPr>
              <a:t>Detection (MDR)</a:t>
            </a:r>
          </a:p>
        </p:txBody>
      </p:sp>
      <p:sp>
        <p:nvSpPr>
          <p:cNvPr id="1057" name="Freeform: Shape 18">
            <a:extLst>
              <a:ext uri="{FF2B5EF4-FFF2-40B4-BE49-F238E27FC236}">
                <a16:creationId xmlns:a16="http://schemas.microsoft.com/office/drawing/2014/main" id="{2870E99C-DF61-1D91-6E17-B46E45E622F5}"/>
              </a:ext>
            </a:extLst>
          </p:cNvPr>
          <p:cNvSpPr>
            <a:spLocks/>
          </p:cNvSpPr>
          <p:nvPr/>
        </p:nvSpPr>
        <p:spPr bwMode="gray">
          <a:xfrm>
            <a:off x="7262363" y="2706776"/>
            <a:ext cx="1332106" cy="268580"/>
          </a:xfrm>
          <a:prstGeom prst="rect">
            <a:avLst/>
          </a:prstGeom>
          <a:solidFill>
            <a:schemeClr val="accent2">
              <a:alpha val="90000"/>
            </a:schemeClr>
          </a:solidFill>
          <a:ln w="9525" cap="flat" cmpd="sng" algn="ctr">
            <a:noFill/>
            <a:prstDash val="solid"/>
          </a:ln>
          <a:effectLst/>
          <a:scene3d>
            <a:camera prst="orthographicFront"/>
            <a:lightRig rig="flat" dir="t"/>
          </a:scene3d>
          <a:sp3d z="190500" extrusionH="12700" prstMaterial="plastic"/>
        </p:spPr>
        <p:txBody>
          <a:bodyPr spcFirstLastPara="0" vert="horz" wrap="square" lIns="40958" tIns="40958" rIns="40958" bIns="40958" numCol="1" spcCol="1270" anchor="ctr" anchorCtr="0">
            <a:noAutofit/>
          </a:bodyPr>
          <a:lstStyle/>
          <a:p>
            <a:pPr marL="0" marR="0" lvl="0" indent="0" algn="ctr" defTabSz="399930" rtl="0" eaLnBrk="1" fontAlgn="auto" latinLnBrk="0" hangingPunct="1">
              <a:lnSpc>
                <a:spcPct val="90000"/>
              </a:lnSpc>
              <a:spcBef>
                <a:spcPts val="0"/>
              </a:spcBef>
              <a:spcAft>
                <a:spcPct val="35000"/>
              </a:spcAft>
              <a:buClrTx/>
              <a:buSzTx/>
              <a:buFontTx/>
              <a:buNone/>
              <a:tabLst/>
              <a:defRPr/>
            </a:pPr>
            <a:r>
              <a:rPr kumimoji="0" lang="en-US" sz="800" b="1" i="0" u="none" strike="noStrike" kern="0" cap="none" spc="0" normalizeH="0" baseline="0" noProof="0">
                <a:ln>
                  <a:noFill/>
                </a:ln>
                <a:solidFill>
                  <a:srgbClr val="FFFFFF"/>
                </a:solidFill>
                <a:effectLst/>
                <a:uLnTx/>
                <a:uFillTx/>
                <a:latin typeface="Trebuchet MS"/>
                <a:ea typeface="+mn-ea"/>
                <a:cs typeface="Arial" panose="020B0604020202020204" pitchFamily="34" charset="0"/>
              </a:rPr>
              <a:t>Governance Risk &amp; Compliance (GRC)</a:t>
            </a:r>
          </a:p>
        </p:txBody>
      </p:sp>
      <p:sp>
        <p:nvSpPr>
          <p:cNvPr id="18" name="TextBox 17">
            <a:extLst>
              <a:ext uri="{FF2B5EF4-FFF2-40B4-BE49-F238E27FC236}">
                <a16:creationId xmlns:a16="http://schemas.microsoft.com/office/drawing/2014/main" id="{3F9C236F-8782-69C8-A2AF-BE0D92F99532}"/>
              </a:ext>
            </a:extLst>
          </p:cNvPr>
          <p:cNvSpPr txBox="1"/>
          <p:nvPr/>
        </p:nvSpPr>
        <p:spPr>
          <a:xfrm>
            <a:off x="4559411" y="1590523"/>
            <a:ext cx="1465684" cy="175788"/>
          </a:xfrm>
          <a:prstGeom prst="roundRect">
            <a:avLst/>
          </a:prstGeom>
          <a:solidFill>
            <a:schemeClr val="accent3">
              <a:lumMod val="20000"/>
              <a:lumOff val="80000"/>
            </a:schemeClr>
          </a:solidFill>
          <a:ln w="3175" cap="flat" cmpd="sng" algn="ctr">
            <a:solidFill>
              <a:schemeClr val="accent3">
                <a:lumMod val="60000"/>
                <a:lumOff val="40000"/>
              </a:schemeClr>
            </a:solidFill>
            <a:prstDash val="sysDot"/>
            <a:miter lim="800000"/>
          </a:ln>
          <a:effectLst/>
        </p:spPr>
        <p:txBody>
          <a:bodyPr rtlCol="0" anchor="ctr"/>
          <a:lstStyle>
            <a:defPPr>
              <a:defRPr lang="en-US"/>
            </a:defPPr>
            <a:lvl1pPr algn="ctr" defTabSz="914378">
              <a:defRPr sz="933" kern="0">
                <a:solidFill>
                  <a:prstClr val="black"/>
                </a:solidFill>
                <a:latin typeface="Calibri" panose="020F0502020204030204"/>
              </a:defRPr>
            </a:lvl1p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solidFill>
                <a:effectLst/>
                <a:uLnTx/>
                <a:uFillTx/>
                <a:latin typeface="Trebuchet MS"/>
                <a:ea typeface="+mn-ea"/>
                <a:cs typeface="+mn-cs"/>
              </a:rPr>
              <a:t>Service Management Portal</a:t>
            </a:r>
            <a:endParaRPr kumimoji="0" lang="en-IN" sz="700" b="0" i="0" u="none" strike="noStrike" kern="1200" cap="none" spc="0" normalizeH="0" baseline="0" noProof="0">
              <a:ln>
                <a:noFill/>
              </a:ln>
              <a:solidFill>
                <a:prstClr val="black"/>
              </a:solidFill>
              <a:effectLst/>
              <a:uLnTx/>
              <a:uFillTx/>
              <a:latin typeface="Trebuchet MS"/>
              <a:ea typeface="+mn-ea"/>
              <a:cs typeface="+mn-cs"/>
            </a:endParaRPr>
          </a:p>
        </p:txBody>
      </p:sp>
      <p:sp>
        <p:nvSpPr>
          <p:cNvPr id="47" name="Freeform: Shape 18">
            <a:extLst>
              <a:ext uri="{FF2B5EF4-FFF2-40B4-BE49-F238E27FC236}">
                <a16:creationId xmlns:a16="http://schemas.microsoft.com/office/drawing/2014/main" id="{794E9201-7022-1E4E-CCAF-F4893B834E6A}"/>
              </a:ext>
            </a:extLst>
          </p:cNvPr>
          <p:cNvSpPr>
            <a:spLocks/>
          </p:cNvSpPr>
          <p:nvPr/>
        </p:nvSpPr>
        <p:spPr bwMode="gray">
          <a:xfrm>
            <a:off x="3292473" y="3040691"/>
            <a:ext cx="952899" cy="252000"/>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40958" tIns="40958" rIns="40958" bIns="40958" numCol="1" spcCol="1270" anchor="ctr" anchorCtr="0">
            <a:noAutofit/>
          </a:bodyPr>
          <a:lstStyle/>
          <a:p>
            <a:pPr marL="0" marR="0" lvl="0" indent="0" algn="ctr" defTabSz="399930" rtl="0" eaLnBrk="1" fontAlgn="auto" latinLnBrk="0" hangingPunct="1">
              <a:lnSpc>
                <a:spcPct val="90000"/>
              </a:lnSpc>
              <a:spcBef>
                <a:spcPts val="0"/>
              </a:spcBef>
              <a:spcAft>
                <a:spcPct val="35000"/>
              </a:spcAft>
              <a:buClrTx/>
              <a:buSzTx/>
              <a:buFontTx/>
              <a:buNone/>
              <a:tabLst/>
              <a:defRPr/>
            </a:pPr>
            <a:r>
              <a:rPr kumimoji="0" lang="en-US" sz="700" b="0" i="0" u="none" strike="noStrike" kern="0" cap="none" spc="0" normalizeH="0" baseline="0" noProof="0">
                <a:ln>
                  <a:noFill/>
                </a:ln>
                <a:solidFill>
                  <a:srgbClr val="1E272C">
                    <a:lumMod val="50000"/>
                  </a:srgbClr>
                </a:solidFill>
                <a:effectLst/>
                <a:uLnTx/>
                <a:uFillTx/>
                <a:latin typeface="Trebuchet MS"/>
                <a:ea typeface="+mn-ea"/>
                <a:cs typeface="Arial" panose="020B0604020202020204" pitchFamily="34" charset="0"/>
              </a:rPr>
              <a:t>Performance &amp; Availability</a:t>
            </a:r>
          </a:p>
        </p:txBody>
      </p:sp>
      <p:sp>
        <p:nvSpPr>
          <p:cNvPr id="48" name="Freeform: Shape 18">
            <a:extLst>
              <a:ext uri="{FF2B5EF4-FFF2-40B4-BE49-F238E27FC236}">
                <a16:creationId xmlns:a16="http://schemas.microsoft.com/office/drawing/2014/main" id="{D91BE073-7873-BFEE-6CDF-391735903556}"/>
              </a:ext>
            </a:extLst>
          </p:cNvPr>
          <p:cNvSpPr>
            <a:spLocks/>
          </p:cNvSpPr>
          <p:nvPr/>
        </p:nvSpPr>
        <p:spPr bwMode="gray">
          <a:xfrm>
            <a:off x="3292472" y="3302051"/>
            <a:ext cx="952900" cy="302152"/>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40958" tIns="40958" rIns="40958" bIns="40958" numCol="1" spcCol="1270" anchor="ctr" anchorCtr="0">
            <a:noAutofit/>
          </a:bodyPr>
          <a:lstStyle/>
          <a:p>
            <a:pPr marL="0" marR="0" lvl="0" indent="0" algn="ctr" defTabSz="399930" rtl="0" eaLnBrk="1" fontAlgn="auto" latinLnBrk="0" hangingPunct="1">
              <a:lnSpc>
                <a:spcPct val="90000"/>
              </a:lnSpc>
              <a:spcBef>
                <a:spcPts val="0"/>
              </a:spcBef>
              <a:spcAft>
                <a:spcPct val="35000"/>
              </a:spcAft>
              <a:buClrTx/>
              <a:buSzTx/>
              <a:buFontTx/>
              <a:buNone/>
              <a:tabLst/>
              <a:defRPr/>
            </a:pPr>
            <a:r>
              <a:rPr kumimoji="0" lang="en-US" sz="700" b="0" i="0" u="none" strike="noStrike" kern="0" cap="none" spc="0" normalizeH="0" baseline="0" noProof="0">
                <a:ln>
                  <a:noFill/>
                </a:ln>
                <a:solidFill>
                  <a:srgbClr val="1E272C">
                    <a:lumMod val="50000"/>
                  </a:srgbClr>
                </a:solidFill>
                <a:effectLst/>
                <a:uLnTx/>
                <a:uFillTx/>
                <a:latin typeface="Trebuchet MS"/>
                <a:ea typeface="+mn-ea"/>
                <a:cs typeface="Arial" panose="020B0604020202020204" pitchFamily="34" charset="0"/>
              </a:rPr>
              <a:t>OS &amp; Application Patch Management</a:t>
            </a:r>
          </a:p>
        </p:txBody>
      </p:sp>
      <p:grpSp>
        <p:nvGrpSpPr>
          <p:cNvPr id="1070" name="Group 1069">
            <a:extLst>
              <a:ext uri="{FF2B5EF4-FFF2-40B4-BE49-F238E27FC236}">
                <a16:creationId xmlns:a16="http://schemas.microsoft.com/office/drawing/2014/main" id="{885CE85C-4976-6C83-A5D9-5B782728ABD6}"/>
              </a:ext>
            </a:extLst>
          </p:cNvPr>
          <p:cNvGrpSpPr/>
          <p:nvPr/>
        </p:nvGrpSpPr>
        <p:grpSpPr>
          <a:xfrm>
            <a:off x="3055807" y="3953220"/>
            <a:ext cx="2388296" cy="544288"/>
            <a:chOff x="516062" y="2785123"/>
            <a:chExt cx="4286634" cy="587947"/>
          </a:xfrm>
        </p:grpSpPr>
        <p:sp>
          <p:nvSpPr>
            <p:cNvPr id="1066" name="Rectangle: Rounded Corners 30">
              <a:extLst>
                <a:ext uri="{FF2B5EF4-FFF2-40B4-BE49-F238E27FC236}">
                  <a16:creationId xmlns:a16="http://schemas.microsoft.com/office/drawing/2014/main" id="{B9B759BF-AC6C-2D42-42BD-A0A1437B9080}"/>
                </a:ext>
              </a:extLst>
            </p:cNvPr>
            <p:cNvSpPr/>
            <p:nvPr/>
          </p:nvSpPr>
          <p:spPr>
            <a:xfrm>
              <a:off x="516062" y="2791760"/>
              <a:ext cx="1148636" cy="581310"/>
            </a:xfrm>
            <a:prstGeom prst="round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IN" sz="500" b="0" i="0" u="none" strike="noStrike" kern="1200" cap="none" spc="0" normalizeH="0" baseline="0" noProof="0">
                  <a:ln>
                    <a:noFill/>
                  </a:ln>
                  <a:solidFill>
                    <a:prstClr val="black"/>
                  </a:solidFill>
                  <a:effectLst/>
                  <a:uLnTx/>
                  <a:uFillTx/>
                  <a:latin typeface="Trebuchet MS"/>
                  <a:ea typeface="+mn-ea"/>
                  <a:cs typeface="Arial" panose="020B0604020202020204" pitchFamily="34" charset="0"/>
                </a:rPr>
                <a:t>Firewall, IDS/IPS, ATP, RA VPN, WAF, SWG, SASE. DDoS, DNS Security</a:t>
              </a:r>
              <a:endParaRPr kumimoji="0" lang="en-IN" sz="500" b="1" i="0" u="none" strike="noStrike" kern="1200" cap="none" spc="0" normalizeH="0" baseline="0" noProof="0">
                <a:ln>
                  <a:noFill/>
                </a:ln>
                <a:solidFill>
                  <a:prstClr val="black"/>
                </a:solidFill>
                <a:effectLst/>
                <a:uLnTx/>
                <a:uFillTx/>
                <a:latin typeface="Trebuchet MS"/>
                <a:ea typeface="+mn-ea"/>
                <a:cs typeface="Arial" panose="020B0604020202020204" pitchFamily="34" charset="0"/>
              </a:endParaRPr>
            </a:p>
          </p:txBody>
        </p:sp>
        <p:sp>
          <p:nvSpPr>
            <p:cNvPr id="1067" name="Rectangle: Rounded Corners 31">
              <a:extLst>
                <a:ext uri="{FF2B5EF4-FFF2-40B4-BE49-F238E27FC236}">
                  <a16:creationId xmlns:a16="http://schemas.microsoft.com/office/drawing/2014/main" id="{AE1D5BDC-4CFE-6C72-28A9-3DE1722EF64F}"/>
                </a:ext>
              </a:extLst>
            </p:cNvPr>
            <p:cNvSpPr/>
            <p:nvPr/>
          </p:nvSpPr>
          <p:spPr>
            <a:xfrm>
              <a:off x="1729878" y="2788452"/>
              <a:ext cx="980819" cy="576616"/>
            </a:xfrm>
            <a:prstGeom prst="round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IN" sz="700" b="0" i="0" u="none" strike="noStrike" kern="1200" cap="none" spc="0" normalizeH="0" baseline="0" noProof="0">
                  <a:ln>
                    <a:noFill/>
                  </a:ln>
                  <a:solidFill>
                    <a:prstClr val="black"/>
                  </a:solidFill>
                  <a:effectLst/>
                  <a:uLnTx/>
                  <a:uFillTx/>
                  <a:latin typeface="Trebuchet MS"/>
                  <a:ea typeface="+mn-ea"/>
                  <a:cs typeface="Arial" panose="020B0604020202020204" pitchFamily="34" charset="0"/>
                </a:rPr>
                <a:t>NGAV</a:t>
              </a:r>
            </a:p>
          </p:txBody>
        </p:sp>
        <p:sp>
          <p:nvSpPr>
            <p:cNvPr id="1068" name="Rectangle: Rounded Corners 32">
              <a:extLst>
                <a:ext uri="{FF2B5EF4-FFF2-40B4-BE49-F238E27FC236}">
                  <a16:creationId xmlns:a16="http://schemas.microsoft.com/office/drawing/2014/main" id="{10195460-A950-E937-DE35-3436AF9D038B}"/>
                </a:ext>
              </a:extLst>
            </p:cNvPr>
            <p:cNvSpPr/>
            <p:nvPr/>
          </p:nvSpPr>
          <p:spPr>
            <a:xfrm>
              <a:off x="2775877" y="2785123"/>
              <a:ext cx="980819" cy="569814"/>
            </a:xfrm>
            <a:prstGeom prst="round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IN" sz="700" b="0" i="0" u="none" strike="noStrike" kern="1200" cap="none" spc="0" normalizeH="0" baseline="0" noProof="0">
                  <a:ln>
                    <a:noFill/>
                  </a:ln>
                  <a:solidFill>
                    <a:prstClr val="black"/>
                  </a:solidFill>
                  <a:effectLst/>
                  <a:uLnTx/>
                  <a:uFillTx/>
                  <a:latin typeface="Trebuchet MS"/>
                  <a:ea typeface="+mn-ea"/>
                  <a:cs typeface="Arial" panose="020B0604020202020204" pitchFamily="34" charset="0"/>
                </a:rPr>
                <a:t>DLP, Email Security</a:t>
              </a:r>
            </a:p>
          </p:txBody>
        </p:sp>
        <p:sp>
          <p:nvSpPr>
            <p:cNvPr id="1069" name="Rectangle: Rounded Corners 35">
              <a:extLst>
                <a:ext uri="{FF2B5EF4-FFF2-40B4-BE49-F238E27FC236}">
                  <a16:creationId xmlns:a16="http://schemas.microsoft.com/office/drawing/2014/main" id="{24E4A708-21DA-C768-E8F5-51DBDB68F4ED}"/>
                </a:ext>
              </a:extLst>
            </p:cNvPr>
            <p:cNvSpPr/>
            <p:nvPr/>
          </p:nvSpPr>
          <p:spPr>
            <a:xfrm>
              <a:off x="3821877" y="2793594"/>
              <a:ext cx="980819" cy="561343"/>
            </a:xfrm>
            <a:prstGeom prst="round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solidFill>
                  <a:effectLst/>
                  <a:uLnTx/>
                  <a:uFillTx/>
                  <a:latin typeface="Trebuchet MS"/>
                  <a:ea typeface="+mn-ea"/>
                  <a:cs typeface="Arial" panose="020B0604020202020204" pitchFamily="34" charset="0"/>
                </a:rPr>
                <a:t>CASB, PAM, MFA</a:t>
              </a:r>
              <a:endParaRPr kumimoji="0" lang="en-IN" sz="700" b="0" i="0" u="none" strike="noStrike" kern="1200" cap="none" spc="0" normalizeH="0" baseline="0" noProof="0">
                <a:ln>
                  <a:noFill/>
                </a:ln>
                <a:solidFill>
                  <a:prstClr val="black"/>
                </a:solidFill>
                <a:effectLst/>
                <a:uLnTx/>
                <a:uFillTx/>
                <a:latin typeface="Trebuchet MS"/>
                <a:ea typeface="+mn-ea"/>
                <a:cs typeface="Arial" panose="020B0604020202020204" pitchFamily="34" charset="0"/>
              </a:endParaRPr>
            </a:p>
          </p:txBody>
        </p:sp>
      </p:grpSp>
      <p:sp>
        <p:nvSpPr>
          <p:cNvPr id="1076" name="TextBox 1075">
            <a:extLst>
              <a:ext uri="{FF2B5EF4-FFF2-40B4-BE49-F238E27FC236}">
                <a16:creationId xmlns:a16="http://schemas.microsoft.com/office/drawing/2014/main" id="{8E350555-4492-1C21-15F7-50EB8CDEF181}"/>
              </a:ext>
            </a:extLst>
          </p:cNvPr>
          <p:cNvSpPr txBox="1"/>
          <p:nvPr/>
        </p:nvSpPr>
        <p:spPr>
          <a:xfrm rot="16200000">
            <a:off x="2789498" y="3054943"/>
            <a:ext cx="603802" cy="26161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white"/>
                </a:solidFill>
                <a:effectLst/>
                <a:uLnTx/>
                <a:uFillTx/>
                <a:latin typeface="Trebuchet MS"/>
                <a:ea typeface="+mn-ea"/>
                <a:cs typeface="Arial" panose="020B0604020202020204" pitchFamily="34" charset="0"/>
              </a:rPr>
              <a:t>Tools</a:t>
            </a:r>
            <a:endParaRPr kumimoji="0" lang="en-US" sz="1200" b="1" i="0" u="none" strike="noStrike" kern="0" cap="none" spc="0" normalizeH="0" baseline="0" noProof="0">
              <a:ln>
                <a:noFill/>
              </a:ln>
              <a:solidFill>
                <a:prstClr val="white"/>
              </a:solidFill>
              <a:effectLst/>
              <a:uLnTx/>
              <a:uFillTx/>
              <a:latin typeface="Trebuchet MS"/>
              <a:ea typeface="+mn-ea"/>
              <a:cs typeface="Arial" panose="020B0604020202020204" pitchFamily="34" charset="0"/>
            </a:endParaRPr>
          </a:p>
        </p:txBody>
      </p:sp>
      <p:sp>
        <p:nvSpPr>
          <p:cNvPr id="1078" name="TextBox 1077">
            <a:extLst>
              <a:ext uri="{FF2B5EF4-FFF2-40B4-BE49-F238E27FC236}">
                <a16:creationId xmlns:a16="http://schemas.microsoft.com/office/drawing/2014/main" id="{B74F2707-FAC2-AC37-E422-2E5CEBD01A84}"/>
              </a:ext>
            </a:extLst>
          </p:cNvPr>
          <p:cNvSpPr txBox="1"/>
          <p:nvPr/>
        </p:nvSpPr>
        <p:spPr>
          <a:xfrm>
            <a:off x="3090949" y="4504155"/>
            <a:ext cx="2318011" cy="228183"/>
          </a:xfrm>
          <a:prstGeom prst="rect">
            <a:avLst/>
          </a:prstGeom>
          <a:noFill/>
        </p:spPr>
        <p:txBody>
          <a:bodyPr wrap="square">
            <a:spAutoFit/>
          </a:bodyPr>
          <a:lstStyle/>
          <a:p>
            <a:pPr marL="0" marR="0" lvl="0" indent="0" algn="ctr" defTabSz="399930" rtl="0" eaLnBrk="1" fontAlgn="auto" latinLnBrk="0" hangingPunct="1">
              <a:lnSpc>
                <a:spcPct val="90000"/>
              </a:lnSpc>
              <a:spcBef>
                <a:spcPts val="0"/>
              </a:spcBef>
              <a:spcAft>
                <a:spcPct val="35000"/>
              </a:spcAft>
              <a:buClrTx/>
              <a:buSzTx/>
              <a:buFontTx/>
              <a:buNone/>
              <a:tabLst/>
              <a:defRPr/>
            </a:pPr>
            <a:r>
              <a:rPr kumimoji="0" lang="en-US" sz="1100" b="1" i="0" u="none" strike="noStrike" kern="0" cap="none" spc="0" normalizeH="0" baseline="0" noProof="0">
                <a:ln>
                  <a:noFill/>
                </a:ln>
                <a:solidFill>
                  <a:srgbClr val="FFFFFF"/>
                </a:solidFill>
                <a:effectLst/>
                <a:uLnTx/>
                <a:uFillTx/>
                <a:latin typeface="Trebuchet MS"/>
                <a:ea typeface="+mn-ea"/>
                <a:cs typeface="Arial" panose="020B0604020202020204" pitchFamily="34" charset="0"/>
              </a:rPr>
              <a:t>Security Controls</a:t>
            </a:r>
          </a:p>
        </p:txBody>
      </p:sp>
      <p:sp>
        <p:nvSpPr>
          <p:cNvPr id="1082" name="TextBox 1081">
            <a:extLst>
              <a:ext uri="{FF2B5EF4-FFF2-40B4-BE49-F238E27FC236}">
                <a16:creationId xmlns:a16="http://schemas.microsoft.com/office/drawing/2014/main" id="{153B89EB-FA30-93DB-A7B1-BCEB5FEBF42B}"/>
              </a:ext>
            </a:extLst>
          </p:cNvPr>
          <p:cNvSpPr txBox="1"/>
          <p:nvPr/>
        </p:nvSpPr>
        <p:spPr>
          <a:xfrm rot="16200000">
            <a:off x="3552787" y="1727203"/>
            <a:ext cx="898382" cy="397032"/>
          </a:xfrm>
          <a:prstGeom prst="rect">
            <a:avLst/>
          </a:prstGeom>
          <a:noFill/>
        </p:spPr>
        <p:txBody>
          <a:bodyPr wrap="square">
            <a:spAutoFit/>
          </a:bodyPr>
          <a:lstStyle/>
          <a:p>
            <a:pPr marL="0" marR="0" lvl="0" indent="0" algn="ctr" defTabSz="399930" rtl="0" eaLnBrk="1" fontAlgn="auto" latinLnBrk="0" hangingPunct="1">
              <a:lnSpc>
                <a:spcPct val="90000"/>
              </a:lnSpc>
              <a:spcBef>
                <a:spcPts val="0"/>
              </a:spcBef>
              <a:spcAft>
                <a:spcPct val="35000"/>
              </a:spcAft>
              <a:buClrTx/>
              <a:buSzTx/>
              <a:buFontTx/>
              <a:buNone/>
              <a:tabLst/>
              <a:defRPr/>
            </a:pPr>
            <a:r>
              <a:rPr kumimoji="0" lang="en-US" sz="1100" b="1" i="0" u="none" strike="noStrike" kern="0" cap="none" spc="0" normalizeH="0" baseline="0" noProof="0">
                <a:ln>
                  <a:noFill/>
                </a:ln>
                <a:solidFill>
                  <a:prstClr val="black"/>
                </a:solidFill>
                <a:effectLst/>
                <a:uLnTx/>
                <a:uFillTx/>
                <a:latin typeface="Trebuchet MS"/>
                <a:ea typeface="+mn-ea"/>
                <a:cs typeface="Arial" panose="020B0604020202020204" pitchFamily="34" charset="0"/>
              </a:rPr>
              <a:t>Service Assurance</a:t>
            </a:r>
          </a:p>
        </p:txBody>
      </p:sp>
      <p:cxnSp>
        <p:nvCxnSpPr>
          <p:cNvPr id="1085" name="Straight Arrow Connector 1084">
            <a:extLst>
              <a:ext uri="{FF2B5EF4-FFF2-40B4-BE49-F238E27FC236}">
                <a16:creationId xmlns:a16="http://schemas.microsoft.com/office/drawing/2014/main" id="{223B8EB7-4F8C-F683-9250-4350B0893A2D}"/>
              </a:ext>
            </a:extLst>
          </p:cNvPr>
          <p:cNvCxnSpPr>
            <a:cxnSpLocks/>
          </p:cNvCxnSpPr>
          <p:nvPr/>
        </p:nvCxnSpPr>
        <p:spPr>
          <a:xfrm flipH="1" flipV="1">
            <a:off x="5889016" y="2334942"/>
            <a:ext cx="5572" cy="259626"/>
          </a:xfrm>
          <a:prstGeom prst="straightConnector1">
            <a:avLst/>
          </a:prstGeom>
          <a:noFill/>
          <a:ln w="19050" cap="flat" cmpd="sng" algn="ctr">
            <a:solidFill>
              <a:srgbClr val="BED730"/>
            </a:solidFill>
            <a:prstDash val="solid"/>
            <a:miter lim="800000"/>
            <a:headEnd type="triangle"/>
            <a:tailEnd type="triangle"/>
          </a:ln>
          <a:effectLst/>
        </p:spPr>
      </p:cxnSp>
      <p:grpSp>
        <p:nvGrpSpPr>
          <p:cNvPr id="2053" name="Group 2052">
            <a:extLst>
              <a:ext uri="{FF2B5EF4-FFF2-40B4-BE49-F238E27FC236}">
                <a16:creationId xmlns:a16="http://schemas.microsoft.com/office/drawing/2014/main" id="{5D5637EE-1C8D-0966-F340-7EBE25191239}"/>
              </a:ext>
            </a:extLst>
          </p:cNvPr>
          <p:cNvGrpSpPr/>
          <p:nvPr/>
        </p:nvGrpSpPr>
        <p:grpSpPr>
          <a:xfrm>
            <a:off x="3890569" y="3657582"/>
            <a:ext cx="4220181" cy="220162"/>
            <a:chOff x="1636162" y="3314414"/>
            <a:chExt cx="5972399" cy="370735"/>
          </a:xfrm>
        </p:grpSpPr>
        <p:cxnSp>
          <p:nvCxnSpPr>
            <p:cNvPr id="2048" name="Straight Arrow Connector 2047">
              <a:extLst>
                <a:ext uri="{FF2B5EF4-FFF2-40B4-BE49-F238E27FC236}">
                  <a16:creationId xmlns:a16="http://schemas.microsoft.com/office/drawing/2014/main" id="{4185F382-6A24-E064-1BAC-FDB1DF5DBB1B}"/>
                </a:ext>
              </a:extLst>
            </p:cNvPr>
            <p:cNvCxnSpPr>
              <a:cxnSpLocks/>
            </p:cNvCxnSpPr>
            <p:nvPr/>
          </p:nvCxnSpPr>
          <p:spPr>
            <a:xfrm flipV="1">
              <a:off x="1636162" y="3314414"/>
              <a:ext cx="0" cy="370735"/>
            </a:xfrm>
            <a:prstGeom prst="straightConnector1">
              <a:avLst/>
            </a:prstGeom>
            <a:noFill/>
            <a:ln w="19050" cap="flat" cmpd="sng" algn="ctr">
              <a:solidFill>
                <a:srgbClr val="BED730"/>
              </a:solidFill>
              <a:prstDash val="solid"/>
              <a:miter lim="800000"/>
              <a:headEnd type="triangle"/>
              <a:tailEnd type="triangle"/>
            </a:ln>
            <a:effectLst/>
          </p:spPr>
        </p:cxnSp>
        <p:cxnSp>
          <p:nvCxnSpPr>
            <p:cNvPr id="2050" name="Straight Arrow Connector 2049">
              <a:extLst>
                <a:ext uri="{FF2B5EF4-FFF2-40B4-BE49-F238E27FC236}">
                  <a16:creationId xmlns:a16="http://schemas.microsoft.com/office/drawing/2014/main" id="{1382B589-3632-8509-9025-88DBE94F4EC4}"/>
                </a:ext>
              </a:extLst>
            </p:cNvPr>
            <p:cNvCxnSpPr>
              <a:cxnSpLocks/>
            </p:cNvCxnSpPr>
            <p:nvPr/>
          </p:nvCxnSpPr>
          <p:spPr>
            <a:xfrm flipV="1">
              <a:off x="7608561" y="3314414"/>
              <a:ext cx="0" cy="370735"/>
            </a:xfrm>
            <a:prstGeom prst="straightConnector1">
              <a:avLst/>
            </a:prstGeom>
            <a:noFill/>
            <a:ln w="19050" cap="flat" cmpd="sng" algn="ctr">
              <a:solidFill>
                <a:srgbClr val="BED730"/>
              </a:solidFill>
              <a:prstDash val="solid"/>
              <a:miter lim="800000"/>
              <a:headEnd type="triangle"/>
              <a:tailEnd type="triangle"/>
            </a:ln>
            <a:effectLst/>
          </p:spPr>
        </p:cxnSp>
      </p:grpSp>
      <p:sp>
        <p:nvSpPr>
          <p:cNvPr id="2051" name="Freeform: Shape 18">
            <a:extLst>
              <a:ext uri="{FF2B5EF4-FFF2-40B4-BE49-F238E27FC236}">
                <a16:creationId xmlns:a16="http://schemas.microsoft.com/office/drawing/2014/main" id="{986EA164-4FCD-0D8B-D2DC-1FD56B8C6D9C}"/>
              </a:ext>
            </a:extLst>
          </p:cNvPr>
          <p:cNvSpPr>
            <a:spLocks/>
          </p:cNvSpPr>
          <p:nvPr/>
        </p:nvSpPr>
        <p:spPr bwMode="gray">
          <a:xfrm>
            <a:off x="4289454" y="3040628"/>
            <a:ext cx="815104" cy="252000"/>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40958" tIns="40958" rIns="40958" bIns="40958" numCol="1" spcCol="1270" anchor="ctr" anchorCtr="0">
            <a:noAutofit/>
          </a:bodyPr>
          <a:lstStyle/>
          <a:p>
            <a:pPr marL="0" marR="0" lvl="0" indent="0" algn="ctr" defTabSz="399930" rtl="0" eaLnBrk="1" fontAlgn="auto" latinLnBrk="0" hangingPunct="1">
              <a:lnSpc>
                <a:spcPct val="90000"/>
              </a:lnSpc>
              <a:spcBef>
                <a:spcPts val="0"/>
              </a:spcBef>
              <a:spcAft>
                <a:spcPct val="35000"/>
              </a:spcAft>
              <a:buClrTx/>
              <a:buSzTx/>
              <a:buFontTx/>
              <a:buNone/>
              <a:tabLst/>
              <a:defRPr/>
            </a:pPr>
            <a:r>
              <a:rPr lang="en-US" sz="700" kern="0">
                <a:solidFill>
                  <a:srgbClr val="1E272C">
                    <a:lumMod val="50000"/>
                  </a:srgbClr>
                </a:solidFill>
                <a:latin typeface="Trebuchet MS"/>
                <a:cs typeface="Arial" panose="020B0604020202020204" pitchFamily="34" charset="0"/>
              </a:rPr>
              <a:t>I</a:t>
            </a:r>
            <a:r>
              <a:rPr kumimoji="0" lang="en-US" sz="700" b="0" i="0" u="none" strike="noStrike" kern="0" cap="none" spc="0" normalizeH="0" baseline="0" noProof="0">
                <a:ln>
                  <a:noFill/>
                </a:ln>
                <a:solidFill>
                  <a:srgbClr val="1E272C">
                    <a:lumMod val="50000"/>
                  </a:srgbClr>
                </a:solidFill>
                <a:effectLst/>
                <a:uLnTx/>
                <a:uFillTx/>
                <a:latin typeface="Trebuchet MS"/>
                <a:ea typeface="+mn-ea"/>
                <a:cs typeface="Arial" panose="020B0604020202020204" pitchFamily="34" charset="0"/>
              </a:rPr>
              <a:t>AM</a:t>
            </a:r>
          </a:p>
        </p:txBody>
      </p:sp>
      <p:sp>
        <p:nvSpPr>
          <p:cNvPr id="2052" name="Freeform: Shape 18">
            <a:extLst>
              <a:ext uri="{FF2B5EF4-FFF2-40B4-BE49-F238E27FC236}">
                <a16:creationId xmlns:a16="http://schemas.microsoft.com/office/drawing/2014/main" id="{A73BEDCB-21F4-0873-A653-2B58D29215E8}"/>
              </a:ext>
            </a:extLst>
          </p:cNvPr>
          <p:cNvSpPr>
            <a:spLocks/>
          </p:cNvSpPr>
          <p:nvPr/>
        </p:nvSpPr>
        <p:spPr bwMode="gray">
          <a:xfrm>
            <a:off x="6180047" y="3032881"/>
            <a:ext cx="510037" cy="153311"/>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40958" tIns="40958" rIns="40958" bIns="40958" numCol="1" spcCol="1270" anchor="ctr" anchorCtr="0">
            <a:noAutofit/>
          </a:bodyPr>
          <a:lstStyle/>
          <a:p>
            <a:pPr marL="0" marR="0" lvl="0" indent="0" algn="ctr" defTabSz="399930" rtl="0" eaLnBrk="1" fontAlgn="auto" latinLnBrk="0" hangingPunct="1">
              <a:lnSpc>
                <a:spcPct val="90000"/>
              </a:lnSpc>
              <a:spcBef>
                <a:spcPts val="0"/>
              </a:spcBef>
              <a:spcAft>
                <a:spcPct val="35000"/>
              </a:spcAft>
              <a:buClrTx/>
              <a:buSzTx/>
              <a:buFontTx/>
              <a:buNone/>
              <a:tabLst/>
              <a:defRPr/>
            </a:pPr>
            <a:r>
              <a:rPr kumimoji="0" lang="en-US" sz="700" b="0" i="0" u="none" strike="noStrike" kern="0" cap="none" spc="0" normalizeH="0" baseline="0" noProof="0">
                <a:ln>
                  <a:noFill/>
                </a:ln>
                <a:solidFill>
                  <a:srgbClr val="1E272C">
                    <a:lumMod val="50000"/>
                  </a:srgbClr>
                </a:solidFill>
                <a:effectLst/>
                <a:uLnTx/>
                <a:uFillTx/>
                <a:latin typeface="Trebuchet MS"/>
                <a:ea typeface="+mn-ea"/>
                <a:cs typeface="Arial" panose="020B0604020202020204" pitchFamily="34" charset="0"/>
              </a:rPr>
              <a:t>EDR</a:t>
            </a:r>
          </a:p>
        </p:txBody>
      </p:sp>
      <p:cxnSp>
        <p:nvCxnSpPr>
          <p:cNvPr id="2" name="Straight Arrow Connector 1">
            <a:extLst>
              <a:ext uri="{FF2B5EF4-FFF2-40B4-BE49-F238E27FC236}">
                <a16:creationId xmlns:a16="http://schemas.microsoft.com/office/drawing/2014/main" id="{588E4422-71DE-0801-DFEA-CCF4A877FC1C}"/>
              </a:ext>
            </a:extLst>
          </p:cNvPr>
          <p:cNvCxnSpPr>
            <a:cxnSpLocks/>
          </p:cNvCxnSpPr>
          <p:nvPr/>
        </p:nvCxnSpPr>
        <p:spPr>
          <a:xfrm>
            <a:off x="5563716" y="4360853"/>
            <a:ext cx="319155" cy="2537"/>
          </a:xfrm>
          <a:prstGeom prst="straightConnector1">
            <a:avLst/>
          </a:prstGeom>
          <a:noFill/>
          <a:ln w="19050" cap="flat" cmpd="sng" algn="ctr">
            <a:solidFill>
              <a:srgbClr val="BED730"/>
            </a:solidFill>
            <a:prstDash val="solid"/>
            <a:miter lim="800000"/>
            <a:headEnd type="triangle"/>
            <a:tailEnd type="triangle"/>
          </a:ln>
          <a:effectLst/>
        </p:spPr>
      </p:cxnSp>
      <p:sp>
        <p:nvSpPr>
          <p:cNvPr id="13" name="Freeform: Shape 18">
            <a:extLst>
              <a:ext uri="{FF2B5EF4-FFF2-40B4-BE49-F238E27FC236}">
                <a16:creationId xmlns:a16="http://schemas.microsoft.com/office/drawing/2014/main" id="{71E7C35F-5F95-6FDA-F6DC-BD8A27780580}"/>
              </a:ext>
            </a:extLst>
          </p:cNvPr>
          <p:cNvSpPr>
            <a:spLocks/>
          </p:cNvSpPr>
          <p:nvPr/>
        </p:nvSpPr>
        <p:spPr bwMode="gray">
          <a:xfrm>
            <a:off x="4293873" y="3307222"/>
            <a:ext cx="821027" cy="302152"/>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40958" tIns="40958" rIns="40958" bIns="40958" numCol="1" spcCol="1270" anchor="ctr" anchorCtr="0">
            <a:noAutofit/>
          </a:bodyPr>
          <a:lstStyle/>
          <a:p>
            <a:pPr marL="0" marR="0" lvl="0" indent="0" algn="ctr" defTabSz="399930" rtl="0" eaLnBrk="1" fontAlgn="auto" latinLnBrk="0" hangingPunct="1">
              <a:lnSpc>
                <a:spcPct val="90000"/>
              </a:lnSpc>
              <a:spcBef>
                <a:spcPts val="0"/>
              </a:spcBef>
              <a:spcAft>
                <a:spcPct val="35000"/>
              </a:spcAft>
              <a:buClrTx/>
              <a:buSzTx/>
              <a:buFontTx/>
              <a:buNone/>
              <a:tabLst/>
              <a:defRPr/>
            </a:pPr>
            <a:r>
              <a:rPr kumimoji="0" lang="en-US" sz="700" b="0" i="0" u="none" strike="noStrike" kern="0" cap="none" spc="0" normalizeH="0" baseline="0" noProof="0">
                <a:ln>
                  <a:noFill/>
                </a:ln>
                <a:solidFill>
                  <a:srgbClr val="1E272C">
                    <a:lumMod val="50000"/>
                  </a:srgbClr>
                </a:solidFill>
                <a:effectLst/>
                <a:uLnTx/>
                <a:uFillTx/>
                <a:latin typeface="Trebuchet MS"/>
                <a:ea typeface="+mn-ea"/>
                <a:cs typeface="Arial" panose="020B0604020202020204" pitchFamily="34" charset="0"/>
              </a:rPr>
              <a:t>Security Product Consoles</a:t>
            </a:r>
          </a:p>
        </p:txBody>
      </p:sp>
      <p:sp>
        <p:nvSpPr>
          <p:cNvPr id="20" name="Rectangle: Rounded Corners 19">
            <a:extLst>
              <a:ext uri="{FF2B5EF4-FFF2-40B4-BE49-F238E27FC236}">
                <a16:creationId xmlns:a16="http://schemas.microsoft.com/office/drawing/2014/main" id="{B3728328-495A-9C66-FC37-A57CA3D8FD17}"/>
              </a:ext>
            </a:extLst>
          </p:cNvPr>
          <p:cNvSpPr/>
          <p:nvPr/>
        </p:nvSpPr>
        <p:spPr>
          <a:xfrm>
            <a:off x="5889015" y="3862003"/>
            <a:ext cx="2931131" cy="870335"/>
          </a:xfrm>
          <a:prstGeom prst="roundRect">
            <a:avLst/>
          </a:prstGeom>
          <a:solidFill>
            <a:schemeClr val="bg1"/>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rebuchet MS"/>
              <a:ea typeface="+mn-ea"/>
              <a:cs typeface="+mn-cs"/>
            </a:endParaRPr>
          </a:p>
        </p:txBody>
      </p:sp>
      <p:pic>
        <p:nvPicPr>
          <p:cNvPr id="21" name="Picture 18" descr="Image result for end user compute icon">
            <a:extLst>
              <a:ext uri="{FF2B5EF4-FFF2-40B4-BE49-F238E27FC236}">
                <a16:creationId xmlns:a16="http://schemas.microsoft.com/office/drawing/2014/main" id="{5C1AB9AA-25F5-5BC9-CD27-37FA0CB7E98F}"/>
              </a:ext>
            </a:extLst>
          </p:cNvPr>
          <p:cNvPicPr>
            <a:picLocks noChangeAspect="1" noChangeArrowheads="1"/>
          </p:cNvPicPr>
          <p:nvPr/>
        </p:nvPicPr>
        <p:blipFill>
          <a:blip r:embed="rId7" cstate="email">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6186118" y="4119403"/>
            <a:ext cx="395057" cy="19073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2" descr="Image result for Data center icon">
            <a:extLst>
              <a:ext uri="{FF2B5EF4-FFF2-40B4-BE49-F238E27FC236}">
                <a16:creationId xmlns:a16="http://schemas.microsoft.com/office/drawing/2014/main" id="{556CF46B-14A4-C89E-6E88-9F0E8163E70A}"/>
              </a:ext>
            </a:extLst>
          </p:cNvPr>
          <p:cNvPicPr>
            <a:picLocks noChangeAspect="1" noChangeArrowheads="1"/>
          </p:cNvPicPr>
          <p:nvPr/>
        </p:nvPicPr>
        <p:blipFill>
          <a:blip r:embed="rId8" cstate="email">
            <a:biLevel thresh="75000"/>
            <a:extLst>
              <a:ext uri="{28A0092B-C50C-407E-A947-70E740481C1C}">
                <a14:useLocalDpi xmlns:a14="http://schemas.microsoft.com/office/drawing/2010/main"/>
              </a:ext>
            </a:extLst>
          </a:blip>
          <a:srcRect/>
          <a:stretch>
            <a:fillRect/>
          </a:stretch>
        </p:blipFill>
        <p:spPr bwMode="auto">
          <a:xfrm>
            <a:off x="7591228" y="3953218"/>
            <a:ext cx="328984" cy="33835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Image result for Enterprise branch icon">
            <a:extLst>
              <a:ext uri="{FF2B5EF4-FFF2-40B4-BE49-F238E27FC236}">
                <a16:creationId xmlns:a16="http://schemas.microsoft.com/office/drawing/2014/main" id="{9BC52025-6C21-53AF-C770-ADAFF7A33D72}"/>
              </a:ext>
            </a:extLst>
          </p:cNvPr>
          <p:cNvPicPr>
            <a:picLocks noChangeAspect="1" noChangeArrowheads="1"/>
          </p:cNvPicPr>
          <p:nvPr/>
        </p:nvPicPr>
        <p:blipFill>
          <a:blip r:embed="rId9" cstate="email">
            <a:duotone>
              <a:schemeClr val="bg2">
                <a:shade val="45000"/>
                <a:satMod val="135000"/>
              </a:schemeClr>
              <a:prstClr val="white"/>
            </a:duotone>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a:fillRect/>
          </a:stretch>
        </p:blipFill>
        <p:spPr bwMode="auto">
          <a:xfrm>
            <a:off x="6856670" y="3940630"/>
            <a:ext cx="370491" cy="36951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A72FB1AA-AD59-D408-0656-9490E0D56EB1}"/>
              </a:ext>
            </a:extLst>
          </p:cNvPr>
          <p:cNvSpPr txBox="1"/>
          <p:nvPr/>
        </p:nvSpPr>
        <p:spPr>
          <a:xfrm>
            <a:off x="6076430" y="4371344"/>
            <a:ext cx="622114" cy="338554"/>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IN" sz="800" b="0" i="0" u="none" strike="noStrike" kern="0" cap="none" spc="0" normalizeH="0" baseline="0" noProof="0">
                <a:ln>
                  <a:noFill/>
                </a:ln>
                <a:solidFill>
                  <a:prstClr val="black"/>
                </a:solidFill>
                <a:effectLst/>
                <a:uLnTx/>
                <a:uFillTx/>
                <a:latin typeface="Trebuchet MS"/>
                <a:ea typeface="+mn-ea"/>
                <a:cs typeface="Arial"/>
                <a:sym typeface="Arial"/>
              </a:rPr>
              <a:t>User | Device</a:t>
            </a:r>
          </a:p>
        </p:txBody>
      </p:sp>
      <p:sp>
        <p:nvSpPr>
          <p:cNvPr id="30" name="TextBox 29">
            <a:extLst>
              <a:ext uri="{FF2B5EF4-FFF2-40B4-BE49-F238E27FC236}">
                <a16:creationId xmlns:a16="http://schemas.microsoft.com/office/drawing/2014/main" id="{C412D7CE-3C7B-D75C-A63C-3BF4BB3C96E2}"/>
              </a:ext>
            </a:extLst>
          </p:cNvPr>
          <p:cNvSpPr txBox="1"/>
          <p:nvPr/>
        </p:nvSpPr>
        <p:spPr>
          <a:xfrm>
            <a:off x="6786345" y="4371344"/>
            <a:ext cx="650886" cy="338554"/>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IN" sz="800" b="0" i="0" u="none" strike="noStrike" kern="0" cap="none" spc="0" normalizeH="0" baseline="0" noProof="0">
                <a:ln>
                  <a:noFill/>
                </a:ln>
                <a:solidFill>
                  <a:prstClr val="black"/>
                </a:solidFill>
                <a:effectLst/>
                <a:uLnTx/>
                <a:uFillTx/>
                <a:latin typeface="Trebuchet MS"/>
                <a:ea typeface="+mn-ea"/>
                <a:cs typeface="Arial"/>
                <a:sym typeface="Arial"/>
              </a:rPr>
              <a:t>Branch | WAN</a:t>
            </a:r>
          </a:p>
        </p:txBody>
      </p:sp>
      <p:sp>
        <p:nvSpPr>
          <p:cNvPr id="31" name="TextBox 30">
            <a:extLst>
              <a:ext uri="{FF2B5EF4-FFF2-40B4-BE49-F238E27FC236}">
                <a16:creationId xmlns:a16="http://schemas.microsoft.com/office/drawing/2014/main" id="{705B3DB8-7AF0-69B6-5E2C-BF23E298A73E}"/>
              </a:ext>
            </a:extLst>
          </p:cNvPr>
          <p:cNvSpPr txBox="1"/>
          <p:nvPr/>
        </p:nvSpPr>
        <p:spPr>
          <a:xfrm>
            <a:off x="7525033" y="4371344"/>
            <a:ext cx="513753" cy="215266"/>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IN" sz="800" b="0" i="0" u="none" strike="noStrike" kern="0" cap="none" spc="0" normalizeH="0" baseline="0" noProof="0">
                <a:ln>
                  <a:noFill/>
                </a:ln>
                <a:solidFill>
                  <a:prstClr val="black"/>
                </a:solidFill>
                <a:effectLst/>
                <a:uLnTx/>
                <a:uFillTx/>
                <a:latin typeface="Trebuchet MS"/>
                <a:ea typeface="+mn-ea"/>
                <a:cs typeface="Arial"/>
                <a:sym typeface="Arial"/>
              </a:rPr>
              <a:t>DC</a:t>
            </a:r>
          </a:p>
        </p:txBody>
      </p:sp>
      <p:pic>
        <p:nvPicPr>
          <p:cNvPr id="32" name="Picture 31">
            <a:extLst>
              <a:ext uri="{FF2B5EF4-FFF2-40B4-BE49-F238E27FC236}">
                <a16:creationId xmlns:a16="http://schemas.microsoft.com/office/drawing/2014/main" id="{D023EE61-8EC8-5107-0925-453D32EE28B4}"/>
              </a:ext>
            </a:extLst>
          </p:cNvPr>
          <p:cNvPicPr>
            <a:picLocks noChangeAspect="1"/>
          </p:cNvPicPr>
          <p:nvPr/>
        </p:nvPicPr>
        <p:blipFill>
          <a:blip r:embed="rId11"/>
          <a:stretch>
            <a:fillRect/>
          </a:stretch>
        </p:blipFill>
        <p:spPr>
          <a:xfrm>
            <a:off x="8162972" y="3923207"/>
            <a:ext cx="559252" cy="386933"/>
          </a:xfrm>
          <a:prstGeom prst="rect">
            <a:avLst/>
          </a:prstGeom>
        </p:spPr>
      </p:pic>
      <p:pic>
        <p:nvPicPr>
          <p:cNvPr id="34" name="Picture 24" descr="Image result for corporate user icon">
            <a:extLst>
              <a:ext uri="{FF2B5EF4-FFF2-40B4-BE49-F238E27FC236}">
                <a16:creationId xmlns:a16="http://schemas.microsoft.com/office/drawing/2014/main" id="{C76A2971-70DF-85CC-0BD7-42F346271EDB}"/>
              </a:ext>
            </a:extLst>
          </p:cNvPr>
          <p:cNvPicPr>
            <a:picLocks noChangeAspect="1" noChangeArrowheads="1"/>
          </p:cNvPicPr>
          <p:nvPr/>
        </p:nvPicPr>
        <p:blipFill>
          <a:blip r:embed="rId12"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234674" y="3798556"/>
            <a:ext cx="347184" cy="31585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4" descr="Image result for corporate user icon">
            <a:extLst>
              <a:ext uri="{FF2B5EF4-FFF2-40B4-BE49-F238E27FC236}">
                <a16:creationId xmlns:a16="http://schemas.microsoft.com/office/drawing/2014/main" id="{4ED02A91-4D54-C66B-9FBB-799E38606E4B}"/>
              </a:ext>
            </a:extLst>
          </p:cNvPr>
          <p:cNvPicPr>
            <a:picLocks noChangeAspect="1" noChangeArrowheads="1"/>
          </p:cNvPicPr>
          <p:nvPr/>
        </p:nvPicPr>
        <p:blipFill>
          <a:blip r:embed="rId12"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025095" y="3838861"/>
            <a:ext cx="347184" cy="303684"/>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15DF9260-8383-B166-AE3A-96E9E2AB1EC7}"/>
              </a:ext>
            </a:extLst>
          </p:cNvPr>
          <p:cNvSpPr txBox="1"/>
          <p:nvPr/>
        </p:nvSpPr>
        <p:spPr>
          <a:xfrm>
            <a:off x="8164690" y="4371344"/>
            <a:ext cx="513753" cy="338554"/>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IN" sz="800" b="0" i="0" u="none" strike="noStrike" kern="0" cap="none" spc="0" normalizeH="0" baseline="0" noProof="0">
                <a:ln>
                  <a:noFill/>
                </a:ln>
                <a:solidFill>
                  <a:prstClr val="black"/>
                </a:solidFill>
                <a:effectLst/>
                <a:uLnTx/>
                <a:uFillTx/>
                <a:latin typeface="Trebuchet MS"/>
                <a:ea typeface="+mn-ea"/>
                <a:cs typeface="Arial"/>
                <a:sym typeface="Arial"/>
              </a:rPr>
              <a:t>Any Cloud</a:t>
            </a:r>
          </a:p>
        </p:txBody>
      </p:sp>
      <p:sp>
        <p:nvSpPr>
          <p:cNvPr id="4" name="Freeform: Shape 18">
            <a:extLst>
              <a:ext uri="{FF2B5EF4-FFF2-40B4-BE49-F238E27FC236}">
                <a16:creationId xmlns:a16="http://schemas.microsoft.com/office/drawing/2014/main" id="{3DBE1276-D0C5-B4D7-287D-971C5D3D5A56}"/>
              </a:ext>
            </a:extLst>
          </p:cNvPr>
          <p:cNvSpPr>
            <a:spLocks/>
          </p:cNvSpPr>
          <p:nvPr/>
        </p:nvSpPr>
        <p:spPr bwMode="gray">
          <a:xfrm>
            <a:off x="7262363" y="3348994"/>
            <a:ext cx="1340151" cy="218926"/>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40958" tIns="40958" rIns="40958" bIns="40958" numCol="1" spcCol="1270" anchor="ctr" anchorCtr="0">
            <a:noAutofit/>
          </a:bodyPr>
          <a:lstStyle/>
          <a:p>
            <a:pPr marL="0" marR="0" lvl="0" indent="0" algn="ctr" defTabSz="399930" rtl="0" eaLnBrk="1" fontAlgn="auto" latinLnBrk="0" hangingPunct="1">
              <a:lnSpc>
                <a:spcPct val="90000"/>
              </a:lnSpc>
              <a:spcBef>
                <a:spcPts val="0"/>
              </a:spcBef>
              <a:spcAft>
                <a:spcPct val="35000"/>
              </a:spcAft>
              <a:buClrTx/>
              <a:buSzTx/>
              <a:buFontTx/>
              <a:buNone/>
              <a:tabLst/>
              <a:defRPr/>
            </a:pPr>
            <a:r>
              <a:rPr kumimoji="0" lang="en-US" sz="700" b="0" i="0" u="none" strike="noStrike" kern="0" cap="none" spc="0" normalizeH="0" baseline="0" noProof="0">
                <a:ln>
                  <a:noFill/>
                </a:ln>
                <a:solidFill>
                  <a:srgbClr val="1E272C">
                    <a:lumMod val="50000"/>
                  </a:srgbClr>
                </a:solidFill>
                <a:effectLst/>
                <a:uLnTx/>
                <a:uFillTx/>
                <a:latin typeface="Trebuchet MS"/>
                <a:ea typeface="+mn-ea"/>
                <a:cs typeface="Arial" panose="020B0604020202020204" pitchFamily="34" charset="0"/>
              </a:rPr>
              <a:t>Security Audits</a:t>
            </a:r>
          </a:p>
        </p:txBody>
      </p:sp>
      <p:graphicFrame>
        <p:nvGraphicFramePr>
          <p:cNvPr id="12" name="Diagram 11">
            <a:extLst>
              <a:ext uri="{FF2B5EF4-FFF2-40B4-BE49-F238E27FC236}">
                <a16:creationId xmlns:a16="http://schemas.microsoft.com/office/drawing/2014/main" id="{10B829CB-39F7-E204-4230-FDA28A36FAE7}"/>
              </a:ext>
            </a:extLst>
          </p:cNvPr>
          <p:cNvGraphicFramePr/>
          <p:nvPr/>
        </p:nvGraphicFramePr>
        <p:xfrm>
          <a:off x="213150" y="997435"/>
          <a:ext cx="2596083" cy="373490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966226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B95C92-1ABC-80D1-74EA-5000DE53CEA1}"/>
              </a:ext>
            </a:extLst>
          </p:cNvPr>
          <p:cNvSpPr>
            <a:spLocks noGrp="1"/>
          </p:cNvSpPr>
          <p:nvPr>
            <p:ph type="body" sz="quarter" idx="11"/>
          </p:nvPr>
        </p:nvSpPr>
        <p:spPr>
          <a:xfrm>
            <a:off x="323850" y="3929322"/>
            <a:ext cx="8496300" cy="1106806"/>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dirty="0">
                <a:solidFill>
                  <a:srgbClr val="BED730"/>
                </a:solidFill>
                <a:latin typeface="TheSansOffice"/>
              </a:rPr>
              <a:t>Digital Apps &amp; Industry Apps Services </a:t>
            </a:r>
            <a:endParaRPr lang="en-IN" dirty="0">
              <a:solidFill>
                <a:srgbClr val="BED730"/>
              </a:solidFill>
              <a:latin typeface="TheSansOffice"/>
            </a:endParaRPr>
          </a:p>
        </p:txBody>
      </p:sp>
    </p:spTree>
    <p:extLst>
      <p:ext uri="{BB962C8B-B14F-4D97-AF65-F5344CB8AC3E}">
        <p14:creationId xmlns:p14="http://schemas.microsoft.com/office/powerpoint/2010/main" val="26730027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BCBB16-1E24-BDFE-1580-087C0A30B722}"/>
              </a:ext>
            </a:extLst>
          </p:cNvPr>
          <p:cNvSpPr>
            <a:spLocks noGrp="1"/>
          </p:cNvSpPr>
          <p:nvPr>
            <p:ph type="title"/>
          </p:nvPr>
        </p:nvSpPr>
        <p:spPr>
          <a:xfrm>
            <a:off x="324000" y="219268"/>
            <a:ext cx="8496150" cy="400099"/>
          </a:xfrm>
        </p:spPr>
        <p:txBody>
          <a:bodyPr/>
          <a:lstStyle/>
          <a:p>
            <a:r>
              <a:rPr lang="en-IN"/>
              <a:t>DIGITAL APPs &amp; Industry Apps MANAGED SERVICES</a:t>
            </a:r>
          </a:p>
        </p:txBody>
      </p:sp>
      <p:graphicFrame>
        <p:nvGraphicFramePr>
          <p:cNvPr id="10" name="Diagram 9">
            <a:extLst>
              <a:ext uri="{FF2B5EF4-FFF2-40B4-BE49-F238E27FC236}">
                <a16:creationId xmlns:a16="http://schemas.microsoft.com/office/drawing/2014/main" id="{AE0EA246-4FEF-EE08-FEBA-B84013C1C2B9}"/>
              </a:ext>
            </a:extLst>
          </p:cNvPr>
          <p:cNvGraphicFramePr/>
          <p:nvPr>
            <p:extLst>
              <p:ext uri="{D42A27DB-BD31-4B8C-83A1-F6EECF244321}">
                <p14:modId xmlns:p14="http://schemas.microsoft.com/office/powerpoint/2010/main" val="2633331605"/>
              </p:ext>
            </p:extLst>
          </p:nvPr>
        </p:nvGraphicFramePr>
        <p:xfrm>
          <a:off x="323850" y="1446415"/>
          <a:ext cx="8496300" cy="32859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69B64B2F-E669-76F5-BB6E-F66C72C5B634}"/>
              </a:ext>
            </a:extLst>
          </p:cNvPr>
          <p:cNvSpPr txBox="1"/>
          <p:nvPr/>
        </p:nvSpPr>
        <p:spPr>
          <a:xfrm>
            <a:off x="323850" y="987426"/>
            <a:ext cx="8496300" cy="307777"/>
          </a:xfrm>
          <a:prstGeom prst="rect">
            <a:avLst/>
          </a:prstGeom>
          <a:noFill/>
        </p:spPr>
        <p:txBody>
          <a:bodyPr wrap="square" rtlCol="0">
            <a:spAutoFit/>
          </a:bodyPr>
          <a:lstStyle/>
          <a:p>
            <a:pPr algn="ctr" defTabSz="457189"/>
            <a:r>
              <a:rPr lang="en-US" sz="1400" b="1">
                <a:solidFill>
                  <a:schemeClr val="bg1"/>
                </a:solidFill>
                <a:latin typeface="Trebuchet MS" panose="020B0703020202090204" pitchFamily="34" charset="0"/>
              </a:rPr>
              <a:t>Fostering enterprise-wide transformation with SaaS and custom solutions</a:t>
            </a:r>
          </a:p>
        </p:txBody>
      </p:sp>
    </p:spTree>
    <p:extLst>
      <p:ext uri="{BB962C8B-B14F-4D97-AF65-F5344CB8AC3E}">
        <p14:creationId xmlns:p14="http://schemas.microsoft.com/office/powerpoint/2010/main" val="2020689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D0EF5D-1BE3-8F28-5F2A-372F162D6EA7}"/>
              </a:ext>
            </a:extLst>
          </p:cNvPr>
          <p:cNvSpPr>
            <a:spLocks noGrp="1"/>
          </p:cNvSpPr>
          <p:nvPr>
            <p:ph type="title"/>
          </p:nvPr>
        </p:nvSpPr>
        <p:spPr>
          <a:xfrm>
            <a:off x="324000" y="65380"/>
            <a:ext cx="8496150" cy="707876"/>
          </a:xfrm>
        </p:spPr>
        <p:txBody>
          <a:bodyPr/>
          <a:lstStyle/>
          <a:p>
            <a:r>
              <a:rPr lang="en-US" dirty="0" err="1"/>
              <a:t>infinit</a:t>
            </a:r>
            <a:r>
              <a:rPr lang="en-US" dirty="0"/>
              <a:t> FSO Full Stack Observability for operational efficiency </a:t>
            </a:r>
          </a:p>
        </p:txBody>
      </p:sp>
      <p:pic>
        <p:nvPicPr>
          <p:cNvPr id="9" name="Picture 8">
            <a:extLst>
              <a:ext uri="{FF2B5EF4-FFF2-40B4-BE49-F238E27FC236}">
                <a16:creationId xmlns:a16="http://schemas.microsoft.com/office/drawing/2014/main" id="{9DA92591-DEAD-4096-2286-F6D2D57E3253}"/>
              </a:ext>
            </a:extLst>
          </p:cNvPr>
          <p:cNvPicPr>
            <a:picLocks noChangeAspect="1"/>
          </p:cNvPicPr>
          <p:nvPr/>
        </p:nvPicPr>
        <p:blipFill>
          <a:blip r:embed="rId3"/>
          <a:stretch>
            <a:fillRect/>
          </a:stretch>
        </p:blipFill>
        <p:spPr>
          <a:xfrm>
            <a:off x="314837" y="2575604"/>
            <a:ext cx="1364673" cy="1371600"/>
          </a:xfrm>
          <a:prstGeom prst="rect">
            <a:avLst/>
          </a:prstGeom>
        </p:spPr>
      </p:pic>
      <p:pic>
        <p:nvPicPr>
          <p:cNvPr id="11" name="Picture 10">
            <a:extLst>
              <a:ext uri="{FF2B5EF4-FFF2-40B4-BE49-F238E27FC236}">
                <a16:creationId xmlns:a16="http://schemas.microsoft.com/office/drawing/2014/main" id="{D1870DEE-61E7-4F97-05D9-783F107E7E7B}"/>
              </a:ext>
            </a:extLst>
          </p:cNvPr>
          <p:cNvPicPr>
            <a:picLocks noChangeAspect="1"/>
          </p:cNvPicPr>
          <p:nvPr/>
        </p:nvPicPr>
        <p:blipFill>
          <a:blip r:embed="rId4"/>
          <a:stretch>
            <a:fillRect/>
          </a:stretch>
        </p:blipFill>
        <p:spPr>
          <a:xfrm>
            <a:off x="324001" y="987425"/>
            <a:ext cx="1368137" cy="1371600"/>
          </a:xfrm>
          <a:prstGeom prst="rect">
            <a:avLst/>
          </a:prstGeom>
        </p:spPr>
      </p:pic>
      <p:grpSp>
        <p:nvGrpSpPr>
          <p:cNvPr id="18" name="Group 17">
            <a:extLst>
              <a:ext uri="{FF2B5EF4-FFF2-40B4-BE49-F238E27FC236}">
                <a16:creationId xmlns:a16="http://schemas.microsoft.com/office/drawing/2014/main" id="{DB21488F-C75F-BD6C-E114-7A106A7BCF9B}"/>
              </a:ext>
            </a:extLst>
          </p:cNvPr>
          <p:cNvGrpSpPr/>
          <p:nvPr/>
        </p:nvGrpSpPr>
        <p:grpSpPr>
          <a:xfrm>
            <a:off x="1935940" y="987425"/>
            <a:ext cx="6884211" cy="1515429"/>
            <a:chOff x="1231523" y="1219122"/>
            <a:chExt cx="7349939" cy="1542399"/>
          </a:xfrm>
          <a:solidFill>
            <a:schemeClr val="bg1"/>
          </a:solidFill>
        </p:grpSpPr>
        <p:sp>
          <p:nvSpPr>
            <p:cNvPr id="7" name="Rounded Rectangle 6">
              <a:extLst>
                <a:ext uri="{FF2B5EF4-FFF2-40B4-BE49-F238E27FC236}">
                  <a16:creationId xmlns:a16="http://schemas.microsoft.com/office/drawing/2014/main" id="{752F6247-A803-AEE1-769B-EE96D7057C80}"/>
                </a:ext>
              </a:extLst>
            </p:cNvPr>
            <p:cNvSpPr/>
            <p:nvPr/>
          </p:nvSpPr>
          <p:spPr>
            <a:xfrm>
              <a:off x="1231523" y="1219122"/>
              <a:ext cx="7349939" cy="1542399"/>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defTabSz="914264">
                <a:defRPr/>
              </a:pPr>
              <a:r>
                <a:rPr lang="en-US" sz="1000">
                  <a:solidFill>
                    <a:prstClr val="black"/>
                  </a:solidFill>
                  <a:latin typeface="TheSansOffice" panose="020B0503040302060204" pitchFamily="34" charset="77"/>
                </a:rPr>
                <a:t>Service Management and Visualization Dashboard</a:t>
              </a:r>
            </a:p>
          </p:txBody>
        </p:sp>
        <p:graphicFrame>
          <p:nvGraphicFramePr>
            <p:cNvPr id="79" name="Diagram 78">
              <a:extLst>
                <a:ext uri="{FF2B5EF4-FFF2-40B4-BE49-F238E27FC236}">
                  <a16:creationId xmlns:a16="http://schemas.microsoft.com/office/drawing/2014/main" id="{3898082A-FD6B-C15D-5784-8CF36375FA18}"/>
                </a:ext>
              </a:extLst>
            </p:cNvPr>
            <p:cNvGraphicFramePr/>
            <p:nvPr/>
          </p:nvGraphicFramePr>
          <p:xfrm>
            <a:off x="1465800" y="1955342"/>
            <a:ext cx="6990724" cy="4938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sp>
        <p:nvSpPr>
          <p:cNvPr id="2" name="Rounded Rectangle 1">
            <a:extLst>
              <a:ext uri="{FF2B5EF4-FFF2-40B4-BE49-F238E27FC236}">
                <a16:creationId xmlns:a16="http://schemas.microsoft.com/office/drawing/2014/main" id="{72362838-E6B5-D623-A851-3B5002DAAD66}"/>
              </a:ext>
            </a:extLst>
          </p:cNvPr>
          <p:cNvSpPr/>
          <p:nvPr/>
        </p:nvSpPr>
        <p:spPr>
          <a:xfrm>
            <a:off x="1935939" y="2577795"/>
            <a:ext cx="6884210" cy="600698"/>
          </a:xfrm>
          <a:prstGeom prst="roundRect">
            <a:avLst/>
          </a:prstGeom>
          <a:solidFill>
            <a:srgbClr val="C3D446"/>
          </a:solidFill>
          <a:ln>
            <a:solidFill>
              <a:srgbClr val="C3D4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defTabSz="914264">
              <a:defRPr/>
            </a:pPr>
            <a:r>
              <a:rPr lang="en-US" sz="1000">
                <a:solidFill>
                  <a:prstClr val="black"/>
                </a:solidFill>
                <a:latin typeface="TheSansOffice" panose="020B0503040302060204" pitchFamily="34" charset="77"/>
              </a:rPr>
              <a:t>Real Time Predictive Insights </a:t>
            </a:r>
            <a:br>
              <a:rPr lang="en-US" sz="1000">
                <a:solidFill>
                  <a:prstClr val="black"/>
                </a:solidFill>
                <a:latin typeface="TheSansOffice" panose="020B0503040302060204" pitchFamily="34" charset="77"/>
              </a:rPr>
            </a:br>
            <a:r>
              <a:rPr lang="en-US" sz="1000">
                <a:solidFill>
                  <a:prstClr val="black"/>
                </a:solidFill>
                <a:latin typeface="TheSansOffice" panose="020B0503040302060204" pitchFamily="34" charset="77"/>
              </a:rPr>
              <a:t>Multi Domain Telemetry  </a:t>
            </a:r>
          </a:p>
        </p:txBody>
      </p:sp>
      <p:grpSp>
        <p:nvGrpSpPr>
          <p:cNvPr id="23" name="Group 22">
            <a:extLst>
              <a:ext uri="{FF2B5EF4-FFF2-40B4-BE49-F238E27FC236}">
                <a16:creationId xmlns:a16="http://schemas.microsoft.com/office/drawing/2014/main" id="{9CF568BF-884D-A17E-4883-781A17AC4210}"/>
              </a:ext>
            </a:extLst>
          </p:cNvPr>
          <p:cNvGrpSpPr/>
          <p:nvPr/>
        </p:nvGrpSpPr>
        <p:grpSpPr>
          <a:xfrm>
            <a:off x="2652258" y="2611576"/>
            <a:ext cx="3547702" cy="396001"/>
            <a:chOff x="2522499" y="2942975"/>
            <a:chExt cx="2735301" cy="380733"/>
          </a:xfrm>
        </p:grpSpPr>
        <p:sp>
          <p:nvSpPr>
            <p:cNvPr id="13" name="Rounded Rectangle 30">
              <a:extLst>
                <a:ext uri="{FF2B5EF4-FFF2-40B4-BE49-F238E27FC236}">
                  <a16:creationId xmlns:a16="http://schemas.microsoft.com/office/drawing/2014/main" id="{49D20CF7-3DFD-31BA-9505-AC5C0BB43E6F}"/>
                </a:ext>
              </a:extLst>
            </p:cNvPr>
            <p:cNvSpPr/>
            <p:nvPr/>
          </p:nvSpPr>
          <p:spPr>
            <a:xfrm>
              <a:off x="3254648" y="2942976"/>
              <a:ext cx="1268507" cy="380732"/>
            </a:xfrm>
            <a:prstGeom prst="round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64">
                <a:defRPr/>
              </a:pPr>
              <a:r>
                <a:rPr lang="en-US" sz="1000">
                  <a:solidFill>
                    <a:prstClr val="white"/>
                  </a:solidFill>
                  <a:latin typeface="TheSansOffice" panose="020B0503040302060204" pitchFamily="34" charset="77"/>
                </a:rPr>
                <a:t>Asset Dependency Map Generation</a:t>
              </a:r>
            </a:p>
          </p:txBody>
        </p:sp>
        <p:sp>
          <p:nvSpPr>
            <p:cNvPr id="21" name="Rounded Rectangle 30">
              <a:extLst>
                <a:ext uri="{FF2B5EF4-FFF2-40B4-BE49-F238E27FC236}">
                  <a16:creationId xmlns:a16="http://schemas.microsoft.com/office/drawing/2014/main" id="{86F2EE30-29A8-A1D9-7546-CC86E5F0D6E7}"/>
                </a:ext>
              </a:extLst>
            </p:cNvPr>
            <p:cNvSpPr/>
            <p:nvPr/>
          </p:nvSpPr>
          <p:spPr>
            <a:xfrm>
              <a:off x="2522499" y="2942975"/>
              <a:ext cx="666725" cy="380732"/>
            </a:xfrm>
            <a:prstGeom prst="round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64">
                <a:defRPr/>
              </a:pPr>
              <a:r>
                <a:rPr lang="en-US" sz="1000">
                  <a:solidFill>
                    <a:prstClr val="white"/>
                  </a:solidFill>
                  <a:latin typeface="TheSansOffice" panose="020B0503040302060204" pitchFamily="34" charset="77"/>
                </a:rPr>
                <a:t>AI OPS</a:t>
              </a:r>
            </a:p>
          </p:txBody>
        </p:sp>
        <p:sp>
          <p:nvSpPr>
            <p:cNvPr id="22" name="Rounded Rectangle 30">
              <a:extLst>
                <a:ext uri="{FF2B5EF4-FFF2-40B4-BE49-F238E27FC236}">
                  <a16:creationId xmlns:a16="http://schemas.microsoft.com/office/drawing/2014/main" id="{18C815B3-0E9E-4C8B-4672-B57A5AE7BAA1}"/>
                </a:ext>
              </a:extLst>
            </p:cNvPr>
            <p:cNvSpPr/>
            <p:nvPr/>
          </p:nvSpPr>
          <p:spPr>
            <a:xfrm>
              <a:off x="4591075" y="2942976"/>
              <a:ext cx="666725" cy="380732"/>
            </a:xfrm>
            <a:prstGeom prst="roundRect">
              <a:avLst/>
            </a:prstGeom>
            <a:solidFill>
              <a:srgbClr val="0071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64">
                <a:defRPr/>
              </a:pPr>
              <a:r>
                <a:rPr lang="en-US" sz="1000">
                  <a:solidFill>
                    <a:prstClr val="white"/>
                  </a:solidFill>
                  <a:latin typeface="TheSansOffice" panose="020B0503040302060204" pitchFamily="34" charset="77"/>
                </a:rPr>
                <a:t>X-MELT</a:t>
              </a:r>
            </a:p>
          </p:txBody>
        </p:sp>
      </p:grpSp>
      <p:grpSp>
        <p:nvGrpSpPr>
          <p:cNvPr id="17" name="Group 16">
            <a:extLst>
              <a:ext uri="{FF2B5EF4-FFF2-40B4-BE49-F238E27FC236}">
                <a16:creationId xmlns:a16="http://schemas.microsoft.com/office/drawing/2014/main" id="{D9D18D94-5B11-25E4-C5FB-A0914F6AF8A7}"/>
              </a:ext>
            </a:extLst>
          </p:cNvPr>
          <p:cNvGrpSpPr/>
          <p:nvPr/>
        </p:nvGrpSpPr>
        <p:grpSpPr>
          <a:xfrm>
            <a:off x="3225706" y="3540762"/>
            <a:ext cx="4179134" cy="542212"/>
            <a:chOff x="3200401" y="3832271"/>
            <a:chExt cx="3429000" cy="504247"/>
          </a:xfrm>
        </p:grpSpPr>
        <p:sp>
          <p:nvSpPr>
            <p:cNvPr id="16" name="Rounded Rectangle 15">
              <a:extLst>
                <a:ext uri="{FF2B5EF4-FFF2-40B4-BE49-F238E27FC236}">
                  <a16:creationId xmlns:a16="http://schemas.microsoft.com/office/drawing/2014/main" id="{7F0CC254-DB9E-520D-53A2-37B8A5477455}"/>
                </a:ext>
              </a:extLst>
            </p:cNvPr>
            <p:cNvSpPr/>
            <p:nvPr/>
          </p:nvSpPr>
          <p:spPr>
            <a:xfrm>
              <a:off x="3200401" y="3832271"/>
              <a:ext cx="3429000" cy="504247"/>
            </a:xfrm>
            <a:prstGeom prst="roundRect">
              <a:avLst/>
            </a:prstGeom>
            <a:solidFill>
              <a:srgbClr val="0071DB">
                <a:alpha val="25490"/>
              </a:srgbClr>
            </a:solidFill>
            <a:ln>
              <a:solidFill>
                <a:srgbClr val="0071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64">
                <a:defRPr/>
              </a:pPr>
              <a:endParaRPr lang="en-US" sz="1800">
                <a:solidFill>
                  <a:prstClr val="white"/>
                </a:solidFill>
                <a:latin typeface="TheSansOffice" panose="020B0503040302060204" pitchFamily="34" charset="77"/>
              </a:endParaRPr>
            </a:p>
          </p:txBody>
        </p:sp>
        <p:sp>
          <p:nvSpPr>
            <p:cNvPr id="4" name="Rounded Rectangle 30">
              <a:extLst>
                <a:ext uri="{FF2B5EF4-FFF2-40B4-BE49-F238E27FC236}">
                  <a16:creationId xmlns:a16="http://schemas.microsoft.com/office/drawing/2014/main" id="{038DEA00-947C-8F39-311D-8EF0637E14A3}"/>
                </a:ext>
              </a:extLst>
            </p:cNvPr>
            <p:cNvSpPr/>
            <p:nvPr/>
          </p:nvSpPr>
          <p:spPr>
            <a:xfrm>
              <a:off x="4104871" y="4118815"/>
              <a:ext cx="731520" cy="182880"/>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64">
                <a:defRPr/>
              </a:pPr>
              <a:r>
                <a:rPr lang="en-US" sz="1000">
                  <a:solidFill>
                    <a:prstClr val="white"/>
                  </a:solidFill>
                  <a:latin typeface="TheSansOffice" panose="020B0503040302060204" pitchFamily="34" charset="77"/>
                </a:rPr>
                <a:t>IT OPS</a:t>
              </a:r>
            </a:p>
          </p:txBody>
        </p:sp>
        <p:sp>
          <p:nvSpPr>
            <p:cNvPr id="6" name="Rounded Rectangle 30">
              <a:extLst>
                <a:ext uri="{FF2B5EF4-FFF2-40B4-BE49-F238E27FC236}">
                  <a16:creationId xmlns:a16="http://schemas.microsoft.com/office/drawing/2014/main" id="{BE58743D-258C-08B6-D398-44DC3299B284}"/>
                </a:ext>
              </a:extLst>
            </p:cNvPr>
            <p:cNvSpPr/>
            <p:nvPr/>
          </p:nvSpPr>
          <p:spPr>
            <a:xfrm>
              <a:off x="4972075" y="4118815"/>
              <a:ext cx="731520" cy="18288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64">
                <a:defRPr/>
              </a:pPr>
              <a:r>
                <a:rPr lang="en-US" sz="1000">
                  <a:solidFill>
                    <a:prstClr val="white"/>
                  </a:solidFill>
                  <a:latin typeface="TheSansOffice" panose="020B0503040302060204" pitchFamily="34" charset="77"/>
                </a:rPr>
                <a:t>SEC OPS</a:t>
              </a:r>
            </a:p>
          </p:txBody>
        </p:sp>
        <p:sp>
          <p:nvSpPr>
            <p:cNvPr id="8" name="Rounded Rectangle 30">
              <a:extLst>
                <a:ext uri="{FF2B5EF4-FFF2-40B4-BE49-F238E27FC236}">
                  <a16:creationId xmlns:a16="http://schemas.microsoft.com/office/drawing/2014/main" id="{B340B3EC-90A3-51BA-8C24-7B477CEA4F06}"/>
                </a:ext>
              </a:extLst>
            </p:cNvPr>
            <p:cNvSpPr/>
            <p:nvPr/>
          </p:nvSpPr>
          <p:spPr>
            <a:xfrm>
              <a:off x="5839280" y="4109280"/>
              <a:ext cx="731520" cy="182880"/>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64">
                <a:defRPr/>
              </a:pPr>
              <a:r>
                <a:rPr lang="en-US" sz="1000">
                  <a:solidFill>
                    <a:prstClr val="white"/>
                  </a:solidFill>
                  <a:latin typeface="TheSansOffice" panose="020B0503040302060204" pitchFamily="34" charset="77"/>
                </a:rPr>
                <a:t>APP OPS</a:t>
              </a:r>
            </a:p>
          </p:txBody>
        </p:sp>
        <p:sp>
          <p:nvSpPr>
            <p:cNvPr id="10" name="Rounded Rectangle 30">
              <a:extLst>
                <a:ext uri="{FF2B5EF4-FFF2-40B4-BE49-F238E27FC236}">
                  <a16:creationId xmlns:a16="http://schemas.microsoft.com/office/drawing/2014/main" id="{D817096F-38CB-AAB3-F5CA-7D161F08A3ED}"/>
                </a:ext>
              </a:extLst>
            </p:cNvPr>
            <p:cNvSpPr/>
            <p:nvPr/>
          </p:nvSpPr>
          <p:spPr>
            <a:xfrm>
              <a:off x="3237667" y="4118815"/>
              <a:ext cx="731520" cy="182880"/>
            </a:xfrm>
            <a:prstGeom prst="roundRect">
              <a:avLst/>
            </a:prstGeom>
            <a:solidFill>
              <a:srgbClr val="0071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64">
                <a:defRPr/>
              </a:pPr>
              <a:r>
                <a:rPr lang="en-US" sz="1000">
                  <a:solidFill>
                    <a:prstClr val="white"/>
                  </a:solidFill>
                  <a:latin typeface="TheSansOffice" panose="020B0503040302060204" pitchFamily="34" charset="77"/>
                </a:rPr>
                <a:t>NET OPS</a:t>
              </a:r>
            </a:p>
          </p:txBody>
        </p:sp>
        <p:sp>
          <p:nvSpPr>
            <p:cNvPr id="12" name="Rounded Rectangle 30">
              <a:extLst>
                <a:ext uri="{FF2B5EF4-FFF2-40B4-BE49-F238E27FC236}">
                  <a16:creationId xmlns:a16="http://schemas.microsoft.com/office/drawing/2014/main" id="{EDD83678-39F6-7C34-3332-F66E8A8FA778}"/>
                </a:ext>
              </a:extLst>
            </p:cNvPr>
            <p:cNvSpPr/>
            <p:nvPr/>
          </p:nvSpPr>
          <p:spPr>
            <a:xfrm>
              <a:off x="3237667" y="3867150"/>
              <a:ext cx="3337650" cy="212220"/>
            </a:xfrm>
            <a:prstGeom prst="roundRect">
              <a:avLst/>
            </a:prstGeom>
            <a:solidFill>
              <a:srgbClr val="FDEA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64">
                <a:defRPr/>
              </a:pPr>
              <a:r>
                <a:rPr lang="en-US" sz="1000">
                  <a:solidFill>
                    <a:prstClr val="black"/>
                  </a:solidFill>
                  <a:latin typeface="TheSansOffice" panose="020B0503040302060204" pitchFamily="34" charset="77"/>
                </a:rPr>
                <a:t>Telemetry - Metrics, Event Logs, Traces From All Sources</a:t>
              </a:r>
            </a:p>
          </p:txBody>
        </p:sp>
      </p:grpSp>
      <p:sp>
        <p:nvSpPr>
          <p:cNvPr id="26" name="Up Arrow 25">
            <a:extLst>
              <a:ext uri="{FF2B5EF4-FFF2-40B4-BE49-F238E27FC236}">
                <a16:creationId xmlns:a16="http://schemas.microsoft.com/office/drawing/2014/main" id="{ABA2B66A-1469-C52C-7DD3-1B0ADF3D93DC}"/>
              </a:ext>
            </a:extLst>
          </p:cNvPr>
          <p:cNvSpPr/>
          <p:nvPr/>
        </p:nvSpPr>
        <p:spPr>
          <a:xfrm>
            <a:off x="6172683" y="2594181"/>
            <a:ext cx="385288" cy="749428"/>
          </a:xfrm>
          <a:prstGeom prst="upArrow">
            <a:avLst/>
          </a:prstGeom>
          <a:solidFill>
            <a:srgbClr val="FDEADA"/>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r" defTabSz="914264">
              <a:defRPr/>
            </a:pPr>
            <a:r>
              <a:rPr lang="en-US" sz="1000">
                <a:solidFill>
                  <a:srgbClr val="0071BC"/>
                </a:solidFill>
                <a:latin typeface="TheSansOffice" panose="020B0503040302060204" pitchFamily="34" charset="77"/>
              </a:rPr>
              <a:t>STREAM</a:t>
            </a:r>
          </a:p>
        </p:txBody>
      </p:sp>
      <p:graphicFrame>
        <p:nvGraphicFramePr>
          <p:cNvPr id="19" name="Diagram 18">
            <a:extLst>
              <a:ext uri="{FF2B5EF4-FFF2-40B4-BE49-F238E27FC236}">
                <a16:creationId xmlns:a16="http://schemas.microsoft.com/office/drawing/2014/main" id="{6B14D9F6-14D6-9BDC-FA68-10C0BE2448B9}"/>
              </a:ext>
            </a:extLst>
          </p:cNvPr>
          <p:cNvGraphicFramePr/>
          <p:nvPr/>
        </p:nvGraphicFramePr>
        <p:xfrm>
          <a:off x="2327182" y="1070883"/>
          <a:ext cx="6183654" cy="48148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31" name="Up Arrow 30">
            <a:extLst>
              <a:ext uri="{FF2B5EF4-FFF2-40B4-BE49-F238E27FC236}">
                <a16:creationId xmlns:a16="http://schemas.microsoft.com/office/drawing/2014/main" id="{945142B2-AA6B-0A24-F3B6-8DF47DCE0316}"/>
              </a:ext>
            </a:extLst>
          </p:cNvPr>
          <p:cNvSpPr/>
          <p:nvPr/>
        </p:nvSpPr>
        <p:spPr>
          <a:xfrm>
            <a:off x="6558893" y="2561836"/>
            <a:ext cx="418953" cy="782024"/>
          </a:xfrm>
          <a:prstGeom prst="upArrow">
            <a:avLst/>
          </a:prstGeom>
          <a:solidFill>
            <a:srgbClr val="FDEADA"/>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r" defTabSz="914264">
              <a:defRPr/>
            </a:pPr>
            <a:r>
              <a:rPr lang="en-US" sz="1000">
                <a:solidFill>
                  <a:srgbClr val="0071BC"/>
                </a:solidFill>
                <a:latin typeface="TheSansOffice" panose="020B0503040302060204" pitchFamily="34" charset="77"/>
              </a:rPr>
              <a:t>BATCH</a:t>
            </a:r>
          </a:p>
        </p:txBody>
      </p:sp>
      <p:sp>
        <p:nvSpPr>
          <p:cNvPr id="34" name="Oval 33">
            <a:extLst>
              <a:ext uri="{FF2B5EF4-FFF2-40B4-BE49-F238E27FC236}">
                <a16:creationId xmlns:a16="http://schemas.microsoft.com/office/drawing/2014/main" id="{D71303EE-5C2C-52F4-28D0-4BCE311A988B}"/>
              </a:ext>
            </a:extLst>
          </p:cNvPr>
          <p:cNvSpPr>
            <a:spLocks noChangeAspect="1"/>
          </p:cNvSpPr>
          <p:nvPr/>
        </p:nvSpPr>
        <p:spPr>
          <a:xfrm>
            <a:off x="6588369" y="3195510"/>
            <a:ext cx="360000" cy="360000"/>
          </a:xfrm>
          <a:prstGeom prst="ellipse">
            <a:avLst/>
          </a:prstGeom>
          <a:solidFill>
            <a:srgbClr val="409A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64">
              <a:defRPr/>
            </a:pPr>
            <a:r>
              <a:rPr lang="en-US" sz="1200">
                <a:solidFill>
                  <a:prstClr val="white"/>
                </a:solidFill>
                <a:latin typeface="Trebuchet MS"/>
              </a:rPr>
              <a:t>1</a:t>
            </a:r>
          </a:p>
        </p:txBody>
      </p:sp>
      <p:sp>
        <p:nvSpPr>
          <p:cNvPr id="35" name="Oval 34">
            <a:extLst>
              <a:ext uri="{FF2B5EF4-FFF2-40B4-BE49-F238E27FC236}">
                <a16:creationId xmlns:a16="http://schemas.microsoft.com/office/drawing/2014/main" id="{E2BD50F3-1B1B-1AB9-36A1-71ACE427B2FC}"/>
              </a:ext>
            </a:extLst>
          </p:cNvPr>
          <p:cNvSpPr>
            <a:spLocks/>
          </p:cNvSpPr>
          <p:nvPr/>
        </p:nvSpPr>
        <p:spPr>
          <a:xfrm>
            <a:off x="6185326" y="3220052"/>
            <a:ext cx="360000" cy="360000"/>
          </a:xfrm>
          <a:prstGeom prst="ellipse">
            <a:avLst/>
          </a:prstGeom>
          <a:solidFill>
            <a:srgbClr val="409A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64">
              <a:defRPr/>
            </a:pPr>
            <a:r>
              <a:rPr lang="en-US" sz="1200">
                <a:solidFill>
                  <a:prstClr val="white"/>
                </a:solidFill>
                <a:latin typeface="Trebuchet MS"/>
              </a:rPr>
              <a:t>2</a:t>
            </a:r>
          </a:p>
        </p:txBody>
      </p:sp>
      <p:sp>
        <p:nvSpPr>
          <p:cNvPr id="36" name="Oval 35">
            <a:extLst>
              <a:ext uri="{FF2B5EF4-FFF2-40B4-BE49-F238E27FC236}">
                <a16:creationId xmlns:a16="http://schemas.microsoft.com/office/drawing/2014/main" id="{9A20B1D5-CB6E-468D-9C48-822C7C41C76C}"/>
              </a:ext>
            </a:extLst>
          </p:cNvPr>
          <p:cNvSpPr>
            <a:spLocks/>
          </p:cNvSpPr>
          <p:nvPr/>
        </p:nvSpPr>
        <p:spPr>
          <a:xfrm>
            <a:off x="2007300" y="2660028"/>
            <a:ext cx="360000" cy="360000"/>
          </a:xfrm>
          <a:prstGeom prst="ellipse">
            <a:avLst/>
          </a:prstGeom>
          <a:solidFill>
            <a:srgbClr val="409A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64">
              <a:defRPr/>
            </a:pPr>
            <a:r>
              <a:rPr lang="en-US" sz="1200">
                <a:solidFill>
                  <a:prstClr val="white"/>
                </a:solidFill>
                <a:latin typeface="Trebuchet MS"/>
              </a:rPr>
              <a:t>3</a:t>
            </a:r>
          </a:p>
        </p:txBody>
      </p:sp>
      <p:sp>
        <p:nvSpPr>
          <p:cNvPr id="38" name="Left Arrow 37">
            <a:extLst>
              <a:ext uri="{FF2B5EF4-FFF2-40B4-BE49-F238E27FC236}">
                <a16:creationId xmlns:a16="http://schemas.microsoft.com/office/drawing/2014/main" id="{0B56F48D-A42C-0528-1B11-1D93FC83D728}"/>
              </a:ext>
            </a:extLst>
          </p:cNvPr>
          <p:cNvSpPr/>
          <p:nvPr/>
        </p:nvSpPr>
        <p:spPr>
          <a:xfrm>
            <a:off x="2652259" y="3020327"/>
            <a:ext cx="3237989" cy="165079"/>
          </a:xfrm>
          <a:prstGeom prst="leftArrow">
            <a:avLst/>
          </a:prstGeom>
          <a:solidFill>
            <a:srgbClr val="0071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64">
              <a:defRPr/>
            </a:pPr>
            <a:endParaRPr lang="en-US" sz="1800">
              <a:solidFill>
                <a:prstClr val="white"/>
              </a:solidFill>
              <a:latin typeface="Trebuchet MS"/>
            </a:endParaRPr>
          </a:p>
        </p:txBody>
      </p:sp>
      <p:sp>
        <p:nvSpPr>
          <p:cNvPr id="39" name="Oval 38">
            <a:extLst>
              <a:ext uri="{FF2B5EF4-FFF2-40B4-BE49-F238E27FC236}">
                <a16:creationId xmlns:a16="http://schemas.microsoft.com/office/drawing/2014/main" id="{C8BC3334-36F2-A4AA-E85C-1B1C763B2AD9}"/>
              </a:ext>
            </a:extLst>
          </p:cNvPr>
          <p:cNvSpPr>
            <a:spLocks/>
          </p:cNvSpPr>
          <p:nvPr/>
        </p:nvSpPr>
        <p:spPr>
          <a:xfrm>
            <a:off x="2083380" y="1077219"/>
            <a:ext cx="360000" cy="360000"/>
          </a:xfrm>
          <a:prstGeom prst="ellipse">
            <a:avLst/>
          </a:prstGeom>
          <a:solidFill>
            <a:srgbClr val="409A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64">
              <a:defRPr/>
            </a:pPr>
            <a:r>
              <a:rPr lang="en-US" sz="1200">
                <a:solidFill>
                  <a:prstClr val="white"/>
                </a:solidFill>
                <a:latin typeface="Trebuchet MS"/>
              </a:rPr>
              <a:t>4</a:t>
            </a:r>
          </a:p>
        </p:txBody>
      </p:sp>
      <p:sp>
        <p:nvSpPr>
          <p:cNvPr id="5" name="Rectangle 4">
            <a:extLst>
              <a:ext uri="{FF2B5EF4-FFF2-40B4-BE49-F238E27FC236}">
                <a16:creationId xmlns:a16="http://schemas.microsoft.com/office/drawing/2014/main" id="{4459F732-70BC-1103-BDF6-12CE857A8D8B}"/>
              </a:ext>
            </a:extLst>
          </p:cNvPr>
          <p:cNvSpPr/>
          <p:nvPr/>
        </p:nvSpPr>
        <p:spPr>
          <a:xfrm flipH="1">
            <a:off x="5844989" y="3065896"/>
            <a:ext cx="45720" cy="468000"/>
          </a:xfrm>
          <a:prstGeom prst="rect">
            <a:avLst/>
          </a:prstGeom>
          <a:solidFill>
            <a:srgbClr val="0071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64">
              <a:defRPr/>
            </a:pPr>
            <a:endParaRPr lang="en-US" sz="1800">
              <a:solidFill>
                <a:prstClr val="white"/>
              </a:solidFill>
              <a:latin typeface="Trebuchet MS"/>
            </a:endParaRPr>
          </a:p>
        </p:txBody>
      </p:sp>
      <p:sp>
        <p:nvSpPr>
          <p:cNvPr id="15" name="Rectangle: Rounded Corners 55">
            <a:extLst>
              <a:ext uri="{FF2B5EF4-FFF2-40B4-BE49-F238E27FC236}">
                <a16:creationId xmlns:a16="http://schemas.microsoft.com/office/drawing/2014/main" id="{DA05EC81-6AAD-3624-733B-6B62FDD18A3B}"/>
              </a:ext>
            </a:extLst>
          </p:cNvPr>
          <p:cNvSpPr/>
          <p:nvPr/>
        </p:nvSpPr>
        <p:spPr>
          <a:xfrm>
            <a:off x="0" y="4372338"/>
            <a:ext cx="9144000" cy="360000"/>
          </a:xfrm>
          <a:prstGeom prst="roundRect">
            <a:avLst>
              <a:gd name="adj" fmla="val 0"/>
            </a:avLst>
          </a:prstGeom>
          <a:solidFill>
            <a:srgbClr val="BED730"/>
          </a:solidFill>
          <a:ln w="12700" cap="flat" cmpd="sng" algn="ctr">
            <a:noFill/>
            <a:prstDash val="solid"/>
            <a:miter lim="800000"/>
          </a:ln>
          <a:effectLst/>
        </p:spPr>
        <p:txBody>
          <a:bodyPr rtlCol="0" anchor="ctr"/>
          <a:lstStyle/>
          <a:p>
            <a:pPr algn="ctr" defTabSz="685783"/>
            <a:r>
              <a:rPr lang="en-US" sz="1100" b="1" i="1">
                <a:solidFill>
                  <a:prstClr val="black"/>
                </a:solidFill>
                <a:latin typeface="Trebuchet MS"/>
              </a:rPr>
              <a:t>Gain insights, ensure high performance &amp; availability of your business-critical applications</a:t>
            </a:r>
          </a:p>
        </p:txBody>
      </p:sp>
    </p:spTree>
    <p:extLst>
      <p:ext uri="{BB962C8B-B14F-4D97-AF65-F5344CB8AC3E}">
        <p14:creationId xmlns:p14="http://schemas.microsoft.com/office/powerpoint/2010/main" val="79654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68D94-472E-A403-D9E8-A43F4ED1034B}"/>
              </a:ext>
            </a:extLst>
          </p:cNvPr>
          <p:cNvSpPr>
            <a:spLocks noGrp="1"/>
          </p:cNvSpPr>
          <p:nvPr>
            <p:ph type="title"/>
          </p:nvPr>
        </p:nvSpPr>
        <p:spPr>
          <a:xfrm>
            <a:off x="324000" y="219269"/>
            <a:ext cx="8496150" cy="400099"/>
          </a:xfrm>
        </p:spPr>
        <p:txBody>
          <a:bodyPr wrap="square" anchor="ctr">
            <a:noAutofit/>
          </a:bodyPr>
          <a:lstStyle/>
          <a:p>
            <a:r>
              <a:rPr lang="en-US" dirty="0" err="1"/>
              <a:t>Infinit</a:t>
            </a:r>
            <a:r>
              <a:rPr lang="en-US" dirty="0"/>
              <a:t> FSO with </a:t>
            </a:r>
            <a:r>
              <a:rPr lang="en-US" dirty="0" err="1"/>
              <a:t>aiops</a:t>
            </a:r>
            <a:r>
              <a:rPr lang="en-US" dirty="0"/>
              <a:t> for real time insights on service performance</a:t>
            </a:r>
          </a:p>
        </p:txBody>
      </p:sp>
      <p:grpSp>
        <p:nvGrpSpPr>
          <p:cNvPr id="28" name="Group 27">
            <a:extLst>
              <a:ext uri="{FF2B5EF4-FFF2-40B4-BE49-F238E27FC236}">
                <a16:creationId xmlns:a16="http://schemas.microsoft.com/office/drawing/2014/main" id="{B1C19B7E-1BCD-383C-4F13-0B4AE93E2766}"/>
              </a:ext>
            </a:extLst>
          </p:cNvPr>
          <p:cNvGrpSpPr/>
          <p:nvPr/>
        </p:nvGrpSpPr>
        <p:grpSpPr>
          <a:xfrm>
            <a:off x="577517" y="1135846"/>
            <a:ext cx="3539039" cy="3272447"/>
            <a:chOff x="770020" y="1514461"/>
            <a:chExt cx="4718719" cy="4363263"/>
          </a:xfrm>
        </p:grpSpPr>
        <p:pic>
          <p:nvPicPr>
            <p:cNvPr id="6" name="Picture 5">
              <a:extLst>
                <a:ext uri="{FF2B5EF4-FFF2-40B4-BE49-F238E27FC236}">
                  <a16:creationId xmlns:a16="http://schemas.microsoft.com/office/drawing/2014/main" id="{47573E92-1283-662C-DE1D-743B73D65C6B}"/>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100000" contrast="62000"/>
                      </a14:imgEffect>
                    </a14:imgLayer>
                  </a14:imgProps>
                </a:ext>
              </a:extLst>
            </a:blip>
            <a:srcRect b="15053"/>
            <a:stretch/>
          </p:blipFill>
          <p:spPr>
            <a:xfrm>
              <a:off x="1580020" y="1514461"/>
              <a:ext cx="540000" cy="458716"/>
            </a:xfrm>
            <a:prstGeom prst="rect">
              <a:avLst/>
            </a:prstGeom>
          </p:spPr>
        </p:pic>
        <p:sp>
          <p:nvSpPr>
            <p:cNvPr id="9" name="TextBox 8">
              <a:extLst>
                <a:ext uri="{FF2B5EF4-FFF2-40B4-BE49-F238E27FC236}">
                  <a16:creationId xmlns:a16="http://schemas.microsoft.com/office/drawing/2014/main" id="{36B2F72C-475D-8C3A-D56F-EE8FBCA2D59F}"/>
                </a:ext>
              </a:extLst>
            </p:cNvPr>
            <p:cNvSpPr txBox="1"/>
            <p:nvPr/>
          </p:nvSpPr>
          <p:spPr>
            <a:xfrm>
              <a:off x="770020" y="1973177"/>
              <a:ext cx="2160000" cy="769441"/>
            </a:xfrm>
            <a:prstGeom prst="rect">
              <a:avLst/>
            </a:prstGeom>
            <a:noFill/>
          </p:spPr>
          <p:txBody>
            <a:bodyPr wrap="square" rtlCol="0">
              <a:spAutoFit/>
            </a:bodyPr>
            <a:lstStyle/>
            <a:p>
              <a:pPr algn="ctr" defTabSz="457189">
                <a:defRPr/>
              </a:pPr>
              <a:r>
                <a:rPr lang="en-US" sz="1050">
                  <a:solidFill>
                    <a:prstClr val="white"/>
                  </a:solidFill>
                  <a:latin typeface="Trebuchet MS"/>
                </a:rPr>
                <a:t>Ability to aggregate multidomain X-MELT telemetry data</a:t>
              </a:r>
              <a:endParaRPr lang="en-IN" sz="1050">
                <a:solidFill>
                  <a:prstClr val="white"/>
                </a:solidFill>
                <a:latin typeface="Trebuchet MS"/>
              </a:endParaRPr>
            </a:p>
          </p:txBody>
        </p:sp>
        <p:sp>
          <p:nvSpPr>
            <p:cNvPr id="10" name="TextBox 9">
              <a:extLst>
                <a:ext uri="{FF2B5EF4-FFF2-40B4-BE49-F238E27FC236}">
                  <a16:creationId xmlns:a16="http://schemas.microsoft.com/office/drawing/2014/main" id="{E2F00E61-516E-8D0E-086A-1ADA337BC61F}"/>
                </a:ext>
              </a:extLst>
            </p:cNvPr>
            <p:cNvSpPr txBox="1"/>
            <p:nvPr/>
          </p:nvSpPr>
          <p:spPr>
            <a:xfrm>
              <a:off x="3328739" y="1973177"/>
              <a:ext cx="2160000" cy="769441"/>
            </a:xfrm>
            <a:prstGeom prst="rect">
              <a:avLst/>
            </a:prstGeom>
            <a:noFill/>
          </p:spPr>
          <p:txBody>
            <a:bodyPr wrap="square" rtlCol="0">
              <a:spAutoFit/>
            </a:bodyPr>
            <a:lstStyle/>
            <a:p>
              <a:pPr algn="ctr" defTabSz="457189">
                <a:defRPr/>
              </a:pPr>
              <a:r>
                <a:rPr lang="en-US" sz="1050">
                  <a:solidFill>
                    <a:prstClr val="white"/>
                  </a:solidFill>
                  <a:latin typeface="Trebuchet MS"/>
                </a:rPr>
                <a:t>Generate Asset Maps with rich contextual information</a:t>
              </a:r>
              <a:endParaRPr lang="en-IN" sz="1050">
                <a:solidFill>
                  <a:prstClr val="white"/>
                </a:solidFill>
                <a:latin typeface="Trebuchet MS"/>
              </a:endParaRPr>
            </a:p>
          </p:txBody>
        </p:sp>
        <p:sp>
          <p:nvSpPr>
            <p:cNvPr id="11" name="TextBox 10">
              <a:extLst>
                <a:ext uri="{FF2B5EF4-FFF2-40B4-BE49-F238E27FC236}">
                  <a16:creationId xmlns:a16="http://schemas.microsoft.com/office/drawing/2014/main" id="{8BC40B93-FC5E-0241-5050-B15797D94D9B}"/>
                </a:ext>
              </a:extLst>
            </p:cNvPr>
            <p:cNvSpPr txBox="1"/>
            <p:nvPr/>
          </p:nvSpPr>
          <p:spPr>
            <a:xfrm>
              <a:off x="770020" y="3360818"/>
              <a:ext cx="2160000" cy="769441"/>
            </a:xfrm>
            <a:prstGeom prst="rect">
              <a:avLst/>
            </a:prstGeom>
            <a:noFill/>
          </p:spPr>
          <p:txBody>
            <a:bodyPr wrap="square" rtlCol="0">
              <a:spAutoFit/>
            </a:bodyPr>
            <a:lstStyle/>
            <a:p>
              <a:pPr algn="ctr" defTabSz="457189">
                <a:defRPr/>
              </a:pPr>
              <a:r>
                <a:rPr lang="en-US" sz="1050">
                  <a:solidFill>
                    <a:prstClr val="white"/>
                  </a:solidFill>
                  <a:latin typeface="Trebuchet MS"/>
                </a:rPr>
                <a:t>Intelligent Event correlation for root cause sequence</a:t>
              </a:r>
              <a:endParaRPr lang="en-IN" sz="1050">
                <a:solidFill>
                  <a:prstClr val="white"/>
                </a:solidFill>
                <a:latin typeface="Trebuchet MS"/>
              </a:endParaRPr>
            </a:p>
          </p:txBody>
        </p:sp>
        <p:sp>
          <p:nvSpPr>
            <p:cNvPr id="12" name="TextBox 11">
              <a:extLst>
                <a:ext uri="{FF2B5EF4-FFF2-40B4-BE49-F238E27FC236}">
                  <a16:creationId xmlns:a16="http://schemas.microsoft.com/office/drawing/2014/main" id="{F9D39604-6142-F9CB-A71A-82C4234FAC4A}"/>
                </a:ext>
              </a:extLst>
            </p:cNvPr>
            <p:cNvSpPr txBox="1"/>
            <p:nvPr/>
          </p:nvSpPr>
          <p:spPr>
            <a:xfrm>
              <a:off x="3328739" y="3360818"/>
              <a:ext cx="2160000" cy="769441"/>
            </a:xfrm>
            <a:prstGeom prst="rect">
              <a:avLst/>
            </a:prstGeom>
            <a:noFill/>
          </p:spPr>
          <p:txBody>
            <a:bodyPr wrap="square" rtlCol="0">
              <a:spAutoFit/>
            </a:bodyPr>
            <a:lstStyle/>
            <a:p>
              <a:pPr algn="ctr" defTabSz="457189">
                <a:defRPr/>
              </a:pPr>
              <a:r>
                <a:rPr lang="en-US" sz="1050">
                  <a:solidFill>
                    <a:prstClr val="white"/>
                  </a:solidFill>
                  <a:latin typeface="Trebuchet MS"/>
                </a:rPr>
                <a:t>Offline feature store for swift retrieval of prior learnings</a:t>
              </a:r>
              <a:endParaRPr lang="en-IN" sz="1050">
                <a:solidFill>
                  <a:prstClr val="white"/>
                </a:solidFill>
                <a:latin typeface="Trebuchet MS"/>
              </a:endParaRPr>
            </a:p>
          </p:txBody>
        </p:sp>
        <p:sp>
          <p:nvSpPr>
            <p:cNvPr id="13" name="TextBox 12">
              <a:extLst>
                <a:ext uri="{FF2B5EF4-FFF2-40B4-BE49-F238E27FC236}">
                  <a16:creationId xmlns:a16="http://schemas.microsoft.com/office/drawing/2014/main" id="{CD36B507-E64C-164D-ACBC-5AA2AB158003}"/>
                </a:ext>
              </a:extLst>
            </p:cNvPr>
            <p:cNvSpPr txBox="1"/>
            <p:nvPr/>
          </p:nvSpPr>
          <p:spPr>
            <a:xfrm>
              <a:off x="770020" y="4892839"/>
              <a:ext cx="2160000" cy="769441"/>
            </a:xfrm>
            <a:prstGeom prst="rect">
              <a:avLst/>
            </a:prstGeom>
            <a:noFill/>
          </p:spPr>
          <p:txBody>
            <a:bodyPr wrap="square" rtlCol="0">
              <a:spAutoFit/>
            </a:bodyPr>
            <a:lstStyle/>
            <a:p>
              <a:pPr algn="ctr" defTabSz="457189">
                <a:defRPr/>
              </a:pPr>
              <a:r>
                <a:rPr lang="en-US" sz="1050">
                  <a:solidFill>
                    <a:prstClr val="white"/>
                  </a:solidFill>
                  <a:latin typeface="Trebuchet MS"/>
                </a:rPr>
                <a:t>AI/ML model training with batch and streaming data</a:t>
              </a:r>
              <a:endParaRPr lang="en-IN" sz="1050">
                <a:solidFill>
                  <a:prstClr val="white"/>
                </a:solidFill>
                <a:latin typeface="Trebuchet MS"/>
              </a:endParaRPr>
            </a:p>
          </p:txBody>
        </p:sp>
        <p:sp>
          <p:nvSpPr>
            <p:cNvPr id="14" name="TextBox 13">
              <a:extLst>
                <a:ext uri="{FF2B5EF4-FFF2-40B4-BE49-F238E27FC236}">
                  <a16:creationId xmlns:a16="http://schemas.microsoft.com/office/drawing/2014/main" id="{F0C254D6-B5C1-1AFE-9610-1E3B42C111AF}"/>
                </a:ext>
              </a:extLst>
            </p:cNvPr>
            <p:cNvSpPr txBox="1"/>
            <p:nvPr/>
          </p:nvSpPr>
          <p:spPr>
            <a:xfrm>
              <a:off x="3328739" y="4892839"/>
              <a:ext cx="2160000" cy="984885"/>
            </a:xfrm>
            <a:prstGeom prst="rect">
              <a:avLst/>
            </a:prstGeom>
            <a:noFill/>
          </p:spPr>
          <p:txBody>
            <a:bodyPr wrap="square" rtlCol="0">
              <a:spAutoFit/>
            </a:bodyPr>
            <a:lstStyle/>
            <a:p>
              <a:pPr algn="ctr" defTabSz="457189">
                <a:defRPr/>
              </a:pPr>
              <a:r>
                <a:rPr lang="en-US" sz="1050">
                  <a:solidFill>
                    <a:prstClr val="white"/>
                  </a:solidFill>
                  <a:latin typeface="Trebuchet MS"/>
                </a:rPr>
                <a:t>Service assurance with real-time prediction and prevention of problems</a:t>
              </a:r>
              <a:endParaRPr lang="en-IN" sz="1050">
                <a:solidFill>
                  <a:prstClr val="white"/>
                </a:solidFill>
                <a:latin typeface="Trebuchet MS"/>
              </a:endParaRPr>
            </a:p>
          </p:txBody>
        </p:sp>
        <p:pic>
          <p:nvPicPr>
            <p:cNvPr id="16" name="Picture 15">
              <a:extLst>
                <a:ext uri="{FF2B5EF4-FFF2-40B4-BE49-F238E27FC236}">
                  <a16:creationId xmlns:a16="http://schemas.microsoft.com/office/drawing/2014/main" id="{587D3E5B-1EFB-343A-EF0C-13B0E3D9CB02}"/>
                </a:ext>
              </a:extLst>
            </p:cNvPr>
            <p:cNvPicPr>
              <a:picLocks noChangeAspect="1"/>
            </p:cNvPicPr>
            <p:nvPr/>
          </p:nvPicPr>
          <p:blipFill rotWithShape="1">
            <a:blip r:embed="rId4">
              <a:duotone>
                <a:schemeClr val="accent3">
                  <a:shade val="45000"/>
                  <a:satMod val="135000"/>
                </a:schemeClr>
                <a:prstClr val="white"/>
              </a:duotone>
            </a:blip>
            <a:srcRect b="14812"/>
            <a:stretch/>
          </p:blipFill>
          <p:spPr>
            <a:xfrm>
              <a:off x="4245068" y="1539642"/>
              <a:ext cx="540000" cy="460015"/>
            </a:xfrm>
            <a:prstGeom prst="rect">
              <a:avLst/>
            </a:prstGeom>
          </p:spPr>
        </p:pic>
        <p:pic>
          <p:nvPicPr>
            <p:cNvPr id="18" name="Picture 17">
              <a:extLst>
                <a:ext uri="{FF2B5EF4-FFF2-40B4-BE49-F238E27FC236}">
                  <a16:creationId xmlns:a16="http://schemas.microsoft.com/office/drawing/2014/main" id="{4A7658F1-42D6-9D89-F666-BC46837DB8C4}"/>
                </a:ext>
              </a:extLst>
            </p:cNvPr>
            <p:cNvPicPr>
              <a:picLocks noChangeAspect="1"/>
            </p:cNvPicPr>
            <p:nvPr/>
          </p:nvPicPr>
          <p:blipFill rotWithShape="1">
            <a:blip r:embed="rId5">
              <a:duotone>
                <a:schemeClr val="accent3">
                  <a:shade val="45000"/>
                  <a:satMod val="135000"/>
                </a:schemeClr>
                <a:prstClr val="white"/>
              </a:duotone>
            </a:blip>
            <a:srcRect b="16967"/>
            <a:stretch/>
          </p:blipFill>
          <p:spPr>
            <a:xfrm>
              <a:off x="1580020" y="2912439"/>
              <a:ext cx="576000" cy="478272"/>
            </a:xfrm>
            <a:prstGeom prst="rect">
              <a:avLst/>
            </a:prstGeom>
          </p:spPr>
        </p:pic>
        <p:pic>
          <p:nvPicPr>
            <p:cNvPr id="20" name="Picture 19">
              <a:extLst>
                <a:ext uri="{FF2B5EF4-FFF2-40B4-BE49-F238E27FC236}">
                  <a16:creationId xmlns:a16="http://schemas.microsoft.com/office/drawing/2014/main" id="{19847BC7-43B8-CB97-CE1F-05048168B059}"/>
                </a:ext>
              </a:extLst>
            </p:cNvPr>
            <p:cNvPicPr>
              <a:picLocks noChangeAspect="1"/>
            </p:cNvPicPr>
            <p:nvPr/>
          </p:nvPicPr>
          <p:blipFill rotWithShape="1">
            <a:blip r:embed="rId6">
              <a:duotone>
                <a:schemeClr val="accent3">
                  <a:shade val="45000"/>
                  <a:satMod val="135000"/>
                </a:schemeClr>
                <a:prstClr val="white"/>
              </a:duotone>
            </a:blip>
            <a:srcRect b="13128"/>
            <a:stretch/>
          </p:blipFill>
          <p:spPr>
            <a:xfrm>
              <a:off x="4245068" y="2917374"/>
              <a:ext cx="504000" cy="437836"/>
            </a:xfrm>
            <a:prstGeom prst="rect">
              <a:avLst/>
            </a:prstGeom>
          </p:spPr>
        </p:pic>
        <p:pic>
          <p:nvPicPr>
            <p:cNvPr id="22" name="Picture 21">
              <a:extLst>
                <a:ext uri="{FF2B5EF4-FFF2-40B4-BE49-F238E27FC236}">
                  <a16:creationId xmlns:a16="http://schemas.microsoft.com/office/drawing/2014/main" id="{C0861B94-FCA9-2487-9CC8-B249601E8239}"/>
                </a:ext>
              </a:extLst>
            </p:cNvPr>
            <p:cNvPicPr>
              <a:picLocks noChangeAspect="1"/>
            </p:cNvPicPr>
            <p:nvPr/>
          </p:nvPicPr>
          <p:blipFill rotWithShape="1">
            <a:blip r:embed="rId7">
              <a:duotone>
                <a:schemeClr val="accent3">
                  <a:shade val="45000"/>
                  <a:satMod val="135000"/>
                </a:schemeClr>
                <a:prstClr val="white"/>
              </a:duotone>
            </a:blip>
            <a:srcRect b="16967"/>
            <a:stretch/>
          </p:blipFill>
          <p:spPr>
            <a:xfrm>
              <a:off x="1580020" y="4354783"/>
              <a:ext cx="648000" cy="538056"/>
            </a:xfrm>
            <a:prstGeom prst="rect">
              <a:avLst/>
            </a:prstGeom>
          </p:spPr>
        </p:pic>
        <p:pic>
          <p:nvPicPr>
            <p:cNvPr id="25" name="Picture 24">
              <a:extLst>
                <a:ext uri="{FF2B5EF4-FFF2-40B4-BE49-F238E27FC236}">
                  <a16:creationId xmlns:a16="http://schemas.microsoft.com/office/drawing/2014/main" id="{2174185D-79EE-627A-FDB9-6E973BBC993F}"/>
                </a:ext>
              </a:extLst>
            </p:cNvPr>
            <p:cNvPicPr>
              <a:picLocks noChangeAspect="1"/>
            </p:cNvPicPr>
            <p:nvPr/>
          </p:nvPicPr>
          <p:blipFill rotWithShape="1">
            <a:blip r:embed="rId8">
              <a:duotone>
                <a:schemeClr val="accent3">
                  <a:shade val="45000"/>
                  <a:satMod val="135000"/>
                </a:schemeClr>
                <a:prstClr val="white"/>
              </a:duotone>
            </a:blip>
            <a:srcRect b="13850"/>
            <a:stretch/>
          </p:blipFill>
          <p:spPr>
            <a:xfrm>
              <a:off x="4245068" y="4427627"/>
              <a:ext cx="576000" cy="496226"/>
            </a:xfrm>
            <a:prstGeom prst="rect">
              <a:avLst/>
            </a:prstGeom>
          </p:spPr>
        </p:pic>
      </p:grpSp>
      <p:sp>
        <p:nvSpPr>
          <p:cNvPr id="31" name="TextBox 30">
            <a:extLst>
              <a:ext uri="{FF2B5EF4-FFF2-40B4-BE49-F238E27FC236}">
                <a16:creationId xmlns:a16="http://schemas.microsoft.com/office/drawing/2014/main" id="{4E1DE3B1-3828-8FB4-CF2C-FA3E0D9A3B89}"/>
              </a:ext>
            </a:extLst>
          </p:cNvPr>
          <p:cNvSpPr txBox="1"/>
          <p:nvPr/>
        </p:nvSpPr>
        <p:spPr>
          <a:xfrm>
            <a:off x="4854741" y="1479883"/>
            <a:ext cx="1755000" cy="577081"/>
          </a:xfrm>
          <a:prstGeom prst="rect">
            <a:avLst/>
          </a:prstGeom>
          <a:noFill/>
        </p:spPr>
        <p:txBody>
          <a:bodyPr wrap="square" rtlCol="0">
            <a:spAutoFit/>
          </a:bodyPr>
          <a:lstStyle/>
          <a:p>
            <a:pPr algn="ctr" defTabSz="457189">
              <a:defRPr/>
            </a:pPr>
            <a:r>
              <a:rPr lang="en-US" sz="1050">
                <a:solidFill>
                  <a:prstClr val="white"/>
                </a:solidFill>
                <a:latin typeface="Trebuchet MS"/>
              </a:rPr>
              <a:t>Low code AI/ML pipelines with simple declarative SQL statements</a:t>
            </a:r>
            <a:endParaRPr lang="en-IN" sz="1050">
              <a:solidFill>
                <a:prstClr val="white"/>
              </a:solidFill>
              <a:latin typeface="Trebuchet MS"/>
            </a:endParaRPr>
          </a:p>
        </p:txBody>
      </p:sp>
      <p:sp>
        <p:nvSpPr>
          <p:cNvPr id="32" name="TextBox 31">
            <a:extLst>
              <a:ext uri="{FF2B5EF4-FFF2-40B4-BE49-F238E27FC236}">
                <a16:creationId xmlns:a16="http://schemas.microsoft.com/office/drawing/2014/main" id="{00DC02BA-7DCE-238E-FF84-EFED69FE3A09}"/>
              </a:ext>
            </a:extLst>
          </p:cNvPr>
          <p:cNvSpPr txBox="1"/>
          <p:nvPr/>
        </p:nvSpPr>
        <p:spPr>
          <a:xfrm>
            <a:off x="6773780" y="1479884"/>
            <a:ext cx="1755000" cy="577081"/>
          </a:xfrm>
          <a:prstGeom prst="rect">
            <a:avLst/>
          </a:prstGeom>
          <a:noFill/>
        </p:spPr>
        <p:txBody>
          <a:bodyPr wrap="square" rtlCol="0">
            <a:spAutoFit/>
          </a:bodyPr>
          <a:lstStyle/>
          <a:p>
            <a:pPr algn="ctr" defTabSz="457189">
              <a:defRPr/>
            </a:pPr>
            <a:r>
              <a:rPr lang="en-US" sz="1050">
                <a:solidFill>
                  <a:prstClr val="white"/>
                </a:solidFill>
                <a:latin typeface="Trebuchet MS"/>
              </a:rPr>
              <a:t>Streamline every aspect of data preparation and feature engineering</a:t>
            </a:r>
            <a:endParaRPr lang="en-IN" sz="1050">
              <a:solidFill>
                <a:prstClr val="white"/>
              </a:solidFill>
              <a:latin typeface="Trebuchet MS"/>
            </a:endParaRPr>
          </a:p>
        </p:txBody>
      </p:sp>
      <p:sp>
        <p:nvSpPr>
          <p:cNvPr id="33" name="TextBox 32">
            <a:extLst>
              <a:ext uri="{FF2B5EF4-FFF2-40B4-BE49-F238E27FC236}">
                <a16:creationId xmlns:a16="http://schemas.microsoft.com/office/drawing/2014/main" id="{26E7698B-35D5-8BD6-E7E9-A9BF0FC11314}"/>
              </a:ext>
            </a:extLst>
          </p:cNvPr>
          <p:cNvSpPr txBox="1"/>
          <p:nvPr/>
        </p:nvSpPr>
        <p:spPr>
          <a:xfrm>
            <a:off x="5746334" y="2520616"/>
            <a:ext cx="1871797" cy="577081"/>
          </a:xfrm>
          <a:prstGeom prst="rect">
            <a:avLst/>
          </a:prstGeom>
          <a:noFill/>
        </p:spPr>
        <p:txBody>
          <a:bodyPr wrap="square" rtlCol="0">
            <a:spAutoFit/>
          </a:bodyPr>
          <a:lstStyle/>
          <a:p>
            <a:pPr algn="ctr" defTabSz="457189">
              <a:defRPr/>
            </a:pPr>
            <a:r>
              <a:rPr lang="en-US" sz="1050">
                <a:solidFill>
                  <a:prstClr val="white"/>
                </a:solidFill>
                <a:latin typeface="Trebuchet MS"/>
              </a:rPr>
              <a:t>Inbuilt aggregations, point in time joins and time travel for predictions</a:t>
            </a:r>
            <a:endParaRPr lang="en-IN" sz="1050">
              <a:solidFill>
                <a:prstClr val="white"/>
              </a:solidFill>
              <a:latin typeface="Trebuchet MS"/>
            </a:endParaRPr>
          </a:p>
        </p:txBody>
      </p:sp>
      <p:sp>
        <p:nvSpPr>
          <p:cNvPr id="35" name="TextBox 34">
            <a:extLst>
              <a:ext uri="{FF2B5EF4-FFF2-40B4-BE49-F238E27FC236}">
                <a16:creationId xmlns:a16="http://schemas.microsoft.com/office/drawing/2014/main" id="{DBFEBDC0-7797-0968-31C0-BA25A521EFFA}"/>
              </a:ext>
            </a:extLst>
          </p:cNvPr>
          <p:cNvSpPr txBox="1"/>
          <p:nvPr/>
        </p:nvSpPr>
        <p:spPr>
          <a:xfrm>
            <a:off x="4854741" y="3716430"/>
            <a:ext cx="1755000" cy="738664"/>
          </a:xfrm>
          <a:prstGeom prst="rect">
            <a:avLst/>
          </a:prstGeom>
          <a:noFill/>
        </p:spPr>
        <p:txBody>
          <a:bodyPr wrap="square" rtlCol="0">
            <a:spAutoFit/>
          </a:bodyPr>
          <a:lstStyle/>
          <a:p>
            <a:pPr algn="ctr" defTabSz="457189">
              <a:defRPr/>
            </a:pPr>
            <a:r>
              <a:rPr lang="en-US" sz="1050">
                <a:solidFill>
                  <a:prstClr val="white"/>
                </a:solidFill>
                <a:latin typeface="Trebuchet MS"/>
              </a:rPr>
              <a:t>High performance and Highly available feature store for all stages of AI pipelines</a:t>
            </a:r>
            <a:endParaRPr lang="en-IN" sz="1050">
              <a:solidFill>
                <a:prstClr val="white"/>
              </a:solidFill>
              <a:latin typeface="Trebuchet MS"/>
            </a:endParaRPr>
          </a:p>
        </p:txBody>
      </p:sp>
      <p:sp>
        <p:nvSpPr>
          <p:cNvPr id="36" name="TextBox 35">
            <a:extLst>
              <a:ext uri="{FF2B5EF4-FFF2-40B4-BE49-F238E27FC236}">
                <a16:creationId xmlns:a16="http://schemas.microsoft.com/office/drawing/2014/main" id="{45ED940E-7BE5-6913-5F8F-F853221ACC8A}"/>
              </a:ext>
            </a:extLst>
          </p:cNvPr>
          <p:cNvSpPr txBox="1"/>
          <p:nvPr/>
        </p:nvSpPr>
        <p:spPr>
          <a:xfrm>
            <a:off x="6773780" y="3716428"/>
            <a:ext cx="1755000" cy="577081"/>
          </a:xfrm>
          <a:prstGeom prst="rect">
            <a:avLst/>
          </a:prstGeom>
          <a:noFill/>
        </p:spPr>
        <p:txBody>
          <a:bodyPr wrap="square" rtlCol="0">
            <a:spAutoFit/>
          </a:bodyPr>
          <a:lstStyle/>
          <a:p>
            <a:pPr algn="ctr" defTabSz="457189">
              <a:defRPr/>
            </a:pPr>
            <a:r>
              <a:rPr lang="en-US" sz="1050">
                <a:solidFill>
                  <a:prstClr val="white"/>
                </a:solidFill>
                <a:latin typeface="Trebuchet MS"/>
              </a:rPr>
              <a:t>Auto detect data drift and alerts to maintain model quality</a:t>
            </a:r>
            <a:endParaRPr lang="en-IN" sz="1050">
              <a:solidFill>
                <a:prstClr val="white"/>
              </a:solidFill>
              <a:latin typeface="Trebuchet MS"/>
            </a:endParaRPr>
          </a:p>
        </p:txBody>
      </p:sp>
      <p:pic>
        <p:nvPicPr>
          <p:cNvPr id="45" name="Picture 44">
            <a:extLst>
              <a:ext uri="{FF2B5EF4-FFF2-40B4-BE49-F238E27FC236}">
                <a16:creationId xmlns:a16="http://schemas.microsoft.com/office/drawing/2014/main" id="{BCF4AAD6-1670-383F-5300-40AB97205548}"/>
              </a:ext>
            </a:extLst>
          </p:cNvPr>
          <p:cNvPicPr>
            <a:picLocks noChangeAspect="1"/>
          </p:cNvPicPr>
          <p:nvPr/>
        </p:nvPicPr>
        <p:blipFill rotWithShape="1">
          <a:blip r:embed="rId9">
            <a:duotone>
              <a:schemeClr val="accent3">
                <a:shade val="45000"/>
                <a:satMod val="135000"/>
              </a:schemeClr>
              <a:prstClr val="white"/>
            </a:duotone>
          </a:blip>
          <a:srcRect b="21663"/>
          <a:stretch/>
        </p:blipFill>
        <p:spPr>
          <a:xfrm>
            <a:off x="5507840" y="1110290"/>
            <a:ext cx="432000" cy="338415"/>
          </a:xfrm>
          <a:prstGeom prst="rect">
            <a:avLst/>
          </a:prstGeom>
        </p:spPr>
      </p:pic>
      <p:pic>
        <p:nvPicPr>
          <p:cNvPr id="47" name="Picture 46">
            <a:extLst>
              <a:ext uri="{FF2B5EF4-FFF2-40B4-BE49-F238E27FC236}">
                <a16:creationId xmlns:a16="http://schemas.microsoft.com/office/drawing/2014/main" id="{CF2EF49D-9DC8-F930-9F16-CEE5B7853297}"/>
              </a:ext>
            </a:extLst>
          </p:cNvPr>
          <p:cNvPicPr>
            <a:picLocks noChangeAspect="1"/>
          </p:cNvPicPr>
          <p:nvPr/>
        </p:nvPicPr>
        <p:blipFill rotWithShape="1">
          <a:blip r:embed="rId10">
            <a:duotone>
              <a:schemeClr val="accent3">
                <a:shade val="45000"/>
                <a:satMod val="135000"/>
              </a:schemeClr>
              <a:prstClr val="white"/>
            </a:duotone>
          </a:blip>
          <a:srcRect b="18318"/>
          <a:stretch/>
        </p:blipFill>
        <p:spPr>
          <a:xfrm>
            <a:off x="7448780" y="1142458"/>
            <a:ext cx="432000" cy="352869"/>
          </a:xfrm>
          <a:prstGeom prst="rect">
            <a:avLst/>
          </a:prstGeom>
        </p:spPr>
      </p:pic>
      <p:pic>
        <p:nvPicPr>
          <p:cNvPr id="49" name="Picture 48">
            <a:extLst>
              <a:ext uri="{FF2B5EF4-FFF2-40B4-BE49-F238E27FC236}">
                <a16:creationId xmlns:a16="http://schemas.microsoft.com/office/drawing/2014/main" id="{381C82C3-FDED-AD17-BDAB-8F80D3A3E3FD}"/>
              </a:ext>
            </a:extLst>
          </p:cNvPr>
          <p:cNvPicPr>
            <a:picLocks noChangeAspect="1"/>
          </p:cNvPicPr>
          <p:nvPr/>
        </p:nvPicPr>
        <p:blipFill rotWithShape="1">
          <a:blip r:embed="rId11">
            <a:duotone>
              <a:schemeClr val="accent3">
                <a:shade val="45000"/>
                <a:satMod val="135000"/>
              </a:schemeClr>
              <a:prstClr val="white"/>
            </a:duotone>
          </a:blip>
          <a:srcRect b="20775"/>
          <a:stretch/>
        </p:blipFill>
        <p:spPr>
          <a:xfrm>
            <a:off x="6420812" y="2131373"/>
            <a:ext cx="486000" cy="385036"/>
          </a:xfrm>
          <a:prstGeom prst="rect">
            <a:avLst/>
          </a:prstGeom>
        </p:spPr>
      </p:pic>
      <p:pic>
        <p:nvPicPr>
          <p:cNvPr id="51" name="Picture 50">
            <a:extLst>
              <a:ext uri="{FF2B5EF4-FFF2-40B4-BE49-F238E27FC236}">
                <a16:creationId xmlns:a16="http://schemas.microsoft.com/office/drawing/2014/main" id="{8614FE2C-598B-126E-A883-1A919F878C9C}"/>
              </a:ext>
            </a:extLst>
          </p:cNvPr>
          <p:cNvPicPr>
            <a:picLocks noChangeAspect="1"/>
          </p:cNvPicPr>
          <p:nvPr/>
        </p:nvPicPr>
        <p:blipFill rotWithShape="1">
          <a:blip r:embed="rId12">
            <a:duotone>
              <a:schemeClr val="accent3">
                <a:shade val="45000"/>
                <a:satMod val="135000"/>
              </a:schemeClr>
              <a:prstClr val="white"/>
            </a:duotone>
          </a:blip>
          <a:srcRect b="13735"/>
          <a:stretch/>
        </p:blipFill>
        <p:spPr>
          <a:xfrm>
            <a:off x="5480840" y="3297183"/>
            <a:ext cx="486000" cy="419246"/>
          </a:xfrm>
          <a:prstGeom prst="rect">
            <a:avLst/>
          </a:prstGeom>
        </p:spPr>
      </p:pic>
      <p:pic>
        <p:nvPicPr>
          <p:cNvPr id="53" name="Picture 52">
            <a:extLst>
              <a:ext uri="{FF2B5EF4-FFF2-40B4-BE49-F238E27FC236}">
                <a16:creationId xmlns:a16="http://schemas.microsoft.com/office/drawing/2014/main" id="{7B54F1D0-6C01-EA00-1D2D-09A2F03BAD82}"/>
              </a:ext>
            </a:extLst>
          </p:cNvPr>
          <p:cNvPicPr>
            <a:picLocks noChangeAspect="1"/>
          </p:cNvPicPr>
          <p:nvPr/>
        </p:nvPicPr>
        <p:blipFill rotWithShape="1">
          <a:blip r:embed="rId13">
            <a:duotone>
              <a:schemeClr val="accent3">
                <a:shade val="45000"/>
                <a:satMod val="135000"/>
              </a:schemeClr>
              <a:prstClr val="white"/>
            </a:duotone>
          </a:blip>
          <a:srcRect b="16967"/>
          <a:stretch/>
        </p:blipFill>
        <p:spPr>
          <a:xfrm>
            <a:off x="7462563" y="3310925"/>
            <a:ext cx="432000" cy="358704"/>
          </a:xfrm>
          <a:prstGeom prst="rect">
            <a:avLst/>
          </a:prstGeom>
        </p:spPr>
      </p:pic>
      <p:cxnSp>
        <p:nvCxnSpPr>
          <p:cNvPr id="7" name="Straight Connector 6">
            <a:extLst>
              <a:ext uri="{FF2B5EF4-FFF2-40B4-BE49-F238E27FC236}">
                <a16:creationId xmlns:a16="http://schemas.microsoft.com/office/drawing/2014/main" id="{24B0CC33-38E9-12DB-B480-D157679646CA}"/>
              </a:ext>
            </a:extLst>
          </p:cNvPr>
          <p:cNvCxnSpPr>
            <a:cxnSpLocks/>
          </p:cNvCxnSpPr>
          <p:nvPr/>
        </p:nvCxnSpPr>
        <p:spPr>
          <a:xfrm>
            <a:off x="4575088" y="987426"/>
            <a:ext cx="0" cy="3744913"/>
          </a:xfrm>
          <a:prstGeom prst="line">
            <a:avLst/>
          </a:prstGeom>
          <a:ln>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223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3D33BA-6DD2-8153-2664-EC4E6795C6FD}"/>
              </a:ext>
            </a:extLst>
          </p:cNvPr>
          <p:cNvSpPr>
            <a:spLocks noGrp="1"/>
          </p:cNvSpPr>
          <p:nvPr>
            <p:ph type="title"/>
          </p:nvPr>
        </p:nvSpPr>
        <p:spPr>
          <a:xfrm>
            <a:off x="324000" y="225027"/>
            <a:ext cx="8496150" cy="400099"/>
          </a:xfrm>
        </p:spPr>
        <p:txBody>
          <a:bodyPr/>
          <a:lstStyle/>
          <a:p>
            <a:r>
              <a:rPr lang="sv-SE" dirty="0"/>
              <a:t>Infinit Ai/ML PlaTFORM for informed decision making</a:t>
            </a:r>
            <a:endParaRPr lang="en-GB" dirty="0"/>
          </a:p>
        </p:txBody>
      </p:sp>
      <p:grpSp>
        <p:nvGrpSpPr>
          <p:cNvPr id="4" name="Group 3">
            <a:extLst>
              <a:ext uri="{FF2B5EF4-FFF2-40B4-BE49-F238E27FC236}">
                <a16:creationId xmlns:a16="http://schemas.microsoft.com/office/drawing/2014/main" id="{0DE5152F-5C27-1497-485A-08F01623FCC6}"/>
              </a:ext>
            </a:extLst>
          </p:cNvPr>
          <p:cNvGrpSpPr/>
          <p:nvPr/>
        </p:nvGrpSpPr>
        <p:grpSpPr>
          <a:xfrm>
            <a:off x="3362326" y="2150600"/>
            <a:ext cx="1920240" cy="1307571"/>
            <a:chOff x="4812207" y="4028253"/>
            <a:chExt cx="2560320" cy="1743428"/>
          </a:xfrm>
        </p:grpSpPr>
        <p:sp>
          <p:nvSpPr>
            <p:cNvPr id="5" name="Rectangle: Rounded Corners 13">
              <a:extLst>
                <a:ext uri="{FF2B5EF4-FFF2-40B4-BE49-F238E27FC236}">
                  <a16:creationId xmlns:a16="http://schemas.microsoft.com/office/drawing/2014/main" id="{EB573C3B-D707-7667-9C1E-78E6090DA438}"/>
                </a:ext>
              </a:extLst>
            </p:cNvPr>
            <p:cNvSpPr/>
            <p:nvPr/>
          </p:nvSpPr>
          <p:spPr>
            <a:xfrm>
              <a:off x="4812207" y="4148929"/>
              <a:ext cx="2560320" cy="1463040"/>
            </a:xfrm>
            <a:prstGeom prst="roundRect">
              <a:avLst/>
            </a:prstGeom>
            <a:solidFill>
              <a:sysClr val="window" lastClr="FFFFFF"/>
            </a:solidFill>
            <a:ln w="38100" cap="flat" cmpd="sng" algn="ctr">
              <a:solidFill>
                <a:srgbClr val="FFC000">
                  <a:lumMod val="40000"/>
                  <a:lumOff val="60000"/>
                </a:srgbClr>
              </a:solidFill>
              <a:prstDash val="solid"/>
              <a:miter lim="800000"/>
            </a:ln>
            <a:effectLst/>
          </p:spPr>
          <p:txBody>
            <a:bodyPr rtlCol="0" anchor="ctr"/>
            <a:lstStyle/>
            <a:p>
              <a:pPr algn="ctr" defTabSz="685766">
                <a:defRPr/>
              </a:pPr>
              <a:endParaRPr lang="en-US" sz="900" kern="0">
                <a:solidFill>
                  <a:prstClr val="white"/>
                </a:solidFill>
                <a:latin typeface="Trebuchet MS" panose="020B0703020202090204" pitchFamily="34" charset="0"/>
              </a:endParaRPr>
            </a:p>
          </p:txBody>
        </p:sp>
        <p:sp>
          <p:nvSpPr>
            <p:cNvPr id="6" name="Rectangle: Rounded Corners 14">
              <a:extLst>
                <a:ext uri="{FF2B5EF4-FFF2-40B4-BE49-F238E27FC236}">
                  <a16:creationId xmlns:a16="http://schemas.microsoft.com/office/drawing/2014/main" id="{87212207-57C3-3EDB-EF9F-FBBDA7203B7C}"/>
                </a:ext>
              </a:extLst>
            </p:cNvPr>
            <p:cNvSpPr/>
            <p:nvPr/>
          </p:nvSpPr>
          <p:spPr>
            <a:xfrm>
              <a:off x="4812207" y="4028253"/>
              <a:ext cx="2560320" cy="1743428"/>
            </a:xfrm>
            <a:prstGeom prst="roundRect">
              <a:avLst/>
            </a:prstGeom>
            <a:solidFill>
              <a:schemeClr val="accent3">
                <a:lumMod val="50000"/>
              </a:schemeClr>
            </a:solidFill>
            <a:ln w="38100" cap="flat" cmpd="sng" algn="ctr">
              <a:solidFill>
                <a:srgbClr val="BED730"/>
              </a:solidFill>
              <a:prstDash val="solid"/>
              <a:miter lim="800000"/>
            </a:ln>
            <a:effectLst>
              <a:outerShdw blurRad="50800" dist="38100" dir="5400000" algn="t" rotWithShape="0">
                <a:prstClr val="black">
                  <a:alpha val="40000"/>
                </a:prstClr>
              </a:outerShdw>
            </a:effectLst>
          </p:spPr>
          <p:txBody>
            <a:bodyPr rtlCol="0" anchor="ctr"/>
            <a:lstStyle/>
            <a:p>
              <a:pPr algn="ctr" defTabSz="685766">
                <a:defRPr/>
              </a:pPr>
              <a:endParaRPr lang="en-US" sz="900" kern="0">
                <a:solidFill>
                  <a:prstClr val="white"/>
                </a:solidFill>
                <a:latin typeface="Trebuchet MS" panose="020B0703020202090204" pitchFamily="34" charset="0"/>
              </a:endParaRPr>
            </a:p>
          </p:txBody>
        </p:sp>
        <p:sp>
          <p:nvSpPr>
            <p:cNvPr id="10" name="TextBox 9">
              <a:extLst>
                <a:ext uri="{FF2B5EF4-FFF2-40B4-BE49-F238E27FC236}">
                  <a16:creationId xmlns:a16="http://schemas.microsoft.com/office/drawing/2014/main" id="{630EDEAF-E418-4054-D2D4-B24F76D25336}"/>
                </a:ext>
              </a:extLst>
            </p:cNvPr>
            <p:cNvSpPr txBox="1"/>
            <p:nvPr/>
          </p:nvSpPr>
          <p:spPr>
            <a:xfrm>
              <a:off x="4993330" y="5135722"/>
              <a:ext cx="2206476" cy="353943"/>
            </a:xfrm>
            <a:prstGeom prst="rect">
              <a:avLst/>
            </a:prstGeom>
            <a:noFill/>
          </p:spPr>
          <p:txBody>
            <a:bodyPr wrap="square" rtlCol="0" anchor="ctr">
              <a:spAutoFit/>
            </a:bodyPr>
            <a:lstStyle/>
            <a:p>
              <a:pPr algn="ctr" defTabSz="457178">
                <a:defRPr/>
              </a:pPr>
              <a:r>
                <a:rPr lang="en-US" sz="1125" b="1">
                  <a:solidFill>
                    <a:prstClr val="white"/>
                  </a:solidFill>
                  <a:latin typeface="Trebuchet MS" panose="020B0703020202090204" pitchFamily="34" charset="0"/>
                </a:rPr>
                <a:t>Sify-AIZEN Foresight</a:t>
              </a:r>
            </a:p>
          </p:txBody>
        </p:sp>
        <p:pic>
          <p:nvPicPr>
            <p:cNvPr id="8" name="Picture 7">
              <a:extLst>
                <a:ext uri="{FF2B5EF4-FFF2-40B4-BE49-F238E27FC236}">
                  <a16:creationId xmlns:a16="http://schemas.microsoft.com/office/drawing/2014/main" id="{176B82D2-1C62-286B-656D-6963F7603BF7}"/>
                </a:ext>
              </a:extLst>
            </p:cNvPr>
            <p:cNvPicPr>
              <a:picLocks noChangeAspect="1"/>
            </p:cNvPicPr>
            <p:nvPr/>
          </p:nvPicPr>
          <p:blipFill>
            <a:blip r:embed="rId3">
              <a:lum bright="70000" contrast="-70000"/>
            </a:blip>
            <a:stretch>
              <a:fillRect/>
            </a:stretch>
          </p:blipFill>
          <p:spPr>
            <a:xfrm>
              <a:off x="5662031" y="4313572"/>
              <a:ext cx="796027" cy="791629"/>
            </a:xfrm>
            <a:prstGeom prst="rect">
              <a:avLst/>
            </a:prstGeom>
          </p:spPr>
        </p:pic>
      </p:grpSp>
      <p:sp>
        <p:nvSpPr>
          <p:cNvPr id="11" name="Arrow: Left-Right 25">
            <a:extLst>
              <a:ext uri="{FF2B5EF4-FFF2-40B4-BE49-F238E27FC236}">
                <a16:creationId xmlns:a16="http://schemas.microsoft.com/office/drawing/2014/main" id="{35646A2F-66ED-3D6A-84B5-48C21B96966C}"/>
              </a:ext>
            </a:extLst>
          </p:cNvPr>
          <p:cNvSpPr/>
          <p:nvPr/>
        </p:nvSpPr>
        <p:spPr bwMode="gray">
          <a:xfrm>
            <a:off x="2532911" y="2652588"/>
            <a:ext cx="548640" cy="274320"/>
          </a:xfrm>
          <a:prstGeom prst="leftRightArrow">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defRPr/>
            </a:pPr>
            <a:endParaRPr lang="en-US" sz="1050">
              <a:solidFill>
                <a:prstClr val="white"/>
              </a:solidFill>
              <a:latin typeface="Trebuchet MS" panose="020B0703020202090204" pitchFamily="34" charset="0"/>
            </a:endParaRPr>
          </a:p>
        </p:txBody>
      </p:sp>
      <p:sp>
        <p:nvSpPr>
          <p:cNvPr id="12" name="Arrow: Left-Right 26">
            <a:extLst>
              <a:ext uri="{FF2B5EF4-FFF2-40B4-BE49-F238E27FC236}">
                <a16:creationId xmlns:a16="http://schemas.microsoft.com/office/drawing/2014/main" id="{850A54B4-0F77-2062-79BC-F935B2C3658D}"/>
              </a:ext>
            </a:extLst>
          </p:cNvPr>
          <p:cNvSpPr/>
          <p:nvPr/>
        </p:nvSpPr>
        <p:spPr bwMode="gray">
          <a:xfrm>
            <a:off x="5489199" y="2652588"/>
            <a:ext cx="548640" cy="274320"/>
          </a:xfrm>
          <a:prstGeom prst="leftRightArrow">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defRPr/>
            </a:pPr>
            <a:endParaRPr lang="en-US" sz="1050">
              <a:solidFill>
                <a:prstClr val="white"/>
              </a:solidFill>
              <a:latin typeface="Trebuchet MS" panose="020B0703020202090204" pitchFamily="34" charset="0"/>
            </a:endParaRPr>
          </a:p>
        </p:txBody>
      </p:sp>
      <p:sp>
        <p:nvSpPr>
          <p:cNvPr id="13" name="TextBox 12">
            <a:extLst>
              <a:ext uri="{FF2B5EF4-FFF2-40B4-BE49-F238E27FC236}">
                <a16:creationId xmlns:a16="http://schemas.microsoft.com/office/drawing/2014/main" id="{00DE29AE-5619-0ABA-CD6C-87AD6372E7F1}"/>
              </a:ext>
            </a:extLst>
          </p:cNvPr>
          <p:cNvSpPr txBox="1"/>
          <p:nvPr/>
        </p:nvSpPr>
        <p:spPr bwMode="gray">
          <a:xfrm>
            <a:off x="522867" y="4068978"/>
            <a:ext cx="1791277" cy="307777"/>
          </a:xfrm>
          <a:prstGeom prst="rect">
            <a:avLst/>
          </a:prstGeom>
          <a:noFill/>
        </p:spPr>
        <p:txBody>
          <a:bodyPr wrap="square">
            <a:spAutoFit/>
          </a:bodyPr>
          <a:lstStyle/>
          <a:p>
            <a:pPr algn="ctr" defTabSz="457178">
              <a:defRPr/>
            </a:pPr>
            <a:r>
              <a:rPr lang="en-US" sz="1400" b="1">
                <a:solidFill>
                  <a:srgbClr val="BED730"/>
                </a:solidFill>
                <a:latin typeface="Trebuchet MS" panose="020B0703020202090204" pitchFamily="34" charset="0"/>
                <a:ea typeface="Verdana" panose="020B0604030504040204" pitchFamily="34" charset="0"/>
              </a:rPr>
              <a:t>YOUR SYSTEMS</a:t>
            </a:r>
          </a:p>
        </p:txBody>
      </p:sp>
      <p:sp>
        <p:nvSpPr>
          <p:cNvPr id="14" name="TextBox 13">
            <a:extLst>
              <a:ext uri="{FF2B5EF4-FFF2-40B4-BE49-F238E27FC236}">
                <a16:creationId xmlns:a16="http://schemas.microsoft.com/office/drawing/2014/main" id="{FBF178DB-2BF6-C106-942B-FFE2672C69FF}"/>
              </a:ext>
            </a:extLst>
          </p:cNvPr>
          <p:cNvSpPr txBox="1"/>
          <p:nvPr/>
        </p:nvSpPr>
        <p:spPr bwMode="gray">
          <a:xfrm>
            <a:off x="3362327" y="4067811"/>
            <a:ext cx="1920239" cy="307777"/>
          </a:xfrm>
          <a:prstGeom prst="rect">
            <a:avLst/>
          </a:prstGeom>
          <a:noFill/>
        </p:spPr>
        <p:txBody>
          <a:bodyPr wrap="square">
            <a:spAutoFit/>
          </a:bodyPr>
          <a:lstStyle/>
          <a:p>
            <a:pPr algn="ctr" defTabSz="457178">
              <a:defRPr/>
            </a:pPr>
            <a:r>
              <a:rPr lang="en-US" sz="1400" b="1">
                <a:solidFill>
                  <a:srgbClr val="BED730"/>
                </a:solidFill>
                <a:latin typeface="Trebuchet MS" panose="020B0703020202090204" pitchFamily="34" charset="0"/>
                <a:ea typeface="Verdana" charset="0"/>
              </a:rPr>
              <a:t>AI MODELS</a:t>
            </a:r>
            <a:endParaRPr lang="en-US" sz="1400" b="1">
              <a:solidFill>
                <a:srgbClr val="BED730"/>
              </a:solidFill>
              <a:latin typeface="Trebuchet MS" panose="020B0703020202090204" pitchFamily="34" charset="0"/>
            </a:endParaRPr>
          </a:p>
        </p:txBody>
      </p:sp>
      <p:sp>
        <p:nvSpPr>
          <p:cNvPr id="15" name="Rectangle: Rounded Corners 9">
            <a:extLst>
              <a:ext uri="{FF2B5EF4-FFF2-40B4-BE49-F238E27FC236}">
                <a16:creationId xmlns:a16="http://schemas.microsoft.com/office/drawing/2014/main" id="{80F152DE-58E9-F3B0-1015-B8257174019B}"/>
              </a:ext>
            </a:extLst>
          </p:cNvPr>
          <p:cNvSpPr/>
          <p:nvPr/>
        </p:nvSpPr>
        <p:spPr bwMode="gray">
          <a:xfrm>
            <a:off x="6244473" y="1893750"/>
            <a:ext cx="2575678" cy="1794932"/>
          </a:xfrm>
          <a:prstGeom prst="roundRect">
            <a:avLst>
              <a:gd name="adj" fmla="val 9278"/>
            </a:avLst>
          </a:prstGeom>
          <a:solidFill>
            <a:srgbClr val="10253F">
              <a:alpha val="50196"/>
            </a:srgbClr>
          </a:solidFill>
          <a:ln w="6350">
            <a:solidFill>
              <a:schemeClr val="accent1">
                <a:lumMod val="75000"/>
              </a:schemeClr>
            </a:solidFill>
            <a:prstDash val="sysDot"/>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78">
              <a:defRPr/>
            </a:pPr>
            <a:endParaRPr lang="en-US" sz="1800">
              <a:solidFill>
                <a:prstClr val="white"/>
              </a:solidFill>
              <a:latin typeface="Trebuchet MS"/>
            </a:endParaRPr>
          </a:p>
        </p:txBody>
      </p:sp>
      <p:grpSp>
        <p:nvGrpSpPr>
          <p:cNvPr id="16" name="Group 15">
            <a:extLst>
              <a:ext uri="{FF2B5EF4-FFF2-40B4-BE49-F238E27FC236}">
                <a16:creationId xmlns:a16="http://schemas.microsoft.com/office/drawing/2014/main" id="{51250BA7-0610-5365-A618-3149B171C41C}"/>
              </a:ext>
            </a:extLst>
          </p:cNvPr>
          <p:cNvGrpSpPr/>
          <p:nvPr/>
        </p:nvGrpSpPr>
        <p:grpSpPr>
          <a:xfrm>
            <a:off x="790636" y="1683205"/>
            <a:ext cx="1561850" cy="2192082"/>
            <a:chOff x="887030" y="2502350"/>
            <a:chExt cx="2041990" cy="3001973"/>
          </a:xfrm>
        </p:grpSpPr>
        <p:sp>
          <p:nvSpPr>
            <p:cNvPr id="17" name="Oval 16">
              <a:extLst>
                <a:ext uri="{FF2B5EF4-FFF2-40B4-BE49-F238E27FC236}">
                  <a16:creationId xmlns:a16="http://schemas.microsoft.com/office/drawing/2014/main" id="{0181B573-E35D-3435-3419-AB7E88D05A55}"/>
                </a:ext>
              </a:extLst>
            </p:cNvPr>
            <p:cNvSpPr>
              <a:spLocks noChangeAspect="1"/>
            </p:cNvSpPr>
            <p:nvPr/>
          </p:nvSpPr>
          <p:spPr bwMode="gray">
            <a:xfrm>
              <a:off x="2081773" y="3023859"/>
              <a:ext cx="690209" cy="690209"/>
            </a:xfrm>
            <a:prstGeom prst="ellipse">
              <a:avLst/>
            </a:prstGeom>
            <a:solidFill>
              <a:schemeClr val="tx2">
                <a:lumMod val="5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defRPr/>
              </a:pPr>
              <a:r>
                <a:rPr lang="en-US" sz="700" b="1">
                  <a:solidFill>
                    <a:srgbClr val="BED730"/>
                  </a:solidFill>
                  <a:latin typeface="Trebuchet MS" panose="020B0703020202090204" pitchFamily="34" charset="0"/>
                  <a:ea typeface="Verdana" panose="020B0604030504040204" pitchFamily="34" charset="0"/>
                </a:rPr>
                <a:t>MES</a:t>
              </a:r>
            </a:p>
          </p:txBody>
        </p:sp>
        <p:sp>
          <p:nvSpPr>
            <p:cNvPr id="18" name="Oval 17">
              <a:extLst>
                <a:ext uri="{FF2B5EF4-FFF2-40B4-BE49-F238E27FC236}">
                  <a16:creationId xmlns:a16="http://schemas.microsoft.com/office/drawing/2014/main" id="{4B314C79-37C5-B09C-14B8-8C6085D98A65}"/>
                </a:ext>
              </a:extLst>
            </p:cNvPr>
            <p:cNvSpPr>
              <a:spLocks noChangeAspect="1"/>
            </p:cNvSpPr>
            <p:nvPr/>
          </p:nvSpPr>
          <p:spPr bwMode="gray">
            <a:xfrm>
              <a:off x="1529444" y="2656623"/>
              <a:ext cx="690209" cy="690209"/>
            </a:xfrm>
            <a:prstGeom prst="ellipse">
              <a:avLst/>
            </a:prstGeom>
            <a:solidFill>
              <a:schemeClr val="tx2">
                <a:lumMod val="5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defRPr/>
              </a:pPr>
              <a:r>
                <a:rPr lang="en-US" sz="700" b="1">
                  <a:solidFill>
                    <a:srgbClr val="BED730"/>
                  </a:solidFill>
                  <a:latin typeface="Trebuchet MS" panose="020B0703020202090204" pitchFamily="34" charset="0"/>
                  <a:ea typeface="Verdana" panose="020B0604030504040204" pitchFamily="34" charset="0"/>
                </a:rPr>
                <a:t>CRM</a:t>
              </a:r>
            </a:p>
          </p:txBody>
        </p:sp>
        <p:sp>
          <p:nvSpPr>
            <p:cNvPr id="19" name="Oval 18">
              <a:extLst>
                <a:ext uri="{FF2B5EF4-FFF2-40B4-BE49-F238E27FC236}">
                  <a16:creationId xmlns:a16="http://schemas.microsoft.com/office/drawing/2014/main" id="{C1BDDB84-B469-5089-2F0F-CDC9DF39E97C}"/>
                </a:ext>
              </a:extLst>
            </p:cNvPr>
            <p:cNvSpPr>
              <a:spLocks noChangeAspect="1"/>
            </p:cNvSpPr>
            <p:nvPr/>
          </p:nvSpPr>
          <p:spPr bwMode="gray">
            <a:xfrm>
              <a:off x="2238811" y="3661129"/>
              <a:ext cx="690209" cy="690209"/>
            </a:xfrm>
            <a:prstGeom prst="ellipse">
              <a:avLst/>
            </a:prstGeom>
            <a:solidFill>
              <a:schemeClr val="tx2">
                <a:lumMod val="5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defRPr/>
              </a:pPr>
              <a:r>
                <a:rPr lang="en-US" sz="700" b="1">
                  <a:solidFill>
                    <a:srgbClr val="BED730"/>
                  </a:solidFill>
                  <a:latin typeface="Trebuchet MS" panose="020B0703020202090204" pitchFamily="34" charset="0"/>
                  <a:ea typeface="Verdana" panose="020B0604030504040204" pitchFamily="34" charset="0"/>
                </a:rPr>
                <a:t>PLM</a:t>
              </a:r>
            </a:p>
          </p:txBody>
        </p:sp>
        <p:sp>
          <p:nvSpPr>
            <p:cNvPr id="20" name="Oval 19">
              <a:extLst>
                <a:ext uri="{FF2B5EF4-FFF2-40B4-BE49-F238E27FC236}">
                  <a16:creationId xmlns:a16="http://schemas.microsoft.com/office/drawing/2014/main" id="{C9302E96-072D-AE16-4BDC-D150E8234FA3}"/>
                </a:ext>
              </a:extLst>
            </p:cNvPr>
            <p:cNvSpPr>
              <a:spLocks noChangeAspect="1"/>
            </p:cNvSpPr>
            <p:nvPr/>
          </p:nvSpPr>
          <p:spPr bwMode="gray">
            <a:xfrm>
              <a:off x="887030" y="2502350"/>
              <a:ext cx="690209" cy="690209"/>
            </a:xfrm>
            <a:prstGeom prst="ellipse">
              <a:avLst/>
            </a:prstGeom>
            <a:solidFill>
              <a:schemeClr val="tx2">
                <a:lumMod val="5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defRPr/>
              </a:pPr>
              <a:r>
                <a:rPr lang="en-US" sz="700" b="1">
                  <a:solidFill>
                    <a:srgbClr val="BED730"/>
                  </a:solidFill>
                  <a:latin typeface="Trebuchet MS" panose="020B0703020202090204" pitchFamily="34" charset="0"/>
                  <a:ea typeface="Verdana" panose="020B0604030504040204" pitchFamily="34" charset="0"/>
                </a:rPr>
                <a:t>ERP</a:t>
              </a:r>
            </a:p>
          </p:txBody>
        </p:sp>
        <p:sp>
          <p:nvSpPr>
            <p:cNvPr id="21" name="Oval 20">
              <a:extLst>
                <a:ext uri="{FF2B5EF4-FFF2-40B4-BE49-F238E27FC236}">
                  <a16:creationId xmlns:a16="http://schemas.microsoft.com/office/drawing/2014/main" id="{2A26EDE4-662D-8FE4-C9BC-3056D2714DB5}"/>
                </a:ext>
              </a:extLst>
            </p:cNvPr>
            <p:cNvSpPr>
              <a:spLocks noChangeAspect="1"/>
            </p:cNvSpPr>
            <p:nvPr/>
          </p:nvSpPr>
          <p:spPr bwMode="gray">
            <a:xfrm>
              <a:off x="2061209" y="4293019"/>
              <a:ext cx="690209" cy="690209"/>
            </a:xfrm>
            <a:prstGeom prst="ellipse">
              <a:avLst/>
            </a:prstGeom>
            <a:solidFill>
              <a:schemeClr val="tx2">
                <a:lumMod val="5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defRPr/>
              </a:pPr>
              <a:r>
                <a:rPr lang="en-US" sz="700" b="1">
                  <a:solidFill>
                    <a:srgbClr val="BED730"/>
                  </a:solidFill>
                  <a:latin typeface="Trebuchet MS" panose="020B0703020202090204" pitchFamily="34" charset="0"/>
                  <a:ea typeface="Verdana" panose="020B0604030504040204" pitchFamily="34" charset="0"/>
                </a:rPr>
                <a:t>SCM</a:t>
              </a:r>
            </a:p>
          </p:txBody>
        </p:sp>
        <p:sp>
          <p:nvSpPr>
            <p:cNvPr id="22" name="Oval 21">
              <a:extLst>
                <a:ext uri="{FF2B5EF4-FFF2-40B4-BE49-F238E27FC236}">
                  <a16:creationId xmlns:a16="http://schemas.microsoft.com/office/drawing/2014/main" id="{F4EBBE83-42F8-082F-E04A-09CFC140A1B7}"/>
                </a:ext>
              </a:extLst>
            </p:cNvPr>
            <p:cNvSpPr>
              <a:spLocks noChangeAspect="1"/>
            </p:cNvSpPr>
            <p:nvPr/>
          </p:nvSpPr>
          <p:spPr bwMode="gray">
            <a:xfrm>
              <a:off x="1518220" y="4662768"/>
              <a:ext cx="690209" cy="690209"/>
            </a:xfrm>
            <a:prstGeom prst="ellipse">
              <a:avLst/>
            </a:prstGeom>
            <a:solidFill>
              <a:schemeClr val="tx2">
                <a:lumMod val="5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defRPr/>
              </a:pPr>
              <a:r>
                <a:rPr lang="en-US" sz="700" b="1">
                  <a:solidFill>
                    <a:srgbClr val="BED730"/>
                  </a:solidFill>
                  <a:latin typeface="Trebuchet MS" panose="020B0703020202090204" pitchFamily="34" charset="0"/>
                  <a:ea typeface="Verdana" panose="020B0604030504040204" pitchFamily="34" charset="0"/>
                </a:rPr>
                <a:t>QMS</a:t>
              </a:r>
            </a:p>
          </p:txBody>
        </p:sp>
        <p:sp>
          <p:nvSpPr>
            <p:cNvPr id="23" name="Oval 22">
              <a:extLst>
                <a:ext uri="{FF2B5EF4-FFF2-40B4-BE49-F238E27FC236}">
                  <a16:creationId xmlns:a16="http://schemas.microsoft.com/office/drawing/2014/main" id="{CA64E3D1-F9FB-6954-39E9-5391BDBB6A1B}"/>
                </a:ext>
              </a:extLst>
            </p:cNvPr>
            <p:cNvSpPr>
              <a:spLocks noChangeAspect="1"/>
            </p:cNvSpPr>
            <p:nvPr/>
          </p:nvSpPr>
          <p:spPr bwMode="gray">
            <a:xfrm>
              <a:off x="887030" y="4814114"/>
              <a:ext cx="690209" cy="690209"/>
            </a:xfrm>
            <a:prstGeom prst="ellipse">
              <a:avLst/>
            </a:prstGeom>
            <a:solidFill>
              <a:schemeClr val="tx2">
                <a:lumMod val="5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defRPr/>
              </a:pPr>
              <a:r>
                <a:rPr lang="en-US" sz="700" b="1">
                  <a:solidFill>
                    <a:srgbClr val="BED730"/>
                  </a:solidFill>
                  <a:latin typeface="Trebuchet MS" panose="020B0703020202090204" pitchFamily="34" charset="0"/>
                  <a:ea typeface="Verdana" panose="020B0604030504040204" pitchFamily="34" charset="0"/>
                </a:rPr>
                <a:t>IoT</a:t>
              </a:r>
            </a:p>
          </p:txBody>
        </p:sp>
      </p:grpSp>
      <p:sp>
        <p:nvSpPr>
          <p:cNvPr id="25" name="TextBox 24">
            <a:extLst>
              <a:ext uri="{FF2B5EF4-FFF2-40B4-BE49-F238E27FC236}">
                <a16:creationId xmlns:a16="http://schemas.microsoft.com/office/drawing/2014/main" id="{70926BBC-FA9F-B1E2-64C9-644BB65DD6D1}"/>
              </a:ext>
            </a:extLst>
          </p:cNvPr>
          <p:cNvSpPr txBox="1"/>
          <p:nvPr/>
        </p:nvSpPr>
        <p:spPr>
          <a:xfrm>
            <a:off x="324000" y="987427"/>
            <a:ext cx="8496150" cy="276999"/>
          </a:xfrm>
          <a:prstGeom prst="rect">
            <a:avLst/>
          </a:prstGeom>
          <a:noFill/>
        </p:spPr>
        <p:txBody>
          <a:bodyPr wrap="square" rtlCol="0">
            <a:spAutoFit/>
          </a:bodyPr>
          <a:lstStyle/>
          <a:p>
            <a:pPr algn="ctr" defTabSz="457178">
              <a:defRPr/>
            </a:pPr>
            <a:r>
              <a:rPr lang="en-US" sz="1200">
                <a:solidFill>
                  <a:prstClr val="white"/>
                </a:solidFill>
                <a:latin typeface="Trebuchet MS" panose="020B0703020202090204" pitchFamily="34" charset="0"/>
                <a:ea typeface="Verdana" charset="0"/>
              </a:rPr>
              <a:t>Rapidly develop AI solutions tailored to your needs by seamlessly connecting with your existing systems</a:t>
            </a:r>
            <a:endParaRPr lang="en-US" sz="1200">
              <a:solidFill>
                <a:prstClr val="white"/>
              </a:solidFill>
              <a:latin typeface="Trebuchet MS" panose="020B0703020202090204" pitchFamily="34" charset="0"/>
            </a:endParaRPr>
          </a:p>
        </p:txBody>
      </p:sp>
      <p:sp>
        <p:nvSpPr>
          <p:cNvPr id="26" name="TextBox 25">
            <a:extLst>
              <a:ext uri="{FF2B5EF4-FFF2-40B4-BE49-F238E27FC236}">
                <a16:creationId xmlns:a16="http://schemas.microsoft.com/office/drawing/2014/main" id="{044A65D8-9947-9B0C-F915-63974DBC0121}"/>
              </a:ext>
            </a:extLst>
          </p:cNvPr>
          <p:cNvSpPr txBox="1"/>
          <p:nvPr/>
        </p:nvSpPr>
        <p:spPr>
          <a:xfrm>
            <a:off x="6330752" y="1997225"/>
            <a:ext cx="2330027" cy="1585049"/>
          </a:xfrm>
          <a:prstGeom prst="rect">
            <a:avLst/>
          </a:prstGeom>
          <a:noFill/>
        </p:spPr>
        <p:txBody>
          <a:bodyPr wrap="square" rtlCol="0">
            <a:spAutoFit/>
          </a:bodyPr>
          <a:lstStyle/>
          <a:p>
            <a:pPr marL="171442" indent="-171442" defTabSz="457178">
              <a:spcAft>
                <a:spcPts val="600"/>
              </a:spcAft>
              <a:buFont typeface="Arial" panose="020B0604020202020204" pitchFamily="34" charset="0"/>
              <a:buChar char="•"/>
              <a:defRPr/>
            </a:pPr>
            <a:r>
              <a:rPr lang="en-US" sz="1200">
                <a:solidFill>
                  <a:prstClr val="white"/>
                </a:solidFill>
                <a:latin typeface="Trebuchet MS"/>
              </a:rPr>
              <a:t>Energy Optimization</a:t>
            </a:r>
          </a:p>
          <a:p>
            <a:pPr marL="171442" indent="-171442" defTabSz="457178">
              <a:spcAft>
                <a:spcPts val="600"/>
              </a:spcAft>
              <a:buFont typeface="Arial" panose="020B0604020202020204" pitchFamily="34" charset="0"/>
              <a:buChar char="•"/>
              <a:defRPr/>
            </a:pPr>
            <a:r>
              <a:rPr lang="en-US" sz="1200">
                <a:solidFill>
                  <a:prstClr val="white"/>
                </a:solidFill>
                <a:latin typeface="Trebuchet MS"/>
              </a:rPr>
              <a:t>Predictive Maintenance</a:t>
            </a:r>
          </a:p>
          <a:p>
            <a:pPr marL="171442" indent="-171442" defTabSz="457178">
              <a:spcAft>
                <a:spcPts val="600"/>
              </a:spcAft>
              <a:buFont typeface="Arial" panose="020B0604020202020204" pitchFamily="34" charset="0"/>
              <a:buChar char="•"/>
              <a:defRPr/>
            </a:pPr>
            <a:r>
              <a:rPr lang="en-US" sz="1200">
                <a:solidFill>
                  <a:prstClr val="white"/>
                </a:solidFill>
                <a:latin typeface="Trebuchet MS"/>
              </a:rPr>
              <a:t>Mix Optimization</a:t>
            </a:r>
          </a:p>
          <a:p>
            <a:pPr marL="171442" indent="-171442" defTabSz="457178">
              <a:spcAft>
                <a:spcPts val="600"/>
              </a:spcAft>
              <a:buFont typeface="Arial" panose="020B0604020202020204" pitchFamily="34" charset="0"/>
              <a:buChar char="•"/>
              <a:defRPr/>
            </a:pPr>
            <a:r>
              <a:rPr lang="en-US" sz="1200">
                <a:solidFill>
                  <a:prstClr val="white"/>
                </a:solidFill>
                <a:latin typeface="Trebuchet MS"/>
              </a:rPr>
              <a:t>Defect Detection</a:t>
            </a:r>
          </a:p>
          <a:p>
            <a:pPr marL="171442" indent="-171442" defTabSz="457178">
              <a:spcAft>
                <a:spcPts val="600"/>
              </a:spcAft>
              <a:buFont typeface="Arial" panose="020B0604020202020204" pitchFamily="34" charset="0"/>
              <a:buChar char="•"/>
              <a:defRPr/>
            </a:pPr>
            <a:r>
              <a:rPr lang="en-US" sz="1200">
                <a:solidFill>
                  <a:prstClr val="white"/>
                </a:solidFill>
                <a:latin typeface="Trebuchet MS"/>
              </a:rPr>
              <a:t>Inventory Management</a:t>
            </a:r>
          </a:p>
          <a:p>
            <a:pPr marL="171442" indent="-171442" defTabSz="457178">
              <a:spcAft>
                <a:spcPts val="600"/>
              </a:spcAft>
              <a:buFont typeface="Arial" panose="020B0604020202020204" pitchFamily="34" charset="0"/>
              <a:buChar char="•"/>
              <a:defRPr/>
            </a:pPr>
            <a:r>
              <a:rPr lang="en-US" sz="1200">
                <a:solidFill>
                  <a:prstClr val="white"/>
                </a:solidFill>
                <a:latin typeface="Trebuchet MS"/>
              </a:rPr>
              <a:t>Chatbot &amp; Virtual Assistants</a:t>
            </a:r>
            <a:endParaRPr lang="en-US" sz="1200">
              <a:solidFill>
                <a:prstClr val="black"/>
              </a:solidFill>
              <a:latin typeface="Trebuchet MS"/>
            </a:endParaRPr>
          </a:p>
        </p:txBody>
      </p:sp>
      <p:sp>
        <p:nvSpPr>
          <p:cNvPr id="27" name="TextBox 26">
            <a:extLst>
              <a:ext uri="{FF2B5EF4-FFF2-40B4-BE49-F238E27FC236}">
                <a16:creationId xmlns:a16="http://schemas.microsoft.com/office/drawing/2014/main" id="{C09AC4B5-A480-B03A-155A-2F8ABA64682C}"/>
              </a:ext>
            </a:extLst>
          </p:cNvPr>
          <p:cNvSpPr txBox="1"/>
          <p:nvPr/>
        </p:nvSpPr>
        <p:spPr bwMode="gray">
          <a:xfrm>
            <a:off x="6244472" y="4058142"/>
            <a:ext cx="2468880" cy="307777"/>
          </a:xfrm>
          <a:prstGeom prst="rect">
            <a:avLst/>
          </a:prstGeom>
          <a:noFill/>
        </p:spPr>
        <p:txBody>
          <a:bodyPr wrap="square">
            <a:spAutoFit/>
          </a:bodyPr>
          <a:lstStyle/>
          <a:p>
            <a:pPr algn="ctr" defTabSz="457178">
              <a:defRPr/>
            </a:pPr>
            <a:r>
              <a:rPr lang="en-US" sz="1400" b="1">
                <a:solidFill>
                  <a:srgbClr val="BED730"/>
                </a:solidFill>
                <a:latin typeface="Trebuchet MS" panose="020B0703020202090204" pitchFamily="34" charset="0"/>
                <a:ea typeface="Verdana" charset="0"/>
              </a:rPr>
              <a:t>OUTCOMES</a:t>
            </a:r>
            <a:endParaRPr lang="en-US" sz="1400" b="1">
              <a:solidFill>
                <a:srgbClr val="BED730"/>
              </a:solidFill>
              <a:latin typeface="Trebuchet MS" panose="020B0703020202090204" pitchFamily="34" charset="0"/>
            </a:endParaRPr>
          </a:p>
        </p:txBody>
      </p:sp>
    </p:spTree>
    <p:extLst>
      <p:ext uri="{BB962C8B-B14F-4D97-AF65-F5344CB8AC3E}">
        <p14:creationId xmlns:p14="http://schemas.microsoft.com/office/powerpoint/2010/main" val="3070175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5D656-7517-DFF8-55AB-DDEEF4489E2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E0D43B1-5D77-284B-D284-8D25B9876E4C}"/>
              </a:ext>
            </a:extLst>
          </p:cNvPr>
          <p:cNvSpPr>
            <a:spLocks noGrp="1"/>
          </p:cNvSpPr>
          <p:nvPr>
            <p:ph type="title"/>
          </p:nvPr>
        </p:nvSpPr>
        <p:spPr>
          <a:xfrm>
            <a:off x="324000" y="219270"/>
            <a:ext cx="8496150" cy="400099"/>
          </a:xfrm>
        </p:spPr>
        <p:txBody>
          <a:bodyPr>
            <a:normAutofit/>
          </a:bodyPr>
          <a:lstStyle/>
          <a:p>
            <a:r>
              <a:rPr lang="en-US" dirty="0"/>
              <a:t>ONE STOP SHOP to Create and Consume AI </a:t>
            </a:r>
          </a:p>
        </p:txBody>
      </p:sp>
      <p:graphicFrame>
        <p:nvGraphicFramePr>
          <p:cNvPr id="8" name="Content Placeholder 4">
            <a:extLst>
              <a:ext uri="{FF2B5EF4-FFF2-40B4-BE49-F238E27FC236}">
                <a16:creationId xmlns:a16="http://schemas.microsoft.com/office/drawing/2014/main" id="{DD602819-FDEC-F81C-5021-1469FD39357A}"/>
              </a:ext>
            </a:extLst>
          </p:cNvPr>
          <p:cNvGraphicFramePr>
            <a:graphicFrameLocks noGrp="1"/>
          </p:cNvGraphicFramePr>
          <p:nvPr>
            <p:ph idx="4294967295"/>
          </p:nvPr>
        </p:nvGraphicFramePr>
        <p:xfrm>
          <a:off x="323850" y="987425"/>
          <a:ext cx="5071110" cy="314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Rounded Corners 15">
            <a:extLst>
              <a:ext uri="{FF2B5EF4-FFF2-40B4-BE49-F238E27FC236}">
                <a16:creationId xmlns:a16="http://schemas.microsoft.com/office/drawing/2014/main" id="{CA3E53E1-4D47-115B-CAC7-733D21D0A9E0}"/>
              </a:ext>
            </a:extLst>
          </p:cNvPr>
          <p:cNvSpPr/>
          <p:nvPr/>
        </p:nvSpPr>
        <p:spPr>
          <a:xfrm>
            <a:off x="0" y="4375857"/>
            <a:ext cx="9144000" cy="360000"/>
          </a:xfrm>
          <a:prstGeom prst="roundRect">
            <a:avLst>
              <a:gd name="adj" fmla="val 0"/>
            </a:avLst>
          </a:prstGeom>
          <a:solidFill>
            <a:srgbClr val="BED730"/>
          </a:solidFill>
          <a:ln w="12700" cap="flat" cmpd="sng" algn="ctr">
            <a:noFill/>
            <a:prstDash val="solid"/>
            <a:miter lim="800000"/>
          </a:ln>
          <a:effectLst/>
        </p:spPr>
        <p:txBody>
          <a:bodyPr lIns="68580" tIns="34290" rIns="68580" bIns="34290" rtlCol="0" anchor="ctr"/>
          <a:lstStyle/>
          <a:p>
            <a:pPr algn="ctr" defTabSz="685783"/>
            <a:r>
              <a:rPr lang="en-US" sz="1200" b="1" i="1">
                <a:solidFill>
                  <a:prstClr val="black"/>
                </a:solidFill>
                <a:latin typeface="Trebuchet MS"/>
              </a:rPr>
              <a:t>Design, Develop, Deploy AI models and services at scale to enhance digital business outcomes  </a:t>
            </a:r>
          </a:p>
        </p:txBody>
      </p:sp>
      <p:pic>
        <p:nvPicPr>
          <p:cNvPr id="5" name="Graphic 4">
            <a:extLst>
              <a:ext uri="{FF2B5EF4-FFF2-40B4-BE49-F238E27FC236}">
                <a16:creationId xmlns:a16="http://schemas.microsoft.com/office/drawing/2014/main" id="{C8DA3BD4-C11C-41D9-AA85-AD40D0B9300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50964" y="987425"/>
            <a:ext cx="3069186" cy="3069186"/>
          </a:xfrm>
          <a:prstGeom prst="rect">
            <a:avLst/>
          </a:prstGeom>
        </p:spPr>
      </p:pic>
    </p:spTree>
    <p:extLst>
      <p:ext uri="{BB962C8B-B14F-4D97-AF65-F5344CB8AC3E}">
        <p14:creationId xmlns:p14="http://schemas.microsoft.com/office/powerpoint/2010/main" val="262363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8A417B1-A6A3-1CD7-AAFB-FD5AD17A5CEA}"/>
              </a:ext>
            </a:extLst>
          </p:cNvPr>
          <p:cNvSpPr>
            <a:spLocks noGrp="1"/>
          </p:cNvSpPr>
          <p:nvPr>
            <p:ph type="title"/>
          </p:nvPr>
        </p:nvSpPr>
        <p:spPr/>
        <p:txBody>
          <a:bodyPr>
            <a:noAutofit/>
          </a:bodyPr>
          <a:lstStyle/>
          <a:p>
            <a:r>
              <a:rPr lang="en-US" dirty="0" err="1"/>
              <a:t>Infinit</a:t>
            </a:r>
            <a:r>
              <a:rPr lang="en-US" dirty="0"/>
              <a:t> OT: Enabling INDUSTRIAL GRADE AUTOMATION</a:t>
            </a:r>
          </a:p>
        </p:txBody>
      </p:sp>
      <p:sp>
        <p:nvSpPr>
          <p:cNvPr id="62" name="Rectangle 61">
            <a:extLst>
              <a:ext uri="{FF2B5EF4-FFF2-40B4-BE49-F238E27FC236}">
                <a16:creationId xmlns:a16="http://schemas.microsoft.com/office/drawing/2014/main" id="{CDFF5588-87D5-48EF-DCB7-F1D716194128}"/>
              </a:ext>
            </a:extLst>
          </p:cNvPr>
          <p:cNvSpPr/>
          <p:nvPr/>
        </p:nvSpPr>
        <p:spPr>
          <a:xfrm>
            <a:off x="459178" y="3123563"/>
            <a:ext cx="1512000" cy="1260000"/>
          </a:xfrm>
          <a:prstGeom prst="rect">
            <a:avLst/>
          </a:prstGeom>
          <a:solidFill>
            <a:srgbClr val="10253F">
              <a:alpha val="60000"/>
            </a:srgbClr>
          </a:solidFill>
          <a:ln w="6350">
            <a:solidFill>
              <a:schemeClr val="accent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endParaRPr lang="en-US" sz="1013">
              <a:solidFill>
                <a:prstClr val="white"/>
              </a:solidFill>
              <a:latin typeface="Trebuchet MS" panose="020B0703020202090204" pitchFamily="34" charset="0"/>
            </a:endParaRPr>
          </a:p>
        </p:txBody>
      </p:sp>
      <p:sp>
        <p:nvSpPr>
          <p:cNvPr id="63" name="Rectangle 62">
            <a:extLst>
              <a:ext uri="{FF2B5EF4-FFF2-40B4-BE49-F238E27FC236}">
                <a16:creationId xmlns:a16="http://schemas.microsoft.com/office/drawing/2014/main" id="{28CFECFA-F7A7-2B04-1BA8-34B65D060E31}"/>
              </a:ext>
            </a:extLst>
          </p:cNvPr>
          <p:cNvSpPr/>
          <p:nvPr/>
        </p:nvSpPr>
        <p:spPr>
          <a:xfrm>
            <a:off x="2107707" y="2763563"/>
            <a:ext cx="1512000" cy="1620000"/>
          </a:xfrm>
          <a:prstGeom prst="rect">
            <a:avLst/>
          </a:prstGeom>
          <a:solidFill>
            <a:schemeClr val="accent1">
              <a:lumMod val="75000"/>
              <a:alpha val="60000"/>
            </a:schemeClr>
          </a:solidFill>
          <a:ln w="6350">
            <a:solidFill>
              <a:schemeClr val="accent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endParaRPr lang="en-US" sz="1013">
              <a:solidFill>
                <a:prstClr val="white"/>
              </a:solidFill>
              <a:latin typeface="Trebuchet MS" panose="020B0703020202090204" pitchFamily="34" charset="0"/>
            </a:endParaRPr>
          </a:p>
        </p:txBody>
      </p:sp>
      <p:sp>
        <p:nvSpPr>
          <p:cNvPr id="64" name="Rectangle 63">
            <a:extLst>
              <a:ext uri="{FF2B5EF4-FFF2-40B4-BE49-F238E27FC236}">
                <a16:creationId xmlns:a16="http://schemas.microsoft.com/office/drawing/2014/main" id="{8753A94B-FA08-2080-8EA0-B282705EF4E1}"/>
              </a:ext>
            </a:extLst>
          </p:cNvPr>
          <p:cNvSpPr/>
          <p:nvPr/>
        </p:nvSpPr>
        <p:spPr>
          <a:xfrm>
            <a:off x="3741154" y="2403563"/>
            <a:ext cx="1512000" cy="1980000"/>
          </a:xfrm>
          <a:prstGeom prst="rect">
            <a:avLst/>
          </a:prstGeom>
          <a:solidFill>
            <a:srgbClr val="10253F">
              <a:alpha val="60000"/>
            </a:srgbClr>
          </a:solidFill>
          <a:ln w="6350">
            <a:solidFill>
              <a:schemeClr val="accent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endParaRPr lang="en-US" sz="1013">
              <a:solidFill>
                <a:prstClr val="white"/>
              </a:solidFill>
              <a:latin typeface="Trebuchet MS" panose="020B0703020202090204" pitchFamily="34" charset="0"/>
            </a:endParaRPr>
          </a:p>
        </p:txBody>
      </p:sp>
      <p:sp>
        <p:nvSpPr>
          <p:cNvPr id="65" name="Rectangle 64">
            <a:extLst>
              <a:ext uri="{FF2B5EF4-FFF2-40B4-BE49-F238E27FC236}">
                <a16:creationId xmlns:a16="http://schemas.microsoft.com/office/drawing/2014/main" id="{8AB8C375-4EC9-6A06-E411-FE655A8CE4AA}"/>
              </a:ext>
            </a:extLst>
          </p:cNvPr>
          <p:cNvSpPr/>
          <p:nvPr/>
        </p:nvSpPr>
        <p:spPr>
          <a:xfrm>
            <a:off x="5374601" y="2043563"/>
            <a:ext cx="1512000" cy="2340000"/>
          </a:xfrm>
          <a:prstGeom prst="rect">
            <a:avLst/>
          </a:prstGeom>
          <a:solidFill>
            <a:schemeClr val="accent1">
              <a:lumMod val="75000"/>
              <a:alpha val="60000"/>
            </a:schemeClr>
          </a:solidFill>
          <a:ln w="6350">
            <a:solidFill>
              <a:schemeClr val="accent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endParaRPr lang="en-US" sz="1013">
              <a:solidFill>
                <a:prstClr val="white"/>
              </a:solidFill>
              <a:latin typeface="Trebuchet MS" panose="020B0703020202090204" pitchFamily="34" charset="0"/>
            </a:endParaRPr>
          </a:p>
        </p:txBody>
      </p:sp>
      <p:sp>
        <p:nvSpPr>
          <p:cNvPr id="66" name="Rectangle 65">
            <a:extLst>
              <a:ext uri="{FF2B5EF4-FFF2-40B4-BE49-F238E27FC236}">
                <a16:creationId xmlns:a16="http://schemas.microsoft.com/office/drawing/2014/main" id="{2E24E2F2-A9B7-0DA9-58E0-96F4D73ED39E}"/>
              </a:ext>
            </a:extLst>
          </p:cNvPr>
          <p:cNvSpPr/>
          <p:nvPr/>
        </p:nvSpPr>
        <p:spPr>
          <a:xfrm>
            <a:off x="7008048" y="1683563"/>
            <a:ext cx="1512000" cy="2700000"/>
          </a:xfrm>
          <a:prstGeom prst="rect">
            <a:avLst/>
          </a:prstGeom>
          <a:solidFill>
            <a:srgbClr val="10253F">
              <a:alpha val="60000"/>
            </a:srgbClr>
          </a:solidFill>
          <a:ln w="6350">
            <a:solidFill>
              <a:schemeClr val="accent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endParaRPr lang="en-US" sz="1013">
              <a:solidFill>
                <a:prstClr val="white"/>
              </a:solidFill>
              <a:latin typeface="Trebuchet MS" panose="020B0703020202090204" pitchFamily="34" charset="0"/>
            </a:endParaRPr>
          </a:p>
        </p:txBody>
      </p:sp>
      <p:pic>
        <p:nvPicPr>
          <p:cNvPr id="3" name="Picture 2">
            <a:extLst>
              <a:ext uri="{FF2B5EF4-FFF2-40B4-BE49-F238E27FC236}">
                <a16:creationId xmlns:a16="http://schemas.microsoft.com/office/drawing/2014/main" id="{C649CDCC-26B9-D204-65CA-B055B591DCC7}"/>
              </a:ext>
            </a:extLst>
          </p:cNvPr>
          <p:cNvPicPr>
            <a:picLocks noChangeAspect="1"/>
          </p:cNvPicPr>
          <p:nvPr/>
        </p:nvPicPr>
        <p:blipFill rotWithShape="1">
          <a:blip r:embed="rId3"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459179" y="1047869"/>
            <a:ext cx="878836" cy="878836"/>
          </a:xfrm>
          <a:prstGeom prst="flowChartConnector">
            <a:avLst/>
          </a:prstGeom>
        </p:spPr>
      </p:pic>
      <p:sp>
        <p:nvSpPr>
          <p:cNvPr id="4" name="TextBox 3">
            <a:extLst>
              <a:ext uri="{FF2B5EF4-FFF2-40B4-BE49-F238E27FC236}">
                <a16:creationId xmlns:a16="http://schemas.microsoft.com/office/drawing/2014/main" id="{3E7229C6-A874-CF01-406A-571703A6CF26}"/>
              </a:ext>
            </a:extLst>
          </p:cNvPr>
          <p:cNvSpPr txBox="1"/>
          <p:nvPr/>
        </p:nvSpPr>
        <p:spPr>
          <a:xfrm>
            <a:off x="1377288" y="1246418"/>
            <a:ext cx="1237693" cy="553998"/>
          </a:xfrm>
          <a:prstGeom prst="rect">
            <a:avLst/>
          </a:prstGeom>
          <a:noFill/>
        </p:spPr>
        <p:txBody>
          <a:bodyPr wrap="square" rtlCol="0">
            <a:noAutofit/>
          </a:bodyPr>
          <a:lstStyle/>
          <a:p>
            <a:pPr defTabSz="685783"/>
            <a:r>
              <a:rPr lang="en-US" sz="1500" b="1">
                <a:solidFill>
                  <a:srgbClr val="B9D300"/>
                </a:solidFill>
                <a:latin typeface="Trebuchet MS" panose="020B0703020202090204" pitchFamily="34" charset="0"/>
              </a:rPr>
              <a:t>Let’s Start Today</a:t>
            </a:r>
          </a:p>
        </p:txBody>
      </p:sp>
      <p:sp>
        <p:nvSpPr>
          <p:cNvPr id="11" name="TextBox 10">
            <a:extLst>
              <a:ext uri="{FF2B5EF4-FFF2-40B4-BE49-F238E27FC236}">
                <a16:creationId xmlns:a16="http://schemas.microsoft.com/office/drawing/2014/main" id="{4195D9DA-7EA6-AC9E-FE36-74B66A431781}"/>
              </a:ext>
            </a:extLst>
          </p:cNvPr>
          <p:cNvSpPr txBox="1"/>
          <p:nvPr/>
        </p:nvSpPr>
        <p:spPr>
          <a:xfrm>
            <a:off x="242899" y="2232303"/>
            <a:ext cx="1944561" cy="519526"/>
          </a:xfrm>
          <a:prstGeom prst="rect">
            <a:avLst/>
          </a:prstGeom>
          <a:noFill/>
        </p:spPr>
        <p:txBody>
          <a:bodyPr wrap="square" rtlCol="0">
            <a:noAutofit/>
          </a:bodyPr>
          <a:lstStyle/>
          <a:p>
            <a:pPr algn="ctr" defTabSz="685783"/>
            <a:r>
              <a:rPr lang="en-US" sz="1013" b="1">
                <a:solidFill>
                  <a:srgbClr val="B9D300"/>
                </a:solidFill>
                <a:latin typeface="Trebuchet MS" panose="020B0703020202090204" pitchFamily="34" charset="0"/>
              </a:rPr>
              <a:t>Define the Need, </a:t>
            </a:r>
          </a:p>
          <a:p>
            <a:pPr algn="ctr" defTabSz="685783"/>
            <a:r>
              <a:rPr lang="en-US" sz="1013" b="1">
                <a:solidFill>
                  <a:srgbClr val="B9D300"/>
                </a:solidFill>
                <a:latin typeface="Trebuchet MS" panose="020B0703020202090204" pitchFamily="34" charset="0"/>
              </a:rPr>
              <a:t>Assess the Value</a:t>
            </a:r>
          </a:p>
        </p:txBody>
      </p:sp>
      <p:sp>
        <p:nvSpPr>
          <p:cNvPr id="14" name="TextBox 13">
            <a:extLst>
              <a:ext uri="{FF2B5EF4-FFF2-40B4-BE49-F238E27FC236}">
                <a16:creationId xmlns:a16="http://schemas.microsoft.com/office/drawing/2014/main" id="{E4EE9059-D4C9-0AD8-592F-1ED6BAADC9D7}"/>
              </a:ext>
            </a:extLst>
          </p:cNvPr>
          <p:cNvSpPr txBox="1"/>
          <p:nvPr/>
        </p:nvSpPr>
        <p:spPr>
          <a:xfrm>
            <a:off x="459178" y="3510654"/>
            <a:ext cx="1512000" cy="778420"/>
          </a:xfrm>
          <a:prstGeom prst="rect">
            <a:avLst/>
          </a:prstGeom>
          <a:noFill/>
        </p:spPr>
        <p:txBody>
          <a:bodyPr wrap="square" rtlCol="0">
            <a:noAutofit/>
          </a:bodyPr>
          <a:lstStyle/>
          <a:p>
            <a:pPr marL="92073" indent="-92073" defTabSz="685783">
              <a:spcAft>
                <a:spcPts val="300"/>
              </a:spcAft>
              <a:buFont typeface="Arial" panose="020B0604020202020204" pitchFamily="34" charset="0"/>
              <a:buChar char="•"/>
            </a:pPr>
            <a:r>
              <a:rPr lang="en-US" sz="900">
                <a:solidFill>
                  <a:prstClr val="white">
                    <a:lumMod val="85000"/>
                  </a:prstClr>
                </a:solidFill>
                <a:latin typeface="Trebuchet MS" panose="020B0703020202090204" pitchFamily="34" charset="0"/>
              </a:rPr>
              <a:t>Analyze the current processes</a:t>
            </a:r>
          </a:p>
          <a:p>
            <a:pPr marL="92073" indent="-92073" defTabSz="685783">
              <a:spcAft>
                <a:spcPts val="300"/>
              </a:spcAft>
              <a:buFont typeface="Arial" panose="020B0604020202020204" pitchFamily="34" charset="0"/>
              <a:buChar char="•"/>
            </a:pPr>
            <a:r>
              <a:rPr lang="en-US" sz="900">
                <a:solidFill>
                  <a:prstClr val="white">
                    <a:lumMod val="85000"/>
                  </a:prstClr>
                </a:solidFill>
                <a:latin typeface="Trebuchet MS" panose="020B0703020202090204" pitchFamily="34" charset="0"/>
              </a:rPr>
              <a:t>Identify the value add and value drivers of your solution</a:t>
            </a:r>
          </a:p>
        </p:txBody>
      </p:sp>
      <p:sp>
        <p:nvSpPr>
          <p:cNvPr id="23" name="TextBox 22">
            <a:extLst>
              <a:ext uri="{FF2B5EF4-FFF2-40B4-BE49-F238E27FC236}">
                <a16:creationId xmlns:a16="http://schemas.microsoft.com/office/drawing/2014/main" id="{F97C3421-F7DD-620F-59A9-5FCBD9006D3B}"/>
              </a:ext>
            </a:extLst>
          </p:cNvPr>
          <p:cNvSpPr txBox="1"/>
          <p:nvPr/>
        </p:nvSpPr>
        <p:spPr>
          <a:xfrm>
            <a:off x="3809580" y="1752952"/>
            <a:ext cx="1375150" cy="306993"/>
          </a:xfrm>
          <a:prstGeom prst="rect">
            <a:avLst/>
          </a:prstGeom>
          <a:noFill/>
        </p:spPr>
        <p:txBody>
          <a:bodyPr wrap="square" rtlCol="0">
            <a:noAutofit/>
          </a:bodyPr>
          <a:lstStyle/>
          <a:p>
            <a:pPr algn="ctr" defTabSz="685783"/>
            <a:r>
              <a:rPr lang="en-US" sz="1013" b="1">
                <a:solidFill>
                  <a:srgbClr val="B9D300"/>
                </a:solidFill>
                <a:latin typeface="Trebuchet MS" panose="020B0703020202090204" pitchFamily="34" charset="0"/>
              </a:rPr>
              <a:t>Go Live!</a:t>
            </a:r>
          </a:p>
        </p:txBody>
      </p:sp>
      <p:sp>
        <p:nvSpPr>
          <p:cNvPr id="25" name="TextBox 24">
            <a:extLst>
              <a:ext uri="{FF2B5EF4-FFF2-40B4-BE49-F238E27FC236}">
                <a16:creationId xmlns:a16="http://schemas.microsoft.com/office/drawing/2014/main" id="{159D5BF7-71BE-8E07-73BB-819F41D94CF9}"/>
              </a:ext>
            </a:extLst>
          </p:cNvPr>
          <p:cNvSpPr txBox="1"/>
          <p:nvPr/>
        </p:nvSpPr>
        <p:spPr>
          <a:xfrm>
            <a:off x="3743609" y="2856698"/>
            <a:ext cx="1507093" cy="1422701"/>
          </a:xfrm>
          <a:prstGeom prst="rect">
            <a:avLst/>
          </a:prstGeom>
          <a:noFill/>
        </p:spPr>
        <p:txBody>
          <a:bodyPr wrap="square" rtlCol="0">
            <a:noAutofit/>
          </a:bodyPr>
          <a:lstStyle/>
          <a:p>
            <a:pPr marL="92073" indent="-92073" defTabSz="685783">
              <a:spcAft>
                <a:spcPts val="600"/>
              </a:spcAft>
              <a:buFont typeface="Arial" panose="020B0604020202020204" pitchFamily="34" charset="0"/>
              <a:buChar char="•"/>
            </a:pPr>
            <a:r>
              <a:rPr lang="en-US" sz="900">
                <a:solidFill>
                  <a:prstClr val="white">
                    <a:lumMod val="85000"/>
                  </a:prstClr>
                </a:solidFill>
                <a:latin typeface="Trebuchet MS" panose="020B0703020202090204" pitchFamily="34" charset="0"/>
              </a:rPr>
              <a:t>Solution implementation</a:t>
            </a:r>
          </a:p>
          <a:p>
            <a:pPr marL="92073" indent="-92073" defTabSz="685783">
              <a:spcAft>
                <a:spcPts val="600"/>
              </a:spcAft>
              <a:buFont typeface="Arial" panose="020B0604020202020204" pitchFamily="34" charset="0"/>
              <a:buChar char="•"/>
            </a:pPr>
            <a:r>
              <a:rPr lang="en-US" sz="900">
                <a:solidFill>
                  <a:prstClr val="white">
                    <a:lumMod val="85000"/>
                  </a:prstClr>
                </a:solidFill>
                <a:latin typeface="Trebuchet MS" panose="020B0703020202090204" pitchFamily="34" charset="0"/>
              </a:rPr>
              <a:t>Initial collection of images</a:t>
            </a:r>
          </a:p>
          <a:p>
            <a:pPr marL="92073" indent="-92073" defTabSz="685783">
              <a:spcAft>
                <a:spcPts val="600"/>
              </a:spcAft>
              <a:buFont typeface="Arial" panose="020B0604020202020204" pitchFamily="34" charset="0"/>
              <a:buChar char="•"/>
            </a:pPr>
            <a:r>
              <a:rPr lang="en-US" sz="900">
                <a:solidFill>
                  <a:prstClr val="white">
                    <a:lumMod val="85000"/>
                  </a:prstClr>
                </a:solidFill>
                <a:latin typeface="Trebuchet MS" panose="020B0703020202090204" pitchFamily="34" charset="0"/>
              </a:rPr>
              <a:t>Smooth transition of operations</a:t>
            </a:r>
          </a:p>
          <a:p>
            <a:pPr marL="92073" indent="-92073" defTabSz="685783">
              <a:spcAft>
                <a:spcPts val="600"/>
              </a:spcAft>
              <a:buFont typeface="Arial" panose="020B0604020202020204" pitchFamily="34" charset="0"/>
              <a:buChar char="•"/>
            </a:pPr>
            <a:r>
              <a:rPr lang="en-US" sz="900">
                <a:solidFill>
                  <a:prstClr val="white">
                    <a:lumMod val="85000"/>
                  </a:prstClr>
                </a:solidFill>
                <a:latin typeface="Trebuchet MS" panose="020B0703020202090204" pitchFamily="34" charset="0"/>
              </a:rPr>
              <a:t>On-site user trainings </a:t>
            </a:r>
          </a:p>
        </p:txBody>
      </p:sp>
      <p:sp>
        <p:nvSpPr>
          <p:cNvPr id="36" name="TextBox 35">
            <a:extLst>
              <a:ext uri="{FF2B5EF4-FFF2-40B4-BE49-F238E27FC236}">
                <a16:creationId xmlns:a16="http://schemas.microsoft.com/office/drawing/2014/main" id="{433FF9D3-E75B-9C0A-9E47-F8C7A9C5D5B4}"/>
              </a:ext>
            </a:extLst>
          </p:cNvPr>
          <p:cNvSpPr txBox="1"/>
          <p:nvPr/>
        </p:nvSpPr>
        <p:spPr>
          <a:xfrm>
            <a:off x="2109093" y="3166330"/>
            <a:ext cx="1509228" cy="1122744"/>
          </a:xfrm>
          <a:prstGeom prst="rect">
            <a:avLst/>
          </a:prstGeom>
          <a:noFill/>
        </p:spPr>
        <p:txBody>
          <a:bodyPr wrap="square" rtlCol="0">
            <a:noAutofit/>
          </a:bodyPr>
          <a:lstStyle/>
          <a:p>
            <a:pPr marL="92073" indent="-92073" defTabSz="685783">
              <a:spcAft>
                <a:spcPts val="600"/>
              </a:spcAft>
              <a:buFont typeface="Arial" panose="020B0604020202020204" pitchFamily="34" charset="0"/>
              <a:buChar char="•"/>
            </a:pPr>
            <a:r>
              <a:rPr lang="en-US" sz="900">
                <a:solidFill>
                  <a:prstClr val="white">
                    <a:lumMod val="85000"/>
                  </a:prstClr>
                </a:solidFill>
                <a:latin typeface="Trebuchet MS" panose="020B0703020202090204" pitchFamily="34" charset="0"/>
              </a:rPr>
              <a:t>Team up the human capital</a:t>
            </a:r>
          </a:p>
          <a:p>
            <a:pPr marL="92073" indent="-92073" defTabSz="685783">
              <a:spcAft>
                <a:spcPts val="600"/>
              </a:spcAft>
              <a:buFont typeface="Arial" panose="020B0604020202020204" pitchFamily="34" charset="0"/>
              <a:buChar char="•"/>
            </a:pPr>
            <a:r>
              <a:rPr lang="en-US" sz="900">
                <a:solidFill>
                  <a:prstClr val="white">
                    <a:lumMod val="85000"/>
                  </a:prstClr>
                </a:solidFill>
                <a:latin typeface="Trebuchet MS" panose="020B0703020202090204" pitchFamily="34" charset="0"/>
              </a:rPr>
              <a:t>Configure your tech stack and leverage existing hardware</a:t>
            </a:r>
          </a:p>
          <a:p>
            <a:pPr marL="92073" indent="-92073" defTabSz="685783">
              <a:spcAft>
                <a:spcPts val="600"/>
              </a:spcAft>
              <a:buFont typeface="Arial" panose="020B0604020202020204" pitchFamily="34" charset="0"/>
              <a:buChar char="•"/>
            </a:pPr>
            <a:r>
              <a:rPr lang="en-US" sz="900">
                <a:solidFill>
                  <a:prstClr val="white">
                    <a:lumMod val="85000"/>
                  </a:prstClr>
                </a:solidFill>
                <a:latin typeface="Trebuchet MS" panose="020B0703020202090204" pitchFamily="34" charset="0"/>
              </a:rPr>
              <a:t>Procure and install</a:t>
            </a:r>
          </a:p>
        </p:txBody>
      </p:sp>
      <p:sp>
        <p:nvSpPr>
          <p:cNvPr id="44" name="TextBox 43">
            <a:extLst>
              <a:ext uri="{FF2B5EF4-FFF2-40B4-BE49-F238E27FC236}">
                <a16:creationId xmlns:a16="http://schemas.microsoft.com/office/drawing/2014/main" id="{59AFC151-0DAA-41F3-90BB-C7DEDF7AB925}"/>
              </a:ext>
            </a:extLst>
          </p:cNvPr>
          <p:cNvSpPr txBox="1"/>
          <p:nvPr/>
        </p:nvSpPr>
        <p:spPr>
          <a:xfrm>
            <a:off x="5414201" y="1207859"/>
            <a:ext cx="1432800" cy="519526"/>
          </a:xfrm>
          <a:prstGeom prst="rect">
            <a:avLst/>
          </a:prstGeom>
          <a:noFill/>
        </p:spPr>
        <p:txBody>
          <a:bodyPr wrap="square" rtlCol="0">
            <a:noAutofit/>
          </a:bodyPr>
          <a:lstStyle/>
          <a:p>
            <a:pPr algn="ctr" defTabSz="685783"/>
            <a:r>
              <a:rPr lang="en-US" sz="1013" b="1">
                <a:solidFill>
                  <a:srgbClr val="B9D300"/>
                </a:solidFill>
                <a:latin typeface="Trebuchet MS" panose="020B0703020202090204" pitchFamily="34" charset="0"/>
              </a:rPr>
              <a:t>Quality Enhanced</a:t>
            </a:r>
          </a:p>
        </p:txBody>
      </p:sp>
      <p:sp>
        <p:nvSpPr>
          <p:cNvPr id="46" name="TextBox 45">
            <a:extLst>
              <a:ext uri="{FF2B5EF4-FFF2-40B4-BE49-F238E27FC236}">
                <a16:creationId xmlns:a16="http://schemas.microsoft.com/office/drawing/2014/main" id="{6CEFF351-4B23-159D-F487-375470CD6B3D}"/>
              </a:ext>
            </a:extLst>
          </p:cNvPr>
          <p:cNvSpPr txBox="1"/>
          <p:nvPr/>
        </p:nvSpPr>
        <p:spPr>
          <a:xfrm>
            <a:off x="5379508" y="2463658"/>
            <a:ext cx="1502186" cy="1562255"/>
          </a:xfrm>
          <a:prstGeom prst="rect">
            <a:avLst/>
          </a:prstGeom>
          <a:noFill/>
        </p:spPr>
        <p:txBody>
          <a:bodyPr wrap="square" rtlCol="0">
            <a:noAutofit/>
          </a:bodyPr>
          <a:lstStyle/>
          <a:p>
            <a:pPr marL="92073" indent="-92073" defTabSz="685783">
              <a:spcAft>
                <a:spcPts val="600"/>
              </a:spcAft>
              <a:buFont typeface="Arial" panose="020B0604020202020204" pitchFamily="34" charset="0"/>
              <a:buChar char="•"/>
            </a:pPr>
            <a:r>
              <a:rPr lang="en-US" sz="900">
                <a:solidFill>
                  <a:prstClr val="white">
                    <a:lumMod val="85000"/>
                  </a:prstClr>
                </a:solidFill>
                <a:latin typeface="Trebuchet MS" panose="020B0703020202090204" pitchFamily="34" charset="0"/>
              </a:rPr>
              <a:t>Maturity level of automation elevated</a:t>
            </a:r>
          </a:p>
          <a:p>
            <a:pPr marL="92073" indent="-92073" defTabSz="685783">
              <a:spcAft>
                <a:spcPts val="600"/>
              </a:spcAft>
              <a:buFont typeface="Arial" panose="020B0604020202020204" pitchFamily="34" charset="0"/>
              <a:buChar char="•"/>
            </a:pPr>
            <a:r>
              <a:rPr lang="en-US" sz="900">
                <a:solidFill>
                  <a:prstClr val="white">
                    <a:lumMod val="85000"/>
                  </a:prstClr>
                </a:solidFill>
                <a:latin typeface="Trebuchet MS" panose="020B0703020202090204" pitchFamily="34" charset="0"/>
              </a:rPr>
              <a:t>Sustained use of your solution for AI powered automation</a:t>
            </a:r>
          </a:p>
          <a:p>
            <a:pPr marL="92073" indent="-92073" defTabSz="685783">
              <a:spcAft>
                <a:spcPts val="600"/>
              </a:spcAft>
              <a:buFont typeface="Arial" panose="020B0604020202020204" pitchFamily="34" charset="0"/>
              <a:buChar char="•"/>
            </a:pPr>
            <a:r>
              <a:rPr lang="en-US" sz="900">
                <a:solidFill>
                  <a:prstClr val="white">
                    <a:lumMod val="85000"/>
                  </a:prstClr>
                </a:solidFill>
                <a:latin typeface="Trebuchet MS" panose="020B0703020202090204" pitchFamily="34" charset="0"/>
              </a:rPr>
              <a:t>Continuously tracking and measuring AI solution parameters</a:t>
            </a:r>
          </a:p>
        </p:txBody>
      </p:sp>
      <p:sp>
        <p:nvSpPr>
          <p:cNvPr id="54" name="TextBox 53">
            <a:extLst>
              <a:ext uri="{FF2B5EF4-FFF2-40B4-BE49-F238E27FC236}">
                <a16:creationId xmlns:a16="http://schemas.microsoft.com/office/drawing/2014/main" id="{0FA54811-1503-5C58-8CFB-ED2990C2F89E}"/>
              </a:ext>
            </a:extLst>
          </p:cNvPr>
          <p:cNvSpPr txBox="1"/>
          <p:nvPr/>
        </p:nvSpPr>
        <p:spPr>
          <a:xfrm>
            <a:off x="7044140" y="1068501"/>
            <a:ext cx="1439818" cy="300082"/>
          </a:xfrm>
          <a:prstGeom prst="rect">
            <a:avLst/>
          </a:prstGeom>
          <a:noFill/>
        </p:spPr>
        <p:txBody>
          <a:bodyPr wrap="none" rtlCol="0">
            <a:noAutofit/>
          </a:bodyPr>
          <a:lstStyle/>
          <a:p>
            <a:pPr algn="ctr" defTabSz="685783"/>
            <a:r>
              <a:rPr lang="en-US" sz="1013" b="1">
                <a:solidFill>
                  <a:srgbClr val="B9D300"/>
                </a:solidFill>
                <a:latin typeface="Trebuchet MS" panose="020B0703020202090204" pitchFamily="34" charset="0"/>
              </a:rPr>
              <a:t>Audit and Scale</a:t>
            </a:r>
          </a:p>
        </p:txBody>
      </p:sp>
      <p:sp>
        <p:nvSpPr>
          <p:cNvPr id="56" name="TextBox 55">
            <a:extLst>
              <a:ext uri="{FF2B5EF4-FFF2-40B4-BE49-F238E27FC236}">
                <a16:creationId xmlns:a16="http://schemas.microsoft.com/office/drawing/2014/main" id="{C121351C-351B-0F22-DFB1-B4EF70131E06}"/>
              </a:ext>
            </a:extLst>
          </p:cNvPr>
          <p:cNvSpPr txBox="1"/>
          <p:nvPr/>
        </p:nvSpPr>
        <p:spPr>
          <a:xfrm>
            <a:off x="7003716" y="2131831"/>
            <a:ext cx="1520666" cy="1562255"/>
          </a:xfrm>
          <a:prstGeom prst="rect">
            <a:avLst/>
          </a:prstGeom>
          <a:noFill/>
        </p:spPr>
        <p:txBody>
          <a:bodyPr wrap="square" rtlCol="0">
            <a:noAutofit/>
          </a:bodyPr>
          <a:lstStyle/>
          <a:p>
            <a:pPr marL="92073" indent="-92073" defTabSz="685783">
              <a:spcAft>
                <a:spcPts val="600"/>
              </a:spcAft>
              <a:buFont typeface="Arial" panose="020B0604020202020204" pitchFamily="34" charset="0"/>
              <a:buChar char="•"/>
            </a:pPr>
            <a:r>
              <a:rPr lang="en-US" sz="900">
                <a:solidFill>
                  <a:prstClr val="white">
                    <a:lumMod val="85000"/>
                  </a:prstClr>
                </a:solidFill>
                <a:latin typeface="Trebuchet MS" panose="020B0703020202090204" pitchFamily="34" charset="0"/>
              </a:rPr>
              <a:t>Quantify the return on investment </a:t>
            </a:r>
          </a:p>
          <a:p>
            <a:pPr marL="92073" indent="-92073" defTabSz="685783">
              <a:spcAft>
                <a:spcPts val="600"/>
              </a:spcAft>
              <a:buFont typeface="Arial" panose="020B0604020202020204" pitchFamily="34" charset="0"/>
              <a:buChar char="•"/>
            </a:pPr>
            <a:r>
              <a:rPr lang="en-US" sz="900">
                <a:solidFill>
                  <a:prstClr val="white">
                    <a:lumMod val="85000"/>
                  </a:prstClr>
                </a:solidFill>
                <a:latin typeface="Trebuchet MS" panose="020B0703020202090204" pitchFamily="34" charset="0"/>
              </a:rPr>
              <a:t>Scale existing solution across multiple sites and generate new use cases</a:t>
            </a:r>
          </a:p>
          <a:p>
            <a:pPr marL="92073" indent="-92073" defTabSz="685783">
              <a:spcAft>
                <a:spcPts val="600"/>
              </a:spcAft>
              <a:buFont typeface="Arial" panose="020B0604020202020204" pitchFamily="34" charset="0"/>
              <a:buChar char="•"/>
            </a:pPr>
            <a:r>
              <a:rPr lang="en-US" sz="900">
                <a:solidFill>
                  <a:prstClr val="white">
                    <a:lumMod val="85000"/>
                  </a:prstClr>
                </a:solidFill>
                <a:latin typeface="Trebuchet MS" panose="020B0703020202090204" pitchFamily="34" charset="0"/>
              </a:rPr>
              <a:t>Leverage historical data for further AI use</a:t>
            </a:r>
          </a:p>
        </p:txBody>
      </p:sp>
      <p:sp>
        <p:nvSpPr>
          <p:cNvPr id="60" name="Rounded Rectangle 59">
            <a:extLst>
              <a:ext uri="{FF2B5EF4-FFF2-40B4-BE49-F238E27FC236}">
                <a16:creationId xmlns:a16="http://schemas.microsoft.com/office/drawing/2014/main" id="{49F65DAA-305C-17A0-90C4-6F650DB1624A}"/>
              </a:ext>
            </a:extLst>
          </p:cNvPr>
          <p:cNvSpPr/>
          <p:nvPr/>
        </p:nvSpPr>
        <p:spPr>
          <a:xfrm>
            <a:off x="323850" y="4384248"/>
            <a:ext cx="8496300" cy="348091"/>
          </a:xfrm>
          <a:prstGeom prst="roundRect">
            <a:avLst>
              <a:gd name="adj" fmla="val 50000"/>
            </a:avLst>
          </a:prstGeom>
          <a:solidFill>
            <a:srgbClr val="B9D300"/>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endParaRPr lang="en-US" sz="1013">
              <a:solidFill>
                <a:prstClr val="white"/>
              </a:solidFill>
              <a:latin typeface="Trebuchet MS" panose="020B0703020202090204" pitchFamily="34" charset="0"/>
            </a:endParaRPr>
          </a:p>
        </p:txBody>
      </p:sp>
      <p:sp>
        <p:nvSpPr>
          <p:cNvPr id="61" name="TextBox 60">
            <a:extLst>
              <a:ext uri="{FF2B5EF4-FFF2-40B4-BE49-F238E27FC236}">
                <a16:creationId xmlns:a16="http://schemas.microsoft.com/office/drawing/2014/main" id="{FF233520-EB96-1158-5DD0-7C57ED6CB2FC}"/>
              </a:ext>
            </a:extLst>
          </p:cNvPr>
          <p:cNvSpPr txBox="1"/>
          <p:nvPr/>
        </p:nvSpPr>
        <p:spPr>
          <a:xfrm>
            <a:off x="510363" y="4419793"/>
            <a:ext cx="8137452" cy="307777"/>
          </a:xfrm>
          <a:prstGeom prst="rect">
            <a:avLst/>
          </a:prstGeom>
          <a:noFill/>
        </p:spPr>
        <p:txBody>
          <a:bodyPr wrap="square" rtlCol="0">
            <a:spAutoFit/>
          </a:bodyPr>
          <a:lstStyle/>
          <a:p>
            <a:pPr indent="-168945" algn="ctr" defTabSz="914378">
              <a:buClr>
                <a:prstClr val="white"/>
              </a:buClr>
              <a:buSzPct val="120000"/>
              <a:defRPr/>
            </a:pPr>
            <a:r>
              <a:rPr lang="en-US" sz="1400" b="1" kern="0">
                <a:solidFill>
                  <a:prstClr val="black"/>
                </a:solidFill>
                <a:latin typeface="Trebuchet MS" panose="020B0703020202090204" pitchFamily="34" charset="0"/>
                <a:ea typeface="Yu Gothic UI Semilight" panose="020B0400000000000000" pitchFamily="34" charset="-128"/>
                <a:cs typeface="Nirmala UI Semilight" panose="020B0402040204020203" pitchFamily="34" charset="0"/>
                <a:sym typeface="Arial"/>
                <a:rtl val="0"/>
              </a:rPr>
              <a:t>Sify Products and Services</a:t>
            </a:r>
          </a:p>
        </p:txBody>
      </p:sp>
      <p:grpSp>
        <p:nvGrpSpPr>
          <p:cNvPr id="6" name="Group 5">
            <a:extLst>
              <a:ext uri="{FF2B5EF4-FFF2-40B4-BE49-F238E27FC236}">
                <a16:creationId xmlns:a16="http://schemas.microsoft.com/office/drawing/2014/main" id="{D8DCFD65-1211-8FA7-FE32-EAA67A724A1B}"/>
              </a:ext>
            </a:extLst>
          </p:cNvPr>
          <p:cNvGrpSpPr>
            <a:grpSpLocks noChangeAspect="1"/>
          </p:cNvGrpSpPr>
          <p:nvPr/>
        </p:nvGrpSpPr>
        <p:grpSpPr>
          <a:xfrm>
            <a:off x="927178" y="2834879"/>
            <a:ext cx="576000" cy="576000"/>
            <a:chOff x="889146" y="2597651"/>
            <a:chExt cx="792000" cy="792000"/>
          </a:xfrm>
        </p:grpSpPr>
        <p:sp>
          <p:nvSpPr>
            <p:cNvPr id="72" name="Oval 71">
              <a:extLst>
                <a:ext uri="{FF2B5EF4-FFF2-40B4-BE49-F238E27FC236}">
                  <a16:creationId xmlns:a16="http://schemas.microsoft.com/office/drawing/2014/main" id="{0ACDABE0-35A1-C920-BA34-9A64CC30A42C}"/>
                </a:ext>
              </a:extLst>
            </p:cNvPr>
            <p:cNvSpPr/>
            <p:nvPr/>
          </p:nvSpPr>
          <p:spPr>
            <a:xfrm>
              <a:off x="889146" y="2597651"/>
              <a:ext cx="792000" cy="792000"/>
            </a:xfrm>
            <a:prstGeom prst="ellipse">
              <a:avLst/>
            </a:prstGeom>
            <a:noFill/>
            <a:ln w="9525">
              <a:solidFill>
                <a:schemeClr val="accent1">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endParaRPr lang="en-US" sz="1013">
                <a:solidFill>
                  <a:prstClr val="white"/>
                </a:solidFill>
                <a:latin typeface="Trebuchet MS" panose="020B0703020202090204" pitchFamily="34" charset="0"/>
              </a:endParaRPr>
            </a:p>
          </p:txBody>
        </p:sp>
        <p:sp>
          <p:nvSpPr>
            <p:cNvPr id="5" name="Oval 4">
              <a:extLst>
                <a:ext uri="{FF2B5EF4-FFF2-40B4-BE49-F238E27FC236}">
                  <a16:creationId xmlns:a16="http://schemas.microsoft.com/office/drawing/2014/main" id="{36A24AD1-E6CF-F56B-E20F-A32D02B5A985}"/>
                </a:ext>
              </a:extLst>
            </p:cNvPr>
            <p:cNvSpPr>
              <a:spLocks noChangeAspect="1"/>
            </p:cNvSpPr>
            <p:nvPr/>
          </p:nvSpPr>
          <p:spPr>
            <a:xfrm>
              <a:off x="943146" y="2651651"/>
              <a:ext cx="684000" cy="684000"/>
            </a:xfrm>
            <a:prstGeom prst="ellipse">
              <a:avLst/>
            </a:prstGeom>
            <a:solidFill>
              <a:srgbClr val="10253F">
                <a:alpha val="80000"/>
              </a:srgbClr>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endParaRPr lang="en-US" sz="1013">
                <a:solidFill>
                  <a:prstClr val="white"/>
                </a:solidFill>
                <a:latin typeface="Trebuchet MS" panose="020B0703020202090204" pitchFamily="34" charset="0"/>
              </a:endParaRPr>
            </a:p>
          </p:txBody>
        </p:sp>
        <p:pic>
          <p:nvPicPr>
            <p:cNvPr id="2" name="Graphic 1" descr="Lightbulb and gear outline">
              <a:extLst>
                <a:ext uri="{FF2B5EF4-FFF2-40B4-BE49-F238E27FC236}">
                  <a16:creationId xmlns:a16="http://schemas.microsoft.com/office/drawing/2014/main" id="{4252CD7A-B529-A510-A3EE-2C3DF853600E}"/>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66572" y="2775077"/>
              <a:ext cx="396000" cy="396000"/>
            </a:xfrm>
            <a:prstGeom prst="rect">
              <a:avLst/>
            </a:prstGeom>
          </p:spPr>
        </p:pic>
      </p:grpSp>
      <p:sp>
        <p:nvSpPr>
          <p:cNvPr id="34" name="TextBox 33">
            <a:extLst>
              <a:ext uri="{FF2B5EF4-FFF2-40B4-BE49-F238E27FC236}">
                <a16:creationId xmlns:a16="http://schemas.microsoft.com/office/drawing/2014/main" id="{A4F7D00B-16E4-9A69-0CD6-AACF0DA2B388}"/>
              </a:ext>
            </a:extLst>
          </p:cNvPr>
          <p:cNvSpPr txBox="1"/>
          <p:nvPr/>
        </p:nvSpPr>
        <p:spPr>
          <a:xfrm>
            <a:off x="2210415" y="1909383"/>
            <a:ext cx="1306584" cy="519526"/>
          </a:xfrm>
          <a:prstGeom prst="rect">
            <a:avLst/>
          </a:prstGeom>
          <a:noFill/>
        </p:spPr>
        <p:txBody>
          <a:bodyPr wrap="square" rtlCol="0">
            <a:noAutofit/>
          </a:bodyPr>
          <a:lstStyle/>
          <a:p>
            <a:pPr algn="ctr" defTabSz="685783"/>
            <a:r>
              <a:rPr lang="en-US" sz="1013" b="1">
                <a:solidFill>
                  <a:srgbClr val="B9D300"/>
                </a:solidFill>
                <a:latin typeface="Trebuchet MS" panose="020B0703020202090204" pitchFamily="34" charset="0"/>
              </a:rPr>
              <a:t>Resource Allocation</a:t>
            </a:r>
          </a:p>
        </p:txBody>
      </p:sp>
      <p:grpSp>
        <p:nvGrpSpPr>
          <p:cNvPr id="31" name="Group 30">
            <a:extLst>
              <a:ext uri="{FF2B5EF4-FFF2-40B4-BE49-F238E27FC236}">
                <a16:creationId xmlns:a16="http://schemas.microsoft.com/office/drawing/2014/main" id="{80029F07-AE09-8EDA-3392-8B28111E1F2A}"/>
              </a:ext>
            </a:extLst>
          </p:cNvPr>
          <p:cNvGrpSpPr/>
          <p:nvPr/>
        </p:nvGrpSpPr>
        <p:grpSpPr>
          <a:xfrm>
            <a:off x="2575707" y="2466934"/>
            <a:ext cx="576000" cy="576000"/>
            <a:chOff x="2575707" y="2321181"/>
            <a:chExt cx="576000" cy="576000"/>
          </a:xfrm>
        </p:grpSpPr>
        <p:sp>
          <p:nvSpPr>
            <p:cNvPr id="9" name="Oval 8">
              <a:extLst>
                <a:ext uri="{FF2B5EF4-FFF2-40B4-BE49-F238E27FC236}">
                  <a16:creationId xmlns:a16="http://schemas.microsoft.com/office/drawing/2014/main" id="{CDAA7908-0155-00C8-7EE9-081B63D44918}"/>
                </a:ext>
              </a:extLst>
            </p:cNvPr>
            <p:cNvSpPr/>
            <p:nvPr/>
          </p:nvSpPr>
          <p:spPr>
            <a:xfrm>
              <a:off x="2575707" y="2321181"/>
              <a:ext cx="576000" cy="576000"/>
            </a:xfrm>
            <a:prstGeom prst="ellipse">
              <a:avLst/>
            </a:prstGeom>
            <a:noFill/>
            <a:ln w="9525">
              <a:solidFill>
                <a:schemeClr val="accent1">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endParaRPr lang="en-US" sz="1013">
                <a:solidFill>
                  <a:prstClr val="white"/>
                </a:solidFill>
                <a:latin typeface="Trebuchet MS" panose="020B0703020202090204" pitchFamily="34" charset="0"/>
              </a:endParaRPr>
            </a:p>
          </p:txBody>
        </p:sp>
        <p:sp>
          <p:nvSpPr>
            <p:cNvPr id="10" name="Oval 9">
              <a:extLst>
                <a:ext uri="{FF2B5EF4-FFF2-40B4-BE49-F238E27FC236}">
                  <a16:creationId xmlns:a16="http://schemas.microsoft.com/office/drawing/2014/main" id="{09FF908D-13F8-C986-96A6-083D64B991D0}"/>
                </a:ext>
              </a:extLst>
            </p:cNvPr>
            <p:cNvSpPr>
              <a:spLocks noChangeAspect="1"/>
            </p:cNvSpPr>
            <p:nvPr/>
          </p:nvSpPr>
          <p:spPr>
            <a:xfrm>
              <a:off x="2614980" y="2360454"/>
              <a:ext cx="497455" cy="497455"/>
            </a:xfrm>
            <a:prstGeom prst="ellipse">
              <a:avLst/>
            </a:prstGeom>
            <a:solidFill>
              <a:srgbClr val="10253F">
                <a:alpha val="80000"/>
              </a:srgbClr>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endParaRPr lang="en-US" sz="1013">
                <a:solidFill>
                  <a:prstClr val="white"/>
                </a:solidFill>
                <a:latin typeface="Trebuchet MS" panose="020B0703020202090204" pitchFamily="34" charset="0"/>
              </a:endParaRPr>
            </a:p>
          </p:txBody>
        </p:sp>
        <p:pic>
          <p:nvPicPr>
            <p:cNvPr id="68" name="Graphic 67" descr="Connections outline">
              <a:extLst>
                <a:ext uri="{FF2B5EF4-FFF2-40B4-BE49-F238E27FC236}">
                  <a16:creationId xmlns:a16="http://schemas.microsoft.com/office/drawing/2014/main" id="{79B9C5B2-1292-EA40-8139-E624D7754CB7}"/>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719707" y="2453524"/>
              <a:ext cx="288000" cy="288000"/>
            </a:xfrm>
            <a:prstGeom prst="rect">
              <a:avLst/>
            </a:prstGeom>
          </p:spPr>
        </p:pic>
      </p:grpSp>
      <p:grpSp>
        <p:nvGrpSpPr>
          <p:cNvPr id="30" name="Group 29">
            <a:extLst>
              <a:ext uri="{FF2B5EF4-FFF2-40B4-BE49-F238E27FC236}">
                <a16:creationId xmlns:a16="http://schemas.microsoft.com/office/drawing/2014/main" id="{F46C1B97-483F-9953-741B-1E572ABFE56E}"/>
              </a:ext>
            </a:extLst>
          </p:cNvPr>
          <p:cNvGrpSpPr/>
          <p:nvPr/>
        </p:nvGrpSpPr>
        <p:grpSpPr>
          <a:xfrm>
            <a:off x="4209154" y="2115221"/>
            <a:ext cx="576000" cy="576000"/>
            <a:chOff x="4209154" y="1969468"/>
            <a:chExt cx="576000" cy="576000"/>
          </a:xfrm>
        </p:grpSpPr>
        <p:sp>
          <p:nvSpPr>
            <p:cNvPr id="15" name="Oval 14">
              <a:extLst>
                <a:ext uri="{FF2B5EF4-FFF2-40B4-BE49-F238E27FC236}">
                  <a16:creationId xmlns:a16="http://schemas.microsoft.com/office/drawing/2014/main" id="{EA05D935-7E8A-52E7-B5C6-583657FBDFF7}"/>
                </a:ext>
              </a:extLst>
            </p:cNvPr>
            <p:cNvSpPr/>
            <p:nvPr/>
          </p:nvSpPr>
          <p:spPr>
            <a:xfrm>
              <a:off x="4209154" y="1969468"/>
              <a:ext cx="576000" cy="576000"/>
            </a:xfrm>
            <a:prstGeom prst="ellipse">
              <a:avLst/>
            </a:prstGeom>
            <a:noFill/>
            <a:ln w="9525">
              <a:solidFill>
                <a:schemeClr val="accent1">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endParaRPr lang="en-US" sz="1013">
                <a:solidFill>
                  <a:prstClr val="white"/>
                </a:solidFill>
                <a:latin typeface="Trebuchet MS" panose="020B0703020202090204" pitchFamily="34" charset="0"/>
              </a:endParaRPr>
            </a:p>
          </p:txBody>
        </p:sp>
        <p:sp>
          <p:nvSpPr>
            <p:cNvPr id="16" name="Oval 15">
              <a:extLst>
                <a:ext uri="{FF2B5EF4-FFF2-40B4-BE49-F238E27FC236}">
                  <a16:creationId xmlns:a16="http://schemas.microsoft.com/office/drawing/2014/main" id="{5A19002E-B2D1-B789-7658-BFF0D61DA2F5}"/>
                </a:ext>
              </a:extLst>
            </p:cNvPr>
            <p:cNvSpPr>
              <a:spLocks noChangeAspect="1"/>
            </p:cNvSpPr>
            <p:nvPr/>
          </p:nvSpPr>
          <p:spPr>
            <a:xfrm>
              <a:off x="4248427" y="2008741"/>
              <a:ext cx="497455" cy="497455"/>
            </a:xfrm>
            <a:prstGeom prst="ellipse">
              <a:avLst/>
            </a:prstGeom>
            <a:solidFill>
              <a:srgbClr val="10253F">
                <a:alpha val="80000"/>
              </a:srgbClr>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endParaRPr lang="en-US" sz="1013">
                <a:solidFill>
                  <a:prstClr val="white"/>
                </a:solidFill>
                <a:latin typeface="Trebuchet MS" panose="020B0703020202090204" pitchFamily="34" charset="0"/>
              </a:endParaRPr>
            </a:p>
          </p:txBody>
        </p:sp>
        <p:pic>
          <p:nvPicPr>
            <p:cNvPr id="69" name="Graphic 68" descr="Power outline">
              <a:extLst>
                <a:ext uri="{FF2B5EF4-FFF2-40B4-BE49-F238E27FC236}">
                  <a16:creationId xmlns:a16="http://schemas.microsoft.com/office/drawing/2014/main" id="{A2D4E236-2C60-5B12-E84D-BB1FBB6C126C}"/>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342129" y="2110929"/>
              <a:ext cx="310050" cy="288000"/>
            </a:xfrm>
            <a:prstGeom prst="rect">
              <a:avLst/>
            </a:prstGeom>
          </p:spPr>
        </p:pic>
      </p:grpSp>
      <p:grpSp>
        <p:nvGrpSpPr>
          <p:cNvPr id="29" name="Group 28">
            <a:extLst>
              <a:ext uri="{FF2B5EF4-FFF2-40B4-BE49-F238E27FC236}">
                <a16:creationId xmlns:a16="http://schemas.microsoft.com/office/drawing/2014/main" id="{CD2A1900-D76C-5F17-54D8-DA3D05579973}"/>
              </a:ext>
            </a:extLst>
          </p:cNvPr>
          <p:cNvGrpSpPr/>
          <p:nvPr/>
        </p:nvGrpSpPr>
        <p:grpSpPr>
          <a:xfrm>
            <a:off x="5842601" y="1766656"/>
            <a:ext cx="576000" cy="576000"/>
            <a:chOff x="5842601" y="1620903"/>
            <a:chExt cx="576000" cy="576000"/>
          </a:xfrm>
        </p:grpSpPr>
        <p:sp>
          <p:nvSpPr>
            <p:cNvPr id="19" name="Oval 18">
              <a:extLst>
                <a:ext uri="{FF2B5EF4-FFF2-40B4-BE49-F238E27FC236}">
                  <a16:creationId xmlns:a16="http://schemas.microsoft.com/office/drawing/2014/main" id="{D93E6949-C74F-A305-B01F-B6B2B1C64080}"/>
                </a:ext>
              </a:extLst>
            </p:cNvPr>
            <p:cNvSpPr/>
            <p:nvPr/>
          </p:nvSpPr>
          <p:spPr>
            <a:xfrm>
              <a:off x="5842601" y="1620903"/>
              <a:ext cx="576000" cy="576000"/>
            </a:xfrm>
            <a:prstGeom prst="ellipse">
              <a:avLst/>
            </a:prstGeom>
            <a:noFill/>
            <a:ln w="9525">
              <a:solidFill>
                <a:schemeClr val="accent1">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endParaRPr lang="en-US" sz="1013">
                <a:solidFill>
                  <a:prstClr val="white"/>
                </a:solidFill>
                <a:latin typeface="Trebuchet MS" panose="020B0703020202090204" pitchFamily="34" charset="0"/>
              </a:endParaRPr>
            </a:p>
          </p:txBody>
        </p:sp>
        <p:sp>
          <p:nvSpPr>
            <p:cNvPr id="20" name="Oval 19">
              <a:extLst>
                <a:ext uri="{FF2B5EF4-FFF2-40B4-BE49-F238E27FC236}">
                  <a16:creationId xmlns:a16="http://schemas.microsoft.com/office/drawing/2014/main" id="{0B7A09A5-3203-5A24-A095-42BCD03EA535}"/>
                </a:ext>
              </a:extLst>
            </p:cNvPr>
            <p:cNvSpPr>
              <a:spLocks noChangeAspect="1"/>
            </p:cNvSpPr>
            <p:nvPr/>
          </p:nvSpPr>
          <p:spPr>
            <a:xfrm>
              <a:off x="5881874" y="1660176"/>
              <a:ext cx="497455" cy="497455"/>
            </a:xfrm>
            <a:prstGeom prst="ellipse">
              <a:avLst/>
            </a:prstGeom>
            <a:solidFill>
              <a:srgbClr val="10253F">
                <a:alpha val="80000"/>
              </a:srgbClr>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endParaRPr lang="en-US" sz="1013">
                <a:solidFill>
                  <a:prstClr val="white"/>
                </a:solidFill>
                <a:latin typeface="Trebuchet MS" panose="020B0703020202090204" pitchFamily="34" charset="0"/>
              </a:endParaRPr>
            </a:p>
          </p:txBody>
        </p:sp>
        <p:pic>
          <p:nvPicPr>
            <p:cNvPr id="70" name="Graphic 69" descr="Single gear outline">
              <a:extLst>
                <a:ext uri="{FF2B5EF4-FFF2-40B4-BE49-F238E27FC236}">
                  <a16:creationId xmlns:a16="http://schemas.microsoft.com/office/drawing/2014/main" id="{09653C7D-0C7F-646F-6948-3080C28F04B0}"/>
                </a:ext>
              </a:extLst>
            </p:cNvPr>
            <p:cNvPicPr>
              <a:picLocks/>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986601" y="1760694"/>
              <a:ext cx="288000" cy="288000"/>
            </a:xfrm>
            <a:prstGeom prst="rect">
              <a:avLst/>
            </a:prstGeom>
          </p:spPr>
        </p:pic>
      </p:grpSp>
      <p:grpSp>
        <p:nvGrpSpPr>
          <p:cNvPr id="28" name="Group 27">
            <a:extLst>
              <a:ext uri="{FF2B5EF4-FFF2-40B4-BE49-F238E27FC236}">
                <a16:creationId xmlns:a16="http://schemas.microsoft.com/office/drawing/2014/main" id="{D2E7734F-A47A-647E-DE62-1422A04E8750}"/>
              </a:ext>
            </a:extLst>
          </p:cNvPr>
          <p:cNvGrpSpPr/>
          <p:nvPr/>
        </p:nvGrpSpPr>
        <p:grpSpPr>
          <a:xfrm>
            <a:off x="7476048" y="1404382"/>
            <a:ext cx="576000" cy="576000"/>
            <a:chOff x="7476048" y="1258629"/>
            <a:chExt cx="576000" cy="576000"/>
          </a:xfrm>
        </p:grpSpPr>
        <p:sp>
          <p:nvSpPr>
            <p:cNvPr id="24" name="Oval 23">
              <a:extLst>
                <a:ext uri="{FF2B5EF4-FFF2-40B4-BE49-F238E27FC236}">
                  <a16:creationId xmlns:a16="http://schemas.microsoft.com/office/drawing/2014/main" id="{E5E6D145-7E7D-699D-72AD-249499EAEF14}"/>
                </a:ext>
              </a:extLst>
            </p:cNvPr>
            <p:cNvSpPr/>
            <p:nvPr/>
          </p:nvSpPr>
          <p:spPr>
            <a:xfrm>
              <a:off x="7476048" y="1258629"/>
              <a:ext cx="576000" cy="576000"/>
            </a:xfrm>
            <a:prstGeom prst="ellipse">
              <a:avLst/>
            </a:prstGeom>
            <a:noFill/>
            <a:ln w="9525">
              <a:solidFill>
                <a:schemeClr val="accent1">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endParaRPr lang="en-US" sz="1013">
                <a:solidFill>
                  <a:prstClr val="white"/>
                </a:solidFill>
                <a:latin typeface="Trebuchet MS" panose="020B0703020202090204" pitchFamily="34" charset="0"/>
              </a:endParaRPr>
            </a:p>
          </p:txBody>
        </p:sp>
        <p:sp>
          <p:nvSpPr>
            <p:cNvPr id="26" name="Oval 25">
              <a:extLst>
                <a:ext uri="{FF2B5EF4-FFF2-40B4-BE49-F238E27FC236}">
                  <a16:creationId xmlns:a16="http://schemas.microsoft.com/office/drawing/2014/main" id="{29601290-3952-08A3-D5D3-779B788D52AF}"/>
                </a:ext>
              </a:extLst>
            </p:cNvPr>
            <p:cNvSpPr>
              <a:spLocks noChangeAspect="1"/>
            </p:cNvSpPr>
            <p:nvPr/>
          </p:nvSpPr>
          <p:spPr>
            <a:xfrm>
              <a:off x="7515321" y="1297902"/>
              <a:ext cx="497455" cy="497455"/>
            </a:xfrm>
            <a:prstGeom prst="ellipse">
              <a:avLst/>
            </a:prstGeom>
            <a:solidFill>
              <a:srgbClr val="10253F">
                <a:alpha val="80000"/>
              </a:srgbClr>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endParaRPr lang="en-US" sz="1013">
                <a:solidFill>
                  <a:prstClr val="white"/>
                </a:solidFill>
                <a:latin typeface="Trebuchet MS" panose="020B0703020202090204" pitchFamily="34" charset="0"/>
              </a:endParaRPr>
            </a:p>
          </p:txBody>
        </p:sp>
        <p:pic>
          <p:nvPicPr>
            <p:cNvPr id="71" name="Graphic 70" descr="List outline">
              <a:extLst>
                <a:ext uri="{FF2B5EF4-FFF2-40B4-BE49-F238E27FC236}">
                  <a16:creationId xmlns:a16="http://schemas.microsoft.com/office/drawing/2014/main" id="{6D7A1CCA-E5CD-FDE7-BB9D-B1ECDAD7750D}"/>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609023" y="1389231"/>
              <a:ext cx="310050" cy="288000"/>
            </a:xfrm>
            <a:prstGeom prst="rect">
              <a:avLst/>
            </a:prstGeom>
          </p:spPr>
        </p:pic>
      </p:grpSp>
    </p:spTree>
    <p:extLst>
      <p:ext uri="{BB962C8B-B14F-4D97-AF65-F5344CB8AC3E}">
        <p14:creationId xmlns:p14="http://schemas.microsoft.com/office/powerpoint/2010/main" val="4294752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g2dac4d3397e_0_120"/>
          <p:cNvSpPr/>
          <p:nvPr/>
        </p:nvSpPr>
        <p:spPr>
          <a:xfrm>
            <a:off x="3737023" y="1014448"/>
            <a:ext cx="5103300" cy="1018370"/>
          </a:xfrm>
          <a:prstGeom prst="roundRect">
            <a:avLst>
              <a:gd name="adj" fmla="val 8295"/>
            </a:avLst>
          </a:prstGeom>
          <a:solidFill>
            <a:srgbClr val="17365D">
              <a:alpha val="69800"/>
            </a:srgbClr>
          </a:solidFill>
          <a:ln w="9525" cap="flat" cmpd="sng">
            <a:solidFill>
              <a:srgbClr val="366092"/>
            </a:solidFill>
            <a:prstDash val="solid"/>
            <a:round/>
            <a:headEnd type="none" w="sm" len="sm"/>
            <a:tailEnd type="none" w="sm" len="sm"/>
          </a:ln>
        </p:spPr>
        <p:txBody>
          <a:bodyPr spcFirstLastPara="1" wrap="square" lIns="38100" tIns="38100" rIns="38100" bIns="38100" anchor="ctr" anchorCtr="0">
            <a:noAutofit/>
          </a:bodyPr>
          <a:lstStyle/>
          <a:p>
            <a:pPr defTabSz="685783"/>
            <a:endParaRPr sz="1000">
              <a:solidFill>
                <a:prstClr val="white"/>
              </a:solidFill>
              <a:latin typeface="Trebuchet MS" panose="020B0703020202090204" pitchFamily="34" charset="0"/>
              <a:ea typeface="Trebuchet MS"/>
              <a:cs typeface="Trebuchet MS"/>
              <a:sym typeface="Trebuchet MS"/>
            </a:endParaRPr>
          </a:p>
        </p:txBody>
      </p:sp>
      <p:sp>
        <p:nvSpPr>
          <p:cNvPr id="349" name="Google Shape;349;g2dac4d3397e_0_120"/>
          <p:cNvSpPr/>
          <p:nvPr/>
        </p:nvSpPr>
        <p:spPr>
          <a:xfrm>
            <a:off x="5864050" y="2475475"/>
            <a:ext cx="1190100" cy="1800600"/>
          </a:xfrm>
          <a:prstGeom prst="roundRect">
            <a:avLst>
              <a:gd name="adj" fmla="val 15558"/>
            </a:avLst>
          </a:prstGeom>
          <a:solidFill>
            <a:srgbClr val="17365D">
              <a:alpha val="69800"/>
            </a:srgbClr>
          </a:solidFill>
          <a:ln w="9525" cap="flat" cmpd="sng">
            <a:solidFill>
              <a:srgbClr val="366092"/>
            </a:solidFill>
            <a:prstDash val="solid"/>
            <a:round/>
            <a:headEnd type="none" w="sm" len="sm"/>
            <a:tailEnd type="none" w="sm" len="sm"/>
          </a:ln>
        </p:spPr>
        <p:txBody>
          <a:bodyPr spcFirstLastPara="1" wrap="square" lIns="38100" tIns="38100" rIns="38100" bIns="38100" anchor="ctr" anchorCtr="0">
            <a:noAutofit/>
          </a:bodyPr>
          <a:lstStyle/>
          <a:p>
            <a:pPr defTabSz="685783"/>
            <a:endParaRPr sz="1000">
              <a:solidFill>
                <a:prstClr val="white"/>
              </a:solidFill>
              <a:latin typeface="Trebuchet MS" panose="020B0703020202090204" pitchFamily="34" charset="0"/>
              <a:ea typeface="Trebuchet MS"/>
              <a:cs typeface="Trebuchet MS"/>
              <a:sym typeface="Trebuchet MS"/>
            </a:endParaRPr>
          </a:p>
        </p:txBody>
      </p:sp>
      <p:sp>
        <p:nvSpPr>
          <p:cNvPr id="350" name="Google Shape;350;g2dac4d3397e_0_120"/>
          <p:cNvSpPr txBox="1">
            <a:spLocks noGrp="1"/>
          </p:cNvSpPr>
          <p:nvPr>
            <p:ph type="title"/>
          </p:nvPr>
        </p:nvSpPr>
        <p:spPr>
          <a:noFill/>
          <a:ln>
            <a:noFill/>
          </a:ln>
        </p:spPr>
        <p:txBody>
          <a:bodyPr spcFirstLastPara="1" vert="horz" wrap="square" lIns="0" tIns="45700" rIns="91425" bIns="45700" rtlCol="0" anchor="ctr" anchorCtr="0">
            <a:noAutofit/>
          </a:bodyPr>
          <a:lstStyle/>
          <a:p>
            <a:pPr lvl="0"/>
            <a:r>
              <a:rPr lang="en-US" dirty="0"/>
              <a:t>SIFY - RELIMETRICS INFINIT AI/ML DRIVEN OT APP ARCHITECTURE</a:t>
            </a:r>
          </a:p>
        </p:txBody>
      </p:sp>
      <p:sp>
        <p:nvSpPr>
          <p:cNvPr id="351" name="Google Shape;351;g2dac4d3397e_0_120"/>
          <p:cNvSpPr txBox="1">
            <a:spLocks noGrp="1"/>
          </p:cNvSpPr>
          <p:nvPr>
            <p:ph type="sldNum" idx="4294967295"/>
          </p:nvPr>
        </p:nvSpPr>
        <p:spPr>
          <a:xfrm>
            <a:off x="8656638" y="5154613"/>
            <a:ext cx="487362" cy="274637"/>
          </a:xfrm>
          <a:prstGeom prst="rect">
            <a:avLst/>
          </a:prstGeom>
          <a:noFill/>
          <a:ln>
            <a:noFill/>
          </a:ln>
        </p:spPr>
        <p:txBody>
          <a:bodyPr spcFirstLastPara="1" vert="horz" wrap="square" lIns="91425" tIns="45700" rIns="0" bIns="45700" rtlCol="0" anchor="ctr" anchorCtr="0">
            <a:noAutofit/>
          </a:bodyPr>
          <a:lstStyle/>
          <a:p>
            <a:pPr defTabSz="685783"/>
            <a:fld id="{00000000-1234-1234-1234-123412341234}" type="slidenum">
              <a:rPr lang="en-US">
                <a:solidFill>
                  <a:srgbClr val="888888"/>
                </a:solidFill>
                <a:latin typeface="Trebuchet MS" panose="020B0703020202090204" pitchFamily="34" charset="0"/>
                <a:ea typeface="Trebuchet MS"/>
                <a:cs typeface="Trebuchet MS"/>
                <a:sym typeface="Trebuchet MS"/>
              </a:rPr>
              <a:pPr defTabSz="685783"/>
              <a:t>39</a:t>
            </a:fld>
            <a:endParaRPr>
              <a:solidFill>
                <a:srgbClr val="787871"/>
              </a:solidFill>
              <a:latin typeface="Trebuchet MS" panose="020B0703020202090204" pitchFamily="34" charset="0"/>
              <a:ea typeface="Trebuchet MS"/>
              <a:cs typeface="Trebuchet MS"/>
              <a:sym typeface="Trebuchet MS"/>
            </a:endParaRPr>
          </a:p>
        </p:txBody>
      </p:sp>
      <p:sp>
        <p:nvSpPr>
          <p:cNvPr id="352" name="Google Shape;352;g2dac4d3397e_0_120"/>
          <p:cNvSpPr/>
          <p:nvPr/>
        </p:nvSpPr>
        <p:spPr>
          <a:xfrm>
            <a:off x="424750" y="2294575"/>
            <a:ext cx="4580100" cy="2162400"/>
          </a:xfrm>
          <a:prstGeom prst="roundRect">
            <a:avLst>
              <a:gd name="adj" fmla="val 15558"/>
            </a:avLst>
          </a:prstGeom>
          <a:solidFill>
            <a:srgbClr val="17365D">
              <a:alpha val="69800"/>
            </a:srgbClr>
          </a:solidFill>
          <a:ln w="9525" cap="flat" cmpd="sng">
            <a:solidFill>
              <a:srgbClr val="366092"/>
            </a:solidFill>
            <a:prstDash val="solid"/>
            <a:round/>
            <a:headEnd type="none" w="sm" len="sm"/>
            <a:tailEnd type="none" w="sm" len="sm"/>
          </a:ln>
        </p:spPr>
        <p:txBody>
          <a:bodyPr spcFirstLastPara="1" wrap="square" lIns="38100" tIns="38100" rIns="38100" bIns="38100" anchor="ctr" anchorCtr="0">
            <a:noAutofit/>
          </a:bodyPr>
          <a:lstStyle/>
          <a:p>
            <a:pPr defTabSz="685783"/>
            <a:endParaRPr sz="1000">
              <a:solidFill>
                <a:prstClr val="white"/>
              </a:solidFill>
              <a:latin typeface="Trebuchet MS" panose="020B0703020202090204" pitchFamily="34" charset="0"/>
              <a:ea typeface="Trebuchet MS"/>
              <a:cs typeface="Trebuchet MS"/>
              <a:sym typeface="Trebuchet MS"/>
            </a:endParaRPr>
          </a:p>
        </p:txBody>
      </p:sp>
      <p:sp>
        <p:nvSpPr>
          <p:cNvPr id="353" name="Google Shape;353;g2dac4d3397e_0_120"/>
          <p:cNvSpPr/>
          <p:nvPr/>
        </p:nvSpPr>
        <p:spPr>
          <a:xfrm>
            <a:off x="596115" y="3020812"/>
            <a:ext cx="900000" cy="900000"/>
          </a:xfrm>
          <a:prstGeom prst="roundRect">
            <a:avLst>
              <a:gd name="adj" fmla="val 16667"/>
            </a:avLst>
          </a:prstGeom>
          <a:solidFill>
            <a:schemeClr val="lt1"/>
          </a:solidFill>
          <a:ln w="9525" cap="flat" cmpd="sng">
            <a:solidFill>
              <a:srgbClr val="93B3D7"/>
            </a:solidFill>
            <a:prstDash val="dot"/>
            <a:round/>
            <a:headEnd type="none" w="sm" len="sm"/>
            <a:tailEnd type="none" w="sm" len="sm"/>
          </a:ln>
        </p:spPr>
        <p:txBody>
          <a:bodyPr spcFirstLastPara="1" wrap="square" lIns="91425" tIns="45700" rIns="91425" bIns="45700" anchor="ctr" anchorCtr="0">
            <a:noAutofit/>
          </a:bodyPr>
          <a:lstStyle/>
          <a:p>
            <a:pPr algn="ctr" defTabSz="685783">
              <a:lnSpc>
                <a:spcPct val="90000"/>
              </a:lnSpc>
            </a:pPr>
            <a:r>
              <a:rPr lang="en-US" sz="800">
                <a:solidFill>
                  <a:prstClr val="black"/>
                </a:solidFill>
                <a:latin typeface="Trebuchet MS" panose="020B0703020202090204" pitchFamily="34" charset="0"/>
                <a:ea typeface="Trebuchet MS"/>
                <a:cs typeface="Trebuchet MS"/>
                <a:sym typeface="Trebuchet MS"/>
              </a:rPr>
              <a:t>Data Cleaning </a:t>
            </a:r>
            <a:br>
              <a:rPr lang="en-US" sz="800">
                <a:solidFill>
                  <a:prstClr val="black"/>
                </a:solidFill>
                <a:latin typeface="Trebuchet MS" panose="020B0703020202090204" pitchFamily="34" charset="0"/>
                <a:ea typeface="Trebuchet MS"/>
                <a:cs typeface="Trebuchet MS"/>
                <a:sym typeface="Trebuchet MS"/>
              </a:rPr>
            </a:br>
            <a:r>
              <a:rPr lang="en-US" sz="800">
                <a:solidFill>
                  <a:prstClr val="black"/>
                </a:solidFill>
                <a:latin typeface="Trebuchet MS" panose="020B0703020202090204" pitchFamily="34" charset="0"/>
                <a:ea typeface="Trebuchet MS"/>
                <a:cs typeface="Trebuchet MS"/>
                <a:sym typeface="Trebuchet MS"/>
              </a:rPr>
              <a:t>&amp; Pre-processing &amp; Annotation</a:t>
            </a:r>
            <a:endParaRPr sz="1013">
              <a:solidFill>
                <a:prstClr val="black"/>
              </a:solidFill>
              <a:latin typeface="Trebuchet MS" panose="020B0703020202090204" pitchFamily="34" charset="0"/>
            </a:endParaRPr>
          </a:p>
        </p:txBody>
      </p:sp>
      <p:sp>
        <p:nvSpPr>
          <p:cNvPr id="354" name="Google Shape;354;g2dac4d3397e_0_120"/>
          <p:cNvSpPr/>
          <p:nvPr/>
        </p:nvSpPr>
        <p:spPr>
          <a:xfrm>
            <a:off x="1716569" y="3020812"/>
            <a:ext cx="900000" cy="900000"/>
          </a:xfrm>
          <a:prstGeom prst="roundRect">
            <a:avLst>
              <a:gd name="adj" fmla="val 16667"/>
            </a:avLst>
          </a:prstGeom>
          <a:solidFill>
            <a:schemeClr val="lt1"/>
          </a:solidFill>
          <a:ln w="9525" cap="flat" cmpd="sng">
            <a:solidFill>
              <a:srgbClr val="93B3D7"/>
            </a:solidFill>
            <a:prstDash val="dot"/>
            <a:round/>
            <a:headEnd type="none" w="sm" len="sm"/>
            <a:tailEnd type="none" w="sm" len="sm"/>
          </a:ln>
        </p:spPr>
        <p:txBody>
          <a:bodyPr spcFirstLastPara="1" wrap="square" lIns="91425" tIns="45700" rIns="91425" bIns="45700" anchor="ctr" anchorCtr="0">
            <a:noAutofit/>
          </a:bodyPr>
          <a:lstStyle/>
          <a:p>
            <a:pPr algn="ctr" defTabSz="685783">
              <a:lnSpc>
                <a:spcPct val="90000"/>
              </a:lnSpc>
            </a:pPr>
            <a:r>
              <a:rPr lang="en-US" sz="800">
                <a:solidFill>
                  <a:prstClr val="black"/>
                </a:solidFill>
                <a:latin typeface="Trebuchet MS" panose="020B0703020202090204" pitchFamily="34" charset="0"/>
                <a:ea typeface="Trebuchet MS"/>
                <a:cs typeface="Trebuchet MS"/>
                <a:sym typeface="Trebuchet MS"/>
              </a:rPr>
              <a:t>Train AI/ML Models without any Data Science experience</a:t>
            </a:r>
            <a:endParaRPr sz="1013">
              <a:solidFill>
                <a:prstClr val="black"/>
              </a:solidFill>
              <a:latin typeface="Trebuchet MS" panose="020B0703020202090204" pitchFamily="34" charset="0"/>
            </a:endParaRPr>
          </a:p>
        </p:txBody>
      </p:sp>
      <p:sp>
        <p:nvSpPr>
          <p:cNvPr id="355" name="Google Shape;355;g2dac4d3397e_0_120"/>
          <p:cNvSpPr/>
          <p:nvPr/>
        </p:nvSpPr>
        <p:spPr>
          <a:xfrm>
            <a:off x="7526421" y="2479675"/>
            <a:ext cx="900000" cy="1800600"/>
          </a:xfrm>
          <a:prstGeom prst="roundRect">
            <a:avLst>
              <a:gd name="adj" fmla="val 16667"/>
            </a:avLst>
          </a:prstGeom>
          <a:solidFill>
            <a:schemeClr val="dk2"/>
          </a:solidFill>
          <a:ln w="9525" cap="flat" cmpd="sng">
            <a:solidFill>
              <a:srgbClr val="366092"/>
            </a:solidFill>
            <a:prstDash val="solid"/>
            <a:round/>
            <a:headEnd type="none" w="sm" len="sm"/>
            <a:tailEnd type="none" w="sm" len="sm"/>
          </a:ln>
        </p:spPr>
        <p:txBody>
          <a:bodyPr spcFirstLastPara="1" wrap="square" lIns="91425" tIns="45700" rIns="91425" bIns="45700" anchor="t" anchorCtr="0">
            <a:noAutofit/>
          </a:bodyPr>
          <a:lstStyle/>
          <a:p>
            <a:pPr algn="ctr" defTabSz="685783">
              <a:lnSpc>
                <a:spcPct val="90000"/>
              </a:lnSpc>
            </a:pPr>
            <a:r>
              <a:rPr lang="en-US" sz="1100" b="1">
                <a:solidFill>
                  <a:srgbClr val="B9D300"/>
                </a:solidFill>
                <a:latin typeface="Trebuchet MS" panose="020B0703020202090204" pitchFamily="34" charset="0"/>
                <a:ea typeface="Trebuchet MS"/>
                <a:cs typeface="Trebuchet MS"/>
                <a:sym typeface="Trebuchet MS"/>
              </a:rPr>
              <a:t>Cameras,</a:t>
            </a:r>
            <a:endParaRPr sz="1100" b="1">
              <a:solidFill>
                <a:srgbClr val="B9D300"/>
              </a:solidFill>
              <a:latin typeface="Trebuchet MS" panose="020B0703020202090204" pitchFamily="34" charset="0"/>
              <a:ea typeface="Trebuchet MS"/>
              <a:cs typeface="Trebuchet MS"/>
              <a:sym typeface="Trebuchet MS"/>
            </a:endParaRPr>
          </a:p>
          <a:p>
            <a:pPr algn="ctr" defTabSz="685783">
              <a:lnSpc>
                <a:spcPct val="90000"/>
              </a:lnSpc>
            </a:pPr>
            <a:r>
              <a:rPr lang="en-US" sz="1100" b="1">
                <a:solidFill>
                  <a:srgbClr val="B9D300"/>
                </a:solidFill>
                <a:latin typeface="Trebuchet MS" panose="020B0703020202090204" pitchFamily="34" charset="0"/>
                <a:ea typeface="Trebuchet MS"/>
                <a:cs typeface="Trebuchet MS"/>
                <a:sym typeface="Trebuchet MS"/>
              </a:rPr>
              <a:t>Devices,</a:t>
            </a:r>
            <a:endParaRPr sz="1100" b="1">
              <a:solidFill>
                <a:srgbClr val="B9D300"/>
              </a:solidFill>
              <a:latin typeface="Trebuchet MS" panose="020B0703020202090204" pitchFamily="34" charset="0"/>
              <a:ea typeface="Trebuchet MS"/>
              <a:cs typeface="Trebuchet MS"/>
              <a:sym typeface="Trebuchet MS"/>
            </a:endParaRPr>
          </a:p>
          <a:p>
            <a:pPr algn="ctr" defTabSz="685783">
              <a:lnSpc>
                <a:spcPct val="90000"/>
              </a:lnSpc>
            </a:pPr>
            <a:r>
              <a:rPr lang="en-US" sz="1100" b="1">
                <a:solidFill>
                  <a:srgbClr val="B9D300"/>
                </a:solidFill>
                <a:latin typeface="Trebuchet MS" panose="020B0703020202090204" pitchFamily="34" charset="0"/>
                <a:ea typeface="Trebuchet MS"/>
                <a:cs typeface="Trebuchet MS"/>
                <a:sym typeface="Trebuchet MS"/>
              </a:rPr>
              <a:t>Sensors</a:t>
            </a:r>
            <a:endParaRPr sz="1100" b="1">
              <a:solidFill>
                <a:srgbClr val="B9D300"/>
              </a:solidFill>
              <a:latin typeface="Trebuchet MS" panose="020B0703020202090204" pitchFamily="34" charset="0"/>
              <a:ea typeface="Trebuchet MS"/>
              <a:cs typeface="Trebuchet MS"/>
              <a:sym typeface="Trebuchet MS"/>
            </a:endParaRPr>
          </a:p>
        </p:txBody>
      </p:sp>
      <p:pic>
        <p:nvPicPr>
          <p:cNvPr id="356" name="Google Shape;356;g2dac4d3397e_0_120"/>
          <p:cNvPicPr preferRelativeResize="0"/>
          <p:nvPr/>
        </p:nvPicPr>
        <p:blipFill rotWithShape="1">
          <a:blip r:embed="rId3">
            <a:alphaModFix/>
          </a:blip>
          <a:srcRect/>
          <a:stretch/>
        </p:blipFill>
        <p:spPr>
          <a:xfrm>
            <a:off x="7808633" y="3150133"/>
            <a:ext cx="335573" cy="211772"/>
          </a:xfrm>
          <a:prstGeom prst="rect">
            <a:avLst/>
          </a:prstGeom>
          <a:noFill/>
          <a:ln>
            <a:noFill/>
          </a:ln>
        </p:spPr>
      </p:pic>
      <p:pic>
        <p:nvPicPr>
          <p:cNvPr id="357" name="Google Shape;357;g2dac4d3397e_0_120"/>
          <p:cNvPicPr preferRelativeResize="0"/>
          <p:nvPr/>
        </p:nvPicPr>
        <p:blipFill rotWithShape="1">
          <a:blip r:embed="rId4">
            <a:alphaModFix/>
          </a:blip>
          <a:srcRect/>
          <a:stretch/>
        </p:blipFill>
        <p:spPr>
          <a:xfrm>
            <a:off x="1007938" y="2764811"/>
            <a:ext cx="150425" cy="216000"/>
          </a:xfrm>
          <a:prstGeom prst="rect">
            <a:avLst/>
          </a:prstGeom>
          <a:noFill/>
          <a:ln>
            <a:noFill/>
          </a:ln>
        </p:spPr>
      </p:pic>
      <p:cxnSp>
        <p:nvCxnSpPr>
          <p:cNvPr id="358" name="Google Shape;358;g2dac4d3397e_0_120"/>
          <p:cNvCxnSpPr>
            <a:stCxn id="355" idx="1"/>
            <a:endCxn id="349" idx="3"/>
          </p:cNvCxnSpPr>
          <p:nvPr/>
        </p:nvCxnSpPr>
        <p:spPr>
          <a:xfrm rot="10800000">
            <a:off x="7054221" y="3375775"/>
            <a:ext cx="472200" cy="4200"/>
          </a:xfrm>
          <a:prstGeom prst="straightConnector1">
            <a:avLst/>
          </a:prstGeom>
          <a:noFill/>
          <a:ln w="12700" cap="flat" cmpd="sng">
            <a:solidFill>
              <a:srgbClr val="93B3D7"/>
            </a:solidFill>
            <a:prstDash val="solid"/>
            <a:round/>
            <a:headEnd type="none" w="sm" len="sm"/>
            <a:tailEnd type="stealth" w="med" len="med"/>
          </a:ln>
        </p:spPr>
      </p:cxnSp>
      <p:cxnSp>
        <p:nvCxnSpPr>
          <p:cNvPr id="359" name="Google Shape;359;g2dac4d3397e_0_120"/>
          <p:cNvCxnSpPr>
            <a:stCxn id="353" idx="3"/>
            <a:endCxn id="354" idx="1"/>
          </p:cNvCxnSpPr>
          <p:nvPr/>
        </p:nvCxnSpPr>
        <p:spPr>
          <a:xfrm>
            <a:off x="1496115" y="3470812"/>
            <a:ext cx="220500" cy="0"/>
          </a:xfrm>
          <a:prstGeom prst="straightConnector1">
            <a:avLst/>
          </a:prstGeom>
          <a:noFill/>
          <a:ln w="12700" cap="flat" cmpd="sng">
            <a:solidFill>
              <a:srgbClr val="93B3D7"/>
            </a:solidFill>
            <a:prstDash val="solid"/>
            <a:round/>
            <a:headEnd type="none" w="sm" len="sm"/>
            <a:tailEnd type="stealth" w="med" len="med"/>
          </a:ln>
        </p:spPr>
      </p:cxnSp>
      <p:sp>
        <p:nvSpPr>
          <p:cNvPr id="360" name="Google Shape;360;g2dac4d3397e_0_120"/>
          <p:cNvSpPr/>
          <p:nvPr/>
        </p:nvSpPr>
        <p:spPr>
          <a:xfrm>
            <a:off x="2837023" y="3020812"/>
            <a:ext cx="900000" cy="900000"/>
          </a:xfrm>
          <a:prstGeom prst="roundRect">
            <a:avLst>
              <a:gd name="adj" fmla="val 16667"/>
            </a:avLst>
          </a:prstGeom>
          <a:solidFill>
            <a:schemeClr val="lt1"/>
          </a:solidFill>
          <a:ln w="9525" cap="flat" cmpd="sng">
            <a:solidFill>
              <a:srgbClr val="93B3D7"/>
            </a:solidFill>
            <a:prstDash val="dot"/>
            <a:round/>
            <a:headEnd type="none" w="sm" len="sm"/>
            <a:tailEnd type="none" w="sm" len="sm"/>
          </a:ln>
        </p:spPr>
        <p:txBody>
          <a:bodyPr spcFirstLastPara="1" wrap="square" lIns="91425" tIns="45700" rIns="91425" bIns="45700" anchor="ctr" anchorCtr="0">
            <a:noAutofit/>
          </a:bodyPr>
          <a:lstStyle/>
          <a:p>
            <a:pPr algn="ctr" defTabSz="685783">
              <a:lnSpc>
                <a:spcPct val="90000"/>
              </a:lnSpc>
            </a:pPr>
            <a:r>
              <a:rPr lang="en-US" sz="800">
                <a:solidFill>
                  <a:prstClr val="black"/>
                </a:solidFill>
                <a:latin typeface="Trebuchet MS" panose="020B0703020202090204" pitchFamily="34" charset="0"/>
                <a:ea typeface="Trebuchet MS"/>
                <a:cs typeface="Trebuchet MS"/>
                <a:sym typeface="Trebuchet MS"/>
              </a:rPr>
              <a:t>Evaluate Model Accuracy</a:t>
            </a:r>
            <a:endParaRPr sz="1013">
              <a:solidFill>
                <a:prstClr val="black"/>
              </a:solidFill>
              <a:latin typeface="Trebuchet MS" panose="020B0703020202090204" pitchFamily="34" charset="0"/>
            </a:endParaRPr>
          </a:p>
        </p:txBody>
      </p:sp>
      <p:cxnSp>
        <p:nvCxnSpPr>
          <p:cNvPr id="361" name="Google Shape;361;g2dac4d3397e_0_120"/>
          <p:cNvCxnSpPr>
            <a:endCxn id="360" idx="1"/>
          </p:cNvCxnSpPr>
          <p:nvPr/>
        </p:nvCxnSpPr>
        <p:spPr>
          <a:xfrm rot="10800000" flipH="1">
            <a:off x="2630323" y="3470812"/>
            <a:ext cx="206700" cy="1500"/>
          </a:xfrm>
          <a:prstGeom prst="straightConnector1">
            <a:avLst/>
          </a:prstGeom>
          <a:noFill/>
          <a:ln w="12700" cap="flat" cmpd="sng">
            <a:solidFill>
              <a:srgbClr val="93B3D7"/>
            </a:solidFill>
            <a:prstDash val="solid"/>
            <a:round/>
            <a:headEnd type="none" w="sm" len="sm"/>
            <a:tailEnd type="stealth" w="med" len="med"/>
          </a:ln>
        </p:spPr>
      </p:cxnSp>
      <p:cxnSp>
        <p:nvCxnSpPr>
          <p:cNvPr id="362" name="Google Shape;362;g2dac4d3397e_0_120"/>
          <p:cNvCxnSpPr>
            <a:stCxn id="360" idx="2"/>
            <a:endCxn id="354" idx="2"/>
          </p:cNvCxnSpPr>
          <p:nvPr/>
        </p:nvCxnSpPr>
        <p:spPr>
          <a:xfrm rot="5400000">
            <a:off x="2726473" y="3360862"/>
            <a:ext cx="600" cy="1120500"/>
          </a:xfrm>
          <a:prstGeom prst="bentConnector3">
            <a:avLst>
              <a:gd name="adj1" fmla="val 1800000"/>
            </a:avLst>
          </a:prstGeom>
          <a:noFill/>
          <a:ln w="12700" cap="flat" cmpd="sng">
            <a:solidFill>
              <a:srgbClr val="93B3D7"/>
            </a:solidFill>
            <a:prstDash val="solid"/>
            <a:round/>
            <a:headEnd type="none" w="sm" len="sm"/>
            <a:tailEnd type="stealth" w="med" len="med"/>
          </a:ln>
        </p:spPr>
      </p:cxnSp>
      <p:sp>
        <p:nvSpPr>
          <p:cNvPr id="363" name="Google Shape;363;g2dac4d3397e_0_120"/>
          <p:cNvSpPr/>
          <p:nvPr/>
        </p:nvSpPr>
        <p:spPr>
          <a:xfrm>
            <a:off x="4881663" y="2884850"/>
            <a:ext cx="1022700" cy="475800"/>
          </a:xfrm>
          <a:prstGeom prst="rect">
            <a:avLst/>
          </a:prstGeom>
          <a:noFill/>
          <a:ln>
            <a:noFill/>
          </a:ln>
        </p:spPr>
        <p:txBody>
          <a:bodyPr spcFirstLastPara="1" wrap="square" lIns="91425" tIns="45700" rIns="91425" bIns="45700" anchor="ctr" anchorCtr="0">
            <a:noAutofit/>
          </a:bodyPr>
          <a:lstStyle/>
          <a:p>
            <a:pPr algn="ctr" defTabSz="685783"/>
            <a:r>
              <a:rPr lang="en-US" sz="900">
                <a:solidFill>
                  <a:prstClr val="white">
                    <a:lumMod val="85000"/>
                  </a:prstClr>
                </a:solidFill>
                <a:latin typeface="Trebuchet MS" panose="020B0703020202090204" pitchFamily="34" charset="0"/>
                <a:ea typeface="Trebuchet MS"/>
                <a:cs typeface="Trebuchet MS"/>
                <a:sym typeface="Trebuchet MS"/>
              </a:rPr>
              <a:t>AI</a:t>
            </a:r>
          </a:p>
          <a:p>
            <a:pPr algn="ctr" defTabSz="685783"/>
            <a:r>
              <a:rPr lang="en-US" sz="900">
                <a:solidFill>
                  <a:prstClr val="white">
                    <a:lumMod val="85000"/>
                  </a:prstClr>
                </a:solidFill>
                <a:latin typeface="Trebuchet MS" panose="020B0703020202090204" pitchFamily="34" charset="0"/>
                <a:ea typeface="Trebuchet MS"/>
                <a:cs typeface="Trebuchet MS"/>
                <a:sym typeface="Trebuchet MS"/>
              </a:rPr>
              <a:t>Deployment</a:t>
            </a:r>
            <a:endParaRPr lang="en-US" sz="1013">
              <a:solidFill>
                <a:prstClr val="white">
                  <a:lumMod val="85000"/>
                </a:prstClr>
              </a:solidFill>
              <a:latin typeface="Trebuchet MS" panose="020B0703020202090204" pitchFamily="34" charset="0"/>
            </a:endParaRPr>
          </a:p>
        </p:txBody>
      </p:sp>
      <p:cxnSp>
        <p:nvCxnSpPr>
          <p:cNvPr id="364" name="Google Shape;364;g2dac4d3397e_0_120"/>
          <p:cNvCxnSpPr>
            <a:stCxn id="349" idx="2"/>
            <a:endCxn id="352" idx="2"/>
          </p:cNvCxnSpPr>
          <p:nvPr/>
        </p:nvCxnSpPr>
        <p:spPr>
          <a:xfrm rot="5400000">
            <a:off x="4496500" y="2494375"/>
            <a:ext cx="180900" cy="3744300"/>
          </a:xfrm>
          <a:prstGeom prst="bentConnector3">
            <a:avLst>
              <a:gd name="adj1" fmla="val 231633"/>
            </a:avLst>
          </a:prstGeom>
          <a:noFill/>
          <a:ln w="12700" cap="flat" cmpd="sng">
            <a:solidFill>
              <a:srgbClr val="93B3D7"/>
            </a:solidFill>
            <a:prstDash val="solid"/>
            <a:round/>
            <a:headEnd type="none" w="sm" len="sm"/>
            <a:tailEnd type="stealth" w="med" len="med"/>
          </a:ln>
        </p:spPr>
      </p:cxnSp>
      <p:sp>
        <p:nvSpPr>
          <p:cNvPr id="365" name="Google Shape;365;g2dac4d3397e_0_120"/>
          <p:cNvSpPr/>
          <p:nvPr/>
        </p:nvSpPr>
        <p:spPr>
          <a:xfrm>
            <a:off x="1257481" y="4191089"/>
            <a:ext cx="2865300" cy="230700"/>
          </a:xfrm>
          <a:prstGeom prst="rect">
            <a:avLst/>
          </a:prstGeom>
          <a:noFill/>
          <a:ln>
            <a:noFill/>
          </a:ln>
        </p:spPr>
        <p:txBody>
          <a:bodyPr spcFirstLastPara="1" wrap="square" lIns="91425" tIns="45700" rIns="91425" bIns="45700" anchor="t" anchorCtr="0">
            <a:noAutofit/>
          </a:bodyPr>
          <a:lstStyle/>
          <a:p>
            <a:pPr algn="ctr" defTabSz="685783"/>
            <a:r>
              <a:rPr lang="en-US" sz="900" b="1">
                <a:solidFill>
                  <a:prstClr val="white"/>
                </a:solidFill>
                <a:latin typeface="Trebuchet MS" panose="020B0703020202090204" pitchFamily="34" charset="0"/>
                <a:ea typeface="Trebuchet MS"/>
                <a:cs typeface="Trebuchet MS"/>
                <a:sym typeface="Trebuchet MS"/>
              </a:rPr>
              <a:t>On-prem and/or in the </a:t>
            </a:r>
            <a:r>
              <a:rPr lang="en-US" sz="900" b="1">
                <a:solidFill>
                  <a:srgbClr val="B9D300"/>
                </a:solidFill>
                <a:latin typeface="Trebuchet MS" panose="020B0703020202090204" pitchFamily="34" charset="0"/>
                <a:ea typeface="Trebuchet MS"/>
                <a:cs typeface="Trebuchet MS"/>
                <a:sym typeface="Trebuchet MS"/>
              </a:rPr>
              <a:t>Sify</a:t>
            </a:r>
            <a:r>
              <a:rPr lang="en-US" sz="900" b="1">
                <a:solidFill>
                  <a:prstClr val="white"/>
                </a:solidFill>
                <a:latin typeface="Trebuchet MS" panose="020B0703020202090204" pitchFamily="34" charset="0"/>
                <a:ea typeface="Trebuchet MS"/>
                <a:cs typeface="Trebuchet MS"/>
                <a:sym typeface="Trebuchet MS"/>
              </a:rPr>
              <a:t> CI cloud</a:t>
            </a:r>
            <a:endParaRPr sz="1013">
              <a:solidFill>
                <a:prstClr val="black"/>
              </a:solidFill>
              <a:latin typeface="Trebuchet MS" panose="020B0703020202090204" pitchFamily="34" charset="0"/>
            </a:endParaRPr>
          </a:p>
        </p:txBody>
      </p:sp>
      <p:sp>
        <p:nvSpPr>
          <p:cNvPr id="366" name="Google Shape;366;g2dac4d3397e_0_120"/>
          <p:cNvSpPr/>
          <p:nvPr/>
        </p:nvSpPr>
        <p:spPr>
          <a:xfrm>
            <a:off x="3957477" y="3020812"/>
            <a:ext cx="900000" cy="900000"/>
          </a:xfrm>
          <a:prstGeom prst="roundRect">
            <a:avLst>
              <a:gd name="adj" fmla="val 16667"/>
            </a:avLst>
          </a:prstGeom>
          <a:solidFill>
            <a:schemeClr val="lt1"/>
          </a:solidFill>
          <a:ln w="9525" cap="flat" cmpd="sng">
            <a:solidFill>
              <a:srgbClr val="93B3D7"/>
            </a:solidFill>
            <a:prstDash val="dot"/>
            <a:round/>
            <a:headEnd type="none" w="sm" len="sm"/>
            <a:tailEnd type="none" w="sm" len="sm"/>
          </a:ln>
        </p:spPr>
        <p:txBody>
          <a:bodyPr spcFirstLastPara="1" wrap="square" lIns="91425" tIns="45700" rIns="91425" bIns="45700" anchor="ctr" anchorCtr="0">
            <a:noAutofit/>
          </a:bodyPr>
          <a:lstStyle/>
          <a:p>
            <a:pPr algn="ctr" defTabSz="685783">
              <a:lnSpc>
                <a:spcPct val="90000"/>
              </a:lnSpc>
            </a:pPr>
            <a:r>
              <a:rPr lang="en-US" sz="800">
                <a:solidFill>
                  <a:prstClr val="black"/>
                </a:solidFill>
                <a:latin typeface="Trebuchet MS" panose="020B0703020202090204" pitchFamily="34" charset="0"/>
                <a:ea typeface="Trebuchet MS"/>
                <a:cs typeface="Trebuchet MS"/>
                <a:sym typeface="Trebuchet MS"/>
              </a:rPr>
              <a:t>Create and Modify Complex Inspection Pipelines from Trained Models</a:t>
            </a:r>
            <a:endParaRPr sz="1013">
              <a:solidFill>
                <a:prstClr val="black"/>
              </a:solidFill>
              <a:latin typeface="Trebuchet MS" panose="020B0703020202090204" pitchFamily="34" charset="0"/>
            </a:endParaRPr>
          </a:p>
        </p:txBody>
      </p:sp>
      <p:cxnSp>
        <p:nvCxnSpPr>
          <p:cNvPr id="367" name="Google Shape;367;g2dac4d3397e_0_120"/>
          <p:cNvCxnSpPr>
            <a:stCxn id="360" idx="3"/>
            <a:endCxn id="366" idx="1"/>
          </p:cNvCxnSpPr>
          <p:nvPr/>
        </p:nvCxnSpPr>
        <p:spPr>
          <a:xfrm>
            <a:off x="3737023" y="3470812"/>
            <a:ext cx="220500" cy="0"/>
          </a:xfrm>
          <a:prstGeom prst="straightConnector1">
            <a:avLst/>
          </a:prstGeom>
          <a:noFill/>
          <a:ln w="12700" cap="flat" cmpd="sng">
            <a:solidFill>
              <a:srgbClr val="93B3D7"/>
            </a:solidFill>
            <a:prstDash val="solid"/>
            <a:round/>
            <a:headEnd type="none" w="sm" len="sm"/>
            <a:tailEnd type="stealth" w="med" len="med"/>
          </a:ln>
        </p:spPr>
      </p:cxnSp>
      <p:cxnSp>
        <p:nvCxnSpPr>
          <p:cNvPr id="368" name="Google Shape;368;g2dac4d3397e_0_120"/>
          <p:cNvCxnSpPr>
            <a:stCxn id="352" idx="3"/>
            <a:endCxn id="369" idx="1"/>
          </p:cNvCxnSpPr>
          <p:nvPr/>
        </p:nvCxnSpPr>
        <p:spPr>
          <a:xfrm>
            <a:off x="5004850" y="3375775"/>
            <a:ext cx="859200" cy="6703"/>
          </a:xfrm>
          <a:prstGeom prst="straightConnector1">
            <a:avLst/>
          </a:prstGeom>
          <a:noFill/>
          <a:ln w="12700" cap="flat" cmpd="sng">
            <a:solidFill>
              <a:srgbClr val="93B3D7"/>
            </a:solidFill>
            <a:prstDash val="solid"/>
            <a:round/>
            <a:headEnd type="none" w="sm" len="sm"/>
            <a:tailEnd type="stealth" w="med" len="med"/>
          </a:ln>
        </p:spPr>
      </p:cxnSp>
      <p:sp>
        <p:nvSpPr>
          <p:cNvPr id="370" name="Google Shape;370;g2dac4d3397e_0_120"/>
          <p:cNvSpPr txBox="1"/>
          <p:nvPr/>
        </p:nvSpPr>
        <p:spPr>
          <a:xfrm>
            <a:off x="596115" y="2314626"/>
            <a:ext cx="4261363" cy="424691"/>
          </a:xfrm>
          <a:prstGeom prst="rect">
            <a:avLst/>
          </a:prstGeom>
          <a:noFill/>
          <a:ln>
            <a:noFill/>
          </a:ln>
        </p:spPr>
        <p:txBody>
          <a:bodyPr spcFirstLastPara="1" wrap="square" lIns="91425" tIns="45700" rIns="91425" bIns="45700" anchor="t" anchorCtr="0">
            <a:spAutoFit/>
          </a:bodyPr>
          <a:lstStyle/>
          <a:p>
            <a:pPr algn="ctr" defTabSz="685783">
              <a:lnSpc>
                <a:spcPct val="90000"/>
              </a:lnSpc>
            </a:pPr>
            <a:r>
              <a:rPr lang="en-US" sz="1200" b="1">
                <a:solidFill>
                  <a:srgbClr val="B9D300"/>
                </a:solidFill>
                <a:latin typeface="Trebuchet MS" panose="020B0703020202090204" pitchFamily="34" charset="0"/>
                <a:ea typeface="Trebuchet MS"/>
                <a:cs typeface="Trebuchet MS"/>
                <a:sym typeface="Trebuchet MS"/>
              </a:rPr>
              <a:t>Self-Service AI/ML Solution Development &amp; </a:t>
            </a:r>
          </a:p>
          <a:p>
            <a:pPr algn="ctr" defTabSz="685783">
              <a:lnSpc>
                <a:spcPct val="90000"/>
              </a:lnSpc>
            </a:pPr>
            <a:r>
              <a:rPr lang="en-US" sz="1200" b="1">
                <a:solidFill>
                  <a:srgbClr val="B9D300"/>
                </a:solidFill>
                <a:latin typeface="Trebuchet MS" panose="020B0703020202090204" pitchFamily="34" charset="0"/>
                <a:ea typeface="Trebuchet MS"/>
                <a:cs typeface="Trebuchet MS"/>
                <a:sym typeface="Trebuchet MS"/>
              </a:rPr>
              <a:t>Maintenance via Sify RM Trainer</a:t>
            </a:r>
            <a:endParaRPr sz="1013">
              <a:solidFill>
                <a:srgbClr val="B9D300"/>
              </a:solidFill>
              <a:latin typeface="Trebuchet MS" panose="020B0703020202090204" pitchFamily="34" charset="0"/>
            </a:endParaRPr>
          </a:p>
        </p:txBody>
      </p:sp>
      <p:pic>
        <p:nvPicPr>
          <p:cNvPr id="371" name="Google Shape;371;g2dac4d3397e_0_120"/>
          <p:cNvPicPr preferRelativeResize="0"/>
          <p:nvPr/>
        </p:nvPicPr>
        <p:blipFill rotWithShape="1">
          <a:blip r:embed="rId5">
            <a:alphaModFix/>
          </a:blip>
          <a:srcRect/>
          <a:stretch/>
        </p:blipFill>
        <p:spPr>
          <a:xfrm>
            <a:off x="2058569" y="2764811"/>
            <a:ext cx="216000" cy="216000"/>
          </a:xfrm>
          <a:prstGeom prst="rect">
            <a:avLst/>
          </a:prstGeom>
          <a:noFill/>
          <a:ln>
            <a:noFill/>
          </a:ln>
        </p:spPr>
      </p:pic>
      <p:pic>
        <p:nvPicPr>
          <p:cNvPr id="372" name="Google Shape;372;g2dac4d3397e_0_120"/>
          <p:cNvPicPr preferRelativeResize="0"/>
          <p:nvPr/>
        </p:nvPicPr>
        <p:blipFill rotWithShape="1">
          <a:blip r:embed="rId6">
            <a:alphaModFix/>
          </a:blip>
          <a:srcRect/>
          <a:stretch/>
        </p:blipFill>
        <p:spPr>
          <a:xfrm>
            <a:off x="7843535" y="3530497"/>
            <a:ext cx="265756" cy="292152"/>
          </a:xfrm>
          <a:prstGeom prst="rect">
            <a:avLst/>
          </a:prstGeom>
          <a:noFill/>
          <a:ln>
            <a:noFill/>
          </a:ln>
        </p:spPr>
      </p:pic>
      <p:pic>
        <p:nvPicPr>
          <p:cNvPr id="373" name="Google Shape;373;g2dac4d3397e_0_120" descr="Cloud outline"/>
          <p:cNvPicPr preferRelativeResize="0"/>
          <p:nvPr/>
        </p:nvPicPr>
        <p:blipFill rotWithShape="1">
          <a:blip r:embed="rId7">
            <a:alphaModFix/>
          </a:blip>
          <a:srcRect/>
          <a:stretch/>
        </p:blipFill>
        <p:spPr>
          <a:xfrm>
            <a:off x="3810597" y="4042927"/>
            <a:ext cx="429238" cy="473059"/>
          </a:xfrm>
          <a:prstGeom prst="rect">
            <a:avLst/>
          </a:prstGeom>
          <a:noFill/>
          <a:ln>
            <a:noFill/>
          </a:ln>
        </p:spPr>
      </p:pic>
      <p:sp>
        <p:nvSpPr>
          <p:cNvPr id="374" name="Google Shape;374;g2dac4d3397e_0_120"/>
          <p:cNvSpPr txBox="1"/>
          <p:nvPr/>
        </p:nvSpPr>
        <p:spPr>
          <a:xfrm>
            <a:off x="271427" y="573500"/>
            <a:ext cx="8496300" cy="338700"/>
          </a:xfrm>
          <a:prstGeom prst="rect">
            <a:avLst/>
          </a:prstGeom>
          <a:noFill/>
          <a:ln>
            <a:noFill/>
          </a:ln>
        </p:spPr>
        <p:txBody>
          <a:bodyPr spcFirstLastPara="1" wrap="square" lIns="91425" tIns="45700" rIns="91425" bIns="45700" anchor="t" anchorCtr="0">
            <a:noAutofit/>
          </a:bodyPr>
          <a:lstStyle/>
          <a:p>
            <a:pPr defTabSz="685783"/>
            <a:r>
              <a:rPr lang="en-US" sz="1400" dirty="0">
                <a:solidFill>
                  <a:prstClr val="white">
                    <a:lumMod val="75000"/>
                  </a:prstClr>
                </a:solidFill>
                <a:latin typeface="Trebuchet MS" panose="020B0703020202090204" pitchFamily="34" charset="0"/>
                <a:ea typeface="Trebuchet MS"/>
                <a:cs typeface="Trebuchet MS"/>
                <a:sym typeface="Trebuchet MS"/>
              </a:rPr>
              <a:t>Industrial grade AI for Automation with Security and Latency Prioritization </a:t>
            </a:r>
            <a:endParaRPr lang="en-US" sz="1400">
              <a:solidFill>
                <a:prstClr val="white">
                  <a:lumMod val="75000"/>
                </a:prstClr>
              </a:solidFill>
              <a:latin typeface="Trebuchet MS" panose="020B0703020202090204" pitchFamily="34" charset="0"/>
              <a:ea typeface="Trebuchet MS"/>
              <a:cs typeface="Trebuchet MS"/>
              <a:sym typeface="Trebuchet MS"/>
            </a:endParaRPr>
          </a:p>
        </p:txBody>
      </p:sp>
      <p:pic>
        <p:nvPicPr>
          <p:cNvPr id="375" name="Google Shape;375;g2dac4d3397e_0_120" descr="Tick with solid fill"/>
          <p:cNvPicPr preferRelativeResize="0"/>
          <p:nvPr/>
        </p:nvPicPr>
        <p:blipFill rotWithShape="1">
          <a:blip r:embed="rId8">
            <a:alphaModFix/>
          </a:blip>
          <a:srcRect/>
          <a:stretch/>
        </p:blipFill>
        <p:spPr>
          <a:xfrm>
            <a:off x="3226601" y="2783018"/>
            <a:ext cx="179589" cy="179589"/>
          </a:xfrm>
          <a:prstGeom prst="rect">
            <a:avLst/>
          </a:prstGeom>
          <a:noFill/>
          <a:ln>
            <a:noFill/>
          </a:ln>
        </p:spPr>
      </p:pic>
      <p:pic>
        <p:nvPicPr>
          <p:cNvPr id="376" name="Google Shape;376;g2dac4d3397e_0_120" descr="Circular flowchart outline"/>
          <p:cNvPicPr preferRelativeResize="0"/>
          <p:nvPr/>
        </p:nvPicPr>
        <p:blipFill rotWithShape="1">
          <a:blip r:embed="rId9">
            <a:alphaModFix/>
          </a:blip>
          <a:srcRect/>
          <a:stretch/>
        </p:blipFill>
        <p:spPr>
          <a:xfrm>
            <a:off x="4277283" y="2742616"/>
            <a:ext cx="260390" cy="260390"/>
          </a:xfrm>
          <a:prstGeom prst="rect">
            <a:avLst/>
          </a:prstGeom>
          <a:noFill/>
          <a:ln>
            <a:noFill/>
          </a:ln>
        </p:spPr>
      </p:pic>
      <p:sp>
        <p:nvSpPr>
          <p:cNvPr id="377" name="Google Shape;377;g2dac4d3397e_0_120"/>
          <p:cNvSpPr/>
          <p:nvPr/>
        </p:nvSpPr>
        <p:spPr>
          <a:xfrm>
            <a:off x="7518975" y="3919775"/>
            <a:ext cx="900000" cy="230700"/>
          </a:xfrm>
          <a:prstGeom prst="rect">
            <a:avLst/>
          </a:prstGeom>
          <a:noFill/>
          <a:ln>
            <a:noFill/>
          </a:ln>
        </p:spPr>
        <p:txBody>
          <a:bodyPr spcFirstLastPara="1" wrap="square" lIns="91425" tIns="45700" rIns="91425" bIns="45700" anchor="t" anchorCtr="0">
            <a:noAutofit/>
          </a:bodyPr>
          <a:lstStyle/>
          <a:p>
            <a:pPr algn="ctr" defTabSz="685783"/>
            <a:r>
              <a:rPr lang="en-US" sz="900" b="1">
                <a:solidFill>
                  <a:prstClr val="white">
                    <a:lumMod val="85000"/>
                  </a:prstClr>
                </a:solidFill>
                <a:latin typeface="Trebuchet MS" panose="020B0703020202090204" pitchFamily="34" charset="0"/>
                <a:ea typeface="Trebuchet MS"/>
                <a:cs typeface="Trebuchet MS"/>
                <a:sym typeface="Trebuchet MS"/>
              </a:rPr>
              <a:t>On-prem</a:t>
            </a:r>
            <a:endParaRPr lang="en-US" sz="1013">
              <a:solidFill>
                <a:prstClr val="white">
                  <a:lumMod val="85000"/>
                </a:prstClr>
              </a:solidFill>
              <a:latin typeface="Trebuchet MS" panose="020B0703020202090204" pitchFamily="34" charset="0"/>
            </a:endParaRPr>
          </a:p>
        </p:txBody>
      </p:sp>
      <p:sp>
        <p:nvSpPr>
          <p:cNvPr id="378" name="Google Shape;378;g2dac4d3397e_0_120"/>
          <p:cNvSpPr/>
          <p:nvPr/>
        </p:nvSpPr>
        <p:spPr>
          <a:xfrm>
            <a:off x="6765273" y="2889502"/>
            <a:ext cx="1022700" cy="475800"/>
          </a:xfrm>
          <a:prstGeom prst="rect">
            <a:avLst/>
          </a:prstGeom>
          <a:noFill/>
          <a:ln>
            <a:noFill/>
          </a:ln>
        </p:spPr>
        <p:txBody>
          <a:bodyPr spcFirstLastPara="1" wrap="square" lIns="91425" tIns="45700" rIns="91425" bIns="45700" anchor="ctr" anchorCtr="0">
            <a:noAutofit/>
          </a:bodyPr>
          <a:lstStyle/>
          <a:p>
            <a:pPr algn="ctr" defTabSz="685783"/>
            <a:r>
              <a:rPr lang="en-US" sz="900">
                <a:solidFill>
                  <a:prstClr val="white">
                    <a:lumMod val="85000"/>
                  </a:prstClr>
                </a:solidFill>
                <a:latin typeface="Trebuchet MS" panose="020B0703020202090204" pitchFamily="34" charset="0"/>
                <a:sym typeface="Trebuchet MS"/>
              </a:rPr>
              <a:t>Data</a:t>
            </a:r>
          </a:p>
          <a:p>
            <a:pPr algn="ctr" defTabSz="685783"/>
            <a:r>
              <a:rPr lang="en-US" sz="900">
                <a:solidFill>
                  <a:prstClr val="white">
                    <a:lumMod val="85000"/>
                  </a:prstClr>
                </a:solidFill>
                <a:latin typeface="Trebuchet MS" panose="020B0703020202090204" pitchFamily="34" charset="0"/>
                <a:sym typeface="Trebuchet MS"/>
              </a:rPr>
              <a:t>Feed</a:t>
            </a:r>
          </a:p>
        </p:txBody>
      </p:sp>
      <p:sp>
        <p:nvSpPr>
          <p:cNvPr id="379" name="Google Shape;379;g2dac4d3397e_0_120"/>
          <p:cNvSpPr/>
          <p:nvPr/>
        </p:nvSpPr>
        <p:spPr>
          <a:xfrm>
            <a:off x="2908110" y="4665825"/>
            <a:ext cx="3222600" cy="475800"/>
          </a:xfrm>
          <a:prstGeom prst="rect">
            <a:avLst/>
          </a:prstGeom>
          <a:noFill/>
          <a:ln>
            <a:noFill/>
          </a:ln>
        </p:spPr>
        <p:txBody>
          <a:bodyPr spcFirstLastPara="1" wrap="square" lIns="91425" tIns="45700" rIns="91425" bIns="45700" anchor="ctr" anchorCtr="0">
            <a:noAutofit/>
          </a:bodyPr>
          <a:lstStyle/>
          <a:p>
            <a:pPr algn="ctr" defTabSz="685783"/>
            <a:r>
              <a:rPr lang="en-US" sz="900" b="1">
                <a:solidFill>
                  <a:prstClr val="white"/>
                </a:solidFill>
                <a:latin typeface="Trebuchet MS" panose="020B0703020202090204" pitchFamily="34" charset="0"/>
                <a:ea typeface="Trebuchet MS"/>
                <a:cs typeface="Trebuchet MS"/>
                <a:sym typeface="Trebuchet MS"/>
              </a:rPr>
              <a:t>(Re)Training Data Feed for </a:t>
            </a:r>
            <a:endParaRPr sz="900" b="1">
              <a:solidFill>
                <a:prstClr val="white"/>
              </a:solidFill>
              <a:latin typeface="Trebuchet MS" panose="020B0703020202090204" pitchFamily="34" charset="0"/>
              <a:ea typeface="Trebuchet MS"/>
              <a:cs typeface="Trebuchet MS"/>
              <a:sym typeface="Trebuchet MS"/>
            </a:endParaRPr>
          </a:p>
          <a:p>
            <a:pPr algn="ctr" defTabSz="685783"/>
            <a:r>
              <a:rPr lang="en-US" sz="900" b="1">
                <a:solidFill>
                  <a:prstClr val="white"/>
                </a:solidFill>
                <a:latin typeface="Trebuchet MS" panose="020B0703020202090204" pitchFamily="34" charset="0"/>
                <a:ea typeface="Trebuchet MS"/>
                <a:cs typeface="Trebuchet MS"/>
                <a:sym typeface="Trebuchet MS"/>
              </a:rPr>
              <a:t>AI/ML Solution Development &amp; Solution Maintenance</a:t>
            </a:r>
            <a:endParaRPr sz="900" b="1">
              <a:solidFill>
                <a:prstClr val="white"/>
              </a:solidFill>
              <a:latin typeface="Trebuchet MS" panose="020B0703020202090204" pitchFamily="34" charset="0"/>
              <a:ea typeface="Trebuchet MS"/>
              <a:cs typeface="Trebuchet MS"/>
              <a:sym typeface="Trebuchet MS"/>
            </a:endParaRPr>
          </a:p>
        </p:txBody>
      </p:sp>
      <p:sp>
        <p:nvSpPr>
          <p:cNvPr id="380" name="Google Shape;380;g2dac4d3397e_0_120"/>
          <p:cNvSpPr/>
          <p:nvPr/>
        </p:nvSpPr>
        <p:spPr>
          <a:xfrm>
            <a:off x="3918598" y="1142073"/>
            <a:ext cx="1483200" cy="448457"/>
          </a:xfrm>
          <a:prstGeom prst="roundRect">
            <a:avLst>
              <a:gd name="adj" fmla="val 16667"/>
            </a:avLst>
          </a:prstGeom>
          <a:solidFill>
            <a:schemeClr val="dk2"/>
          </a:solidFill>
          <a:ln w="9525" cap="flat" cmpd="sng">
            <a:solidFill>
              <a:srgbClr val="366092"/>
            </a:solidFill>
            <a:prstDash val="solid"/>
            <a:round/>
            <a:headEnd type="none" w="sm" len="sm"/>
            <a:tailEnd type="none" w="sm" len="sm"/>
          </a:ln>
        </p:spPr>
        <p:txBody>
          <a:bodyPr spcFirstLastPara="1" wrap="square" lIns="91425" tIns="45700" rIns="91425" bIns="45700" anchor="t" anchorCtr="0">
            <a:noAutofit/>
          </a:bodyPr>
          <a:lstStyle/>
          <a:p>
            <a:pPr algn="ctr" defTabSz="685783">
              <a:lnSpc>
                <a:spcPct val="90000"/>
              </a:lnSpc>
            </a:pPr>
            <a:r>
              <a:rPr lang="en-US" sz="1100" b="1">
                <a:solidFill>
                  <a:srgbClr val="B9D300"/>
                </a:solidFill>
                <a:latin typeface="Trebuchet MS" panose="020B0703020202090204" pitchFamily="34" charset="0"/>
                <a:ea typeface="Trebuchet MS"/>
                <a:cs typeface="Trebuchet MS"/>
                <a:sym typeface="Trebuchet MS"/>
              </a:rPr>
              <a:t>Sify Infinit QA</a:t>
            </a:r>
            <a:endParaRPr sz="1100" b="1">
              <a:solidFill>
                <a:srgbClr val="B9D300"/>
              </a:solidFill>
              <a:latin typeface="Trebuchet MS" panose="020B0703020202090204" pitchFamily="34" charset="0"/>
              <a:ea typeface="Trebuchet MS"/>
              <a:cs typeface="Trebuchet MS"/>
              <a:sym typeface="Trebuchet MS"/>
            </a:endParaRPr>
          </a:p>
          <a:p>
            <a:pPr algn="ctr" defTabSz="685783">
              <a:lnSpc>
                <a:spcPct val="90000"/>
              </a:lnSpc>
            </a:pPr>
            <a:r>
              <a:rPr lang="en-US" sz="1100" b="1">
                <a:solidFill>
                  <a:srgbClr val="B9D300"/>
                </a:solidFill>
                <a:latin typeface="Trebuchet MS" panose="020B0703020202090204" pitchFamily="34" charset="0"/>
                <a:ea typeface="Trebuchet MS"/>
                <a:cs typeface="Trebuchet MS"/>
                <a:sym typeface="Trebuchet MS"/>
              </a:rPr>
              <a:t>Automation </a:t>
            </a:r>
            <a:endParaRPr sz="1013">
              <a:solidFill>
                <a:prstClr val="black"/>
              </a:solidFill>
              <a:latin typeface="Trebuchet MS" panose="020B0703020202090204" pitchFamily="34" charset="0"/>
            </a:endParaRPr>
          </a:p>
        </p:txBody>
      </p:sp>
      <p:sp>
        <p:nvSpPr>
          <p:cNvPr id="381" name="Google Shape;381;g2dac4d3397e_0_120"/>
          <p:cNvSpPr txBox="1"/>
          <p:nvPr/>
        </p:nvSpPr>
        <p:spPr>
          <a:xfrm>
            <a:off x="5830750" y="2547401"/>
            <a:ext cx="1256700" cy="410841"/>
          </a:xfrm>
          <a:prstGeom prst="rect">
            <a:avLst/>
          </a:prstGeom>
          <a:noFill/>
          <a:ln>
            <a:noFill/>
          </a:ln>
        </p:spPr>
        <p:txBody>
          <a:bodyPr spcFirstLastPara="1" wrap="square" lIns="91425" tIns="45700" rIns="91425" bIns="45700" anchor="t" anchorCtr="0">
            <a:spAutoFit/>
          </a:bodyPr>
          <a:lstStyle/>
          <a:p>
            <a:pPr algn="ctr" defTabSz="685783">
              <a:lnSpc>
                <a:spcPct val="90000"/>
              </a:lnSpc>
            </a:pPr>
            <a:r>
              <a:rPr lang="en-US" sz="1200" b="1">
                <a:solidFill>
                  <a:srgbClr val="B9D300"/>
                </a:solidFill>
                <a:latin typeface="Trebuchet MS" panose="020B0703020202090204" pitchFamily="34" charset="0"/>
                <a:ea typeface="Trebuchet MS"/>
                <a:cs typeface="Trebuchet MS"/>
                <a:sym typeface="Trebuchet MS"/>
              </a:rPr>
              <a:t>Sify RM Audit</a:t>
            </a:r>
            <a:endParaRPr sz="1200" b="1">
              <a:solidFill>
                <a:srgbClr val="B9D300"/>
              </a:solidFill>
              <a:latin typeface="Trebuchet MS" panose="020B0703020202090204" pitchFamily="34" charset="0"/>
              <a:ea typeface="Trebuchet MS"/>
              <a:cs typeface="Trebuchet MS"/>
              <a:sym typeface="Trebuchet MS"/>
            </a:endParaRPr>
          </a:p>
          <a:p>
            <a:pPr algn="ctr" defTabSz="685783">
              <a:lnSpc>
                <a:spcPct val="90000"/>
              </a:lnSpc>
            </a:pPr>
            <a:r>
              <a:rPr lang="en-US" sz="1100" b="1">
                <a:solidFill>
                  <a:srgbClr val="B9D300"/>
                </a:solidFill>
                <a:latin typeface="Trebuchet MS" panose="020B0703020202090204" pitchFamily="34" charset="0"/>
                <a:ea typeface="Trebuchet MS"/>
                <a:cs typeface="Trebuchet MS"/>
                <a:sym typeface="Trebuchet MS"/>
              </a:rPr>
              <a:t>Module</a:t>
            </a:r>
            <a:endParaRPr sz="1200" b="1">
              <a:solidFill>
                <a:srgbClr val="FF0000"/>
              </a:solidFill>
              <a:latin typeface="Trebuchet MS" panose="020B0703020202090204" pitchFamily="34" charset="0"/>
              <a:ea typeface="Trebuchet MS"/>
              <a:cs typeface="Trebuchet MS"/>
              <a:sym typeface="Trebuchet MS"/>
            </a:endParaRPr>
          </a:p>
        </p:txBody>
      </p:sp>
      <p:sp>
        <p:nvSpPr>
          <p:cNvPr id="369" name="Google Shape;369;g2dac4d3397e_0_120"/>
          <p:cNvSpPr txBox="1"/>
          <p:nvPr/>
        </p:nvSpPr>
        <p:spPr>
          <a:xfrm>
            <a:off x="5864050" y="3170132"/>
            <a:ext cx="1120500" cy="424691"/>
          </a:xfrm>
          <a:prstGeom prst="rect">
            <a:avLst/>
          </a:prstGeom>
          <a:noFill/>
          <a:ln>
            <a:noFill/>
          </a:ln>
        </p:spPr>
        <p:txBody>
          <a:bodyPr spcFirstLastPara="1" wrap="square" lIns="91425" tIns="45700" rIns="91425" bIns="45700" anchor="t" anchorCtr="0">
            <a:spAutoFit/>
          </a:bodyPr>
          <a:lstStyle/>
          <a:p>
            <a:pPr algn="ctr" defTabSz="685783">
              <a:lnSpc>
                <a:spcPct val="90000"/>
              </a:lnSpc>
            </a:pPr>
            <a:r>
              <a:rPr lang="en-US" sz="1200" b="1">
                <a:solidFill>
                  <a:prstClr val="white"/>
                </a:solidFill>
                <a:latin typeface="Trebuchet MS" panose="020B0703020202090204" pitchFamily="34" charset="0"/>
                <a:ea typeface="Trebuchet MS"/>
                <a:cs typeface="Trebuchet MS"/>
                <a:sym typeface="Trebuchet MS"/>
              </a:rPr>
              <a:t>Audit </a:t>
            </a:r>
          </a:p>
          <a:p>
            <a:pPr algn="ctr" defTabSz="685783">
              <a:lnSpc>
                <a:spcPct val="90000"/>
              </a:lnSpc>
            </a:pPr>
            <a:r>
              <a:rPr lang="en-US" sz="1200" b="1">
                <a:solidFill>
                  <a:prstClr val="white"/>
                </a:solidFill>
                <a:latin typeface="Trebuchet MS" panose="020B0703020202090204" pitchFamily="34" charset="0"/>
                <a:ea typeface="Trebuchet MS"/>
                <a:cs typeface="Trebuchet MS"/>
                <a:sym typeface="Trebuchet MS"/>
              </a:rPr>
              <a:t>Results</a:t>
            </a:r>
            <a:endParaRPr sz="1200" b="1">
              <a:solidFill>
                <a:prstClr val="white"/>
              </a:solidFill>
              <a:latin typeface="Trebuchet MS" panose="020B0703020202090204" pitchFamily="34" charset="0"/>
              <a:ea typeface="Trebuchet MS"/>
              <a:cs typeface="Trebuchet MS"/>
              <a:sym typeface="Trebuchet MS"/>
            </a:endParaRPr>
          </a:p>
        </p:txBody>
      </p:sp>
      <p:sp>
        <p:nvSpPr>
          <p:cNvPr id="382" name="Google Shape;382;g2dac4d3397e_0_120"/>
          <p:cNvSpPr/>
          <p:nvPr/>
        </p:nvSpPr>
        <p:spPr>
          <a:xfrm>
            <a:off x="5890650" y="3925975"/>
            <a:ext cx="1120500" cy="338700"/>
          </a:xfrm>
          <a:prstGeom prst="rect">
            <a:avLst/>
          </a:prstGeom>
          <a:noFill/>
          <a:ln>
            <a:noFill/>
          </a:ln>
        </p:spPr>
        <p:txBody>
          <a:bodyPr spcFirstLastPara="1" wrap="square" lIns="91425" tIns="45700" rIns="91425" bIns="45700" anchor="t" anchorCtr="0">
            <a:noAutofit/>
          </a:bodyPr>
          <a:lstStyle/>
          <a:p>
            <a:pPr algn="ctr" defTabSz="685783"/>
            <a:r>
              <a:rPr lang="en-US" sz="900" b="1">
                <a:solidFill>
                  <a:prstClr val="white">
                    <a:lumMod val="85000"/>
                  </a:prstClr>
                </a:solidFill>
                <a:latin typeface="Trebuchet MS" panose="020B0703020202090204" pitchFamily="34" charset="0"/>
                <a:ea typeface="Trebuchet MS"/>
                <a:cs typeface="Trebuchet MS"/>
                <a:sym typeface="Trebuchet MS"/>
              </a:rPr>
              <a:t>On-prem</a:t>
            </a:r>
            <a:endParaRPr lang="en-US" sz="1013">
              <a:solidFill>
                <a:prstClr val="white">
                  <a:lumMod val="85000"/>
                </a:prstClr>
              </a:solidFill>
              <a:latin typeface="Trebuchet MS" panose="020B0703020202090204" pitchFamily="34" charset="0"/>
            </a:endParaRPr>
          </a:p>
        </p:txBody>
      </p:sp>
      <p:sp>
        <p:nvSpPr>
          <p:cNvPr id="383" name="Google Shape;383;g2dac4d3397e_0_120"/>
          <p:cNvSpPr/>
          <p:nvPr/>
        </p:nvSpPr>
        <p:spPr>
          <a:xfrm>
            <a:off x="5565048" y="1142073"/>
            <a:ext cx="1483200" cy="448457"/>
          </a:xfrm>
          <a:prstGeom prst="roundRect">
            <a:avLst>
              <a:gd name="adj" fmla="val 16667"/>
            </a:avLst>
          </a:prstGeom>
          <a:solidFill>
            <a:schemeClr val="dk2"/>
          </a:solidFill>
          <a:ln w="9525" cap="flat" cmpd="sng">
            <a:solidFill>
              <a:srgbClr val="366092"/>
            </a:solidFill>
            <a:prstDash val="solid"/>
            <a:round/>
            <a:headEnd type="none" w="sm" len="sm"/>
            <a:tailEnd type="none" w="sm" len="sm"/>
          </a:ln>
        </p:spPr>
        <p:txBody>
          <a:bodyPr spcFirstLastPara="1" wrap="square" lIns="91425" tIns="45700" rIns="91425" bIns="45700" anchor="t" anchorCtr="0">
            <a:noAutofit/>
          </a:bodyPr>
          <a:lstStyle/>
          <a:p>
            <a:pPr algn="ctr" defTabSz="685783">
              <a:lnSpc>
                <a:spcPct val="90000"/>
              </a:lnSpc>
            </a:pPr>
            <a:r>
              <a:rPr lang="en-US" sz="1100" b="1">
                <a:solidFill>
                  <a:srgbClr val="B9D300"/>
                </a:solidFill>
                <a:latin typeface="Trebuchet MS" panose="020B0703020202090204" pitchFamily="34" charset="0"/>
                <a:ea typeface="Trebuchet MS"/>
                <a:cs typeface="Trebuchet MS"/>
                <a:sym typeface="Trebuchet MS"/>
              </a:rPr>
              <a:t>Sify Infinit </a:t>
            </a:r>
            <a:endParaRPr sz="1100" b="1">
              <a:solidFill>
                <a:srgbClr val="B9D300"/>
              </a:solidFill>
              <a:latin typeface="Trebuchet MS" panose="020B0703020202090204" pitchFamily="34" charset="0"/>
              <a:ea typeface="Trebuchet MS"/>
              <a:cs typeface="Trebuchet MS"/>
              <a:sym typeface="Trebuchet MS"/>
            </a:endParaRPr>
          </a:p>
          <a:p>
            <a:pPr algn="ctr" defTabSz="685783">
              <a:lnSpc>
                <a:spcPct val="90000"/>
              </a:lnSpc>
            </a:pPr>
            <a:r>
              <a:rPr lang="en-US" sz="1100" b="1">
                <a:solidFill>
                  <a:srgbClr val="B9D300"/>
                </a:solidFill>
                <a:latin typeface="Trebuchet MS" panose="020B0703020202090204" pitchFamily="34" charset="0"/>
                <a:ea typeface="Trebuchet MS"/>
                <a:cs typeface="Trebuchet MS"/>
                <a:sym typeface="Trebuchet MS"/>
              </a:rPr>
              <a:t>Traceability</a:t>
            </a:r>
            <a:endParaRPr sz="1100" b="1">
              <a:solidFill>
                <a:srgbClr val="B9D300"/>
              </a:solidFill>
              <a:latin typeface="Trebuchet MS" panose="020B0703020202090204" pitchFamily="34" charset="0"/>
              <a:ea typeface="Trebuchet MS"/>
              <a:cs typeface="Trebuchet MS"/>
              <a:sym typeface="Trebuchet MS"/>
            </a:endParaRPr>
          </a:p>
        </p:txBody>
      </p:sp>
      <p:sp>
        <p:nvSpPr>
          <p:cNvPr id="384" name="Google Shape;384;g2dac4d3397e_0_120"/>
          <p:cNvSpPr/>
          <p:nvPr/>
        </p:nvSpPr>
        <p:spPr>
          <a:xfrm>
            <a:off x="7211498" y="1142073"/>
            <a:ext cx="1483200" cy="448457"/>
          </a:xfrm>
          <a:prstGeom prst="roundRect">
            <a:avLst>
              <a:gd name="adj" fmla="val 16667"/>
            </a:avLst>
          </a:prstGeom>
          <a:solidFill>
            <a:schemeClr val="dk2"/>
          </a:solidFill>
          <a:ln w="9525" cap="flat" cmpd="sng">
            <a:solidFill>
              <a:srgbClr val="366092"/>
            </a:solidFill>
            <a:prstDash val="solid"/>
            <a:round/>
            <a:headEnd type="none" w="sm" len="sm"/>
            <a:tailEnd type="none" w="sm" len="sm"/>
          </a:ln>
        </p:spPr>
        <p:txBody>
          <a:bodyPr spcFirstLastPara="1" wrap="square" lIns="91425" tIns="45700" rIns="91425" bIns="45700" anchor="t" anchorCtr="0">
            <a:noAutofit/>
          </a:bodyPr>
          <a:lstStyle/>
          <a:p>
            <a:pPr algn="ctr" defTabSz="685783">
              <a:lnSpc>
                <a:spcPct val="90000"/>
              </a:lnSpc>
            </a:pPr>
            <a:r>
              <a:rPr lang="en-US" sz="1100" b="1">
                <a:solidFill>
                  <a:srgbClr val="B9D300"/>
                </a:solidFill>
                <a:latin typeface="Trebuchet MS" panose="020B0703020202090204" pitchFamily="34" charset="0"/>
                <a:ea typeface="Trebuchet MS"/>
                <a:cs typeface="Trebuchet MS"/>
                <a:sym typeface="Trebuchet MS"/>
              </a:rPr>
              <a:t>Sify Infinit </a:t>
            </a:r>
            <a:endParaRPr sz="1100" b="1">
              <a:solidFill>
                <a:srgbClr val="B9D300"/>
              </a:solidFill>
              <a:latin typeface="Trebuchet MS" panose="020B0703020202090204" pitchFamily="34" charset="0"/>
              <a:ea typeface="Trebuchet MS"/>
              <a:cs typeface="Trebuchet MS"/>
              <a:sym typeface="Trebuchet MS"/>
            </a:endParaRPr>
          </a:p>
          <a:p>
            <a:pPr algn="ctr" defTabSz="685783">
              <a:lnSpc>
                <a:spcPct val="90000"/>
              </a:lnSpc>
            </a:pPr>
            <a:r>
              <a:rPr lang="en-US" sz="1100" b="1">
                <a:solidFill>
                  <a:srgbClr val="B9D300"/>
                </a:solidFill>
                <a:latin typeface="Trebuchet MS" panose="020B0703020202090204" pitchFamily="34" charset="0"/>
                <a:ea typeface="Trebuchet MS"/>
                <a:cs typeface="Trebuchet MS"/>
                <a:sym typeface="Trebuchet MS"/>
              </a:rPr>
              <a:t>Efficiency</a:t>
            </a:r>
            <a:endParaRPr sz="1100" b="1">
              <a:solidFill>
                <a:srgbClr val="B9D300"/>
              </a:solidFill>
              <a:latin typeface="Trebuchet MS" panose="020B0703020202090204" pitchFamily="34" charset="0"/>
              <a:ea typeface="Trebuchet MS"/>
              <a:cs typeface="Trebuchet MS"/>
              <a:sym typeface="Trebuchet MS"/>
            </a:endParaRPr>
          </a:p>
        </p:txBody>
      </p:sp>
      <p:cxnSp>
        <p:nvCxnSpPr>
          <p:cNvPr id="385" name="Google Shape;385;g2dac4d3397e_0_120"/>
          <p:cNvCxnSpPr>
            <a:cxnSpLocks/>
            <a:stCxn id="349" idx="0"/>
            <a:endCxn id="380" idx="2"/>
          </p:cNvCxnSpPr>
          <p:nvPr/>
        </p:nvCxnSpPr>
        <p:spPr>
          <a:xfrm rot="16200000" flipV="1">
            <a:off x="5117176" y="1133551"/>
            <a:ext cx="884946" cy="1798902"/>
          </a:xfrm>
          <a:prstGeom prst="bentConnector3">
            <a:avLst>
              <a:gd name="adj1" fmla="val 50000"/>
            </a:avLst>
          </a:prstGeom>
          <a:noFill/>
          <a:ln w="12700" cap="flat" cmpd="sng">
            <a:solidFill>
              <a:srgbClr val="93B3D7"/>
            </a:solidFill>
            <a:prstDash val="solid"/>
            <a:round/>
            <a:headEnd type="none" w="sm" len="sm"/>
            <a:tailEnd type="stealth" w="med" len="med"/>
          </a:ln>
        </p:spPr>
      </p:cxnSp>
      <p:cxnSp>
        <p:nvCxnSpPr>
          <p:cNvPr id="386" name="Google Shape;386;g2dac4d3397e_0_120"/>
          <p:cNvCxnSpPr>
            <a:cxnSpLocks/>
            <a:stCxn id="349" idx="0"/>
            <a:endCxn id="384" idx="2"/>
          </p:cNvCxnSpPr>
          <p:nvPr/>
        </p:nvCxnSpPr>
        <p:spPr>
          <a:xfrm rot="5400000" flipH="1" flipV="1">
            <a:off x="6763626" y="1286004"/>
            <a:ext cx="884946" cy="1493998"/>
          </a:xfrm>
          <a:prstGeom prst="bentConnector3">
            <a:avLst>
              <a:gd name="adj1" fmla="val 50000"/>
            </a:avLst>
          </a:prstGeom>
          <a:noFill/>
          <a:ln w="12700" cap="flat" cmpd="sng">
            <a:solidFill>
              <a:srgbClr val="93B3D7"/>
            </a:solidFill>
            <a:prstDash val="solid"/>
            <a:round/>
            <a:headEnd type="none" w="sm" len="sm"/>
            <a:tailEnd type="stealth" w="med" len="med"/>
          </a:ln>
        </p:spPr>
      </p:cxnSp>
      <p:cxnSp>
        <p:nvCxnSpPr>
          <p:cNvPr id="387" name="Google Shape;387;g2dac4d3397e_0_120"/>
          <p:cNvCxnSpPr>
            <a:cxnSpLocks/>
            <a:stCxn id="349" idx="0"/>
            <a:endCxn id="383" idx="2"/>
          </p:cNvCxnSpPr>
          <p:nvPr/>
        </p:nvCxnSpPr>
        <p:spPr>
          <a:xfrm rot="16200000" flipV="1">
            <a:off x="5940401" y="1956777"/>
            <a:ext cx="884946" cy="152452"/>
          </a:xfrm>
          <a:prstGeom prst="bentConnector3">
            <a:avLst>
              <a:gd name="adj1" fmla="val 50000"/>
            </a:avLst>
          </a:prstGeom>
          <a:noFill/>
          <a:ln w="12700" cap="flat" cmpd="sng">
            <a:solidFill>
              <a:srgbClr val="93B3D7"/>
            </a:solidFill>
            <a:prstDash val="solid"/>
            <a:round/>
            <a:headEnd type="none" w="sm" len="sm"/>
            <a:tailEnd type="stealth" w="med" len="med"/>
          </a:ln>
        </p:spPr>
      </p:cxnSp>
      <p:sp>
        <p:nvSpPr>
          <p:cNvPr id="388" name="Google Shape;388;g2dac4d3397e_0_120"/>
          <p:cNvSpPr/>
          <p:nvPr/>
        </p:nvSpPr>
        <p:spPr>
          <a:xfrm>
            <a:off x="5072887" y="1769701"/>
            <a:ext cx="2296200" cy="230700"/>
          </a:xfrm>
          <a:prstGeom prst="rect">
            <a:avLst/>
          </a:prstGeom>
          <a:noFill/>
          <a:ln>
            <a:noFill/>
          </a:ln>
        </p:spPr>
        <p:txBody>
          <a:bodyPr spcFirstLastPara="1" wrap="square" lIns="91425" tIns="45700" rIns="91425" bIns="45700" anchor="t" anchorCtr="0">
            <a:noAutofit/>
          </a:bodyPr>
          <a:lstStyle/>
          <a:p>
            <a:pPr algn="ctr" defTabSz="685783"/>
            <a:r>
              <a:rPr lang="en-US" sz="900" b="1" dirty="0">
                <a:solidFill>
                  <a:prstClr val="white"/>
                </a:solidFill>
                <a:latin typeface="Trebuchet MS" panose="020B0703020202090204" pitchFamily="34" charset="0"/>
                <a:ea typeface="Trebuchet MS"/>
                <a:cs typeface="Trebuchet MS"/>
                <a:sym typeface="Trebuchet MS"/>
              </a:rPr>
              <a:t>Deployed in the </a:t>
            </a:r>
            <a:r>
              <a:rPr lang="en-US" sz="900" b="1" dirty="0">
                <a:solidFill>
                  <a:srgbClr val="B9D300"/>
                </a:solidFill>
                <a:latin typeface="Trebuchet MS" panose="020B0703020202090204" pitchFamily="34" charset="0"/>
                <a:ea typeface="Trebuchet MS"/>
                <a:cs typeface="Trebuchet MS"/>
                <a:sym typeface="Trebuchet MS"/>
              </a:rPr>
              <a:t>Sify</a:t>
            </a:r>
            <a:r>
              <a:rPr lang="en-US" sz="900" b="1" dirty="0">
                <a:solidFill>
                  <a:prstClr val="white"/>
                </a:solidFill>
                <a:latin typeface="Trebuchet MS" panose="020B0703020202090204" pitchFamily="34" charset="0"/>
                <a:ea typeface="Trebuchet MS"/>
                <a:cs typeface="Trebuchet MS"/>
                <a:sym typeface="Trebuchet MS"/>
              </a:rPr>
              <a:t> CI cloud</a:t>
            </a:r>
            <a:endParaRPr sz="1013" dirty="0">
              <a:solidFill>
                <a:prstClr val="black"/>
              </a:solidFill>
              <a:latin typeface="Trebuchet MS" panose="020B0703020202090204" pitchFamily="34" charset="0"/>
            </a:endParaRPr>
          </a:p>
        </p:txBody>
      </p:sp>
      <p:pic>
        <p:nvPicPr>
          <p:cNvPr id="389" name="Google Shape;389;g2dac4d3397e_0_120" descr="Cloud outline"/>
          <p:cNvPicPr preferRelativeResize="0"/>
          <p:nvPr/>
        </p:nvPicPr>
        <p:blipFill rotWithShape="1">
          <a:blip r:embed="rId7">
            <a:alphaModFix/>
          </a:blip>
          <a:srcRect/>
          <a:stretch/>
        </p:blipFill>
        <p:spPr>
          <a:xfrm>
            <a:off x="7043711" y="1684050"/>
            <a:ext cx="335575" cy="369838"/>
          </a:xfrm>
          <a:prstGeom prst="rect">
            <a:avLst/>
          </a:prstGeom>
          <a:noFill/>
          <a:ln>
            <a:noFill/>
          </a:ln>
        </p:spPr>
      </p:pic>
      <p:sp>
        <p:nvSpPr>
          <p:cNvPr id="390" name="Google Shape;390;g2dac4d3397e_0_120"/>
          <p:cNvSpPr txBox="1"/>
          <p:nvPr/>
        </p:nvSpPr>
        <p:spPr>
          <a:xfrm>
            <a:off x="323850" y="1111256"/>
            <a:ext cx="3320528" cy="925866"/>
          </a:xfrm>
          <a:prstGeom prst="rect">
            <a:avLst/>
          </a:prstGeom>
          <a:noFill/>
          <a:ln>
            <a:noFill/>
          </a:ln>
        </p:spPr>
        <p:txBody>
          <a:bodyPr spcFirstLastPara="1" wrap="square" lIns="91425" tIns="45700" rIns="91425" bIns="45700" anchor="t" anchorCtr="0">
            <a:noAutofit/>
          </a:bodyPr>
          <a:lstStyle/>
          <a:p>
            <a:pPr marL="171446" indent="-171446" defTabSz="685783">
              <a:buClr>
                <a:prstClr val="white"/>
              </a:buClr>
              <a:buSzPts val="1200"/>
              <a:buFont typeface="Arial" panose="020B0604020202020204" pitchFamily="34" charset="0"/>
              <a:buChar char="•"/>
            </a:pPr>
            <a:r>
              <a:rPr lang="en-US" sz="1000" b="1" dirty="0">
                <a:solidFill>
                  <a:prstClr val="white">
                    <a:lumMod val="75000"/>
                  </a:prstClr>
                </a:solidFill>
                <a:latin typeface="Trebuchet MS" panose="020B0703020202090204" pitchFamily="34" charset="0"/>
                <a:ea typeface="Trebuchet MS"/>
                <a:cs typeface="Trebuchet MS"/>
                <a:sym typeface="Trebuchet MS"/>
              </a:rPr>
              <a:t>Single solution for multiple use cases</a:t>
            </a:r>
          </a:p>
          <a:p>
            <a:pPr marL="171446" indent="-171446" defTabSz="685783">
              <a:buClr>
                <a:prstClr val="white"/>
              </a:buClr>
              <a:buSzPts val="1200"/>
              <a:buFont typeface="Arial" panose="020B0604020202020204" pitchFamily="34" charset="0"/>
              <a:buChar char="•"/>
            </a:pPr>
            <a:r>
              <a:rPr lang="en-US" sz="1000" b="1" dirty="0">
                <a:solidFill>
                  <a:prstClr val="white">
                    <a:lumMod val="75000"/>
                  </a:prstClr>
                </a:solidFill>
                <a:latin typeface="Trebuchet MS" panose="020B0703020202090204" pitchFamily="34" charset="0"/>
                <a:ea typeface="Trebuchet MS"/>
                <a:cs typeface="Trebuchet MS"/>
                <a:sym typeface="Trebuchet MS"/>
              </a:rPr>
              <a:t>No code AI/ML solution development &amp; maintenance enabling users to be self-sufficient</a:t>
            </a:r>
          </a:p>
          <a:p>
            <a:pPr marL="171446" indent="-171446" defTabSz="685783">
              <a:buClr>
                <a:prstClr val="white"/>
              </a:buClr>
              <a:buSzPts val="1200"/>
              <a:buFont typeface="Arial" panose="020B0604020202020204" pitchFamily="34" charset="0"/>
              <a:buChar char="•"/>
            </a:pPr>
            <a:r>
              <a:rPr lang="en-US" sz="1000" b="1" dirty="0">
                <a:solidFill>
                  <a:prstClr val="white">
                    <a:lumMod val="75000"/>
                  </a:prstClr>
                </a:solidFill>
                <a:latin typeface="Trebuchet MS" panose="020B0703020202090204" pitchFamily="34" charset="0"/>
                <a:ea typeface="Trebuchet MS"/>
                <a:cs typeface="Trebuchet MS"/>
                <a:sym typeface="Trebuchet MS"/>
              </a:rPr>
              <a:t>Ultimate security with on-prem AI training option</a:t>
            </a:r>
          </a:p>
          <a:p>
            <a:pPr marL="171446" indent="-171446" defTabSz="685783">
              <a:buClr>
                <a:prstClr val="white"/>
              </a:buClr>
              <a:buSzPts val="1200"/>
              <a:buFont typeface="Arial" panose="020B0604020202020204" pitchFamily="34" charset="0"/>
              <a:buChar char="•"/>
            </a:pPr>
            <a:r>
              <a:rPr lang="en-US" sz="1000" b="1" dirty="0">
                <a:solidFill>
                  <a:prstClr val="white">
                    <a:lumMod val="75000"/>
                  </a:prstClr>
                </a:solidFill>
                <a:latin typeface="Trebuchet MS" panose="020B0703020202090204" pitchFamily="34" charset="0"/>
                <a:ea typeface="Trebuchet MS"/>
                <a:cs typeface="Trebuchet MS"/>
                <a:sym typeface="Trebuchet MS"/>
              </a:rPr>
              <a:t>Low latency with on-prem audit module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AD4E4-345C-482E-97BF-4AF374A3619B}"/>
              </a:ext>
            </a:extLst>
          </p:cNvPr>
          <p:cNvSpPr>
            <a:spLocks noGrp="1"/>
          </p:cNvSpPr>
          <p:nvPr>
            <p:ph type="title"/>
          </p:nvPr>
        </p:nvSpPr>
        <p:spPr/>
        <p:txBody>
          <a:bodyPr vert="horz" wrap="square" lIns="0" tIns="45715" rIns="91428" bIns="45715" rtlCol="0" anchor="ctr">
            <a:spAutoFit/>
          </a:bodyPr>
          <a:lstStyle/>
          <a:p>
            <a:r>
              <a:rPr lang="en-US" dirty="0"/>
              <a:t>SIFY’S Global presence</a:t>
            </a:r>
          </a:p>
        </p:txBody>
      </p:sp>
      <p:grpSp>
        <p:nvGrpSpPr>
          <p:cNvPr id="5" name="Group 4">
            <a:extLst>
              <a:ext uri="{FF2B5EF4-FFF2-40B4-BE49-F238E27FC236}">
                <a16:creationId xmlns:a16="http://schemas.microsoft.com/office/drawing/2014/main" id="{D034AFAB-AAAF-4CE6-B600-C65258D78830}"/>
              </a:ext>
            </a:extLst>
          </p:cNvPr>
          <p:cNvGrpSpPr/>
          <p:nvPr/>
        </p:nvGrpSpPr>
        <p:grpSpPr>
          <a:xfrm>
            <a:off x="967274" y="967878"/>
            <a:ext cx="6078934" cy="2924860"/>
            <a:chOff x="1050800" y="3182463"/>
            <a:chExt cx="3131327" cy="1638048"/>
          </a:xfrm>
          <a:solidFill>
            <a:schemeClr val="bg1">
              <a:lumMod val="85000"/>
            </a:schemeClr>
          </a:solidFill>
        </p:grpSpPr>
        <p:sp>
          <p:nvSpPr>
            <p:cNvPr id="36" name="Freeform 257">
              <a:extLst>
                <a:ext uri="{FF2B5EF4-FFF2-40B4-BE49-F238E27FC236}">
                  <a16:creationId xmlns:a16="http://schemas.microsoft.com/office/drawing/2014/main" id="{5F831381-0717-49FD-9447-6BA93A99DB25}"/>
                </a:ext>
              </a:extLst>
            </p:cNvPr>
            <p:cNvSpPr>
              <a:spLocks/>
            </p:cNvSpPr>
            <p:nvPr/>
          </p:nvSpPr>
          <p:spPr bwMode="auto">
            <a:xfrm>
              <a:off x="2745636" y="3655189"/>
              <a:ext cx="18323" cy="20154"/>
            </a:xfrm>
            <a:custGeom>
              <a:avLst/>
              <a:gdLst/>
              <a:ahLst/>
              <a:cxnLst>
                <a:cxn ang="0">
                  <a:pos x="18" y="40"/>
                </a:cxn>
                <a:cxn ang="0">
                  <a:pos x="8" y="31"/>
                </a:cxn>
                <a:cxn ang="0">
                  <a:pos x="1" y="24"/>
                </a:cxn>
                <a:cxn ang="0">
                  <a:pos x="2" y="15"/>
                </a:cxn>
                <a:cxn ang="0">
                  <a:pos x="8" y="7"/>
                </a:cxn>
                <a:cxn ang="0">
                  <a:pos x="11" y="5"/>
                </a:cxn>
                <a:cxn ang="0">
                  <a:pos x="18" y="5"/>
                </a:cxn>
                <a:cxn ang="0">
                  <a:pos x="27" y="12"/>
                </a:cxn>
                <a:cxn ang="0">
                  <a:pos x="35" y="16"/>
                </a:cxn>
                <a:cxn ang="0">
                  <a:pos x="29" y="21"/>
                </a:cxn>
                <a:cxn ang="0">
                  <a:pos x="25" y="25"/>
                </a:cxn>
                <a:cxn ang="0">
                  <a:pos x="17" y="33"/>
                </a:cxn>
                <a:cxn ang="0">
                  <a:pos x="18" y="40"/>
                </a:cxn>
              </a:cxnLst>
              <a:rect l="0" t="0" r="r" b="b"/>
              <a:pathLst>
                <a:path w="37" h="40">
                  <a:moveTo>
                    <a:pt x="18" y="40"/>
                  </a:moveTo>
                  <a:cubicBezTo>
                    <a:pt x="13" y="40"/>
                    <a:pt x="13" y="33"/>
                    <a:pt x="8" y="31"/>
                  </a:cubicBezTo>
                  <a:cubicBezTo>
                    <a:pt x="5" y="30"/>
                    <a:pt x="1" y="29"/>
                    <a:pt x="1" y="24"/>
                  </a:cubicBezTo>
                  <a:cubicBezTo>
                    <a:pt x="6" y="23"/>
                    <a:pt x="0" y="19"/>
                    <a:pt x="2" y="15"/>
                  </a:cubicBezTo>
                  <a:cubicBezTo>
                    <a:pt x="6" y="14"/>
                    <a:pt x="4" y="9"/>
                    <a:pt x="8" y="7"/>
                  </a:cubicBezTo>
                  <a:cubicBezTo>
                    <a:pt x="10" y="6"/>
                    <a:pt x="15" y="11"/>
                    <a:pt x="11" y="5"/>
                  </a:cubicBezTo>
                  <a:cubicBezTo>
                    <a:pt x="10" y="0"/>
                    <a:pt x="16" y="3"/>
                    <a:pt x="18" y="5"/>
                  </a:cubicBezTo>
                  <a:cubicBezTo>
                    <a:pt x="21" y="7"/>
                    <a:pt x="23" y="11"/>
                    <a:pt x="27" y="12"/>
                  </a:cubicBezTo>
                  <a:cubicBezTo>
                    <a:pt x="30" y="12"/>
                    <a:pt x="31" y="16"/>
                    <a:pt x="35" y="16"/>
                  </a:cubicBezTo>
                  <a:cubicBezTo>
                    <a:pt x="37" y="20"/>
                    <a:pt x="30" y="19"/>
                    <a:pt x="29" y="21"/>
                  </a:cubicBezTo>
                  <a:cubicBezTo>
                    <a:pt x="34" y="23"/>
                    <a:pt x="28" y="28"/>
                    <a:pt x="25" y="25"/>
                  </a:cubicBezTo>
                  <a:cubicBezTo>
                    <a:pt x="21" y="22"/>
                    <a:pt x="17" y="29"/>
                    <a:pt x="17" y="33"/>
                  </a:cubicBezTo>
                  <a:cubicBezTo>
                    <a:pt x="18" y="36"/>
                    <a:pt x="18" y="38"/>
                    <a:pt x="18" y="40"/>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37" name="Freeform 258">
              <a:extLst>
                <a:ext uri="{FF2B5EF4-FFF2-40B4-BE49-F238E27FC236}">
                  <a16:creationId xmlns:a16="http://schemas.microsoft.com/office/drawing/2014/main" id="{FA5C4F2D-D2F0-4F69-BEFB-1A9160F72AD0}"/>
                </a:ext>
              </a:extLst>
            </p:cNvPr>
            <p:cNvSpPr>
              <a:spLocks/>
            </p:cNvSpPr>
            <p:nvPr/>
          </p:nvSpPr>
          <p:spPr bwMode="auto">
            <a:xfrm>
              <a:off x="2699830" y="3614879"/>
              <a:ext cx="29316" cy="18323"/>
            </a:xfrm>
            <a:custGeom>
              <a:avLst/>
              <a:gdLst/>
              <a:ahLst/>
              <a:cxnLst>
                <a:cxn ang="0">
                  <a:pos x="9" y="11"/>
                </a:cxn>
                <a:cxn ang="0">
                  <a:pos x="22" y="13"/>
                </a:cxn>
                <a:cxn ang="0">
                  <a:pos x="33" y="9"/>
                </a:cxn>
                <a:cxn ang="0">
                  <a:pos x="45" y="7"/>
                </a:cxn>
                <a:cxn ang="0">
                  <a:pos x="54" y="4"/>
                </a:cxn>
                <a:cxn ang="0">
                  <a:pos x="63" y="12"/>
                </a:cxn>
                <a:cxn ang="0">
                  <a:pos x="56" y="14"/>
                </a:cxn>
                <a:cxn ang="0">
                  <a:pos x="46" y="20"/>
                </a:cxn>
                <a:cxn ang="0">
                  <a:pos x="44" y="27"/>
                </a:cxn>
                <a:cxn ang="0">
                  <a:pos x="41" y="33"/>
                </a:cxn>
                <a:cxn ang="0">
                  <a:pos x="35" y="34"/>
                </a:cxn>
                <a:cxn ang="0">
                  <a:pos x="28" y="31"/>
                </a:cxn>
                <a:cxn ang="0">
                  <a:pos x="20" y="35"/>
                </a:cxn>
                <a:cxn ang="0">
                  <a:pos x="13" y="35"/>
                </a:cxn>
                <a:cxn ang="0">
                  <a:pos x="14" y="31"/>
                </a:cxn>
                <a:cxn ang="0">
                  <a:pos x="7" y="22"/>
                </a:cxn>
                <a:cxn ang="0">
                  <a:pos x="8" y="15"/>
                </a:cxn>
                <a:cxn ang="0">
                  <a:pos x="9" y="11"/>
                </a:cxn>
              </a:cxnLst>
              <a:rect l="0" t="0" r="r" b="b"/>
              <a:pathLst>
                <a:path w="63" h="38">
                  <a:moveTo>
                    <a:pt x="9" y="11"/>
                  </a:moveTo>
                  <a:cubicBezTo>
                    <a:pt x="14" y="11"/>
                    <a:pt x="18" y="13"/>
                    <a:pt x="22" y="13"/>
                  </a:cubicBezTo>
                  <a:cubicBezTo>
                    <a:pt x="27" y="16"/>
                    <a:pt x="29" y="11"/>
                    <a:pt x="33" y="9"/>
                  </a:cubicBezTo>
                  <a:cubicBezTo>
                    <a:pt x="37" y="7"/>
                    <a:pt x="42" y="11"/>
                    <a:pt x="45" y="7"/>
                  </a:cubicBezTo>
                  <a:cubicBezTo>
                    <a:pt x="52" y="10"/>
                    <a:pt x="52" y="7"/>
                    <a:pt x="54" y="4"/>
                  </a:cubicBezTo>
                  <a:cubicBezTo>
                    <a:pt x="59" y="0"/>
                    <a:pt x="59" y="10"/>
                    <a:pt x="63" y="12"/>
                  </a:cubicBezTo>
                  <a:cubicBezTo>
                    <a:pt x="59" y="8"/>
                    <a:pt x="59" y="15"/>
                    <a:pt x="56" y="14"/>
                  </a:cubicBezTo>
                  <a:cubicBezTo>
                    <a:pt x="53" y="18"/>
                    <a:pt x="48" y="16"/>
                    <a:pt x="46" y="20"/>
                  </a:cubicBezTo>
                  <a:cubicBezTo>
                    <a:pt x="49" y="22"/>
                    <a:pt x="48" y="28"/>
                    <a:pt x="44" y="27"/>
                  </a:cubicBezTo>
                  <a:cubicBezTo>
                    <a:pt x="40" y="28"/>
                    <a:pt x="41" y="30"/>
                    <a:pt x="41" y="33"/>
                  </a:cubicBezTo>
                  <a:cubicBezTo>
                    <a:pt x="42" y="38"/>
                    <a:pt x="37" y="36"/>
                    <a:pt x="35" y="34"/>
                  </a:cubicBezTo>
                  <a:cubicBezTo>
                    <a:pt x="32" y="36"/>
                    <a:pt x="29" y="35"/>
                    <a:pt x="28" y="31"/>
                  </a:cubicBezTo>
                  <a:cubicBezTo>
                    <a:pt x="26" y="31"/>
                    <a:pt x="24" y="37"/>
                    <a:pt x="20" y="35"/>
                  </a:cubicBezTo>
                  <a:cubicBezTo>
                    <a:pt x="17" y="34"/>
                    <a:pt x="16" y="35"/>
                    <a:pt x="13" y="35"/>
                  </a:cubicBezTo>
                  <a:cubicBezTo>
                    <a:pt x="5" y="36"/>
                    <a:pt x="13" y="36"/>
                    <a:pt x="14" y="31"/>
                  </a:cubicBezTo>
                  <a:cubicBezTo>
                    <a:pt x="8" y="29"/>
                    <a:pt x="10" y="24"/>
                    <a:pt x="7" y="22"/>
                  </a:cubicBezTo>
                  <a:cubicBezTo>
                    <a:pt x="15" y="18"/>
                    <a:pt x="0" y="18"/>
                    <a:pt x="8" y="15"/>
                  </a:cubicBezTo>
                  <a:cubicBezTo>
                    <a:pt x="9" y="14"/>
                    <a:pt x="11" y="14"/>
                    <a:pt x="9" y="11"/>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38" name="Freeform 259">
              <a:extLst>
                <a:ext uri="{FF2B5EF4-FFF2-40B4-BE49-F238E27FC236}">
                  <a16:creationId xmlns:a16="http://schemas.microsoft.com/office/drawing/2014/main" id="{B9C86C65-B811-4071-AF1F-2D091EA028F8}"/>
                </a:ext>
              </a:extLst>
            </p:cNvPr>
            <p:cNvSpPr>
              <a:spLocks noEditPoints="1"/>
            </p:cNvSpPr>
            <p:nvPr/>
          </p:nvSpPr>
          <p:spPr bwMode="auto">
            <a:xfrm>
              <a:off x="2703496" y="3618543"/>
              <a:ext cx="53135" cy="51303"/>
            </a:xfrm>
            <a:custGeom>
              <a:avLst/>
              <a:gdLst/>
              <a:ahLst/>
              <a:cxnLst>
                <a:cxn ang="0">
                  <a:pos x="74" y="85"/>
                </a:cxn>
                <a:cxn ang="0">
                  <a:pos x="63" y="76"/>
                </a:cxn>
                <a:cxn ang="0">
                  <a:pos x="50" y="73"/>
                </a:cxn>
                <a:cxn ang="0">
                  <a:pos x="39" y="65"/>
                </a:cxn>
                <a:cxn ang="0">
                  <a:pos x="31" y="55"/>
                </a:cxn>
                <a:cxn ang="0">
                  <a:pos x="33" y="53"/>
                </a:cxn>
                <a:cxn ang="0">
                  <a:pos x="27" y="39"/>
                </a:cxn>
                <a:cxn ang="0">
                  <a:pos x="16" y="30"/>
                </a:cxn>
                <a:cxn ang="0">
                  <a:pos x="10" y="42"/>
                </a:cxn>
                <a:cxn ang="0">
                  <a:pos x="3" y="34"/>
                </a:cxn>
                <a:cxn ang="0">
                  <a:pos x="7" y="27"/>
                </a:cxn>
                <a:cxn ang="0">
                  <a:pos x="14" y="27"/>
                </a:cxn>
                <a:cxn ang="0">
                  <a:pos x="22" y="24"/>
                </a:cxn>
                <a:cxn ang="0">
                  <a:pos x="29" y="27"/>
                </a:cxn>
                <a:cxn ang="0">
                  <a:pos x="33" y="24"/>
                </a:cxn>
                <a:cxn ang="0">
                  <a:pos x="39" y="19"/>
                </a:cxn>
                <a:cxn ang="0">
                  <a:pos x="40" y="11"/>
                </a:cxn>
                <a:cxn ang="0">
                  <a:pos x="49" y="6"/>
                </a:cxn>
                <a:cxn ang="0">
                  <a:pos x="56" y="4"/>
                </a:cxn>
                <a:cxn ang="0">
                  <a:pos x="76" y="17"/>
                </a:cxn>
                <a:cxn ang="0">
                  <a:pos x="96" y="18"/>
                </a:cxn>
                <a:cxn ang="0">
                  <a:pos x="100" y="26"/>
                </a:cxn>
                <a:cxn ang="0">
                  <a:pos x="103" y="32"/>
                </a:cxn>
                <a:cxn ang="0">
                  <a:pos x="104" y="33"/>
                </a:cxn>
                <a:cxn ang="0">
                  <a:pos x="101" y="41"/>
                </a:cxn>
                <a:cxn ang="0">
                  <a:pos x="94" y="36"/>
                </a:cxn>
                <a:cxn ang="0">
                  <a:pos x="84" y="36"/>
                </a:cxn>
                <a:cxn ang="0">
                  <a:pos x="75" y="35"/>
                </a:cxn>
                <a:cxn ang="0">
                  <a:pos x="65" y="33"/>
                </a:cxn>
                <a:cxn ang="0">
                  <a:pos x="55" y="34"/>
                </a:cxn>
                <a:cxn ang="0">
                  <a:pos x="46" y="33"/>
                </a:cxn>
                <a:cxn ang="0">
                  <a:pos x="41" y="42"/>
                </a:cxn>
                <a:cxn ang="0">
                  <a:pos x="49" y="51"/>
                </a:cxn>
                <a:cxn ang="0">
                  <a:pos x="53" y="60"/>
                </a:cxn>
                <a:cxn ang="0">
                  <a:pos x="62" y="68"/>
                </a:cxn>
                <a:cxn ang="0">
                  <a:pos x="70" y="77"/>
                </a:cxn>
                <a:cxn ang="0">
                  <a:pos x="74" y="85"/>
                </a:cxn>
                <a:cxn ang="0">
                  <a:pos x="76" y="86"/>
                </a:cxn>
                <a:cxn ang="0">
                  <a:pos x="85" y="90"/>
                </a:cxn>
                <a:cxn ang="0">
                  <a:pos x="91" y="97"/>
                </a:cxn>
                <a:cxn ang="0">
                  <a:pos x="82" y="90"/>
                </a:cxn>
                <a:cxn ang="0">
                  <a:pos x="76" y="86"/>
                </a:cxn>
              </a:cxnLst>
              <a:rect l="0" t="0" r="r" b="b"/>
              <a:pathLst>
                <a:path w="109" h="98">
                  <a:moveTo>
                    <a:pt x="74" y="85"/>
                  </a:moveTo>
                  <a:cubicBezTo>
                    <a:pt x="70" y="82"/>
                    <a:pt x="66" y="79"/>
                    <a:pt x="63" y="76"/>
                  </a:cubicBezTo>
                  <a:cubicBezTo>
                    <a:pt x="58" y="76"/>
                    <a:pt x="55" y="70"/>
                    <a:pt x="50" y="73"/>
                  </a:cubicBezTo>
                  <a:cubicBezTo>
                    <a:pt x="45" y="75"/>
                    <a:pt x="44" y="65"/>
                    <a:pt x="39" y="65"/>
                  </a:cubicBezTo>
                  <a:cubicBezTo>
                    <a:pt x="36" y="63"/>
                    <a:pt x="31" y="57"/>
                    <a:pt x="31" y="55"/>
                  </a:cubicBezTo>
                  <a:cubicBezTo>
                    <a:pt x="37" y="56"/>
                    <a:pt x="39" y="56"/>
                    <a:pt x="33" y="53"/>
                  </a:cubicBezTo>
                  <a:cubicBezTo>
                    <a:pt x="29" y="50"/>
                    <a:pt x="25" y="45"/>
                    <a:pt x="27" y="39"/>
                  </a:cubicBezTo>
                  <a:cubicBezTo>
                    <a:pt x="24" y="35"/>
                    <a:pt x="20" y="32"/>
                    <a:pt x="16" y="30"/>
                  </a:cubicBezTo>
                  <a:cubicBezTo>
                    <a:pt x="15" y="36"/>
                    <a:pt x="13" y="39"/>
                    <a:pt x="10" y="42"/>
                  </a:cubicBezTo>
                  <a:cubicBezTo>
                    <a:pt x="7" y="46"/>
                    <a:pt x="4" y="37"/>
                    <a:pt x="3" y="34"/>
                  </a:cubicBezTo>
                  <a:cubicBezTo>
                    <a:pt x="0" y="27"/>
                    <a:pt x="2" y="28"/>
                    <a:pt x="7" y="27"/>
                  </a:cubicBezTo>
                  <a:cubicBezTo>
                    <a:pt x="10" y="27"/>
                    <a:pt x="11" y="27"/>
                    <a:pt x="14" y="27"/>
                  </a:cubicBezTo>
                  <a:cubicBezTo>
                    <a:pt x="18" y="30"/>
                    <a:pt x="20" y="20"/>
                    <a:pt x="22" y="24"/>
                  </a:cubicBezTo>
                  <a:cubicBezTo>
                    <a:pt x="23" y="28"/>
                    <a:pt x="26" y="26"/>
                    <a:pt x="29" y="27"/>
                  </a:cubicBezTo>
                  <a:cubicBezTo>
                    <a:pt x="31" y="29"/>
                    <a:pt x="36" y="28"/>
                    <a:pt x="33" y="24"/>
                  </a:cubicBezTo>
                  <a:cubicBezTo>
                    <a:pt x="34" y="22"/>
                    <a:pt x="34" y="19"/>
                    <a:pt x="39" y="19"/>
                  </a:cubicBezTo>
                  <a:cubicBezTo>
                    <a:pt x="44" y="19"/>
                    <a:pt x="38" y="13"/>
                    <a:pt x="40" y="11"/>
                  </a:cubicBezTo>
                  <a:cubicBezTo>
                    <a:pt x="42" y="9"/>
                    <a:pt x="46" y="10"/>
                    <a:pt x="49" y="6"/>
                  </a:cubicBezTo>
                  <a:cubicBezTo>
                    <a:pt x="52" y="8"/>
                    <a:pt x="52" y="0"/>
                    <a:pt x="56" y="4"/>
                  </a:cubicBezTo>
                  <a:cubicBezTo>
                    <a:pt x="62" y="10"/>
                    <a:pt x="70" y="12"/>
                    <a:pt x="76" y="17"/>
                  </a:cubicBezTo>
                  <a:cubicBezTo>
                    <a:pt x="82" y="22"/>
                    <a:pt x="90" y="21"/>
                    <a:pt x="96" y="18"/>
                  </a:cubicBezTo>
                  <a:cubicBezTo>
                    <a:pt x="101" y="17"/>
                    <a:pt x="97" y="25"/>
                    <a:pt x="100" y="26"/>
                  </a:cubicBezTo>
                  <a:cubicBezTo>
                    <a:pt x="103" y="26"/>
                    <a:pt x="98" y="30"/>
                    <a:pt x="103" y="32"/>
                  </a:cubicBezTo>
                  <a:cubicBezTo>
                    <a:pt x="107" y="31"/>
                    <a:pt x="109" y="35"/>
                    <a:pt x="104" y="33"/>
                  </a:cubicBezTo>
                  <a:cubicBezTo>
                    <a:pt x="102" y="34"/>
                    <a:pt x="102" y="40"/>
                    <a:pt x="101" y="41"/>
                  </a:cubicBezTo>
                  <a:cubicBezTo>
                    <a:pt x="97" y="43"/>
                    <a:pt x="97" y="38"/>
                    <a:pt x="94" y="36"/>
                  </a:cubicBezTo>
                  <a:cubicBezTo>
                    <a:pt x="91" y="37"/>
                    <a:pt x="88" y="35"/>
                    <a:pt x="84" y="36"/>
                  </a:cubicBezTo>
                  <a:cubicBezTo>
                    <a:pt x="81" y="35"/>
                    <a:pt x="78" y="37"/>
                    <a:pt x="75" y="35"/>
                  </a:cubicBezTo>
                  <a:cubicBezTo>
                    <a:pt x="71" y="34"/>
                    <a:pt x="68" y="35"/>
                    <a:pt x="65" y="33"/>
                  </a:cubicBezTo>
                  <a:cubicBezTo>
                    <a:pt x="61" y="33"/>
                    <a:pt x="58" y="33"/>
                    <a:pt x="55" y="34"/>
                  </a:cubicBezTo>
                  <a:cubicBezTo>
                    <a:pt x="53" y="39"/>
                    <a:pt x="49" y="38"/>
                    <a:pt x="46" y="33"/>
                  </a:cubicBezTo>
                  <a:cubicBezTo>
                    <a:pt x="41" y="30"/>
                    <a:pt x="43" y="39"/>
                    <a:pt x="41" y="42"/>
                  </a:cubicBezTo>
                  <a:cubicBezTo>
                    <a:pt x="43" y="45"/>
                    <a:pt x="47" y="46"/>
                    <a:pt x="49" y="51"/>
                  </a:cubicBezTo>
                  <a:cubicBezTo>
                    <a:pt x="50" y="55"/>
                    <a:pt x="50" y="56"/>
                    <a:pt x="53" y="60"/>
                  </a:cubicBezTo>
                  <a:cubicBezTo>
                    <a:pt x="58" y="60"/>
                    <a:pt x="58" y="66"/>
                    <a:pt x="62" y="68"/>
                  </a:cubicBezTo>
                  <a:cubicBezTo>
                    <a:pt x="65" y="72"/>
                    <a:pt x="69" y="72"/>
                    <a:pt x="70" y="77"/>
                  </a:cubicBezTo>
                  <a:cubicBezTo>
                    <a:pt x="71" y="79"/>
                    <a:pt x="80" y="84"/>
                    <a:pt x="74" y="85"/>
                  </a:cubicBezTo>
                  <a:close/>
                  <a:moveTo>
                    <a:pt x="76" y="86"/>
                  </a:moveTo>
                  <a:cubicBezTo>
                    <a:pt x="79" y="83"/>
                    <a:pt x="81" y="90"/>
                    <a:pt x="85" y="90"/>
                  </a:cubicBezTo>
                  <a:cubicBezTo>
                    <a:pt x="87" y="93"/>
                    <a:pt x="91" y="91"/>
                    <a:pt x="91" y="97"/>
                  </a:cubicBezTo>
                  <a:cubicBezTo>
                    <a:pt x="90" y="98"/>
                    <a:pt x="85" y="92"/>
                    <a:pt x="82" y="90"/>
                  </a:cubicBezTo>
                  <a:cubicBezTo>
                    <a:pt x="80" y="89"/>
                    <a:pt x="78" y="88"/>
                    <a:pt x="76" y="86"/>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39" name="Freeform 260">
              <a:extLst>
                <a:ext uri="{FF2B5EF4-FFF2-40B4-BE49-F238E27FC236}">
                  <a16:creationId xmlns:a16="http://schemas.microsoft.com/office/drawing/2014/main" id="{6BB3AFE1-BDF0-48DB-A81A-E66A74EC44FA}"/>
                </a:ext>
              </a:extLst>
            </p:cNvPr>
            <p:cNvSpPr>
              <a:spLocks/>
            </p:cNvSpPr>
            <p:nvPr/>
          </p:nvSpPr>
          <p:spPr bwMode="auto">
            <a:xfrm>
              <a:off x="2751134" y="3624040"/>
              <a:ext cx="36644" cy="51303"/>
            </a:xfrm>
            <a:custGeom>
              <a:avLst/>
              <a:gdLst/>
              <a:ahLst/>
              <a:cxnLst>
                <a:cxn ang="0">
                  <a:pos x="69" y="45"/>
                </a:cxn>
                <a:cxn ang="0">
                  <a:pos x="62" y="58"/>
                </a:cxn>
                <a:cxn ang="0">
                  <a:pos x="73" y="70"/>
                </a:cxn>
                <a:cxn ang="0">
                  <a:pos x="62" y="84"/>
                </a:cxn>
                <a:cxn ang="0">
                  <a:pos x="56" y="89"/>
                </a:cxn>
                <a:cxn ang="0">
                  <a:pos x="47" y="91"/>
                </a:cxn>
                <a:cxn ang="0">
                  <a:pos x="40" y="92"/>
                </a:cxn>
                <a:cxn ang="0">
                  <a:pos x="32" y="99"/>
                </a:cxn>
                <a:cxn ang="0">
                  <a:pos x="21" y="85"/>
                </a:cxn>
                <a:cxn ang="0">
                  <a:pos x="24" y="79"/>
                </a:cxn>
                <a:cxn ang="0">
                  <a:pos x="22" y="74"/>
                </a:cxn>
                <a:cxn ang="0">
                  <a:pos x="13" y="69"/>
                </a:cxn>
                <a:cxn ang="0">
                  <a:pos x="7" y="61"/>
                </a:cxn>
                <a:cxn ang="0">
                  <a:pos x="10" y="55"/>
                </a:cxn>
                <a:cxn ang="0">
                  <a:pos x="13" y="51"/>
                </a:cxn>
                <a:cxn ang="0">
                  <a:pos x="7" y="44"/>
                </a:cxn>
                <a:cxn ang="0">
                  <a:pos x="6" y="36"/>
                </a:cxn>
                <a:cxn ang="0">
                  <a:pos x="4" y="31"/>
                </a:cxn>
                <a:cxn ang="0">
                  <a:pos x="6" y="23"/>
                </a:cxn>
                <a:cxn ang="0">
                  <a:pos x="5" y="22"/>
                </a:cxn>
                <a:cxn ang="0">
                  <a:pos x="2" y="15"/>
                </a:cxn>
                <a:cxn ang="0">
                  <a:pos x="0" y="7"/>
                </a:cxn>
                <a:cxn ang="0">
                  <a:pos x="24" y="2"/>
                </a:cxn>
                <a:cxn ang="0">
                  <a:pos x="33" y="10"/>
                </a:cxn>
                <a:cxn ang="0">
                  <a:pos x="39" y="20"/>
                </a:cxn>
                <a:cxn ang="0">
                  <a:pos x="45" y="27"/>
                </a:cxn>
                <a:cxn ang="0">
                  <a:pos x="45" y="32"/>
                </a:cxn>
                <a:cxn ang="0">
                  <a:pos x="55" y="36"/>
                </a:cxn>
                <a:cxn ang="0">
                  <a:pos x="64" y="34"/>
                </a:cxn>
                <a:cxn ang="0">
                  <a:pos x="65" y="40"/>
                </a:cxn>
                <a:cxn ang="0">
                  <a:pos x="69" y="45"/>
                </a:cxn>
              </a:cxnLst>
              <a:rect l="0" t="0" r="r" b="b"/>
              <a:pathLst>
                <a:path w="73" h="99">
                  <a:moveTo>
                    <a:pt x="69" y="45"/>
                  </a:moveTo>
                  <a:cubicBezTo>
                    <a:pt x="67" y="49"/>
                    <a:pt x="61" y="52"/>
                    <a:pt x="62" y="58"/>
                  </a:cubicBezTo>
                  <a:cubicBezTo>
                    <a:pt x="66" y="62"/>
                    <a:pt x="70" y="65"/>
                    <a:pt x="73" y="70"/>
                  </a:cubicBezTo>
                  <a:cubicBezTo>
                    <a:pt x="72" y="77"/>
                    <a:pt x="62" y="75"/>
                    <a:pt x="62" y="84"/>
                  </a:cubicBezTo>
                  <a:cubicBezTo>
                    <a:pt x="64" y="90"/>
                    <a:pt x="59" y="89"/>
                    <a:pt x="56" y="89"/>
                  </a:cubicBezTo>
                  <a:cubicBezTo>
                    <a:pt x="53" y="89"/>
                    <a:pt x="50" y="91"/>
                    <a:pt x="47" y="91"/>
                  </a:cubicBezTo>
                  <a:cubicBezTo>
                    <a:pt x="44" y="94"/>
                    <a:pt x="43" y="93"/>
                    <a:pt x="40" y="92"/>
                  </a:cubicBezTo>
                  <a:cubicBezTo>
                    <a:pt x="35" y="92"/>
                    <a:pt x="35" y="98"/>
                    <a:pt x="32" y="99"/>
                  </a:cubicBezTo>
                  <a:cubicBezTo>
                    <a:pt x="28" y="96"/>
                    <a:pt x="26" y="88"/>
                    <a:pt x="21" y="85"/>
                  </a:cubicBezTo>
                  <a:cubicBezTo>
                    <a:pt x="23" y="80"/>
                    <a:pt x="18" y="78"/>
                    <a:pt x="24" y="79"/>
                  </a:cubicBezTo>
                  <a:cubicBezTo>
                    <a:pt x="29" y="78"/>
                    <a:pt x="26" y="74"/>
                    <a:pt x="22" y="74"/>
                  </a:cubicBezTo>
                  <a:cubicBezTo>
                    <a:pt x="20" y="70"/>
                    <a:pt x="16" y="71"/>
                    <a:pt x="13" y="69"/>
                  </a:cubicBezTo>
                  <a:cubicBezTo>
                    <a:pt x="13" y="64"/>
                    <a:pt x="4" y="64"/>
                    <a:pt x="7" y="61"/>
                  </a:cubicBezTo>
                  <a:cubicBezTo>
                    <a:pt x="10" y="60"/>
                    <a:pt x="14" y="59"/>
                    <a:pt x="10" y="55"/>
                  </a:cubicBezTo>
                  <a:cubicBezTo>
                    <a:pt x="4" y="49"/>
                    <a:pt x="9" y="53"/>
                    <a:pt x="13" y="51"/>
                  </a:cubicBezTo>
                  <a:cubicBezTo>
                    <a:pt x="13" y="49"/>
                    <a:pt x="8" y="47"/>
                    <a:pt x="7" y="44"/>
                  </a:cubicBezTo>
                  <a:cubicBezTo>
                    <a:pt x="3" y="45"/>
                    <a:pt x="4" y="38"/>
                    <a:pt x="6" y="36"/>
                  </a:cubicBezTo>
                  <a:cubicBezTo>
                    <a:pt x="10" y="32"/>
                    <a:pt x="8" y="27"/>
                    <a:pt x="4" y="31"/>
                  </a:cubicBezTo>
                  <a:cubicBezTo>
                    <a:pt x="3" y="31"/>
                    <a:pt x="4" y="25"/>
                    <a:pt x="6" y="23"/>
                  </a:cubicBezTo>
                  <a:cubicBezTo>
                    <a:pt x="11" y="26"/>
                    <a:pt x="10" y="22"/>
                    <a:pt x="5" y="22"/>
                  </a:cubicBezTo>
                  <a:cubicBezTo>
                    <a:pt x="0" y="20"/>
                    <a:pt x="4" y="17"/>
                    <a:pt x="2" y="15"/>
                  </a:cubicBezTo>
                  <a:cubicBezTo>
                    <a:pt x="0" y="16"/>
                    <a:pt x="2" y="8"/>
                    <a:pt x="0" y="7"/>
                  </a:cubicBezTo>
                  <a:cubicBezTo>
                    <a:pt x="7" y="3"/>
                    <a:pt x="16" y="0"/>
                    <a:pt x="24" y="2"/>
                  </a:cubicBezTo>
                  <a:cubicBezTo>
                    <a:pt x="26" y="5"/>
                    <a:pt x="30" y="7"/>
                    <a:pt x="33" y="10"/>
                  </a:cubicBezTo>
                  <a:cubicBezTo>
                    <a:pt x="34" y="13"/>
                    <a:pt x="34" y="18"/>
                    <a:pt x="39" y="20"/>
                  </a:cubicBezTo>
                  <a:cubicBezTo>
                    <a:pt x="41" y="22"/>
                    <a:pt x="50" y="22"/>
                    <a:pt x="45" y="27"/>
                  </a:cubicBezTo>
                  <a:cubicBezTo>
                    <a:pt x="48" y="30"/>
                    <a:pt x="46" y="28"/>
                    <a:pt x="45" y="32"/>
                  </a:cubicBezTo>
                  <a:cubicBezTo>
                    <a:pt x="49" y="33"/>
                    <a:pt x="51" y="35"/>
                    <a:pt x="55" y="36"/>
                  </a:cubicBezTo>
                  <a:cubicBezTo>
                    <a:pt x="59" y="43"/>
                    <a:pt x="61" y="33"/>
                    <a:pt x="64" y="34"/>
                  </a:cubicBezTo>
                  <a:cubicBezTo>
                    <a:pt x="72" y="37"/>
                    <a:pt x="67" y="36"/>
                    <a:pt x="65" y="40"/>
                  </a:cubicBezTo>
                  <a:cubicBezTo>
                    <a:pt x="65" y="43"/>
                    <a:pt x="67" y="44"/>
                    <a:pt x="69" y="45"/>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40" name="Freeform 261">
              <a:extLst>
                <a:ext uri="{FF2B5EF4-FFF2-40B4-BE49-F238E27FC236}">
                  <a16:creationId xmlns:a16="http://schemas.microsoft.com/office/drawing/2014/main" id="{0719C776-9DBA-406F-AE9A-195BF19C1D7E}"/>
                </a:ext>
              </a:extLst>
            </p:cNvPr>
            <p:cNvSpPr>
              <a:spLocks/>
            </p:cNvSpPr>
            <p:nvPr/>
          </p:nvSpPr>
          <p:spPr bwMode="auto">
            <a:xfrm>
              <a:off x="2763959" y="3669847"/>
              <a:ext cx="23820" cy="20154"/>
            </a:xfrm>
            <a:custGeom>
              <a:avLst/>
              <a:gdLst/>
              <a:ahLst/>
              <a:cxnLst>
                <a:cxn ang="0">
                  <a:pos x="44" y="26"/>
                </a:cxn>
                <a:cxn ang="0">
                  <a:pos x="30" y="29"/>
                </a:cxn>
                <a:cxn ang="0">
                  <a:pos x="20" y="35"/>
                </a:cxn>
                <a:cxn ang="0">
                  <a:pos x="7" y="34"/>
                </a:cxn>
                <a:cxn ang="0">
                  <a:pos x="2" y="13"/>
                </a:cxn>
                <a:cxn ang="0">
                  <a:pos x="8" y="6"/>
                </a:cxn>
                <a:cxn ang="0">
                  <a:pos x="15" y="5"/>
                </a:cxn>
                <a:cxn ang="0">
                  <a:pos x="24" y="1"/>
                </a:cxn>
                <a:cxn ang="0">
                  <a:pos x="33" y="0"/>
                </a:cxn>
                <a:cxn ang="0">
                  <a:pos x="42" y="10"/>
                </a:cxn>
                <a:cxn ang="0">
                  <a:pos x="44" y="25"/>
                </a:cxn>
                <a:cxn ang="0">
                  <a:pos x="44" y="26"/>
                </a:cxn>
              </a:cxnLst>
              <a:rect l="0" t="0" r="r" b="b"/>
              <a:pathLst>
                <a:path w="46" h="39">
                  <a:moveTo>
                    <a:pt x="44" y="26"/>
                  </a:moveTo>
                  <a:cubicBezTo>
                    <a:pt x="39" y="27"/>
                    <a:pt x="35" y="31"/>
                    <a:pt x="30" y="29"/>
                  </a:cubicBezTo>
                  <a:cubicBezTo>
                    <a:pt x="26" y="27"/>
                    <a:pt x="23" y="33"/>
                    <a:pt x="20" y="35"/>
                  </a:cubicBezTo>
                  <a:cubicBezTo>
                    <a:pt x="16" y="36"/>
                    <a:pt x="10" y="39"/>
                    <a:pt x="7" y="34"/>
                  </a:cubicBezTo>
                  <a:cubicBezTo>
                    <a:pt x="2" y="30"/>
                    <a:pt x="0" y="20"/>
                    <a:pt x="2" y="13"/>
                  </a:cubicBezTo>
                  <a:cubicBezTo>
                    <a:pt x="3" y="11"/>
                    <a:pt x="5" y="8"/>
                    <a:pt x="8" y="6"/>
                  </a:cubicBezTo>
                  <a:cubicBezTo>
                    <a:pt x="10" y="2"/>
                    <a:pt x="15" y="7"/>
                    <a:pt x="15" y="5"/>
                  </a:cubicBezTo>
                  <a:cubicBezTo>
                    <a:pt x="17" y="1"/>
                    <a:pt x="22" y="4"/>
                    <a:pt x="24" y="1"/>
                  </a:cubicBezTo>
                  <a:cubicBezTo>
                    <a:pt x="27" y="1"/>
                    <a:pt x="30" y="1"/>
                    <a:pt x="33" y="0"/>
                  </a:cubicBezTo>
                  <a:cubicBezTo>
                    <a:pt x="34" y="6"/>
                    <a:pt x="40" y="5"/>
                    <a:pt x="42" y="10"/>
                  </a:cubicBezTo>
                  <a:cubicBezTo>
                    <a:pt x="46" y="14"/>
                    <a:pt x="44" y="20"/>
                    <a:pt x="44" y="25"/>
                  </a:cubicBezTo>
                  <a:cubicBezTo>
                    <a:pt x="44" y="26"/>
                    <a:pt x="44" y="26"/>
                    <a:pt x="44" y="26"/>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41" name="Freeform 262">
              <a:extLst>
                <a:ext uri="{FF2B5EF4-FFF2-40B4-BE49-F238E27FC236}">
                  <a16:creationId xmlns:a16="http://schemas.microsoft.com/office/drawing/2014/main" id="{120B153B-B9FE-492A-B9A0-D2554D79B32C}"/>
                </a:ext>
              </a:extLst>
            </p:cNvPr>
            <p:cNvSpPr>
              <a:spLocks/>
            </p:cNvSpPr>
            <p:nvPr/>
          </p:nvSpPr>
          <p:spPr bwMode="auto">
            <a:xfrm>
              <a:off x="2721819" y="3636866"/>
              <a:ext cx="38477" cy="31148"/>
            </a:xfrm>
            <a:custGeom>
              <a:avLst/>
              <a:gdLst/>
              <a:ahLst/>
              <a:cxnLst>
                <a:cxn ang="0">
                  <a:pos x="35" y="55"/>
                </a:cxn>
                <a:cxn ang="0">
                  <a:pos x="31" y="48"/>
                </a:cxn>
                <a:cxn ang="0">
                  <a:pos x="23" y="40"/>
                </a:cxn>
                <a:cxn ang="0">
                  <a:pos x="15" y="29"/>
                </a:cxn>
                <a:cxn ang="0">
                  <a:pos x="8" y="22"/>
                </a:cxn>
                <a:cxn ang="0">
                  <a:pos x="2" y="12"/>
                </a:cxn>
                <a:cxn ang="0">
                  <a:pos x="3" y="2"/>
                </a:cxn>
                <a:cxn ang="0">
                  <a:pos x="12" y="5"/>
                </a:cxn>
                <a:cxn ang="0">
                  <a:pos x="22" y="1"/>
                </a:cxn>
                <a:cxn ang="0">
                  <a:pos x="32" y="4"/>
                </a:cxn>
                <a:cxn ang="0">
                  <a:pos x="42" y="4"/>
                </a:cxn>
                <a:cxn ang="0">
                  <a:pos x="51" y="5"/>
                </a:cxn>
                <a:cxn ang="0">
                  <a:pos x="58" y="10"/>
                </a:cxn>
                <a:cxn ang="0">
                  <a:pos x="65" y="13"/>
                </a:cxn>
                <a:cxn ang="0">
                  <a:pos x="62" y="23"/>
                </a:cxn>
                <a:cxn ang="0">
                  <a:pos x="70" y="28"/>
                </a:cxn>
                <a:cxn ang="0">
                  <a:pos x="64" y="31"/>
                </a:cxn>
                <a:cxn ang="0">
                  <a:pos x="67" y="39"/>
                </a:cxn>
                <a:cxn ang="0">
                  <a:pos x="59" y="43"/>
                </a:cxn>
                <a:cxn ang="0">
                  <a:pos x="56" y="45"/>
                </a:cxn>
                <a:cxn ang="0">
                  <a:pos x="50" y="52"/>
                </a:cxn>
                <a:cxn ang="0">
                  <a:pos x="49" y="62"/>
                </a:cxn>
                <a:cxn ang="0">
                  <a:pos x="40" y="57"/>
                </a:cxn>
                <a:cxn ang="0">
                  <a:pos x="35" y="55"/>
                </a:cxn>
              </a:cxnLst>
              <a:rect l="0" t="0" r="r" b="b"/>
              <a:pathLst>
                <a:path w="72" h="62">
                  <a:moveTo>
                    <a:pt x="35" y="55"/>
                  </a:moveTo>
                  <a:cubicBezTo>
                    <a:pt x="33" y="54"/>
                    <a:pt x="36" y="51"/>
                    <a:pt x="31" y="48"/>
                  </a:cubicBezTo>
                  <a:cubicBezTo>
                    <a:pt x="27" y="46"/>
                    <a:pt x="28" y="40"/>
                    <a:pt x="23" y="40"/>
                  </a:cubicBezTo>
                  <a:cubicBezTo>
                    <a:pt x="20" y="36"/>
                    <a:pt x="17" y="34"/>
                    <a:pt x="15" y="29"/>
                  </a:cubicBezTo>
                  <a:cubicBezTo>
                    <a:pt x="11" y="28"/>
                    <a:pt x="8" y="24"/>
                    <a:pt x="8" y="22"/>
                  </a:cubicBezTo>
                  <a:cubicBezTo>
                    <a:pt x="7" y="18"/>
                    <a:pt x="5" y="14"/>
                    <a:pt x="2" y="12"/>
                  </a:cubicBezTo>
                  <a:cubicBezTo>
                    <a:pt x="0" y="11"/>
                    <a:pt x="0" y="4"/>
                    <a:pt x="3" y="2"/>
                  </a:cubicBezTo>
                  <a:cubicBezTo>
                    <a:pt x="6" y="1"/>
                    <a:pt x="10" y="11"/>
                    <a:pt x="12" y="5"/>
                  </a:cubicBezTo>
                  <a:cubicBezTo>
                    <a:pt x="14" y="0"/>
                    <a:pt x="19" y="4"/>
                    <a:pt x="22" y="1"/>
                  </a:cubicBezTo>
                  <a:cubicBezTo>
                    <a:pt x="25" y="4"/>
                    <a:pt x="28" y="3"/>
                    <a:pt x="32" y="4"/>
                  </a:cubicBezTo>
                  <a:cubicBezTo>
                    <a:pt x="35" y="4"/>
                    <a:pt x="39" y="7"/>
                    <a:pt x="42" y="4"/>
                  </a:cubicBezTo>
                  <a:cubicBezTo>
                    <a:pt x="45" y="5"/>
                    <a:pt x="48" y="4"/>
                    <a:pt x="51" y="5"/>
                  </a:cubicBezTo>
                  <a:cubicBezTo>
                    <a:pt x="56" y="4"/>
                    <a:pt x="54" y="11"/>
                    <a:pt x="58" y="10"/>
                  </a:cubicBezTo>
                  <a:cubicBezTo>
                    <a:pt x="61" y="10"/>
                    <a:pt x="67" y="6"/>
                    <a:pt x="65" y="13"/>
                  </a:cubicBezTo>
                  <a:cubicBezTo>
                    <a:pt x="63" y="16"/>
                    <a:pt x="60" y="19"/>
                    <a:pt x="62" y="23"/>
                  </a:cubicBezTo>
                  <a:cubicBezTo>
                    <a:pt x="65" y="23"/>
                    <a:pt x="66" y="27"/>
                    <a:pt x="70" y="28"/>
                  </a:cubicBezTo>
                  <a:cubicBezTo>
                    <a:pt x="72" y="33"/>
                    <a:pt x="62" y="28"/>
                    <a:pt x="64" y="31"/>
                  </a:cubicBezTo>
                  <a:cubicBezTo>
                    <a:pt x="67" y="32"/>
                    <a:pt x="71" y="40"/>
                    <a:pt x="67" y="39"/>
                  </a:cubicBezTo>
                  <a:cubicBezTo>
                    <a:pt x="65" y="41"/>
                    <a:pt x="58" y="39"/>
                    <a:pt x="59" y="43"/>
                  </a:cubicBezTo>
                  <a:cubicBezTo>
                    <a:pt x="63" y="49"/>
                    <a:pt x="58" y="45"/>
                    <a:pt x="56" y="45"/>
                  </a:cubicBezTo>
                  <a:cubicBezTo>
                    <a:pt x="52" y="47"/>
                    <a:pt x="54" y="52"/>
                    <a:pt x="50" y="52"/>
                  </a:cubicBezTo>
                  <a:cubicBezTo>
                    <a:pt x="48" y="56"/>
                    <a:pt x="54" y="61"/>
                    <a:pt x="49" y="62"/>
                  </a:cubicBezTo>
                  <a:cubicBezTo>
                    <a:pt x="46" y="61"/>
                    <a:pt x="44" y="58"/>
                    <a:pt x="40" y="57"/>
                  </a:cubicBezTo>
                  <a:cubicBezTo>
                    <a:pt x="38" y="56"/>
                    <a:pt x="37" y="52"/>
                    <a:pt x="35" y="55"/>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42" name="Freeform 263">
              <a:extLst>
                <a:ext uri="{FF2B5EF4-FFF2-40B4-BE49-F238E27FC236}">
                  <a16:creationId xmlns:a16="http://schemas.microsoft.com/office/drawing/2014/main" id="{9A95F423-823E-4288-9387-DCA737DC9057}"/>
                </a:ext>
              </a:extLst>
            </p:cNvPr>
            <p:cNvSpPr>
              <a:spLocks/>
            </p:cNvSpPr>
            <p:nvPr/>
          </p:nvSpPr>
          <p:spPr bwMode="auto">
            <a:xfrm>
              <a:off x="2752965" y="3668014"/>
              <a:ext cx="16490" cy="34814"/>
            </a:xfrm>
            <a:custGeom>
              <a:avLst/>
              <a:gdLst/>
              <a:ahLst/>
              <a:cxnLst>
                <a:cxn ang="0">
                  <a:pos x="17" y="68"/>
                </a:cxn>
                <a:cxn ang="0">
                  <a:pos x="9" y="55"/>
                </a:cxn>
                <a:cxn ang="0">
                  <a:pos x="5" y="47"/>
                </a:cxn>
                <a:cxn ang="0">
                  <a:pos x="5" y="35"/>
                </a:cxn>
                <a:cxn ang="0">
                  <a:pos x="8" y="22"/>
                </a:cxn>
                <a:cxn ang="0">
                  <a:pos x="4" y="11"/>
                </a:cxn>
                <a:cxn ang="0">
                  <a:pos x="9" y="0"/>
                </a:cxn>
                <a:cxn ang="0">
                  <a:pos x="20" y="5"/>
                </a:cxn>
                <a:cxn ang="0">
                  <a:pos x="25" y="21"/>
                </a:cxn>
                <a:cxn ang="0">
                  <a:pos x="33" y="40"/>
                </a:cxn>
                <a:cxn ang="0">
                  <a:pos x="27" y="52"/>
                </a:cxn>
                <a:cxn ang="0">
                  <a:pos x="17" y="68"/>
                </a:cxn>
              </a:cxnLst>
              <a:rect l="0" t="0" r="r" b="b"/>
              <a:pathLst>
                <a:path w="33" h="68">
                  <a:moveTo>
                    <a:pt x="17" y="68"/>
                  </a:moveTo>
                  <a:cubicBezTo>
                    <a:pt x="16" y="62"/>
                    <a:pt x="13" y="58"/>
                    <a:pt x="9" y="55"/>
                  </a:cubicBezTo>
                  <a:cubicBezTo>
                    <a:pt x="2" y="52"/>
                    <a:pt x="6" y="52"/>
                    <a:pt x="5" y="47"/>
                  </a:cubicBezTo>
                  <a:cubicBezTo>
                    <a:pt x="0" y="43"/>
                    <a:pt x="9" y="39"/>
                    <a:pt x="5" y="35"/>
                  </a:cubicBezTo>
                  <a:cubicBezTo>
                    <a:pt x="9" y="30"/>
                    <a:pt x="2" y="24"/>
                    <a:pt x="8" y="22"/>
                  </a:cubicBezTo>
                  <a:cubicBezTo>
                    <a:pt x="10" y="15"/>
                    <a:pt x="2" y="18"/>
                    <a:pt x="4" y="11"/>
                  </a:cubicBezTo>
                  <a:cubicBezTo>
                    <a:pt x="2" y="7"/>
                    <a:pt x="5" y="0"/>
                    <a:pt x="9" y="0"/>
                  </a:cubicBezTo>
                  <a:cubicBezTo>
                    <a:pt x="13" y="1"/>
                    <a:pt x="17" y="0"/>
                    <a:pt x="20" y="5"/>
                  </a:cubicBezTo>
                  <a:cubicBezTo>
                    <a:pt x="23" y="10"/>
                    <a:pt x="28" y="15"/>
                    <a:pt x="25" y="21"/>
                  </a:cubicBezTo>
                  <a:cubicBezTo>
                    <a:pt x="25" y="29"/>
                    <a:pt x="28" y="36"/>
                    <a:pt x="33" y="40"/>
                  </a:cubicBezTo>
                  <a:cubicBezTo>
                    <a:pt x="33" y="43"/>
                    <a:pt x="30" y="49"/>
                    <a:pt x="27" y="52"/>
                  </a:cubicBezTo>
                  <a:cubicBezTo>
                    <a:pt x="23" y="57"/>
                    <a:pt x="20" y="62"/>
                    <a:pt x="17" y="68"/>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43" name="Freeform 264">
              <a:extLst>
                <a:ext uri="{FF2B5EF4-FFF2-40B4-BE49-F238E27FC236}">
                  <a16:creationId xmlns:a16="http://schemas.microsoft.com/office/drawing/2014/main" id="{FD8A66C4-F2EA-42E5-A192-C743C8ACAC59}"/>
                </a:ext>
              </a:extLst>
            </p:cNvPr>
            <p:cNvSpPr>
              <a:spLocks/>
            </p:cNvSpPr>
            <p:nvPr/>
          </p:nvSpPr>
          <p:spPr bwMode="auto">
            <a:xfrm>
              <a:off x="2769458" y="3501279"/>
              <a:ext cx="53135" cy="34813"/>
            </a:xfrm>
            <a:custGeom>
              <a:avLst/>
              <a:gdLst/>
              <a:ahLst/>
              <a:cxnLst>
                <a:cxn ang="0">
                  <a:pos x="31" y="49"/>
                </a:cxn>
                <a:cxn ang="0">
                  <a:pos x="31" y="37"/>
                </a:cxn>
                <a:cxn ang="0">
                  <a:pos x="21" y="34"/>
                </a:cxn>
                <a:cxn ang="0">
                  <a:pos x="9" y="31"/>
                </a:cxn>
                <a:cxn ang="0">
                  <a:pos x="4" y="27"/>
                </a:cxn>
                <a:cxn ang="0">
                  <a:pos x="0" y="12"/>
                </a:cxn>
                <a:cxn ang="0">
                  <a:pos x="9" y="7"/>
                </a:cxn>
                <a:cxn ang="0">
                  <a:pos x="26" y="4"/>
                </a:cxn>
                <a:cxn ang="0">
                  <a:pos x="37" y="5"/>
                </a:cxn>
                <a:cxn ang="0">
                  <a:pos x="49" y="5"/>
                </a:cxn>
                <a:cxn ang="0">
                  <a:pos x="61" y="6"/>
                </a:cxn>
                <a:cxn ang="0">
                  <a:pos x="71" y="5"/>
                </a:cxn>
                <a:cxn ang="0">
                  <a:pos x="87" y="12"/>
                </a:cxn>
                <a:cxn ang="0">
                  <a:pos x="97" y="20"/>
                </a:cxn>
                <a:cxn ang="0">
                  <a:pos x="99" y="28"/>
                </a:cxn>
                <a:cxn ang="0">
                  <a:pos x="100" y="33"/>
                </a:cxn>
                <a:cxn ang="0">
                  <a:pos x="90" y="36"/>
                </a:cxn>
                <a:cxn ang="0">
                  <a:pos x="85" y="46"/>
                </a:cxn>
                <a:cxn ang="0">
                  <a:pos x="86" y="55"/>
                </a:cxn>
                <a:cxn ang="0">
                  <a:pos x="78" y="53"/>
                </a:cxn>
                <a:cxn ang="0">
                  <a:pos x="68" y="56"/>
                </a:cxn>
                <a:cxn ang="0">
                  <a:pos x="60" y="61"/>
                </a:cxn>
                <a:cxn ang="0">
                  <a:pos x="49" y="60"/>
                </a:cxn>
                <a:cxn ang="0">
                  <a:pos x="42" y="51"/>
                </a:cxn>
                <a:cxn ang="0">
                  <a:pos x="31" y="49"/>
                </a:cxn>
              </a:cxnLst>
              <a:rect l="0" t="0" r="r" b="b"/>
              <a:pathLst>
                <a:path w="105" h="62">
                  <a:moveTo>
                    <a:pt x="31" y="49"/>
                  </a:moveTo>
                  <a:cubicBezTo>
                    <a:pt x="28" y="44"/>
                    <a:pt x="36" y="40"/>
                    <a:pt x="31" y="37"/>
                  </a:cubicBezTo>
                  <a:cubicBezTo>
                    <a:pt x="28" y="34"/>
                    <a:pt x="25" y="34"/>
                    <a:pt x="21" y="34"/>
                  </a:cubicBezTo>
                  <a:cubicBezTo>
                    <a:pt x="17" y="34"/>
                    <a:pt x="13" y="33"/>
                    <a:pt x="9" y="31"/>
                  </a:cubicBezTo>
                  <a:cubicBezTo>
                    <a:pt x="7" y="28"/>
                    <a:pt x="1" y="32"/>
                    <a:pt x="4" y="27"/>
                  </a:cubicBezTo>
                  <a:cubicBezTo>
                    <a:pt x="1" y="23"/>
                    <a:pt x="0" y="18"/>
                    <a:pt x="0" y="12"/>
                  </a:cubicBezTo>
                  <a:cubicBezTo>
                    <a:pt x="0" y="11"/>
                    <a:pt x="5" y="8"/>
                    <a:pt x="9" y="7"/>
                  </a:cubicBezTo>
                  <a:cubicBezTo>
                    <a:pt x="14" y="5"/>
                    <a:pt x="20" y="2"/>
                    <a:pt x="26" y="4"/>
                  </a:cubicBezTo>
                  <a:cubicBezTo>
                    <a:pt x="29" y="5"/>
                    <a:pt x="34" y="2"/>
                    <a:pt x="37" y="5"/>
                  </a:cubicBezTo>
                  <a:cubicBezTo>
                    <a:pt x="41" y="3"/>
                    <a:pt x="45" y="6"/>
                    <a:pt x="49" y="5"/>
                  </a:cubicBezTo>
                  <a:cubicBezTo>
                    <a:pt x="53" y="4"/>
                    <a:pt x="57" y="8"/>
                    <a:pt x="61" y="6"/>
                  </a:cubicBezTo>
                  <a:cubicBezTo>
                    <a:pt x="65" y="8"/>
                    <a:pt x="69" y="0"/>
                    <a:pt x="71" y="5"/>
                  </a:cubicBezTo>
                  <a:cubicBezTo>
                    <a:pt x="75" y="12"/>
                    <a:pt x="83" y="7"/>
                    <a:pt x="87" y="12"/>
                  </a:cubicBezTo>
                  <a:cubicBezTo>
                    <a:pt x="91" y="14"/>
                    <a:pt x="94" y="17"/>
                    <a:pt x="97" y="20"/>
                  </a:cubicBezTo>
                  <a:cubicBezTo>
                    <a:pt x="104" y="18"/>
                    <a:pt x="99" y="26"/>
                    <a:pt x="99" y="28"/>
                  </a:cubicBezTo>
                  <a:cubicBezTo>
                    <a:pt x="105" y="27"/>
                    <a:pt x="103" y="31"/>
                    <a:pt x="100" y="33"/>
                  </a:cubicBezTo>
                  <a:cubicBezTo>
                    <a:pt x="96" y="29"/>
                    <a:pt x="94" y="37"/>
                    <a:pt x="90" y="36"/>
                  </a:cubicBezTo>
                  <a:cubicBezTo>
                    <a:pt x="85" y="35"/>
                    <a:pt x="86" y="43"/>
                    <a:pt x="85" y="46"/>
                  </a:cubicBezTo>
                  <a:cubicBezTo>
                    <a:pt x="79" y="51"/>
                    <a:pt x="87" y="50"/>
                    <a:pt x="86" y="55"/>
                  </a:cubicBezTo>
                  <a:cubicBezTo>
                    <a:pt x="81" y="58"/>
                    <a:pt x="82" y="48"/>
                    <a:pt x="78" y="53"/>
                  </a:cubicBezTo>
                  <a:cubicBezTo>
                    <a:pt x="75" y="53"/>
                    <a:pt x="72" y="56"/>
                    <a:pt x="68" y="56"/>
                  </a:cubicBezTo>
                  <a:cubicBezTo>
                    <a:pt x="70" y="61"/>
                    <a:pt x="62" y="59"/>
                    <a:pt x="60" y="61"/>
                  </a:cubicBezTo>
                  <a:cubicBezTo>
                    <a:pt x="57" y="58"/>
                    <a:pt x="53" y="61"/>
                    <a:pt x="49" y="60"/>
                  </a:cubicBezTo>
                  <a:cubicBezTo>
                    <a:pt x="45" y="62"/>
                    <a:pt x="44" y="54"/>
                    <a:pt x="42" y="51"/>
                  </a:cubicBezTo>
                  <a:cubicBezTo>
                    <a:pt x="39" y="49"/>
                    <a:pt x="35" y="48"/>
                    <a:pt x="31" y="49"/>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44" name="Freeform 265">
              <a:extLst>
                <a:ext uri="{FF2B5EF4-FFF2-40B4-BE49-F238E27FC236}">
                  <a16:creationId xmlns:a16="http://schemas.microsoft.com/office/drawing/2014/main" id="{0FA9DDA2-8E4A-4452-A875-1F85ECA203B5}"/>
                </a:ext>
              </a:extLst>
            </p:cNvPr>
            <p:cNvSpPr>
              <a:spLocks/>
            </p:cNvSpPr>
            <p:nvPr/>
          </p:nvSpPr>
          <p:spPr bwMode="auto">
            <a:xfrm>
              <a:off x="2789611" y="3466465"/>
              <a:ext cx="47639" cy="25652"/>
            </a:xfrm>
            <a:custGeom>
              <a:avLst/>
              <a:gdLst/>
              <a:ahLst/>
              <a:cxnLst>
                <a:cxn ang="0">
                  <a:pos x="84" y="3"/>
                </a:cxn>
                <a:cxn ang="0">
                  <a:pos x="81" y="8"/>
                </a:cxn>
                <a:cxn ang="0">
                  <a:pos x="73" y="18"/>
                </a:cxn>
                <a:cxn ang="0">
                  <a:pos x="74" y="32"/>
                </a:cxn>
                <a:cxn ang="0">
                  <a:pos x="78" y="40"/>
                </a:cxn>
                <a:cxn ang="0">
                  <a:pos x="71" y="47"/>
                </a:cxn>
                <a:cxn ang="0">
                  <a:pos x="61" y="45"/>
                </a:cxn>
                <a:cxn ang="0">
                  <a:pos x="51" y="43"/>
                </a:cxn>
                <a:cxn ang="0">
                  <a:pos x="41" y="38"/>
                </a:cxn>
                <a:cxn ang="0">
                  <a:pos x="32" y="35"/>
                </a:cxn>
                <a:cxn ang="0">
                  <a:pos x="18" y="39"/>
                </a:cxn>
                <a:cxn ang="0">
                  <a:pos x="16" y="31"/>
                </a:cxn>
                <a:cxn ang="0">
                  <a:pos x="6" y="29"/>
                </a:cxn>
                <a:cxn ang="0">
                  <a:pos x="0" y="19"/>
                </a:cxn>
                <a:cxn ang="0">
                  <a:pos x="2" y="10"/>
                </a:cxn>
                <a:cxn ang="0">
                  <a:pos x="14" y="8"/>
                </a:cxn>
                <a:cxn ang="0">
                  <a:pos x="24" y="5"/>
                </a:cxn>
                <a:cxn ang="0">
                  <a:pos x="36" y="4"/>
                </a:cxn>
                <a:cxn ang="0">
                  <a:pos x="47" y="3"/>
                </a:cxn>
                <a:cxn ang="0">
                  <a:pos x="67" y="6"/>
                </a:cxn>
                <a:cxn ang="0">
                  <a:pos x="84" y="3"/>
                </a:cxn>
              </a:cxnLst>
              <a:rect l="0" t="0" r="r" b="b"/>
              <a:pathLst>
                <a:path w="90" h="48">
                  <a:moveTo>
                    <a:pt x="84" y="3"/>
                  </a:moveTo>
                  <a:cubicBezTo>
                    <a:pt x="90" y="6"/>
                    <a:pt x="83" y="7"/>
                    <a:pt x="81" y="8"/>
                  </a:cubicBezTo>
                  <a:cubicBezTo>
                    <a:pt x="80" y="14"/>
                    <a:pt x="75" y="14"/>
                    <a:pt x="73" y="18"/>
                  </a:cubicBezTo>
                  <a:cubicBezTo>
                    <a:pt x="74" y="23"/>
                    <a:pt x="75" y="28"/>
                    <a:pt x="74" y="32"/>
                  </a:cubicBezTo>
                  <a:cubicBezTo>
                    <a:pt x="76" y="34"/>
                    <a:pt x="80" y="39"/>
                    <a:pt x="78" y="40"/>
                  </a:cubicBezTo>
                  <a:cubicBezTo>
                    <a:pt x="74" y="40"/>
                    <a:pt x="72" y="45"/>
                    <a:pt x="71" y="47"/>
                  </a:cubicBezTo>
                  <a:cubicBezTo>
                    <a:pt x="67" y="47"/>
                    <a:pt x="64" y="44"/>
                    <a:pt x="61" y="45"/>
                  </a:cubicBezTo>
                  <a:cubicBezTo>
                    <a:pt x="58" y="48"/>
                    <a:pt x="53" y="46"/>
                    <a:pt x="51" y="43"/>
                  </a:cubicBezTo>
                  <a:cubicBezTo>
                    <a:pt x="48" y="40"/>
                    <a:pt x="44" y="39"/>
                    <a:pt x="41" y="38"/>
                  </a:cubicBezTo>
                  <a:cubicBezTo>
                    <a:pt x="37" y="35"/>
                    <a:pt x="34" y="36"/>
                    <a:pt x="32" y="35"/>
                  </a:cubicBezTo>
                  <a:cubicBezTo>
                    <a:pt x="27" y="37"/>
                    <a:pt x="22" y="36"/>
                    <a:pt x="18" y="39"/>
                  </a:cubicBezTo>
                  <a:cubicBezTo>
                    <a:pt x="20" y="36"/>
                    <a:pt x="21" y="26"/>
                    <a:pt x="16" y="31"/>
                  </a:cubicBezTo>
                  <a:cubicBezTo>
                    <a:pt x="13" y="35"/>
                    <a:pt x="7" y="31"/>
                    <a:pt x="6" y="29"/>
                  </a:cubicBezTo>
                  <a:cubicBezTo>
                    <a:pt x="8" y="19"/>
                    <a:pt x="4" y="25"/>
                    <a:pt x="0" y="19"/>
                  </a:cubicBezTo>
                  <a:cubicBezTo>
                    <a:pt x="1" y="15"/>
                    <a:pt x="0" y="12"/>
                    <a:pt x="2" y="10"/>
                  </a:cubicBezTo>
                  <a:cubicBezTo>
                    <a:pt x="7" y="10"/>
                    <a:pt x="11" y="10"/>
                    <a:pt x="14" y="8"/>
                  </a:cubicBezTo>
                  <a:cubicBezTo>
                    <a:pt x="18" y="5"/>
                    <a:pt x="21" y="5"/>
                    <a:pt x="24" y="5"/>
                  </a:cubicBezTo>
                  <a:cubicBezTo>
                    <a:pt x="26" y="0"/>
                    <a:pt x="33" y="8"/>
                    <a:pt x="36" y="4"/>
                  </a:cubicBezTo>
                  <a:cubicBezTo>
                    <a:pt x="38" y="2"/>
                    <a:pt x="43" y="4"/>
                    <a:pt x="47" y="3"/>
                  </a:cubicBezTo>
                  <a:cubicBezTo>
                    <a:pt x="54" y="3"/>
                    <a:pt x="61" y="4"/>
                    <a:pt x="67" y="6"/>
                  </a:cubicBezTo>
                  <a:cubicBezTo>
                    <a:pt x="73" y="4"/>
                    <a:pt x="80" y="10"/>
                    <a:pt x="84" y="3"/>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45" name="Freeform 266">
              <a:extLst>
                <a:ext uri="{FF2B5EF4-FFF2-40B4-BE49-F238E27FC236}">
                  <a16:creationId xmlns:a16="http://schemas.microsoft.com/office/drawing/2014/main" id="{CF140BCA-726A-4594-A865-52046999E165}"/>
                </a:ext>
              </a:extLst>
            </p:cNvPr>
            <p:cNvSpPr>
              <a:spLocks/>
            </p:cNvSpPr>
            <p:nvPr/>
          </p:nvSpPr>
          <p:spPr bwMode="auto">
            <a:xfrm>
              <a:off x="2769458" y="3484788"/>
              <a:ext cx="64128" cy="29316"/>
            </a:xfrm>
            <a:custGeom>
              <a:avLst/>
              <a:gdLst/>
              <a:ahLst/>
              <a:cxnLst>
                <a:cxn ang="0">
                  <a:pos x="118" y="12"/>
                </a:cxn>
                <a:cxn ang="0">
                  <a:pos x="126" y="17"/>
                </a:cxn>
                <a:cxn ang="0">
                  <a:pos x="123" y="26"/>
                </a:cxn>
                <a:cxn ang="0">
                  <a:pos x="129" y="31"/>
                </a:cxn>
                <a:cxn ang="0">
                  <a:pos x="133" y="42"/>
                </a:cxn>
                <a:cxn ang="0">
                  <a:pos x="123" y="48"/>
                </a:cxn>
                <a:cxn ang="0">
                  <a:pos x="113" y="51"/>
                </a:cxn>
                <a:cxn ang="0">
                  <a:pos x="104" y="54"/>
                </a:cxn>
                <a:cxn ang="0">
                  <a:pos x="93" y="48"/>
                </a:cxn>
                <a:cxn ang="0">
                  <a:pos x="82" y="43"/>
                </a:cxn>
                <a:cxn ang="0">
                  <a:pos x="72" y="37"/>
                </a:cxn>
                <a:cxn ang="0">
                  <a:pos x="60" y="41"/>
                </a:cxn>
                <a:cxn ang="0">
                  <a:pos x="43" y="38"/>
                </a:cxn>
                <a:cxn ang="0">
                  <a:pos x="33" y="38"/>
                </a:cxn>
                <a:cxn ang="0">
                  <a:pos x="17" y="39"/>
                </a:cxn>
                <a:cxn ang="0">
                  <a:pos x="7" y="45"/>
                </a:cxn>
                <a:cxn ang="0">
                  <a:pos x="3" y="34"/>
                </a:cxn>
                <a:cxn ang="0">
                  <a:pos x="9" y="23"/>
                </a:cxn>
                <a:cxn ang="0">
                  <a:pos x="17" y="13"/>
                </a:cxn>
                <a:cxn ang="0">
                  <a:pos x="32" y="10"/>
                </a:cxn>
                <a:cxn ang="0">
                  <a:pos x="41" y="19"/>
                </a:cxn>
                <a:cxn ang="0">
                  <a:pos x="57" y="26"/>
                </a:cxn>
                <a:cxn ang="0">
                  <a:pos x="63" y="16"/>
                </a:cxn>
                <a:cxn ang="0">
                  <a:pos x="65" y="3"/>
                </a:cxn>
                <a:cxn ang="0">
                  <a:pos x="78" y="0"/>
                </a:cxn>
                <a:cxn ang="0">
                  <a:pos x="87" y="3"/>
                </a:cxn>
                <a:cxn ang="0">
                  <a:pos x="97" y="7"/>
                </a:cxn>
                <a:cxn ang="0">
                  <a:pos x="106" y="11"/>
                </a:cxn>
                <a:cxn ang="0">
                  <a:pos x="117" y="12"/>
                </a:cxn>
                <a:cxn ang="0">
                  <a:pos x="118" y="12"/>
                </a:cxn>
              </a:cxnLst>
              <a:rect l="0" t="0" r="r" b="b"/>
              <a:pathLst>
                <a:path w="133" h="55">
                  <a:moveTo>
                    <a:pt x="118" y="12"/>
                  </a:moveTo>
                  <a:cubicBezTo>
                    <a:pt x="122" y="11"/>
                    <a:pt x="122" y="17"/>
                    <a:pt x="126" y="17"/>
                  </a:cubicBezTo>
                  <a:cubicBezTo>
                    <a:pt x="125" y="21"/>
                    <a:pt x="125" y="22"/>
                    <a:pt x="123" y="26"/>
                  </a:cubicBezTo>
                  <a:cubicBezTo>
                    <a:pt x="124" y="27"/>
                    <a:pt x="128" y="28"/>
                    <a:pt x="129" y="31"/>
                  </a:cubicBezTo>
                  <a:cubicBezTo>
                    <a:pt x="131" y="35"/>
                    <a:pt x="133" y="37"/>
                    <a:pt x="133" y="42"/>
                  </a:cubicBezTo>
                  <a:cubicBezTo>
                    <a:pt x="131" y="45"/>
                    <a:pt x="126" y="44"/>
                    <a:pt x="123" y="48"/>
                  </a:cubicBezTo>
                  <a:cubicBezTo>
                    <a:pt x="122" y="55"/>
                    <a:pt x="117" y="50"/>
                    <a:pt x="113" y="51"/>
                  </a:cubicBezTo>
                  <a:cubicBezTo>
                    <a:pt x="110" y="50"/>
                    <a:pt x="107" y="55"/>
                    <a:pt x="104" y="54"/>
                  </a:cubicBezTo>
                  <a:cubicBezTo>
                    <a:pt x="99" y="55"/>
                    <a:pt x="97" y="49"/>
                    <a:pt x="93" y="48"/>
                  </a:cubicBezTo>
                  <a:cubicBezTo>
                    <a:pt x="89" y="46"/>
                    <a:pt x="86" y="42"/>
                    <a:pt x="82" y="43"/>
                  </a:cubicBezTo>
                  <a:cubicBezTo>
                    <a:pt x="77" y="45"/>
                    <a:pt x="75" y="38"/>
                    <a:pt x="72" y="37"/>
                  </a:cubicBezTo>
                  <a:cubicBezTo>
                    <a:pt x="68" y="40"/>
                    <a:pt x="64" y="40"/>
                    <a:pt x="60" y="41"/>
                  </a:cubicBezTo>
                  <a:cubicBezTo>
                    <a:pt x="55" y="37"/>
                    <a:pt x="49" y="41"/>
                    <a:pt x="43" y="38"/>
                  </a:cubicBezTo>
                  <a:cubicBezTo>
                    <a:pt x="40" y="41"/>
                    <a:pt x="37" y="36"/>
                    <a:pt x="33" y="38"/>
                  </a:cubicBezTo>
                  <a:cubicBezTo>
                    <a:pt x="28" y="38"/>
                    <a:pt x="23" y="36"/>
                    <a:pt x="17" y="39"/>
                  </a:cubicBezTo>
                  <a:cubicBezTo>
                    <a:pt x="14" y="41"/>
                    <a:pt x="8" y="39"/>
                    <a:pt x="7" y="45"/>
                  </a:cubicBezTo>
                  <a:cubicBezTo>
                    <a:pt x="0" y="48"/>
                    <a:pt x="2" y="39"/>
                    <a:pt x="3" y="34"/>
                  </a:cubicBezTo>
                  <a:cubicBezTo>
                    <a:pt x="3" y="28"/>
                    <a:pt x="11" y="29"/>
                    <a:pt x="9" y="23"/>
                  </a:cubicBezTo>
                  <a:cubicBezTo>
                    <a:pt x="9" y="18"/>
                    <a:pt x="14" y="15"/>
                    <a:pt x="17" y="13"/>
                  </a:cubicBezTo>
                  <a:cubicBezTo>
                    <a:pt x="22" y="13"/>
                    <a:pt x="27" y="10"/>
                    <a:pt x="32" y="10"/>
                  </a:cubicBezTo>
                  <a:cubicBezTo>
                    <a:pt x="32" y="15"/>
                    <a:pt x="38" y="15"/>
                    <a:pt x="41" y="19"/>
                  </a:cubicBezTo>
                  <a:cubicBezTo>
                    <a:pt x="43" y="27"/>
                    <a:pt x="51" y="28"/>
                    <a:pt x="57" y="26"/>
                  </a:cubicBezTo>
                  <a:cubicBezTo>
                    <a:pt x="61" y="25"/>
                    <a:pt x="65" y="22"/>
                    <a:pt x="63" y="16"/>
                  </a:cubicBezTo>
                  <a:cubicBezTo>
                    <a:pt x="62" y="11"/>
                    <a:pt x="60" y="5"/>
                    <a:pt x="65" y="3"/>
                  </a:cubicBezTo>
                  <a:cubicBezTo>
                    <a:pt x="69" y="1"/>
                    <a:pt x="74" y="2"/>
                    <a:pt x="78" y="0"/>
                  </a:cubicBezTo>
                  <a:cubicBezTo>
                    <a:pt x="80" y="1"/>
                    <a:pt x="83" y="0"/>
                    <a:pt x="87" y="3"/>
                  </a:cubicBezTo>
                  <a:cubicBezTo>
                    <a:pt x="90" y="4"/>
                    <a:pt x="94" y="5"/>
                    <a:pt x="97" y="7"/>
                  </a:cubicBezTo>
                  <a:cubicBezTo>
                    <a:pt x="99" y="11"/>
                    <a:pt x="103" y="13"/>
                    <a:pt x="106" y="11"/>
                  </a:cubicBezTo>
                  <a:cubicBezTo>
                    <a:pt x="110" y="9"/>
                    <a:pt x="113" y="11"/>
                    <a:pt x="117" y="12"/>
                  </a:cubicBezTo>
                  <a:cubicBezTo>
                    <a:pt x="117" y="13"/>
                    <a:pt x="118" y="11"/>
                    <a:pt x="118" y="12"/>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46" name="Freeform 267">
              <a:extLst>
                <a:ext uri="{FF2B5EF4-FFF2-40B4-BE49-F238E27FC236}">
                  <a16:creationId xmlns:a16="http://schemas.microsoft.com/office/drawing/2014/main" id="{679724B8-6C96-4609-AF6A-C9A1D479C764}"/>
                </a:ext>
              </a:extLst>
            </p:cNvPr>
            <p:cNvSpPr>
              <a:spLocks/>
            </p:cNvSpPr>
            <p:nvPr/>
          </p:nvSpPr>
          <p:spPr bwMode="auto">
            <a:xfrm>
              <a:off x="2780450" y="3550749"/>
              <a:ext cx="161238" cy="95278"/>
            </a:xfrm>
            <a:custGeom>
              <a:avLst/>
              <a:gdLst/>
              <a:ahLst/>
              <a:cxnLst>
                <a:cxn ang="0">
                  <a:pos x="36" y="18"/>
                </a:cxn>
                <a:cxn ang="0">
                  <a:pos x="59" y="13"/>
                </a:cxn>
                <a:cxn ang="0">
                  <a:pos x="84" y="16"/>
                </a:cxn>
                <a:cxn ang="0">
                  <a:pos x="100" y="23"/>
                </a:cxn>
                <a:cxn ang="0">
                  <a:pos x="118" y="23"/>
                </a:cxn>
                <a:cxn ang="0">
                  <a:pos x="137" y="24"/>
                </a:cxn>
                <a:cxn ang="0">
                  <a:pos x="152" y="18"/>
                </a:cxn>
                <a:cxn ang="0">
                  <a:pos x="173" y="8"/>
                </a:cxn>
                <a:cxn ang="0">
                  <a:pos x="195" y="4"/>
                </a:cxn>
                <a:cxn ang="0">
                  <a:pos x="218" y="13"/>
                </a:cxn>
                <a:cxn ang="0">
                  <a:pos x="225" y="28"/>
                </a:cxn>
                <a:cxn ang="0">
                  <a:pos x="239" y="42"/>
                </a:cxn>
                <a:cxn ang="0">
                  <a:pos x="259" y="49"/>
                </a:cxn>
                <a:cxn ang="0">
                  <a:pos x="279" y="51"/>
                </a:cxn>
                <a:cxn ang="0">
                  <a:pos x="299" y="58"/>
                </a:cxn>
                <a:cxn ang="0">
                  <a:pos x="320" y="66"/>
                </a:cxn>
                <a:cxn ang="0">
                  <a:pos x="317" y="79"/>
                </a:cxn>
                <a:cxn ang="0">
                  <a:pos x="320" y="94"/>
                </a:cxn>
                <a:cxn ang="0">
                  <a:pos x="301" y="105"/>
                </a:cxn>
                <a:cxn ang="0">
                  <a:pos x="286" y="122"/>
                </a:cxn>
                <a:cxn ang="0">
                  <a:pos x="243" y="135"/>
                </a:cxn>
                <a:cxn ang="0">
                  <a:pos x="217" y="141"/>
                </a:cxn>
                <a:cxn ang="0">
                  <a:pos x="232" y="157"/>
                </a:cxn>
                <a:cxn ang="0">
                  <a:pos x="260" y="161"/>
                </a:cxn>
                <a:cxn ang="0">
                  <a:pos x="236" y="170"/>
                </a:cxn>
                <a:cxn ang="0">
                  <a:pos x="203" y="179"/>
                </a:cxn>
                <a:cxn ang="0">
                  <a:pos x="188" y="162"/>
                </a:cxn>
                <a:cxn ang="0">
                  <a:pos x="206" y="146"/>
                </a:cxn>
                <a:cxn ang="0">
                  <a:pos x="177" y="138"/>
                </a:cxn>
                <a:cxn ang="0">
                  <a:pos x="164" y="132"/>
                </a:cxn>
                <a:cxn ang="0">
                  <a:pos x="136" y="152"/>
                </a:cxn>
                <a:cxn ang="0">
                  <a:pos x="120" y="162"/>
                </a:cxn>
                <a:cxn ang="0">
                  <a:pos x="115" y="154"/>
                </a:cxn>
                <a:cxn ang="0">
                  <a:pos x="122" y="138"/>
                </a:cxn>
                <a:cxn ang="0">
                  <a:pos x="135" y="138"/>
                </a:cxn>
                <a:cxn ang="0">
                  <a:pos x="141" y="132"/>
                </a:cxn>
                <a:cxn ang="0">
                  <a:pos x="133" y="117"/>
                </a:cxn>
                <a:cxn ang="0">
                  <a:pos x="126" y="102"/>
                </a:cxn>
                <a:cxn ang="0">
                  <a:pos x="111" y="96"/>
                </a:cxn>
                <a:cxn ang="0">
                  <a:pos x="93" y="92"/>
                </a:cxn>
                <a:cxn ang="0">
                  <a:pos x="75" y="99"/>
                </a:cxn>
                <a:cxn ang="0">
                  <a:pos x="49" y="106"/>
                </a:cxn>
                <a:cxn ang="0">
                  <a:pos x="23" y="102"/>
                </a:cxn>
                <a:cxn ang="0">
                  <a:pos x="0" y="92"/>
                </a:cxn>
                <a:cxn ang="0">
                  <a:pos x="10" y="69"/>
                </a:cxn>
                <a:cxn ang="0">
                  <a:pos x="33" y="46"/>
                </a:cxn>
                <a:cxn ang="0">
                  <a:pos x="27" y="25"/>
                </a:cxn>
              </a:cxnLst>
              <a:rect l="0" t="0" r="r" b="b"/>
              <a:pathLst>
                <a:path w="325" h="184">
                  <a:moveTo>
                    <a:pt x="26" y="21"/>
                  </a:moveTo>
                  <a:cubicBezTo>
                    <a:pt x="28" y="16"/>
                    <a:pt x="33" y="23"/>
                    <a:pt x="36" y="18"/>
                  </a:cubicBezTo>
                  <a:cubicBezTo>
                    <a:pt x="39" y="15"/>
                    <a:pt x="42" y="11"/>
                    <a:pt x="47" y="13"/>
                  </a:cubicBezTo>
                  <a:cubicBezTo>
                    <a:pt x="51" y="13"/>
                    <a:pt x="55" y="12"/>
                    <a:pt x="59" y="13"/>
                  </a:cubicBezTo>
                  <a:cubicBezTo>
                    <a:pt x="63" y="12"/>
                    <a:pt x="68" y="12"/>
                    <a:pt x="72" y="13"/>
                  </a:cubicBezTo>
                  <a:cubicBezTo>
                    <a:pt x="75" y="15"/>
                    <a:pt x="80" y="14"/>
                    <a:pt x="84" y="16"/>
                  </a:cubicBezTo>
                  <a:cubicBezTo>
                    <a:pt x="88" y="17"/>
                    <a:pt x="91" y="15"/>
                    <a:pt x="92" y="19"/>
                  </a:cubicBezTo>
                  <a:cubicBezTo>
                    <a:pt x="94" y="20"/>
                    <a:pt x="101" y="17"/>
                    <a:pt x="100" y="23"/>
                  </a:cubicBezTo>
                  <a:cubicBezTo>
                    <a:pt x="102" y="17"/>
                    <a:pt x="106" y="23"/>
                    <a:pt x="109" y="19"/>
                  </a:cubicBezTo>
                  <a:cubicBezTo>
                    <a:pt x="112" y="23"/>
                    <a:pt x="115" y="20"/>
                    <a:pt x="118" y="23"/>
                  </a:cubicBezTo>
                  <a:cubicBezTo>
                    <a:pt x="121" y="20"/>
                    <a:pt x="127" y="17"/>
                    <a:pt x="128" y="23"/>
                  </a:cubicBezTo>
                  <a:cubicBezTo>
                    <a:pt x="130" y="28"/>
                    <a:pt x="135" y="20"/>
                    <a:pt x="137" y="24"/>
                  </a:cubicBezTo>
                  <a:cubicBezTo>
                    <a:pt x="141" y="23"/>
                    <a:pt x="146" y="21"/>
                    <a:pt x="148" y="26"/>
                  </a:cubicBezTo>
                  <a:cubicBezTo>
                    <a:pt x="156" y="29"/>
                    <a:pt x="148" y="21"/>
                    <a:pt x="152" y="18"/>
                  </a:cubicBezTo>
                  <a:cubicBezTo>
                    <a:pt x="155" y="14"/>
                    <a:pt x="157" y="10"/>
                    <a:pt x="161" y="9"/>
                  </a:cubicBezTo>
                  <a:cubicBezTo>
                    <a:pt x="165" y="11"/>
                    <a:pt x="169" y="7"/>
                    <a:pt x="173" y="8"/>
                  </a:cubicBezTo>
                  <a:cubicBezTo>
                    <a:pt x="177" y="9"/>
                    <a:pt x="183" y="10"/>
                    <a:pt x="185" y="4"/>
                  </a:cubicBezTo>
                  <a:cubicBezTo>
                    <a:pt x="187" y="0"/>
                    <a:pt x="192" y="7"/>
                    <a:pt x="195" y="4"/>
                  </a:cubicBezTo>
                  <a:cubicBezTo>
                    <a:pt x="200" y="0"/>
                    <a:pt x="205" y="5"/>
                    <a:pt x="209" y="2"/>
                  </a:cubicBezTo>
                  <a:cubicBezTo>
                    <a:pt x="213" y="5"/>
                    <a:pt x="215" y="9"/>
                    <a:pt x="218" y="13"/>
                  </a:cubicBezTo>
                  <a:cubicBezTo>
                    <a:pt x="226" y="17"/>
                    <a:pt x="216" y="16"/>
                    <a:pt x="217" y="20"/>
                  </a:cubicBezTo>
                  <a:cubicBezTo>
                    <a:pt x="217" y="26"/>
                    <a:pt x="221" y="30"/>
                    <a:pt x="225" y="28"/>
                  </a:cubicBezTo>
                  <a:cubicBezTo>
                    <a:pt x="228" y="31"/>
                    <a:pt x="235" y="25"/>
                    <a:pt x="234" y="32"/>
                  </a:cubicBezTo>
                  <a:cubicBezTo>
                    <a:pt x="238" y="30"/>
                    <a:pt x="239" y="39"/>
                    <a:pt x="239" y="42"/>
                  </a:cubicBezTo>
                  <a:cubicBezTo>
                    <a:pt x="241" y="47"/>
                    <a:pt x="244" y="49"/>
                    <a:pt x="248" y="46"/>
                  </a:cubicBezTo>
                  <a:cubicBezTo>
                    <a:pt x="252" y="45"/>
                    <a:pt x="255" y="51"/>
                    <a:pt x="259" y="49"/>
                  </a:cubicBezTo>
                  <a:cubicBezTo>
                    <a:pt x="262" y="53"/>
                    <a:pt x="266" y="48"/>
                    <a:pt x="270" y="48"/>
                  </a:cubicBezTo>
                  <a:cubicBezTo>
                    <a:pt x="273" y="46"/>
                    <a:pt x="278" y="46"/>
                    <a:pt x="279" y="51"/>
                  </a:cubicBezTo>
                  <a:cubicBezTo>
                    <a:pt x="281" y="55"/>
                    <a:pt x="285" y="57"/>
                    <a:pt x="288" y="57"/>
                  </a:cubicBezTo>
                  <a:cubicBezTo>
                    <a:pt x="291" y="51"/>
                    <a:pt x="294" y="59"/>
                    <a:pt x="299" y="58"/>
                  </a:cubicBezTo>
                  <a:cubicBezTo>
                    <a:pt x="303" y="60"/>
                    <a:pt x="306" y="59"/>
                    <a:pt x="309" y="62"/>
                  </a:cubicBezTo>
                  <a:cubicBezTo>
                    <a:pt x="314" y="61"/>
                    <a:pt x="315" y="67"/>
                    <a:pt x="320" y="66"/>
                  </a:cubicBezTo>
                  <a:cubicBezTo>
                    <a:pt x="325" y="63"/>
                    <a:pt x="322" y="68"/>
                    <a:pt x="325" y="72"/>
                  </a:cubicBezTo>
                  <a:cubicBezTo>
                    <a:pt x="325" y="77"/>
                    <a:pt x="315" y="76"/>
                    <a:pt x="317" y="79"/>
                  </a:cubicBezTo>
                  <a:cubicBezTo>
                    <a:pt x="321" y="82"/>
                    <a:pt x="324" y="84"/>
                    <a:pt x="317" y="83"/>
                  </a:cubicBezTo>
                  <a:cubicBezTo>
                    <a:pt x="314" y="88"/>
                    <a:pt x="320" y="89"/>
                    <a:pt x="320" y="94"/>
                  </a:cubicBezTo>
                  <a:cubicBezTo>
                    <a:pt x="321" y="98"/>
                    <a:pt x="319" y="105"/>
                    <a:pt x="316" y="106"/>
                  </a:cubicBezTo>
                  <a:cubicBezTo>
                    <a:pt x="311" y="104"/>
                    <a:pt x="306" y="104"/>
                    <a:pt x="301" y="105"/>
                  </a:cubicBezTo>
                  <a:cubicBezTo>
                    <a:pt x="300" y="110"/>
                    <a:pt x="294" y="109"/>
                    <a:pt x="291" y="111"/>
                  </a:cubicBezTo>
                  <a:cubicBezTo>
                    <a:pt x="290" y="116"/>
                    <a:pt x="292" y="123"/>
                    <a:pt x="286" y="122"/>
                  </a:cubicBezTo>
                  <a:cubicBezTo>
                    <a:pt x="281" y="123"/>
                    <a:pt x="275" y="121"/>
                    <a:pt x="272" y="127"/>
                  </a:cubicBezTo>
                  <a:cubicBezTo>
                    <a:pt x="262" y="131"/>
                    <a:pt x="252" y="127"/>
                    <a:pt x="243" y="135"/>
                  </a:cubicBezTo>
                  <a:cubicBezTo>
                    <a:pt x="239" y="138"/>
                    <a:pt x="235" y="128"/>
                    <a:pt x="234" y="137"/>
                  </a:cubicBezTo>
                  <a:cubicBezTo>
                    <a:pt x="230" y="144"/>
                    <a:pt x="223" y="139"/>
                    <a:pt x="217" y="141"/>
                  </a:cubicBezTo>
                  <a:cubicBezTo>
                    <a:pt x="210" y="141"/>
                    <a:pt x="212" y="144"/>
                    <a:pt x="218" y="146"/>
                  </a:cubicBezTo>
                  <a:cubicBezTo>
                    <a:pt x="222" y="150"/>
                    <a:pt x="228" y="152"/>
                    <a:pt x="232" y="157"/>
                  </a:cubicBezTo>
                  <a:cubicBezTo>
                    <a:pt x="230" y="162"/>
                    <a:pt x="237" y="163"/>
                    <a:pt x="240" y="162"/>
                  </a:cubicBezTo>
                  <a:cubicBezTo>
                    <a:pt x="246" y="159"/>
                    <a:pt x="253" y="159"/>
                    <a:pt x="260" y="161"/>
                  </a:cubicBezTo>
                  <a:cubicBezTo>
                    <a:pt x="257" y="165"/>
                    <a:pt x="255" y="169"/>
                    <a:pt x="250" y="169"/>
                  </a:cubicBezTo>
                  <a:cubicBezTo>
                    <a:pt x="245" y="169"/>
                    <a:pt x="240" y="165"/>
                    <a:pt x="236" y="170"/>
                  </a:cubicBezTo>
                  <a:cubicBezTo>
                    <a:pt x="231" y="176"/>
                    <a:pt x="224" y="171"/>
                    <a:pt x="219" y="177"/>
                  </a:cubicBezTo>
                  <a:cubicBezTo>
                    <a:pt x="215" y="184"/>
                    <a:pt x="208" y="181"/>
                    <a:pt x="203" y="179"/>
                  </a:cubicBezTo>
                  <a:cubicBezTo>
                    <a:pt x="205" y="174"/>
                    <a:pt x="208" y="168"/>
                    <a:pt x="203" y="164"/>
                  </a:cubicBezTo>
                  <a:cubicBezTo>
                    <a:pt x="199" y="162"/>
                    <a:pt x="193" y="160"/>
                    <a:pt x="188" y="162"/>
                  </a:cubicBezTo>
                  <a:cubicBezTo>
                    <a:pt x="186" y="158"/>
                    <a:pt x="194" y="155"/>
                    <a:pt x="197" y="153"/>
                  </a:cubicBezTo>
                  <a:cubicBezTo>
                    <a:pt x="200" y="150"/>
                    <a:pt x="209" y="152"/>
                    <a:pt x="206" y="146"/>
                  </a:cubicBezTo>
                  <a:cubicBezTo>
                    <a:pt x="204" y="141"/>
                    <a:pt x="198" y="144"/>
                    <a:pt x="194" y="144"/>
                  </a:cubicBezTo>
                  <a:cubicBezTo>
                    <a:pt x="188" y="144"/>
                    <a:pt x="180" y="145"/>
                    <a:pt x="177" y="138"/>
                  </a:cubicBezTo>
                  <a:cubicBezTo>
                    <a:pt x="183" y="136"/>
                    <a:pt x="180" y="129"/>
                    <a:pt x="177" y="128"/>
                  </a:cubicBezTo>
                  <a:cubicBezTo>
                    <a:pt x="174" y="133"/>
                    <a:pt x="168" y="130"/>
                    <a:pt x="164" y="132"/>
                  </a:cubicBezTo>
                  <a:cubicBezTo>
                    <a:pt x="159" y="132"/>
                    <a:pt x="155" y="134"/>
                    <a:pt x="153" y="139"/>
                  </a:cubicBezTo>
                  <a:cubicBezTo>
                    <a:pt x="148" y="145"/>
                    <a:pt x="143" y="152"/>
                    <a:pt x="136" y="152"/>
                  </a:cubicBezTo>
                  <a:cubicBezTo>
                    <a:pt x="130" y="154"/>
                    <a:pt x="138" y="163"/>
                    <a:pt x="131" y="160"/>
                  </a:cubicBezTo>
                  <a:cubicBezTo>
                    <a:pt x="127" y="158"/>
                    <a:pt x="124" y="163"/>
                    <a:pt x="120" y="162"/>
                  </a:cubicBezTo>
                  <a:cubicBezTo>
                    <a:pt x="119" y="166"/>
                    <a:pt x="111" y="163"/>
                    <a:pt x="111" y="159"/>
                  </a:cubicBezTo>
                  <a:cubicBezTo>
                    <a:pt x="108" y="157"/>
                    <a:pt x="118" y="160"/>
                    <a:pt x="115" y="154"/>
                  </a:cubicBezTo>
                  <a:cubicBezTo>
                    <a:pt x="118" y="153"/>
                    <a:pt x="118" y="148"/>
                    <a:pt x="121" y="148"/>
                  </a:cubicBezTo>
                  <a:cubicBezTo>
                    <a:pt x="124" y="146"/>
                    <a:pt x="124" y="141"/>
                    <a:pt x="122" y="138"/>
                  </a:cubicBezTo>
                  <a:cubicBezTo>
                    <a:pt x="125" y="134"/>
                    <a:pt x="127" y="136"/>
                    <a:pt x="129" y="138"/>
                  </a:cubicBezTo>
                  <a:cubicBezTo>
                    <a:pt x="129" y="134"/>
                    <a:pt x="133" y="140"/>
                    <a:pt x="135" y="138"/>
                  </a:cubicBezTo>
                  <a:cubicBezTo>
                    <a:pt x="138" y="136"/>
                    <a:pt x="138" y="141"/>
                    <a:pt x="143" y="139"/>
                  </a:cubicBezTo>
                  <a:cubicBezTo>
                    <a:pt x="144" y="137"/>
                    <a:pt x="137" y="136"/>
                    <a:pt x="141" y="132"/>
                  </a:cubicBezTo>
                  <a:cubicBezTo>
                    <a:pt x="141" y="127"/>
                    <a:pt x="133" y="128"/>
                    <a:pt x="134" y="124"/>
                  </a:cubicBezTo>
                  <a:cubicBezTo>
                    <a:pt x="132" y="123"/>
                    <a:pt x="135" y="119"/>
                    <a:pt x="133" y="117"/>
                  </a:cubicBezTo>
                  <a:cubicBezTo>
                    <a:pt x="131" y="119"/>
                    <a:pt x="125" y="114"/>
                    <a:pt x="126" y="111"/>
                  </a:cubicBezTo>
                  <a:cubicBezTo>
                    <a:pt x="127" y="107"/>
                    <a:pt x="128" y="105"/>
                    <a:pt x="126" y="102"/>
                  </a:cubicBezTo>
                  <a:cubicBezTo>
                    <a:pt x="122" y="106"/>
                    <a:pt x="121" y="98"/>
                    <a:pt x="117" y="98"/>
                  </a:cubicBezTo>
                  <a:cubicBezTo>
                    <a:pt x="113" y="99"/>
                    <a:pt x="111" y="100"/>
                    <a:pt x="111" y="96"/>
                  </a:cubicBezTo>
                  <a:cubicBezTo>
                    <a:pt x="108" y="98"/>
                    <a:pt x="105" y="94"/>
                    <a:pt x="103" y="93"/>
                  </a:cubicBezTo>
                  <a:cubicBezTo>
                    <a:pt x="100" y="91"/>
                    <a:pt x="97" y="92"/>
                    <a:pt x="93" y="92"/>
                  </a:cubicBezTo>
                  <a:cubicBezTo>
                    <a:pt x="91" y="96"/>
                    <a:pt x="85" y="90"/>
                    <a:pt x="84" y="94"/>
                  </a:cubicBezTo>
                  <a:cubicBezTo>
                    <a:pt x="82" y="95"/>
                    <a:pt x="76" y="95"/>
                    <a:pt x="75" y="99"/>
                  </a:cubicBezTo>
                  <a:cubicBezTo>
                    <a:pt x="71" y="104"/>
                    <a:pt x="64" y="101"/>
                    <a:pt x="59" y="103"/>
                  </a:cubicBezTo>
                  <a:cubicBezTo>
                    <a:pt x="55" y="102"/>
                    <a:pt x="52" y="110"/>
                    <a:pt x="49" y="106"/>
                  </a:cubicBezTo>
                  <a:cubicBezTo>
                    <a:pt x="45" y="104"/>
                    <a:pt x="44" y="102"/>
                    <a:pt x="39" y="103"/>
                  </a:cubicBezTo>
                  <a:cubicBezTo>
                    <a:pt x="33" y="104"/>
                    <a:pt x="28" y="100"/>
                    <a:pt x="23" y="102"/>
                  </a:cubicBezTo>
                  <a:cubicBezTo>
                    <a:pt x="18" y="100"/>
                    <a:pt x="14" y="102"/>
                    <a:pt x="10" y="97"/>
                  </a:cubicBezTo>
                  <a:cubicBezTo>
                    <a:pt x="7" y="96"/>
                    <a:pt x="1" y="93"/>
                    <a:pt x="0" y="92"/>
                  </a:cubicBezTo>
                  <a:cubicBezTo>
                    <a:pt x="2" y="87"/>
                    <a:pt x="5" y="82"/>
                    <a:pt x="8" y="77"/>
                  </a:cubicBezTo>
                  <a:cubicBezTo>
                    <a:pt x="16" y="79"/>
                    <a:pt x="10" y="75"/>
                    <a:pt x="10" y="69"/>
                  </a:cubicBezTo>
                  <a:cubicBezTo>
                    <a:pt x="10" y="62"/>
                    <a:pt x="16" y="60"/>
                    <a:pt x="19" y="56"/>
                  </a:cubicBezTo>
                  <a:cubicBezTo>
                    <a:pt x="24" y="52"/>
                    <a:pt x="28" y="46"/>
                    <a:pt x="33" y="46"/>
                  </a:cubicBezTo>
                  <a:cubicBezTo>
                    <a:pt x="40" y="43"/>
                    <a:pt x="29" y="36"/>
                    <a:pt x="36" y="36"/>
                  </a:cubicBezTo>
                  <a:cubicBezTo>
                    <a:pt x="33" y="34"/>
                    <a:pt x="30" y="29"/>
                    <a:pt x="27" y="25"/>
                  </a:cubicBezTo>
                  <a:cubicBezTo>
                    <a:pt x="28" y="23"/>
                    <a:pt x="28" y="22"/>
                    <a:pt x="26" y="21"/>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47" name="Freeform 268">
              <a:extLst>
                <a:ext uri="{FF2B5EF4-FFF2-40B4-BE49-F238E27FC236}">
                  <a16:creationId xmlns:a16="http://schemas.microsoft.com/office/drawing/2014/main" id="{7C62AA19-9014-4445-A210-4D901265B227}"/>
                </a:ext>
              </a:extLst>
            </p:cNvPr>
            <p:cNvSpPr>
              <a:spLocks/>
            </p:cNvSpPr>
            <p:nvPr/>
          </p:nvSpPr>
          <p:spPr bwMode="auto">
            <a:xfrm>
              <a:off x="2789611" y="3506775"/>
              <a:ext cx="86117" cy="58633"/>
            </a:xfrm>
            <a:custGeom>
              <a:avLst/>
              <a:gdLst/>
              <a:ahLst/>
              <a:cxnLst>
                <a:cxn ang="0">
                  <a:pos x="7" y="53"/>
                </a:cxn>
                <a:cxn ang="0">
                  <a:pos x="19" y="53"/>
                </a:cxn>
                <a:cxn ang="0">
                  <a:pos x="30" y="51"/>
                </a:cxn>
                <a:cxn ang="0">
                  <a:pos x="37" y="45"/>
                </a:cxn>
                <a:cxn ang="0">
                  <a:pos x="45" y="48"/>
                </a:cxn>
                <a:cxn ang="0">
                  <a:pos x="44" y="41"/>
                </a:cxn>
                <a:cxn ang="0">
                  <a:pos x="49" y="29"/>
                </a:cxn>
                <a:cxn ang="0">
                  <a:pos x="59" y="25"/>
                </a:cxn>
                <a:cxn ang="0">
                  <a:pos x="62" y="21"/>
                </a:cxn>
                <a:cxn ang="0">
                  <a:pos x="64" y="13"/>
                </a:cxn>
                <a:cxn ang="0">
                  <a:pos x="74" y="10"/>
                </a:cxn>
                <a:cxn ang="0">
                  <a:pos x="83" y="5"/>
                </a:cxn>
                <a:cxn ang="0">
                  <a:pos x="94" y="4"/>
                </a:cxn>
                <a:cxn ang="0">
                  <a:pos x="104" y="6"/>
                </a:cxn>
                <a:cxn ang="0">
                  <a:pos x="112" y="8"/>
                </a:cxn>
                <a:cxn ang="0">
                  <a:pos x="119" y="11"/>
                </a:cxn>
                <a:cxn ang="0">
                  <a:pos x="130" y="10"/>
                </a:cxn>
                <a:cxn ang="0">
                  <a:pos x="140" y="16"/>
                </a:cxn>
                <a:cxn ang="0">
                  <a:pos x="141" y="28"/>
                </a:cxn>
                <a:cxn ang="0">
                  <a:pos x="142" y="37"/>
                </a:cxn>
                <a:cxn ang="0">
                  <a:pos x="146" y="43"/>
                </a:cxn>
                <a:cxn ang="0">
                  <a:pos x="157" y="52"/>
                </a:cxn>
                <a:cxn ang="0">
                  <a:pos x="163" y="56"/>
                </a:cxn>
                <a:cxn ang="0">
                  <a:pos x="170" y="63"/>
                </a:cxn>
                <a:cxn ang="0">
                  <a:pos x="165" y="70"/>
                </a:cxn>
                <a:cxn ang="0">
                  <a:pos x="152" y="70"/>
                </a:cxn>
                <a:cxn ang="0">
                  <a:pos x="150" y="77"/>
                </a:cxn>
                <a:cxn ang="0">
                  <a:pos x="152" y="88"/>
                </a:cxn>
                <a:cxn ang="0">
                  <a:pos x="151" y="94"/>
                </a:cxn>
                <a:cxn ang="0">
                  <a:pos x="140" y="97"/>
                </a:cxn>
                <a:cxn ang="0">
                  <a:pos x="133" y="108"/>
                </a:cxn>
                <a:cxn ang="0">
                  <a:pos x="127" y="109"/>
                </a:cxn>
                <a:cxn ang="0">
                  <a:pos x="117" y="109"/>
                </a:cxn>
                <a:cxn ang="0">
                  <a:pos x="108" y="106"/>
                </a:cxn>
                <a:cxn ang="0">
                  <a:pos x="98" y="108"/>
                </a:cxn>
                <a:cxn ang="0">
                  <a:pos x="88" y="107"/>
                </a:cxn>
                <a:cxn ang="0">
                  <a:pos x="82" y="106"/>
                </a:cxn>
                <a:cxn ang="0">
                  <a:pos x="73" y="104"/>
                </a:cxn>
                <a:cxn ang="0">
                  <a:pos x="62" y="101"/>
                </a:cxn>
                <a:cxn ang="0">
                  <a:pos x="50" y="99"/>
                </a:cxn>
                <a:cxn ang="0">
                  <a:pos x="35" y="98"/>
                </a:cxn>
                <a:cxn ang="0">
                  <a:pos x="22" y="100"/>
                </a:cxn>
                <a:cxn ang="0">
                  <a:pos x="12" y="105"/>
                </a:cxn>
                <a:cxn ang="0">
                  <a:pos x="9" y="100"/>
                </a:cxn>
                <a:cxn ang="0">
                  <a:pos x="2" y="90"/>
                </a:cxn>
                <a:cxn ang="0">
                  <a:pos x="9" y="81"/>
                </a:cxn>
                <a:cxn ang="0">
                  <a:pos x="13" y="70"/>
                </a:cxn>
                <a:cxn ang="0">
                  <a:pos x="7" y="53"/>
                </a:cxn>
              </a:cxnLst>
              <a:rect l="0" t="0" r="r" b="b"/>
              <a:pathLst>
                <a:path w="176" h="114">
                  <a:moveTo>
                    <a:pt x="7" y="53"/>
                  </a:moveTo>
                  <a:cubicBezTo>
                    <a:pt x="11" y="54"/>
                    <a:pt x="15" y="52"/>
                    <a:pt x="19" y="53"/>
                  </a:cubicBezTo>
                  <a:cubicBezTo>
                    <a:pt x="22" y="55"/>
                    <a:pt x="27" y="51"/>
                    <a:pt x="30" y="51"/>
                  </a:cubicBezTo>
                  <a:cubicBezTo>
                    <a:pt x="28" y="45"/>
                    <a:pt x="36" y="51"/>
                    <a:pt x="37" y="45"/>
                  </a:cubicBezTo>
                  <a:cubicBezTo>
                    <a:pt x="41" y="44"/>
                    <a:pt x="42" y="46"/>
                    <a:pt x="45" y="48"/>
                  </a:cubicBezTo>
                  <a:cubicBezTo>
                    <a:pt x="51" y="45"/>
                    <a:pt x="40" y="44"/>
                    <a:pt x="44" y="41"/>
                  </a:cubicBezTo>
                  <a:cubicBezTo>
                    <a:pt x="48" y="38"/>
                    <a:pt x="45" y="32"/>
                    <a:pt x="49" y="29"/>
                  </a:cubicBezTo>
                  <a:cubicBezTo>
                    <a:pt x="54" y="32"/>
                    <a:pt x="55" y="24"/>
                    <a:pt x="59" y="25"/>
                  </a:cubicBezTo>
                  <a:cubicBezTo>
                    <a:pt x="61" y="27"/>
                    <a:pt x="68" y="21"/>
                    <a:pt x="62" y="21"/>
                  </a:cubicBezTo>
                  <a:cubicBezTo>
                    <a:pt x="57" y="23"/>
                    <a:pt x="62" y="14"/>
                    <a:pt x="64" y="13"/>
                  </a:cubicBezTo>
                  <a:cubicBezTo>
                    <a:pt x="67" y="12"/>
                    <a:pt x="70" y="8"/>
                    <a:pt x="74" y="10"/>
                  </a:cubicBezTo>
                  <a:cubicBezTo>
                    <a:pt x="79" y="13"/>
                    <a:pt x="81" y="9"/>
                    <a:pt x="83" y="5"/>
                  </a:cubicBezTo>
                  <a:cubicBezTo>
                    <a:pt x="87" y="2"/>
                    <a:pt x="90" y="3"/>
                    <a:pt x="94" y="4"/>
                  </a:cubicBezTo>
                  <a:cubicBezTo>
                    <a:pt x="98" y="0"/>
                    <a:pt x="100" y="9"/>
                    <a:pt x="104" y="6"/>
                  </a:cubicBezTo>
                  <a:cubicBezTo>
                    <a:pt x="106" y="5"/>
                    <a:pt x="114" y="5"/>
                    <a:pt x="112" y="8"/>
                  </a:cubicBezTo>
                  <a:cubicBezTo>
                    <a:pt x="110" y="14"/>
                    <a:pt x="117" y="12"/>
                    <a:pt x="119" y="11"/>
                  </a:cubicBezTo>
                  <a:cubicBezTo>
                    <a:pt x="123" y="9"/>
                    <a:pt x="126" y="9"/>
                    <a:pt x="130" y="10"/>
                  </a:cubicBezTo>
                  <a:cubicBezTo>
                    <a:pt x="134" y="11"/>
                    <a:pt x="137" y="15"/>
                    <a:pt x="140" y="16"/>
                  </a:cubicBezTo>
                  <a:cubicBezTo>
                    <a:pt x="137" y="21"/>
                    <a:pt x="141" y="24"/>
                    <a:pt x="141" y="28"/>
                  </a:cubicBezTo>
                  <a:cubicBezTo>
                    <a:pt x="136" y="30"/>
                    <a:pt x="138" y="34"/>
                    <a:pt x="142" y="37"/>
                  </a:cubicBezTo>
                  <a:cubicBezTo>
                    <a:pt x="146" y="36"/>
                    <a:pt x="142" y="41"/>
                    <a:pt x="146" y="43"/>
                  </a:cubicBezTo>
                  <a:cubicBezTo>
                    <a:pt x="148" y="49"/>
                    <a:pt x="155" y="47"/>
                    <a:pt x="157" y="52"/>
                  </a:cubicBezTo>
                  <a:cubicBezTo>
                    <a:pt x="153" y="58"/>
                    <a:pt x="160" y="55"/>
                    <a:pt x="163" y="56"/>
                  </a:cubicBezTo>
                  <a:cubicBezTo>
                    <a:pt x="170" y="57"/>
                    <a:pt x="165" y="60"/>
                    <a:pt x="170" y="63"/>
                  </a:cubicBezTo>
                  <a:cubicBezTo>
                    <a:pt x="176" y="65"/>
                    <a:pt x="168" y="67"/>
                    <a:pt x="165" y="70"/>
                  </a:cubicBezTo>
                  <a:cubicBezTo>
                    <a:pt x="161" y="72"/>
                    <a:pt x="156" y="71"/>
                    <a:pt x="152" y="70"/>
                  </a:cubicBezTo>
                  <a:cubicBezTo>
                    <a:pt x="148" y="67"/>
                    <a:pt x="145" y="75"/>
                    <a:pt x="150" y="77"/>
                  </a:cubicBezTo>
                  <a:cubicBezTo>
                    <a:pt x="152" y="80"/>
                    <a:pt x="152" y="83"/>
                    <a:pt x="152" y="88"/>
                  </a:cubicBezTo>
                  <a:cubicBezTo>
                    <a:pt x="154" y="92"/>
                    <a:pt x="158" y="95"/>
                    <a:pt x="151" y="94"/>
                  </a:cubicBezTo>
                  <a:cubicBezTo>
                    <a:pt x="147" y="96"/>
                    <a:pt x="143" y="93"/>
                    <a:pt x="140" y="97"/>
                  </a:cubicBezTo>
                  <a:cubicBezTo>
                    <a:pt x="137" y="100"/>
                    <a:pt x="132" y="104"/>
                    <a:pt x="133" y="108"/>
                  </a:cubicBezTo>
                  <a:cubicBezTo>
                    <a:pt x="138" y="114"/>
                    <a:pt x="129" y="114"/>
                    <a:pt x="127" y="109"/>
                  </a:cubicBezTo>
                  <a:cubicBezTo>
                    <a:pt x="124" y="107"/>
                    <a:pt x="120" y="111"/>
                    <a:pt x="117" y="109"/>
                  </a:cubicBezTo>
                  <a:cubicBezTo>
                    <a:pt x="113" y="112"/>
                    <a:pt x="110" y="110"/>
                    <a:pt x="108" y="106"/>
                  </a:cubicBezTo>
                  <a:cubicBezTo>
                    <a:pt x="104" y="104"/>
                    <a:pt x="100" y="112"/>
                    <a:pt x="98" y="108"/>
                  </a:cubicBezTo>
                  <a:cubicBezTo>
                    <a:pt x="94" y="108"/>
                    <a:pt x="92" y="104"/>
                    <a:pt x="88" y="107"/>
                  </a:cubicBezTo>
                  <a:cubicBezTo>
                    <a:pt x="84" y="103"/>
                    <a:pt x="82" y="113"/>
                    <a:pt x="82" y="106"/>
                  </a:cubicBezTo>
                  <a:cubicBezTo>
                    <a:pt x="78" y="104"/>
                    <a:pt x="74" y="108"/>
                    <a:pt x="73" y="104"/>
                  </a:cubicBezTo>
                  <a:cubicBezTo>
                    <a:pt x="71" y="100"/>
                    <a:pt x="65" y="103"/>
                    <a:pt x="62" y="101"/>
                  </a:cubicBezTo>
                  <a:cubicBezTo>
                    <a:pt x="58" y="101"/>
                    <a:pt x="54" y="99"/>
                    <a:pt x="50" y="99"/>
                  </a:cubicBezTo>
                  <a:cubicBezTo>
                    <a:pt x="45" y="97"/>
                    <a:pt x="40" y="100"/>
                    <a:pt x="35" y="98"/>
                  </a:cubicBezTo>
                  <a:cubicBezTo>
                    <a:pt x="31" y="100"/>
                    <a:pt x="26" y="98"/>
                    <a:pt x="22" y="100"/>
                  </a:cubicBezTo>
                  <a:cubicBezTo>
                    <a:pt x="20" y="103"/>
                    <a:pt x="16" y="107"/>
                    <a:pt x="12" y="105"/>
                  </a:cubicBezTo>
                  <a:cubicBezTo>
                    <a:pt x="7" y="106"/>
                    <a:pt x="6" y="107"/>
                    <a:pt x="9" y="100"/>
                  </a:cubicBezTo>
                  <a:cubicBezTo>
                    <a:pt x="11" y="94"/>
                    <a:pt x="5" y="90"/>
                    <a:pt x="2" y="90"/>
                  </a:cubicBezTo>
                  <a:cubicBezTo>
                    <a:pt x="0" y="87"/>
                    <a:pt x="6" y="82"/>
                    <a:pt x="9" y="81"/>
                  </a:cubicBezTo>
                  <a:cubicBezTo>
                    <a:pt x="16" y="83"/>
                    <a:pt x="15" y="74"/>
                    <a:pt x="13" y="70"/>
                  </a:cubicBezTo>
                  <a:cubicBezTo>
                    <a:pt x="11" y="64"/>
                    <a:pt x="9" y="58"/>
                    <a:pt x="7" y="53"/>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48" name="Freeform 269">
              <a:extLst>
                <a:ext uri="{FF2B5EF4-FFF2-40B4-BE49-F238E27FC236}">
                  <a16:creationId xmlns:a16="http://schemas.microsoft.com/office/drawing/2014/main" id="{71B85921-01EC-4424-A6B5-7CE9C58EECBA}"/>
                </a:ext>
              </a:extLst>
            </p:cNvPr>
            <p:cNvSpPr>
              <a:spLocks/>
            </p:cNvSpPr>
            <p:nvPr/>
          </p:nvSpPr>
          <p:spPr bwMode="auto">
            <a:xfrm>
              <a:off x="2820760" y="3596556"/>
              <a:ext cx="31148" cy="36645"/>
            </a:xfrm>
            <a:custGeom>
              <a:avLst/>
              <a:gdLst/>
              <a:ahLst/>
              <a:cxnLst>
                <a:cxn ang="0">
                  <a:pos x="0" y="6"/>
                </a:cxn>
                <a:cxn ang="0">
                  <a:pos x="8" y="3"/>
                </a:cxn>
                <a:cxn ang="0">
                  <a:pos x="18" y="2"/>
                </a:cxn>
                <a:cxn ang="0">
                  <a:pos x="27" y="6"/>
                </a:cxn>
                <a:cxn ang="0">
                  <a:pos x="32" y="9"/>
                </a:cxn>
                <a:cxn ang="0">
                  <a:pos x="40" y="13"/>
                </a:cxn>
                <a:cxn ang="0">
                  <a:pos x="46" y="16"/>
                </a:cxn>
                <a:cxn ang="0">
                  <a:pos x="48" y="26"/>
                </a:cxn>
                <a:cxn ang="0">
                  <a:pos x="52" y="31"/>
                </a:cxn>
                <a:cxn ang="0">
                  <a:pos x="57" y="38"/>
                </a:cxn>
                <a:cxn ang="0">
                  <a:pos x="60" y="46"/>
                </a:cxn>
                <a:cxn ang="0">
                  <a:pos x="56" y="49"/>
                </a:cxn>
                <a:cxn ang="0">
                  <a:pos x="51" y="46"/>
                </a:cxn>
                <a:cxn ang="0">
                  <a:pos x="45" y="45"/>
                </a:cxn>
                <a:cxn ang="0">
                  <a:pos x="42" y="54"/>
                </a:cxn>
                <a:cxn ang="0">
                  <a:pos x="37" y="62"/>
                </a:cxn>
                <a:cxn ang="0">
                  <a:pos x="31" y="68"/>
                </a:cxn>
                <a:cxn ang="0">
                  <a:pos x="27" y="62"/>
                </a:cxn>
                <a:cxn ang="0">
                  <a:pos x="28" y="38"/>
                </a:cxn>
                <a:cxn ang="0">
                  <a:pos x="19" y="27"/>
                </a:cxn>
                <a:cxn ang="0">
                  <a:pos x="7" y="7"/>
                </a:cxn>
                <a:cxn ang="0">
                  <a:pos x="0" y="6"/>
                </a:cxn>
              </a:cxnLst>
              <a:rect l="0" t="0" r="r" b="b"/>
              <a:pathLst>
                <a:path w="65" h="70">
                  <a:moveTo>
                    <a:pt x="0" y="6"/>
                  </a:moveTo>
                  <a:cubicBezTo>
                    <a:pt x="3" y="3"/>
                    <a:pt x="4" y="2"/>
                    <a:pt x="8" y="3"/>
                  </a:cubicBezTo>
                  <a:cubicBezTo>
                    <a:pt x="12" y="4"/>
                    <a:pt x="14" y="0"/>
                    <a:pt x="18" y="2"/>
                  </a:cubicBezTo>
                  <a:cubicBezTo>
                    <a:pt x="21" y="1"/>
                    <a:pt x="24" y="4"/>
                    <a:pt x="27" y="6"/>
                  </a:cubicBezTo>
                  <a:cubicBezTo>
                    <a:pt x="31" y="6"/>
                    <a:pt x="30" y="7"/>
                    <a:pt x="32" y="9"/>
                  </a:cubicBezTo>
                  <a:cubicBezTo>
                    <a:pt x="34" y="7"/>
                    <a:pt x="40" y="7"/>
                    <a:pt x="40" y="13"/>
                  </a:cubicBezTo>
                  <a:cubicBezTo>
                    <a:pt x="44" y="12"/>
                    <a:pt x="47" y="13"/>
                    <a:pt x="46" y="16"/>
                  </a:cubicBezTo>
                  <a:cubicBezTo>
                    <a:pt x="46" y="20"/>
                    <a:pt x="43" y="25"/>
                    <a:pt x="48" y="26"/>
                  </a:cubicBezTo>
                  <a:cubicBezTo>
                    <a:pt x="51" y="28"/>
                    <a:pt x="54" y="25"/>
                    <a:pt x="52" y="31"/>
                  </a:cubicBezTo>
                  <a:cubicBezTo>
                    <a:pt x="52" y="33"/>
                    <a:pt x="53" y="37"/>
                    <a:pt x="57" y="38"/>
                  </a:cubicBezTo>
                  <a:cubicBezTo>
                    <a:pt x="62" y="38"/>
                    <a:pt x="58" y="45"/>
                    <a:pt x="60" y="46"/>
                  </a:cubicBezTo>
                  <a:cubicBezTo>
                    <a:pt x="65" y="49"/>
                    <a:pt x="59" y="49"/>
                    <a:pt x="56" y="49"/>
                  </a:cubicBezTo>
                  <a:cubicBezTo>
                    <a:pt x="57" y="44"/>
                    <a:pt x="52" y="53"/>
                    <a:pt x="51" y="46"/>
                  </a:cubicBezTo>
                  <a:cubicBezTo>
                    <a:pt x="47" y="47"/>
                    <a:pt x="47" y="49"/>
                    <a:pt x="45" y="45"/>
                  </a:cubicBezTo>
                  <a:cubicBezTo>
                    <a:pt x="39" y="45"/>
                    <a:pt x="43" y="50"/>
                    <a:pt x="42" y="54"/>
                  </a:cubicBezTo>
                  <a:cubicBezTo>
                    <a:pt x="43" y="59"/>
                    <a:pt x="37" y="57"/>
                    <a:pt x="37" y="62"/>
                  </a:cubicBezTo>
                  <a:cubicBezTo>
                    <a:pt x="32" y="62"/>
                    <a:pt x="35" y="69"/>
                    <a:pt x="31" y="68"/>
                  </a:cubicBezTo>
                  <a:cubicBezTo>
                    <a:pt x="27" y="70"/>
                    <a:pt x="26" y="66"/>
                    <a:pt x="27" y="62"/>
                  </a:cubicBezTo>
                  <a:cubicBezTo>
                    <a:pt x="24" y="54"/>
                    <a:pt x="32" y="46"/>
                    <a:pt x="28" y="38"/>
                  </a:cubicBezTo>
                  <a:cubicBezTo>
                    <a:pt x="27" y="32"/>
                    <a:pt x="21" y="32"/>
                    <a:pt x="19" y="27"/>
                  </a:cubicBezTo>
                  <a:cubicBezTo>
                    <a:pt x="14" y="21"/>
                    <a:pt x="10" y="14"/>
                    <a:pt x="7" y="7"/>
                  </a:cubicBezTo>
                  <a:cubicBezTo>
                    <a:pt x="4" y="7"/>
                    <a:pt x="2" y="5"/>
                    <a:pt x="0" y="6"/>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49" name="Freeform 270">
              <a:extLst>
                <a:ext uri="{FF2B5EF4-FFF2-40B4-BE49-F238E27FC236}">
                  <a16:creationId xmlns:a16="http://schemas.microsoft.com/office/drawing/2014/main" id="{F5605646-FDB4-4341-A9CE-83EDCE60A194}"/>
                </a:ext>
              </a:extLst>
            </p:cNvPr>
            <p:cNvSpPr>
              <a:spLocks noEditPoints="1"/>
            </p:cNvSpPr>
            <p:nvPr/>
          </p:nvSpPr>
          <p:spPr bwMode="auto">
            <a:xfrm>
              <a:off x="2641199" y="3611215"/>
              <a:ext cx="106272" cy="124594"/>
            </a:xfrm>
            <a:custGeom>
              <a:avLst/>
              <a:gdLst/>
              <a:ahLst/>
              <a:cxnLst>
                <a:cxn ang="0">
                  <a:pos x="37" y="176"/>
                </a:cxn>
                <a:cxn ang="0">
                  <a:pos x="38" y="145"/>
                </a:cxn>
                <a:cxn ang="0">
                  <a:pos x="62" y="154"/>
                </a:cxn>
                <a:cxn ang="0">
                  <a:pos x="54" y="182"/>
                </a:cxn>
                <a:cxn ang="0">
                  <a:pos x="155" y="239"/>
                </a:cxn>
                <a:cxn ang="0">
                  <a:pos x="113" y="220"/>
                </a:cxn>
                <a:cxn ang="0">
                  <a:pos x="128" y="207"/>
                </a:cxn>
                <a:cxn ang="0">
                  <a:pos x="164" y="208"/>
                </a:cxn>
                <a:cxn ang="0">
                  <a:pos x="156" y="239"/>
                </a:cxn>
                <a:cxn ang="0">
                  <a:pos x="134" y="38"/>
                </a:cxn>
                <a:cxn ang="0">
                  <a:pos x="113" y="40"/>
                </a:cxn>
                <a:cxn ang="0">
                  <a:pos x="110" y="56"/>
                </a:cxn>
                <a:cxn ang="0">
                  <a:pos x="123" y="80"/>
                </a:cxn>
                <a:cxn ang="0">
                  <a:pos x="146" y="112"/>
                </a:cxn>
                <a:cxn ang="0">
                  <a:pos x="174" y="121"/>
                </a:cxn>
                <a:cxn ang="0">
                  <a:pos x="190" y="139"/>
                </a:cxn>
                <a:cxn ang="0">
                  <a:pos x="219" y="162"/>
                </a:cxn>
                <a:cxn ang="0">
                  <a:pos x="205" y="158"/>
                </a:cxn>
                <a:cxn ang="0">
                  <a:pos x="185" y="162"/>
                </a:cxn>
                <a:cxn ang="0">
                  <a:pos x="194" y="184"/>
                </a:cxn>
                <a:cxn ang="0">
                  <a:pos x="182" y="201"/>
                </a:cxn>
                <a:cxn ang="0">
                  <a:pos x="170" y="203"/>
                </a:cxn>
                <a:cxn ang="0">
                  <a:pos x="175" y="183"/>
                </a:cxn>
                <a:cxn ang="0">
                  <a:pos x="159" y="162"/>
                </a:cxn>
                <a:cxn ang="0">
                  <a:pos x="144" y="150"/>
                </a:cxn>
                <a:cxn ang="0">
                  <a:pos x="132" y="136"/>
                </a:cxn>
                <a:cxn ang="0">
                  <a:pos x="92" y="110"/>
                </a:cxn>
                <a:cxn ang="0">
                  <a:pos x="52" y="66"/>
                </a:cxn>
                <a:cxn ang="0">
                  <a:pos x="22" y="76"/>
                </a:cxn>
                <a:cxn ang="0">
                  <a:pos x="8" y="60"/>
                </a:cxn>
                <a:cxn ang="0">
                  <a:pos x="9" y="46"/>
                </a:cxn>
                <a:cxn ang="0">
                  <a:pos x="13" y="30"/>
                </a:cxn>
                <a:cxn ang="0">
                  <a:pos x="33" y="20"/>
                </a:cxn>
                <a:cxn ang="0">
                  <a:pos x="48" y="28"/>
                </a:cxn>
                <a:cxn ang="0">
                  <a:pos x="62" y="19"/>
                </a:cxn>
                <a:cxn ang="0">
                  <a:pos x="72" y="12"/>
                </a:cxn>
                <a:cxn ang="0">
                  <a:pos x="93" y="5"/>
                </a:cxn>
                <a:cxn ang="0">
                  <a:pos x="113" y="13"/>
                </a:cxn>
                <a:cxn ang="0">
                  <a:pos x="130" y="24"/>
                </a:cxn>
                <a:cxn ang="0">
                  <a:pos x="134" y="38"/>
                </a:cxn>
              </a:cxnLst>
              <a:rect l="0" t="0" r="r" b="b"/>
              <a:pathLst>
                <a:path w="219" h="239">
                  <a:moveTo>
                    <a:pt x="44" y="188"/>
                  </a:moveTo>
                  <a:cubicBezTo>
                    <a:pt x="40" y="187"/>
                    <a:pt x="34" y="182"/>
                    <a:pt x="37" y="176"/>
                  </a:cubicBezTo>
                  <a:cubicBezTo>
                    <a:pt x="39" y="168"/>
                    <a:pt x="40" y="159"/>
                    <a:pt x="36" y="153"/>
                  </a:cubicBezTo>
                  <a:cubicBezTo>
                    <a:pt x="32" y="150"/>
                    <a:pt x="32" y="143"/>
                    <a:pt x="38" y="145"/>
                  </a:cubicBezTo>
                  <a:cubicBezTo>
                    <a:pt x="44" y="147"/>
                    <a:pt x="48" y="141"/>
                    <a:pt x="53" y="138"/>
                  </a:cubicBezTo>
                  <a:cubicBezTo>
                    <a:pt x="57" y="142"/>
                    <a:pt x="62" y="147"/>
                    <a:pt x="62" y="154"/>
                  </a:cubicBezTo>
                  <a:cubicBezTo>
                    <a:pt x="58" y="159"/>
                    <a:pt x="60" y="166"/>
                    <a:pt x="60" y="172"/>
                  </a:cubicBezTo>
                  <a:cubicBezTo>
                    <a:pt x="59" y="176"/>
                    <a:pt x="58" y="186"/>
                    <a:pt x="54" y="182"/>
                  </a:cubicBezTo>
                  <a:cubicBezTo>
                    <a:pt x="49" y="180"/>
                    <a:pt x="47" y="185"/>
                    <a:pt x="44" y="188"/>
                  </a:cubicBezTo>
                  <a:close/>
                  <a:moveTo>
                    <a:pt x="155" y="239"/>
                  </a:moveTo>
                  <a:cubicBezTo>
                    <a:pt x="150" y="239"/>
                    <a:pt x="146" y="235"/>
                    <a:pt x="142" y="232"/>
                  </a:cubicBezTo>
                  <a:cubicBezTo>
                    <a:pt x="132" y="229"/>
                    <a:pt x="124" y="220"/>
                    <a:pt x="113" y="220"/>
                  </a:cubicBezTo>
                  <a:cubicBezTo>
                    <a:pt x="107" y="217"/>
                    <a:pt x="112" y="207"/>
                    <a:pt x="117" y="207"/>
                  </a:cubicBezTo>
                  <a:cubicBezTo>
                    <a:pt x="121" y="212"/>
                    <a:pt x="124" y="202"/>
                    <a:pt x="128" y="207"/>
                  </a:cubicBezTo>
                  <a:cubicBezTo>
                    <a:pt x="135" y="214"/>
                    <a:pt x="145" y="209"/>
                    <a:pt x="153" y="208"/>
                  </a:cubicBezTo>
                  <a:cubicBezTo>
                    <a:pt x="156" y="208"/>
                    <a:pt x="164" y="202"/>
                    <a:pt x="164" y="208"/>
                  </a:cubicBezTo>
                  <a:cubicBezTo>
                    <a:pt x="161" y="214"/>
                    <a:pt x="156" y="221"/>
                    <a:pt x="159" y="228"/>
                  </a:cubicBezTo>
                  <a:cubicBezTo>
                    <a:pt x="164" y="231"/>
                    <a:pt x="158" y="236"/>
                    <a:pt x="156" y="239"/>
                  </a:cubicBezTo>
                  <a:cubicBezTo>
                    <a:pt x="156" y="237"/>
                    <a:pt x="155" y="239"/>
                    <a:pt x="155" y="239"/>
                  </a:cubicBezTo>
                  <a:close/>
                  <a:moveTo>
                    <a:pt x="134" y="38"/>
                  </a:moveTo>
                  <a:cubicBezTo>
                    <a:pt x="132" y="31"/>
                    <a:pt x="128" y="38"/>
                    <a:pt x="124" y="34"/>
                  </a:cubicBezTo>
                  <a:cubicBezTo>
                    <a:pt x="122" y="38"/>
                    <a:pt x="117" y="38"/>
                    <a:pt x="113" y="40"/>
                  </a:cubicBezTo>
                  <a:cubicBezTo>
                    <a:pt x="110" y="42"/>
                    <a:pt x="107" y="39"/>
                    <a:pt x="105" y="46"/>
                  </a:cubicBezTo>
                  <a:cubicBezTo>
                    <a:pt x="107" y="47"/>
                    <a:pt x="111" y="52"/>
                    <a:pt x="110" y="56"/>
                  </a:cubicBezTo>
                  <a:cubicBezTo>
                    <a:pt x="105" y="57"/>
                    <a:pt x="107" y="64"/>
                    <a:pt x="109" y="68"/>
                  </a:cubicBezTo>
                  <a:cubicBezTo>
                    <a:pt x="112" y="74"/>
                    <a:pt x="118" y="77"/>
                    <a:pt x="123" y="80"/>
                  </a:cubicBezTo>
                  <a:cubicBezTo>
                    <a:pt x="128" y="82"/>
                    <a:pt x="134" y="85"/>
                    <a:pt x="134" y="92"/>
                  </a:cubicBezTo>
                  <a:cubicBezTo>
                    <a:pt x="136" y="101"/>
                    <a:pt x="141" y="107"/>
                    <a:pt x="146" y="112"/>
                  </a:cubicBezTo>
                  <a:cubicBezTo>
                    <a:pt x="150" y="115"/>
                    <a:pt x="151" y="119"/>
                    <a:pt x="156" y="120"/>
                  </a:cubicBezTo>
                  <a:cubicBezTo>
                    <a:pt x="162" y="123"/>
                    <a:pt x="168" y="122"/>
                    <a:pt x="174" y="121"/>
                  </a:cubicBezTo>
                  <a:cubicBezTo>
                    <a:pt x="182" y="123"/>
                    <a:pt x="174" y="127"/>
                    <a:pt x="172" y="130"/>
                  </a:cubicBezTo>
                  <a:cubicBezTo>
                    <a:pt x="177" y="135"/>
                    <a:pt x="184" y="136"/>
                    <a:pt x="190" y="139"/>
                  </a:cubicBezTo>
                  <a:cubicBezTo>
                    <a:pt x="197" y="143"/>
                    <a:pt x="204" y="147"/>
                    <a:pt x="211" y="151"/>
                  </a:cubicBezTo>
                  <a:cubicBezTo>
                    <a:pt x="212" y="156"/>
                    <a:pt x="218" y="156"/>
                    <a:pt x="219" y="162"/>
                  </a:cubicBezTo>
                  <a:cubicBezTo>
                    <a:pt x="218" y="166"/>
                    <a:pt x="217" y="173"/>
                    <a:pt x="213" y="167"/>
                  </a:cubicBezTo>
                  <a:cubicBezTo>
                    <a:pt x="209" y="166"/>
                    <a:pt x="211" y="157"/>
                    <a:pt x="205" y="158"/>
                  </a:cubicBezTo>
                  <a:cubicBezTo>
                    <a:pt x="200" y="159"/>
                    <a:pt x="196" y="156"/>
                    <a:pt x="195" y="153"/>
                  </a:cubicBezTo>
                  <a:cubicBezTo>
                    <a:pt x="190" y="151"/>
                    <a:pt x="189" y="160"/>
                    <a:pt x="185" y="162"/>
                  </a:cubicBezTo>
                  <a:cubicBezTo>
                    <a:pt x="185" y="167"/>
                    <a:pt x="181" y="173"/>
                    <a:pt x="188" y="174"/>
                  </a:cubicBezTo>
                  <a:cubicBezTo>
                    <a:pt x="192" y="176"/>
                    <a:pt x="196" y="177"/>
                    <a:pt x="194" y="184"/>
                  </a:cubicBezTo>
                  <a:cubicBezTo>
                    <a:pt x="198" y="190"/>
                    <a:pt x="190" y="188"/>
                    <a:pt x="187" y="190"/>
                  </a:cubicBezTo>
                  <a:cubicBezTo>
                    <a:pt x="181" y="191"/>
                    <a:pt x="187" y="200"/>
                    <a:pt x="182" y="201"/>
                  </a:cubicBezTo>
                  <a:cubicBezTo>
                    <a:pt x="177" y="204"/>
                    <a:pt x="177" y="213"/>
                    <a:pt x="171" y="212"/>
                  </a:cubicBezTo>
                  <a:cubicBezTo>
                    <a:pt x="167" y="213"/>
                    <a:pt x="165" y="203"/>
                    <a:pt x="170" y="203"/>
                  </a:cubicBezTo>
                  <a:cubicBezTo>
                    <a:pt x="175" y="199"/>
                    <a:pt x="169" y="193"/>
                    <a:pt x="175" y="194"/>
                  </a:cubicBezTo>
                  <a:cubicBezTo>
                    <a:pt x="181" y="194"/>
                    <a:pt x="174" y="186"/>
                    <a:pt x="175" y="183"/>
                  </a:cubicBezTo>
                  <a:cubicBezTo>
                    <a:pt x="174" y="176"/>
                    <a:pt x="170" y="172"/>
                    <a:pt x="170" y="166"/>
                  </a:cubicBezTo>
                  <a:cubicBezTo>
                    <a:pt x="168" y="158"/>
                    <a:pt x="163" y="168"/>
                    <a:pt x="159" y="162"/>
                  </a:cubicBezTo>
                  <a:cubicBezTo>
                    <a:pt x="153" y="160"/>
                    <a:pt x="156" y="158"/>
                    <a:pt x="155" y="152"/>
                  </a:cubicBezTo>
                  <a:cubicBezTo>
                    <a:pt x="153" y="146"/>
                    <a:pt x="146" y="152"/>
                    <a:pt x="144" y="150"/>
                  </a:cubicBezTo>
                  <a:cubicBezTo>
                    <a:pt x="150" y="148"/>
                    <a:pt x="142" y="142"/>
                    <a:pt x="140" y="147"/>
                  </a:cubicBezTo>
                  <a:cubicBezTo>
                    <a:pt x="137" y="146"/>
                    <a:pt x="136" y="137"/>
                    <a:pt x="132" y="136"/>
                  </a:cubicBezTo>
                  <a:cubicBezTo>
                    <a:pt x="126" y="134"/>
                    <a:pt x="120" y="135"/>
                    <a:pt x="114" y="130"/>
                  </a:cubicBezTo>
                  <a:cubicBezTo>
                    <a:pt x="107" y="123"/>
                    <a:pt x="99" y="117"/>
                    <a:pt x="92" y="110"/>
                  </a:cubicBezTo>
                  <a:cubicBezTo>
                    <a:pt x="82" y="106"/>
                    <a:pt x="75" y="94"/>
                    <a:pt x="71" y="82"/>
                  </a:cubicBezTo>
                  <a:cubicBezTo>
                    <a:pt x="68" y="72"/>
                    <a:pt x="60" y="67"/>
                    <a:pt x="52" y="66"/>
                  </a:cubicBezTo>
                  <a:cubicBezTo>
                    <a:pt x="47" y="63"/>
                    <a:pt x="41" y="63"/>
                    <a:pt x="37" y="68"/>
                  </a:cubicBezTo>
                  <a:cubicBezTo>
                    <a:pt x="32" y="71"/>
                    <a:pt x="28" y="76"/>
                    <a:pt x="22" y="76"/>
                  </a:cubicBezTo>
                  <a:cubicBezTo>
                    <a:pt x="24" y="71"/>
                    <a:pt x="22" y="67"/>
                    <a:pt x="16" y="69"/>
                  </a:cubicBezTo>
                  <a:cubicBezTo>
                    <a:pt x="13" y="69"/>
                    <a:pt x="7" y="66"/>
                    <a:pt x="8" y="60"/>
                  </a:cubicBezTo>
                  <a:cubicBezTo>
                    <a:pt x="13" y="57"/>
                    <a:pt x="11" y="53"/>
                    <a:pt x="6" y="52"/>
                  </a:cubicBezTo>
                  <a:cubicBezTo>
                    <a:pt x="0" y="47"/>
                    <a:pt x="7" y="47"/>
                    <a:pt x="9" y="46"/>
                  </a:cubicBezTo>
                  <a:cubicBezTo>
                    <a:pt x="16" y="42"/>
                    <a:pt x="11" y="41"/>
                    <a:pt x="10" y="36"/>
                  </a:cubicBezTo>
                  <a:cubicBezTo>
                    <a:pt x="3" y="34"/>
                    <a:pt x="8" y="29"/>
                    <a:pt x="13" y="30"/>
                  </a:cubicBezTo>
                  <a:cubicBezTo>
                    <a:pt x="17" y="31"/>
                    <a:pt x="21" y="26"/>
                    <a:pt x="26" y="30"/>
                  </a:cubicBezTo>
                  <a:cubicBezTo>
                    <a:pt x="31" y="29"/>
                    <a:pt x="29" y="21"/>
                    <a:pt x="33" y="20"/>
                  </a:cubicBezTo>
                  <a:cubicBezTo>
                    <a:pt x="38" y="14"/>
                    <a:pt x="35" y="24"/>
                    <a:pt x="41" y="25"/>
                  </a:cubicBezTo>
                  <a:cubicBezTo>
                    <a:pt x="43" y="25"/>
                    <a:pt x="46" y="36"/>
                    <a:pt x="48" y="28"/>
                  </a:cubicBezTo>
                  <a:cubicBezTo>
                    <a:pt x="48" y="23"/>
                    <a:pt x="52" y="18"/>
                    <a:pt x="54" y="16"/>
                  </a:cubicBezTo>
                  <a:cubicBezTo>
                    <a:pt x="55" y="19"/>
                    <a:pt x="58" y="23"/>
                    <a:pt x="62" y="19"/>
                  </a:cubicBezTo>
                  <a:cubicBezTo>
                    <a:pt x="65" y="23"/>
                    <a:pt x="69" y="20"/>
                    <a:pt x="66" y="16"/>
                  </a:cubicBezTo>
                  <a:cubicBezTo>
                    <a:pt x="66" y="9"/>
                    <a:pt x="75" y="20"/>
                    <a:pt x="72" y="12"/>
                  </a:cubicBezTo>
                  <a:cubicBezTo>
                    <a:pt x="72" y="4"/>
                    <a:pt x="79" y="12"/>
                    <a:pt x="82" y="10"/>
                  </a:cubicBezTo>
                  <a:cubicBezTo>
                    <a:pt x="85" y="5"/>
                    <a:pt x="89" y="5"/>
                    <a:pt x="93" y="5"/>
                  </a:cubicBezTo>
                  <a:cubicBezTo>
                    <a:pt x="96" y="8"/>
                    <a:pt x="103" y="0"/>
                    <a:pt x="103" y="6"/>
                  </a:cubicBezTo>
                  <a:cubicBezTo>
                    <a:pt x="106" y="8"/>
                    <a:pt x="109" y="14"/>
                    <a:pt x="113" y="13"/>
                  </a:cubicBezTo>
                  <a:cubicBezTo>
                    <a:pt x="119" y="15"/>
                    <a:pt x="126" y="14"/>
                    <a:pt x="130" y="17"/>
                  </a:cubicBezTo>
                  <a:cubicBezTo>
                    <a:pt x="130" y="21"/>
                    <a:pt x="123" y="22"/>
                    <a:pt x="130" y="24"/>
                  </a:cubicBezTo>
                  <a:cubicBezTo>
                    <a:pt x="128" y="28"/>
                    <a:pt x="129" y="31"/>
                    <a:pt x="132" y="33"/>
                  </a:cubicBezTo>
                  <a:cubicBezTo>
                    <a:pt x="133" y="34"/>
                    <a:pt x="136" y="35"/>
                    <a:pt x="134" y="38"/>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50" name="Freeform 271">
              <a:extLst>
                <a:ext uri="{FF2B5EF4-FFF2-40B4-BE49-F238E27FC236}">
                  <a16:creationId xmlns:a16="http://schemas.microsoft.com/office/drawing/2014/main" id="{D0EB696C-3C2F-42B5-B2D5-2E74E570FF4B}"/>
                </a:ext>
              </a:extLst>
            </p:cNvPr>
            <p:cNvSpPr>
              <a:spLocks noEditPoints="1"/>
            </p:cNvSpPr>
            <p:nvPr/>
          </p:nvSpPr>
          <p:spPr bwMode="auto">
            <a:xfrm>
              <a:off x="2705327" y="3523266"/>
              <a:ext cx="93446" cy="69626"/>
            </a:xfrm>
            <a:custGeom>
              <a:avLst/>
              <a:gdLst/>
              <a:ahLst/>
              <a:cxnLst>
                <a:cxn ang="0">
                  <a:pos x="157" y="129"/>
                </a:cxn>
                <a:cxn ang="0">
                  <a:pos x="146" y="123"/>
                </a:cxn>
                <a:cxn ang="0">
                  <a:pos x="134" y="120"/>
                </a:cxn>
                <a:cxn ang="0">
                  <a:pos x="123" y="120"/>
                </a:cxn>
                <a:cxn ang="0">
                  <a:pos x="112" y="125"/>
                </a:cxn>
                <a:cxn ang="0">
                  <a:pos x="104" y="121"/>
                </a:cxn>
                <a:cxn ang="0">
                  <a:pos x="96" y="119"/>
                </a:cxn>
                <a:cxn ang="0">
                  <a:pos x="88" y="114"/>
                </a:cxn>
                <a:cxn ang="0">
                  <a:pos x="78" y="108"/>
                </a:cxn>
                <a:cxn ang="0">
                  <a:pos x="69" y="105"/>
                </a:cxn>
                <a:cxn ang="0">
                  <a:pos x="63" y="100"/>
                </a:cxn>
                <a:cxn ang="0">
                  <a:pos x="55" y="100"/>
                </a:cxn>
                <a:cxn ang="0">
                  <a:pos x="47" y="102"/>
                </a:cxn>
                <a:cxn ang="0">
                  <a:pos x="46" y="94"/>
                </a:cxn>
                <a:cxn ang="0">
                  <a:pos x="37" y="92"/>
                </a:cxn>
                <a:cxn ang="0">
                  <a:pos x="26" y="88"/>
                </a:cxn>
                <a:cxn ang="0">
                  <a:pos x="20" y="87"/>
                </a:cxn>
                <a:cxn ang="0">
                  <a:pos x="19" y="77"/>
                </a:cxn>
                <a:cxn ang="0">
                  <a:pos x="13" y="67"/>
                </a:cxn>
                <a:cxn ang="0">
                  <a:pos x="12" y="56"/>
                </a:cxn>
                <a:cxn ang="0">
                  <a:pos x="7" y="46"/>
                </a:cxn>
                <a:cxn ang="0">
                  <a:pos x="9" y="35"/>
                </a:cxn>
                <a:cxn ang="0">
                  <a:pos x="11" y="27"/>
                </a:cxn>
                <a:cxn ang="0">
                  <a:pos x="13" y="18"/>
                </a:cxn>
                <a:cxn ang="0">
                  <a:pos x="36" y="14"/>
                </a:cxn>
                <a:cxn ang="0">
                  <a:pos x="54" y="5"/>
                </a:cxn>
                <a:cxn ang="0">
                  <a:pos x="81" y="1"/>
                </a:cxn>
                <a:cxn ang="0">
                  <a:pos x="82" y="2"/>
                </a:cxn>
                <a:cxn ang="0">
                  <a:pos x="86" y="11"/>
                </a:cxn>
                <a:cxn ang="0">
                  <a:pos x="106" y="7"/>
                </a:cxn>
                <a:cxn ang="0">
                  <a:pos x="98" y="13"/>
                </a:cxn>
                <a:cxn ang="0">
                  <a:pos x="116" y="7"/>
                </a:cxn>
                <a:cxn ang="0">
                  <a:pos x="164" y="7"/>
                </a:cxn>
                <a:cxn ang="0">
                  <a:pos x="173" y="17"/>
                </a:cxn>
                <a:cxn ang="0">
                  <a:pos x="182" y="43"/>
                </a:cxn>
                <a:cxn ang="0">
                  <a:pos x="171" y="51"/>
                </a:cxn>
                <a:cxn ang="0">
                  <a:pos x="174" y="58"/>
                </a:cxn>
                <a:cxn ang="0">
                  <a:pos x="175" y="72"/>
                </a:cxn>
                <a:cxn ang="0">
                  <a:pos x="181" y="84"/>
                </a:cxn>
                <a:cxn ang="0">
                  <a:pos x="185" y="92"/>
                </a:cxn>
                <a:cxn ang="0">
                  <a:pos x="176" y="101"/>
                </a:cxn>
                <a:cxn ang="0">
                  <a:pos x="159" y="118"/>
                </a:cxn>
                <a:cxn ang="0">
                  <a:pos x="160" y="129"/>
                </a:cxn>
                <a:cxn ang="0">
                  <a:pos x="157" y="129"/>
                </a:cxn>
                <a:cxn ang="0">
                  <a:pos x="3" y="19"/>
                </a:cxn>
                <a:cxn ang="0">
                  <a:pos x="3" y="19"/>
                </a:cxn>
                <a:cxn ang="0">
                  <a:pos x="10" y="20"/>
                </a:cxn>
                <a:cxn ang="0">
                  <a:pos x="10" y="20"/>
                </a:cxn>
              </a:cxnLst>
              <a:rect l="0" t="0" r="r" b="b"/>
              <a:pathLst>
                <a:path w="188" h="130">
                  <a:moveTo>
                    <a:pt x="157" y="129"/>
                  </a:moveTo>
                  <a:cubicBezTo>
                    <a:pt x="153" y="126"/>
                    <a:pt x="148" y="127"/>
                    <a:pt x="146" y="123"/>
                  </a:cubicBezTo>
                  <a:cubicBezTo>
                    <a:pt x="141" y="122"/>
                    <a:pt x="139" y="118"/>
                    <a:pt x="134" y="120"/>
                  </a:cubicBezTo>
                  <a:cubicBezTo>
                    <a:pt x="130" y="118"/>
                    <a:pt x="127" y="126"/>
                    <a:pt x="123" y="120"/>
                  </a:cubicBezTo>
                  <a:cubicBezTo>
                    <a:pt x="119" y="121"/>
                    <a:pt x="114" y="120"/>
                    <a:pt x="112" y="125"/>
                  </a:cubicBezTo>
                  <a:cubicBezTo>
                    <a:pt x="107" y="127"/>
                    <a:pt x="107" y="123"/>
                    <a:pt x="104" y="121"/>
                  </a:cubicBezTo>
                  <a:cubicBezTo>
                    <a:pt x="102" y="118"/>
                    <a:pt x="99" y="115"/>
                    <a:pt x="96" y="119"/>
                  </a:cubicBezTo>
                  <a:cubicBezTo>
                    <a:pt x="92" y="123"/>
                    <a:pt x="90" y="117"/>
                    <a:pt x="88" y="114"/>
                  </a:cubicBezTo>
                  <a:cubicBezTo>
                    <a:pt x="83" y="113"/>
                    <a:pt x="84" y="106"/>
                    <a:pt x="78" y="108"/>
                  </a:cubicBezTo>
                  <a:cubicBezTo>
                    <a:pt x="76" y="103"/>
                    <a:pt x="70" y="111"/>
                    <a:pt x="69" y="105"/>
                  </a:cubicBezTo>
                  <a:cubicBezTo>
                    <a:pt x="67" y="102"/>
                    <a:pt x="69" y="100"/>
                    <a:pt x="63" y="100"/>
                  </a:cubicBezTo>
                  <a:cubicBezTo>
                    <a:pt x="61" y="99"/>
                    <a:pt x="52" y="94"/>
                    <a:pt x="55" y="100"/>
                  </a:cubicBezTo>
                  <a:cubicBezTo>
                    <a:pt x="58" y="102"/>
                    <a:pt x="48" y="107"/>
                    <a:pt x="47" y="102"/>
                  </a:cubicBezTo>
                  <a:cubicBezTo>
                    <a:pt x="43" y="98"/>
                    <a:pt x="40" y="97"/>
                    <a:pt x="46" y="94"/>
                  </a:cubicBezTo>
                  <a:cubicBezTo>
                    <a:pt x="43" y="89"/>
                    <a:pt x="38" y="95"/>
                    <a:pt x="37" y="92"/>
                  </a:cubicBezTo>
                  <a:cubicBezTo>
                    <a:pt x="34" y="89"/>
                    <a:pt x="29" y="90"/>
                    <a:pt x="26" y="88"/>
                  </a:cubicBezTo>
                  <a:cubicBezTo>
                    <a:pt x="26" y="83"/>
                    <a:pt x="18" y="82"/>
                    <a:pt x="20" y="87"/>
                  </a:cubicBezTo>
                  <a:cubicBezTo>
                    <a:pt x="13" y="89"/>
                    <a:pt x="24" y="80"/>
                    <a:pt x="19" y="77"/>
                  </a:cubicBezTo>
                  <a:cubicBezTo>
                    <a:pt x="15" y="73"/>
                    <a:pt x="15" y="71"/>
                    <a:pt x="13" y="67"/>
                  </a:cubicBezTo>
                  <a:cubicBezTo>
                    <a:pt x="15" y="64"/>
                    <a:pt x="16" y="57"/>
                    <a:pt x="12" y="56"/>
                  </a:cubicBezTo>
                  <a:cubicBezTo>
                    <a:pt x="12" y="51"/>
                    <a:pt x="13" y="48"/>
                    <a:pt x="7" y="46"/>
                  </a:cubicBezTo>
                  <a:cubicBezTo>
                    <a:pt x="0" y="44"/>
                    <a:pt x="9" y="40"/>
                    <a:pt x="9" y="35"/>
                  </a:cubicBezTo>
                  <a:cubicBezTo>
                    <a:pt x="10" y="31"/>
                    <a:pt x="4" y="22"/>
                    <a:pt x="11" y="27"/>
                  </a:cubicBezTo>
                  <a:cubicBezTo>
                    <a:pt x="14" y="26"/>
                    <a:pt x="8" y="18"/>
                    <a:pt x="13" y="18"/>
                  </a:cubicBezTo>
                  <a:cubicBezTo>
                    <a:pt x="21" y="17"/>
                    <a:pt x="28" y="14"/>
                    <a:pt x="36" y="14"/>
                  </a:cubicBezTo>
                  <a:cubicBezTo>
                    <a:pt x="42" y="12"/>
                    <a:pt x="47" y="6"/>
                    <a:pt x="54" y="5"/>
                  </a:cubicBezTo>
                  <a:cubicBezTo>
                    <a:pt x="62" y="3"/>
                    <a:pt x="72" y="0"/>
                    <a:pt x="81" y="1"/>
                  </a:cubicBezTo>
                  <a:cubicBezTo>
                    <a:pt x="86" y="4"/>
                    <a:pt x="90" y="6"/>
                    <a:pt x="82" y="2"/>
                  </a:cubicBezTo>
                  <a:cubicBezTo>
                    <a:pt x="79" y="0"/>
                    <a:pt x="83" y="11"/>
                    <a:pt x="86" y="11"/>
                  </a:cubicBezTo>
                  <a:cubicBezTo>
                    <a:pt x="93" y="13"/>
                    <a:pt x="100" y="9"/>
                    <a:pt x="106" y="7"/>
                  </a:cubicBezTo>
                  <a:cubicBezTo>
                    <a:pt x="104" y="8"/>
                    <a:pt x="94" y="11"/>
                    <a:pt x="98" y="13"/>
                  </a:cubicBezTo>
                  <a:cubicBezTo>
                    <a:pt x="104" y="11"/>
                    <a:pt x="109" y="6"/>
                    <a:pt x="116" y="7"/>
                  </a:cubicBezTo>
                  <a:cubicBezTo>
                    <a:pt x="132" y="9"/>
                    <a:pt x="148" y="8"/>
                    <a:pt x="164" y="7"/>
                  </a:cubicBezTo>
                  <a:cubicBezTo>
                    <a:pt x="169" y="8"/>
                    <a:pt x="172" y="11"/>
                    <a:pt x="173" y="17"/>
                  </a:cubicBezTo>
                  <a:cubicBezTo>
                    <a:pt x="176" y="25"/>
                    <a:pt x="180" y="34"/>
                    <a:pt x="182" y="43"/>
                  </a:cubicBezTo>
                  <a:cubicBezTo>
                    <a:pt x="181" y="49"/>
                    <a:pt x="174" y="46"/>
                    <a:pt x="171" y="51"/>
                  </a:cubicBezTo>
                  <a:cubicBezTo>
                    <a:pt x="165" y="56"/>
                    <a:pt x="170" y="56"/>
                    <a:pt x="174" y="58"/>
                  </a:cubicBezTo>
                  <a:cubicBezTo>
                    <a:pt x="179" y="61"/>
                    <a:pt x="174" y="68"/>
                    <a:pt x="175" y="72"/>
                  </a:cubicBezTo>
                  <a:cubicBezTo>
                    <a:pt x="177" y="76"/>
                    <a:pt x="177" y="81"/>
                    <a:pt x="181" y="84"/>
                  </a:cubicBezTo>
                  <a:cubicBezTo>
                    <a:pt x="188" y="88"/>
                    <a:pt x="179" y="88"/>
                    <a:pt x="185" y="92"/>
                  </a:cubicBezTo>
                  <a:cubicBezTo>
                    <a:pt x="186" y="100"/>
                    <a:pt x="179" y="97"/>
                    <a:pt x="176" y="101"/>
                  </a:cubicBezTo>
                  <a:cubicBezTo>
                    <a:pt x="170" y="106"/>
                    <a:pt x="164" y="111"/>
                    <a:pt x="159" y="118"/>
                  </a:cubicBezTo>
                  <a:cubicBezTo>
                    <a:pt x="156" y="122"/>
                    <a:pt x="164" y="130"/>
                    <a:pt x="160" y="129"/>
                  </a:cubicBezTo>
                  <a:cubicBezTo>
                    <a:pt x="159" y="129"/>
                    <a:pt x="158" y="129"/>
                    <a:pt x="157" y="129"/>
                  </a:cubicBezTo>
                  <a:close/>
                  <a:moveTo>
                    <a:pt x="3" y="19"/>
                  </a:moveTo>
                  <a:cubicBezTo>
                    <a:pt x="3" y="19"/>
                    <a:pt x="3" y="19"/>
                    <a:pt x="3" y="19"/>
                  </a:cubicBezTo>
                  <a:moveTo>
                    <a:pt x="10" y="20"/>
                  </a:moveTo>
                  <a:cubicBezTo>
                    <a:pt x="7" y="25"/>
                    <a:pt x="4" y="16"/>
                    <a:pt x="10" y="20"/>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51" name="Freeform 272">
              <a:extLst>
                <a:ext uri="{FF2B5EF4-FFF2-40B4-BE49-F238E27FC236}">
                  <a16:creationId xmlns:a16="http://schemas.microsoft.com/office/drawing/2014/main" id="{3D30F32B-288E-40EF-8464-75660E97B721}"/>
                </a:ext>
              </a:extLst>
            </p:cNvPr>
            <p:cNvSpPr>
              <a:spLocks/>
            </p:cNvSpPr>
            <p:nvPr/>
          </p:nvSpPr>
          <p:spPr bwMode="auto">
            <a:xfrm>
              <a:off x="2734643" y="3581898"/>
              <a:ext cx="47639" cy="25652"/>
            </a:xfrm>
            <a:custGeom>
              <a:avLst/>
              <a:gdLst/>
              <a:ahLst/>
              <a:cxnLst>
                <a:cxn ang="0">
                  <a:pos x="0" y="25"/>
                </a:cxn>
                <a:cxn ang="0">
                  <a:pos x="7" y="20"/>
                </a:cxn>
                <a:cxn ang="0">
                  <a:pos x="17" y="17"/>
                </a:cxn>
                <a:cxn ang="0">
                  <a:pos x="23" y="9"/>
                </a:cxn>
                <a:cxn ang="0">
                  <a:pos x="33" y="5"/>
                </a:cxn>
                <a:cxn ang="0">
                  <a:pos x="42" y="4"/>
                </a:cxn>
                <a:cxn ang="0">
                  <a:pos x="50" y="7"/>
                </a:cxn>
                <a:cxn ang="0">
                  <a:pos x="57" y="10"/>
                </a:cxn>
                <a:cxn ang="0">
                  <a:pos x="68" y="7"/>
                </a:cxn>
                <a:cxn ang="0">
                  <a:pos x="80" y="6"/>
                </a:cxn>
                <a:cxn ang="0">
                  <a:pos x="91" y="9"/>
                </a:cxn>
                <a:cxn ang="0">
                  <a:pos x="101" y="16"/>
                </a:cxn>
                <a:cxn ang="0">
                  <a:pos x="92" y="30"/>
                </a:cxn>
                <a:cxn ang="0">
                  <a:pos x="80" y="26"/>
                </a:cxn>
                <a:cxn ang="0">
                  <a:pos x="65" y="28"/>
                </a:cxn>
                <a:cxn ang="0">
                  <a:pos x="50" y="35"/>
                </a:cxn>
                <a:cxn ang="0">
                  <a:pos x="36" y="37"/>
                </a:cxn>
                <a:cxn ang="0">
                  <a:pos x="25" y="42"/>
                </a:cxn>
                <a:cxn ang="0">
                  <a:pos x="9" y="38"/>
                </a:cxn>
                <a:cxn ang="0">
                  <a:pos x="0" y="31"/>
                </a:cxn>
                <a:cxn ang="0">
                  <a:pos x="0" y="25"/>
                </a:cxn>
              </a:cxnLst>
              <a:rect l="0" t="0" r="r" b="b"/>
              <a:pathLst>
                <a:path w="101" h="44">
                  <a:moveTo>
                    <a:pt x="0" y="25"/>
                  </a:moveTo>
                  <a:cubicBezTo>
                    <a:pt x="1" y="21"/>
                    <a:pt x="4" y="17"/>
                    <a:pt x="7" y="20"/>
                  </a:cubicBezTo>
                  <a:cubicBezTo>
                    <a:pt x="11" y="20"/>
                    <a:pt x="15" y="20"/>
                    <a:pt x="17" y="17"/>
                  </a:cubicBezTo>
                  <a:cubicBezTo>
                    <a:pt x="19" y="14"/>
                    <a:pt x="23" y="14"/>
                    <a:pt x="23" y="9"/>
                  </a:cubicBezTo>
                  <a:cubicBezTo>
                    <a:pt x="27" y="9"/>
                    <a:pt x="29" y="3"/>
                    <a:pt x="33" y="5"/>
                  </a:cubicBezTo>
                  <a:cubicBezTo>
                    <a:pt x="36" y="1"/>
                    <a:pt x="38" y="11"/>
                    <a:pt x="42" y="4"/>
                  </a:cubicBezTo>
                  <a:cubicBezTo>
                    <a:pt x="46" y="0"/>
                    <a:pt x="47" y="6"/>
                    <a:pt x="50" y="7"/>
                  </a:cubicBezTo>
                  <a:cubicBezTo>
                    <a:pt x="51" y="11"/>
                    <a:pt x="54" y="12"/>
                    <a:pt x="57" y="10"/>
                  </a:cubicBezTo>
                  <a:cubicBezTo>
                    <a:pt x="59" y="5"/>
                    <a:pt x="65" y="7"/>
                    <a:pt x="68" y="7"/>
                  </a:cubicBezTo>
                  <a:cubicBezTo>
                    <a:pt x="73" y="12"/>
                    <a:pt x="75" y="4"/>
                    <a:pt x="80" y="6"/>
                  </a:cubicBezTo>
                  <a:cubicBezTo>
                    <a:pt x="84" y="5"/>
                    <a:pt x="88" y="8"/>
                    <a:pt x="91" y="9"/>
                  </a:cubicBezTo>
                  <a:cubicBezTo>
                    <a:pt x="93" y="13"/>
                    <a:pt x="100" y="12"/>
                    <a:pt x="101" y="16"/>
                  </a:cubicBezTo>
                  <a:cubicBezTo>
                    <a:pt x="98" y="21"/>
                    <a:pt x="96" y="27"/>
                    <a:pt x="92" y="30"/>
                  </a:cubicBezTo>
                  <a:cubicBezTo>
                    <a:pt x="88" y="32"/>
                    <a:pt x="84" y="30"/>
                    <a:pt x="80" y="26"/>
                  </a:cubicBezTo>
                  <a:cubicBezTo>
                    <a:pt x="75" y="27"/>
                    <a:pt x="69" y="25"/>
                    <a:pt x="65" y="28"/>
                  </a:cubicBezTo>
                  <a:cubicBezTo>
                    <a:pt x="60" y="32"/>
                    <a:pt x="56" y="37"/>
                    <a:pt x="50" y="35"/>
                  </a:cubicBezTo>
                  <a:cubicBezTo>
                    <a:pt x="46" y="35"/>
                    <a:pt x="40" y="36"/>
                    <a:pt x="36" y="37"/>
                  </a:cubicBezTo>
                  <a:cubicBezTo>
                    <a:pt x="35" y="44"/>
                    <a:pt x="30" y="42"/>
                    <a:pt x="25" y="42"/>
                  </a:cubicBezTo>
                  <a:cubicBezTo>
                    <a:pt x="20" y="42"/>
                    <a:pt x="14" y="41"/>
                    <a:pt x="9" y="38"/>
                  </a:cubicBezTo>
                  <a:cubicBezTo>
                    <a:pt x="6" y="41"/>
                    <a:pt x="2" y="35"/>
                    <a:pt x="0" y="31"/>
                  </a:cubicBezTo>
                  <a:cubicBezTo>
                    <a:pt x="0" y="29"/>
                    <a:pt x="1" y="27"/>
                    <a:pt x="0" y="25"/>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52" name="Freeform 273">
              <a:extLst>
                <a:ext uri="{FF2B5EF4-FFF2-40B4-BE49-F238E27FC236}">
                  <a16:creationId xmlns:a16="http://schemas.microsoft.com/office/drawing/2014/main" id="{4F0B39B4-0F00-4B61-8DB7-A84AF091FD18}"/>
                </a:ext>
              </a:extLst>
            </p:cNvPr>
            <p:cNvSpPr>
              <a:spLocks/>
            </p:cNvSpPr>
            <p:nvPr/>
          </p:nvSpPr>
          <p:spPr bwMode="auto">
            <a:xfrm>
              <a:off x="2692501" y="3565407"/>
              <a:ext cx="60464" cy="31149"/>
            </a:xfrm>
            <a:custGeom>
              <a:avLst/>
              <a:gdLst/>
              <a:ahLst/>
              <a:cxnLst>
                <a:cxn ang="0">
                  <a:pos x="31" y="58"/>
                </a:cxn>
                <a:cxn ang="0">
                  <a:pos x="22" y="49"/>
                </a:cxn>
                <a:cxn ang="0">
                  <a:pos x="12" y="41"/>
                </a:cxn>
                <a:cxn ang="0">
                  <a:pos x="4" y="34"/>
                </a:cxn>
                <a:cxn ang="0">
                  <a:pos x="0" y="22"/>
                </a:cxn>
                <a:cxn ang="0">
                  <a:pos x="10" y="16"/>
                </a:cxn>
                <a:cxn ang="0">
                  <a:pos x="19" y="12"/>
                </a:cxn>
                <a:cxn ang="0">
                  <a:pos x="30" y="9"/>
                </a:cxn>
                <a:cxn ang="0">
                  <a:pos x="37" y="4"/>
                </a:cxn>
                <a:cxn ang="0">
                  <a:pos x="46" y="7"/>
                </a:cxn>
                <a:cxn ang="0">
                  <a:pos x="53" y="3"/>
                </a:cxn>
                <a:cxn ang="0">
                  <a:pos x="63" y="9"/>
                </a:cxn>
                <a:cxn ang="0">
                  <a:pos x="72" y="11"/>
                </a:cxn>
                <a:cxn ang="0">
                  <a:pos x="73" y="17"/>
                </a:cxn>
                <a:cxn ang="0">
                  <a:pos x="83" y="22"/>
                </a:cxn>
                <a:cxn ang="0">
                  <a:pos x="88" y="17"/>
                </a:cxn>
                <a:cxn ang="0">
                  <a:pos x="97" y="22"/>
                </a:cxn>
                <a:cxn ang="0">
                  <a:pos x="105" y="25"/>
                </a:cxn>
                <a:cxn ang="0">
                  <a:pos x="114" y="31"/>
                </a:cxn>
                <a:cxn ang="0">
                  <a:pos x="117" y="38"/>
                </a:cxn>
                <a:cxn ang="0">
                  <a:pos x="108" y="42"/>
                </a:cxn>
                <a:cxn ang="0">
                  <a:pos x="102" y="50"/>
                </a:cxn>
                <a:cxn ang="0">
                  <a:pos x="94" y="52"/>
                </a:cxn>
                <a:cxn ang="0">
                  <a:pos x="86" y="56"/>
                </a:cxn>
                <a:cxn ang="0">
                  <a:pos x="76" y="55"/>
                </a:cxn>
                <a:cxn ang="0">
                  <a:pos x="50" y="51"/>
                </a:cxn>
                <a:cxn ang="0">
                  <a:pos x="37" y="60"/>
                </a:cxn>
                <a:cxn ang="0">
                  <a:pos x="31" y="58"/>
                </a:cxn>
              </a:cxnLst>
              <a:rect l="0" t="0" r="r" b="b"/>
              <a:pathLst>
                <a:path w="122" h="62">
                  <a:moveTo>
                    <a:pt x="31" y="58"/>
                  </a:moveTo>
                  <a:cubicBezTo>
                    <a:pt x="29" y="53"/>
                    <a:pt x="26" y="49"/>
                    <a:pt x="22" y="49"/>
                  </a:cubicBezTo>
                  <a:cubicBezTo>
                    <a:pt x="19" y="47"/>
                    <a:pt x="15" y="43"/>
                    <a:pt x="12" y="41"/>
                  </a:cubicBezTo>
                  <a:cubicBezTo>
                    <a:pt x="8" y="41"/>
                    <a:pt x="6" y="37"/>
                    <a:pt x="4" y="34"/>
                  </a:cubicBezTo>
                  <a:cubicBezTo>
                    <a:pt x="7" y="26"/>
                    <a:pt x="3" y="28"/>
                    <a:pt x="0" y="22"/>
                  </a:cubicBezTo>
                  <a:cubicBezTo>
                    <a:pt x="1" y="18"/>
                    <a:pt x="7" y="19"/>
                    <a:pt x="10" y="16"/>
                  </a:cubicBezTo>
                  <a:cubicBezTo>
                    <a:pt x="14" y="16"/>
                    <a:pt x="16" y="14"/>
                    <a:pt x="19" y="12"/>
                  </a:cubicBezTo>
                  <a:cubicBezTo>
                    <a:pt x="23" y="11"/>
                    <a:pt x="26" y="9"/>
                    <a:pt x="30" y="9"/>
                  </a:cubicBezTo>
                  <a:cubicBezTo>
                    <a:pt x="31" y="6"/>
                    <a:pt x="41" y="8"/>
                    <a:pt x="37" y="4"/>
                  </a:cubicBezTo>
                  <a:cubicBezTo>
                    <a:pt x="39" y="0"/>
                    <a:pt x="43" y="7"/>
                    <a:pt x="46" y="7"/>
                  </a:cubicBezTo>
                  <a:cubicBezTo>
                    <a:pt x="50" y="7"/>
                    <a:pt x="49" y="3"/>
                    <a:pt x="53" y="3"/>
                  </a:cubicBezTo>
                  <a:cubicBezTo>
                    <a:pt x="56" y="6"/>
                    <a:pt x="59" y="9"/>
                    <a:pt x="63" y="9"/>
                  </a:cubicBezTo>
                  <a:cubicBezTo>
                    <a:pt x="67" y="10"/>
                    <a:pt x="68" y="14"/>
                    <a:pt x="72" y="11"/>
                  </a:cubicBezTo>
                  <a:cubicBezTo>
                    <a:pt x="81" y="12"/>
                    <a:pt x="70" y="15"/>
                    <a:pt x="73" y="17"/>
                  </a:cubicBezTo>
                  <a:cubicBezTo>
                    <a:pt x="77" y="18"/>
                    <a:pt x="79" y="27"/>
                    <a:pt x="83" y="22"/>
                  </a:cubicBezTo>
                  <a:cubicBezTo>
                    <a:pt x="89" y="22"/>
                    <a:pt x="80" y="13"/>
                    <a:pt x="88" y="17"/>
                  </a:cubicBezTo>
                  <a:cubicBezTo>
                    <a:pt x="91" y="21"/>
                    <a:pt x="100" y="17"/>
                    <a:pt x="97" y="22"/>
                  </a:cubicBezTo>
                  <a:cubicBezTo>
                    <a:pt x="100" y="20"/>
                    <a:pt x="99" y="31"/>
                    <a:pt x="105" y="25"/>
                  </a:cubicBezTo>
                  <a:cubicBezTo>
                    <a:pt x="107" y="28"/>
                    <a:pt x="115" y="25"/>
                    <a:pt x="114" y="31"/>
                  </a:cubicBezTo>
                  <a:cubicBezTo>
                    <a:pt x="116" y="33"/>
                    <a:pt x="122" y="37"/>
                    <a:pt x="117" y="38"/>
                  </a:cubicBezTo>
                  <a:cubicBezTo>
                    <a:pt x="113" y="36"/>
                    <a:pt x="112" y="43"/>
                    <a:pt x="108" y="42"/>
                  </a:cubicBezTo>
                  <a:cubicBezTo>
                    <a:pt x="108" y="47"/>
                    <a:pt x="104" y="48"/>
                    <a:pt x="102" y="50"/>
                  </a:cubicBezTo>
                  <a:cubicBezTo>
                    <a:pt x="100" y="52"/>
                    <a:pt x="97" y="53"/>
                    <a:pt x="94" y="52"/>
                  </a:cubicBezTo>
                  <a:cubicBezTo>
                    <a:pt x="91" y="52"/>
                    <a:pt x="87" y="51"/>
                    <a:pt x="86" y="56"/>
                  </a:cubicBezTo>
                  <a:cubicBezTo>
                    <a:pt x="85" y="59"/>
                    <a:pt x="79" y="52"/>
                    <a:pt x="76" y="55"/>
                  </a:cubicBezTo>
                  <a:cubicBezTo>
                    <a:pt x="67" y="58"/>
                    <a:pt x="58" y="52"/>
                    <a:pt x="50" y="51"/>
                  </a:cubicBezTo>
                  <a:cubicBezTo>
                    <a:pt x="46" y="55"/>
                    <a:pt x="43" y="62"/>
                    <a:pt x="37" y="60"/>
                  </a:cubicBezTo>
                  <a:cubicBezTo>
                    <a:pt x="35" y="59"/>
                    <a:pt x="33" y="58"/>
                    <a:pt x="31" y="58"/>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53" name="Freeform 274">
              <a:extLst>
                <a:ext uri="{FF2B5EF4-FFF2-40B4-BE49-F238E27FC236}">
                  <a16:creationId xmlns:a16="http://schemas.microsoft.com/office/drawing/2014/main" id="{09A7D75F-3B37-46B0-8C5A-162275156780}"/>
                </a:ext>
              </a:extLst>
            </p:cNvPr>
            <p:cNvSpPr>
              <a:spLocks/>
            </p:cNvSpPr>
            <p:nvPr/>
          </p:nvSpPr>
          <p:spPr bwMode="auto">
            <a:xfrm>
              <a:off x="2727314" y="3594724"/>
              <a:ext cx="60465" cy="36645"/>
            </a:xfrm>
            <a:custGeom>
              <a:avLst/>
              <a:gdLst/>
              <a:ahLst/>
              <a:cxnLst>
                <a:cxn ang="0">
                  <a:pos x="47" y="63"/>
                </a:cxn>
                <a:cxn ang="0">
                  <a:pos x="27" y="63"/>
                </a:cxn>
                <a:cxn ang="0">
                  <a:pos x="7" y="51"/>
                </a:cxn>
                <a:cxn ang="0">
                  <a:pos x="2" y="39"/>
                </a:cxn>
                <a:cxn ang="0">
                  <a:pos x="5" y="28"/>
                </a:cxn>
                <a:cxn ang="0">
                  <a:pos x="5" y="21"/>
                </a:cxn>
                <a:cxn ang="0">
                  <a:pos x="15" y="18"/>
                </a:cxn>
                <a:cxn ang="0">
                  <a:pos x="26" y="15"/>
                </a:cxn>
                <a:cxn ang="0">
                  <a:pos x="47" y="17"/>
                </a:cxn>
                <a:cxn ang="0">
                  <a:pos x="58" y="10"/>
                </a:cxn>
                <a:cxn ang="0">
                  <a:pos x="74" y="6"/>
                </a:cxn>
                <a:cxn ang="0">
                  <a:pos x="85" y="1"/>
                </a:cxn>
                <a:cxn ang="0">
                  <a:pos x="97" y="5"/>
                </a:cxn>
                <a:cxn ang="0">
                  <a:pos x="111" y="7"/>
                </a:cxn>
                <a:cxn ang="0">
                  <a:pos x="123" y="14"/>
                </a:cxn>
                <a:cxn ang="0">
                  <a:pos x="106" y="24"/>
                </a:cxn>
                <a:cxn ang="0">
                  <a:pos x="83" y="56"/>
                </a:cxn>
                <a:cxn ang="0">
                  <a:pos x="68" y="57"/>
                </a:cxn>
                <a:cxn ang="0">
                  <a:pos x="47" y="63"/>
                </a:cxn>
              </a:cxnLst>
              <a:rect l="0" t="0" r="r" b="b"/>
              <a:pathLst>
                <a:path w="123" h="67">
                  <a:moveTo>
                    <a:pt x="47" y="63"/>
                  </a:moveTo>
                  <a:cubicBezTo>
                    <a:pt x="41" y="65"/>
                    <a:pt x="33" y="67"/>
                    <a:pt x="27" y="63"/>
                  </a:cubicBezTo>
                  <a:cubicBezTo>
                    <a:pt x="21" y="58"/>
                    <a:pt x="14" y="55"/>
                    <a:pt x="7" y="51"/>
                  </a:cubicBezTo>
                  <a:cubicBezTo>
                    <a:pt x="5" y="48"/>
                    <a:pt x="0" y="43"/>
                    <a:pt x="2" y="39"/>
                  </a:cubicBezTo>
                  <a:cubicBezTo>
                    <a:pt x="7" y="36"/>
                    <a:pt x="0" y="30"/>
                    <a:pt x="5" y="28"/>
                  </a:cubicBezTo>
                  <a:cubicBezTo>
                    <a:pt x="13" y="25"/>
                    <a:pt x="0" y="23"/>
                    <a:pt x="5" y="21"/>
                  </a:cubicBezTo>
                  <a:cubicBezTo>
                    <a:pt x="8" y="21"/>
                    <a:pt x="16" y="25"/>
                    <a:pt x="15" y="18"/>
                  </a:cubicBezTo>
                  <a:cubicBezTo>
                    <a:pt x="19" y="16"/>
                    <a:pt x="22" y="11"/>
                    <a:pt x="26" y="15"/>
                  </a:cubicBezTo>
                  <a:cubicBezTo>
                    <a:pt x="33" y="18"/>
                    <a:pt x="40" y="17"/>
                    <a:pt x="47" y="17"/>
                  </a:cubicBezTo>
                  <a:cubicBezTo>
                    <a:pt x="48" y="11"/>
                    <a:pt x="53" y="11"/>
                    <a:pt x="58" y="10"/>
                  </a:cubicBezTo>
                  <a:cubicBezTo>
                    <a:pt x="63" y="8"/>
                    <a:pt x="70" y="13"/>
                    <a:pt x="74" y="6"/>
                  </a:cubicBezTo>
                  <a:cubicBezTo>
                    <a:pt x="77" y="2"/>
                    <a:pt x="81" y="1"/>
                    <a:pt x="85" y="1"/>
                  </a:cubicBezTo>
                  <a:cubicBezTo>
                    <a:pt x="90" y="1"/>
                    <a:pt x="94" y="0"/>
                    <a:pt x="97" y="5"/>
                  </a:cubicBezTo>
                  <a:cubicBezTo>
                    <a:pt x="102" y="8"/>
                    <a:pt x="107" y="3"/>
                    <a:pt x="111" y="7"/>
                  </a:cubicBezTo>
                  <a:cubicBezTo>
                    <a:pt x="115" y="9"/>
                    <a:pt x="119" y="11"/>
                    <a:pt x="123" y="14"/>
                  </a:cubicBezTo>
                  <a:cubicBezTo>
                    <a:pt x="118" y="21"/>
                    <a:pt x="111" y="18"/>
                    <a:pt x="106" y="24"/>
                  </a:cubicBezTo>
                  <a:cubicBezTo>
                    <a:pt x="99" y="35"/>
                    <a:pt x="94" y="51"/>
                    <a:pt x="83" y="56"/>
                  </a:cubicBezTo>
                  <a:cubicBezTo>
                    <a:pt x="78" y="56"/>
                    <a:pt x="73" y="58"/>
                    <a:pt x="68" y="57"/>
                  </a:cubicBezTo>
                  <a:cubicBezTo>
                    <a:pt x="61" y="56"/>
                    <a:pt x="54" y="60"/>
                    <a:pt x="47" y="63"/>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54" name="Freeform 275">
              <a:extLst>
                <a:ext uri="{FF2B5EF4-FFF2-40B4-BE49-F238E27FC236}">
                  <a16:creationId xmlns:a16="http://schemas.microsoft.com/office/drawing/2014/main" id="{93511C70-AED2-47B8-8C4A-9DB939714ACF}"/>
                </a:ext>
              </a:extLst>
            </p:cNvPr>
            <p:cNvSpPr>
              <a:spLocks/>
            </p:cNvSpPr>
            <p:nvPr/>
          </p:nvSpPr>
          <p:spPr bwMode="auto">
            <a:xfrm>
              <a:off x="2763959" y="3600221"/>
              <a:ext cx="84284" cy="53135"/>
            </a:xfrm>
            <a:custGeom>
              <a:avLst/>
              <a:gdLst/>
              <a:ahLst/>
              <a:cxnLst>
                <a:cxn ang="0">
                  <a:pos x="0" y="49"/>
                </a:cxn>
                <a:cxn ang="0">
                  <a:pos x="15" y="44"/>
                </a:cxn>
                <a:cxn ang="0">
                  <a:pos x="33" y="16"/>
                </a:cxn>
                <a:cxn ang="0">
                  <a:pos x="50" y="6"/>
                </a:cxn>
                <a:cxn ang="0">
                  <a:pos x="63" y="7"/>
                </a:cxn>
                <a:cxn ang="0">
                  <a:pos x="78" y="8"/>
                </a:cxn>
                <a:cxn ang="0">
                  <a:pos x="87" y="11"/>
                </a:cxn>
                <a:cxn ang="0">
                  <a:pos x="100" y="7"/>
                </a:cxn>
                <a:cxn ang="0">
                  <a:pos x="111" y="1"/>
                </a:cxn>
                <a:cxn ang="0">
                  <a:pos x="123" y="7"/>
                </a:cxn>
                <a:cxn ang="0">
                  <a:pos x="137" y="26"/>
                </a:cxn>
                <a:cxn ang="0">
                  <a:pos x="143" y="39"/>
                </a:cxn>
                <a:cxn ang="0">
                  <a:pos x="141" y="57"/>
                </a:cxn>
                <a:cxn ang="0">
                  <a:pos x="145" y="67"/>
                </a:cxn>
                <a:cxn ang="0">
                  <a:pos x="156" y="67"/>
                </a:cxn>
                <a:cxn ang="0">
                  <a:pos x="168" y="65"/>
                </a:cxn>
                <a:cxn ang="0">
                  <a:pos x="164" y="77"/>
                </a:cxn>
                <a:cxn ang="0">
                  <a:pos x="152" y="85"/>
                </a:cxn>
                <a:cxn ang="0">
                  <a:pos x="148" y="103"/>
                </a:cxn>
                <a:cxn ang="0">
                  <a:pos x="122" y="94"/>
                </a:cxn>
                <a:cxn ang="0">
                  <a:pos x="101" y="99"/>
                </a:cxn>
                <a:cxn ang="0">
                  <a:pos x="86" y="101"/>
                </a:cxn>
                <a:cxn ang="0">
                  <a:pos x="72" y="101"/>
                </a:cxn>
                <a:cxn ang="0">
                  <a:pos x="53" y="99"/>
                </a:cxn>
                <a:cxn ang="0">
                  <a:pos x="47" y="94"/>
                </a:cxn>
                <a:cxn ang="0">
                  <a:pos x="38" y="86"/>
                </a:cxn>
                <a:cxn ang="0">
                  <a:pos x="38" y="80"/>
                </a:cxn>
                <a:cxn ang="0">
                  <a:pos x="29" y="83"/>
                </a:cxn>
                <a:cxn ang="0">
                  <a:pos x="19" y="78"/>
                </a:cxn>
                <a:cxn ang="0">
                  <a:pos x="19" y="74"/>
                </a:cxn>
                <a:cxn ang="0">
                  <a:pos x="13" y="67"/>
                </a:cxn>
                <a:cxn ang="0">
                  <a:pos x="7" y="57"/>
                </a:cxn>
                <a:cxn ang="0">
                  <a:pos x="0" y="49"/>
                </a:cxn>
              </a:cxnLst>
              <a:rect l="0" t="0" r="r" b="b"/>
              <a:pathLst>
                <a:path w="172" h="104">
                  <a:moveTo>
                    <a:pt x="0" y="49"/>
                  </a:moveTo>
                  <a:cubicBezTo>
                    <a:pt x="5" y="47"/>
                    <a:pt x="11" y="49"/>
                    <a:pt x="15" y="44"/>
                  </a:cubicBezTo>
                  <a:cubicBezTo>
                    <a:pt x="23" y="37"/>
                    <a:pt x="26" y="24"/>
                    <a:pt x="33" y="16"/>
                  </a:cubicBezTo>
                  <a:cubicBezTo>
                    <a:pt x="37" y="10"/>
                    <a:pt x="45" y="12"/>
                    <a:pt x="50" y="6"/>
                  </a:cubicBezTo>
                  <a:cubicBezTo>
                    <a:pt x="54" y="7"/>
                    <a:pt x="58" y="5"/>
                    <a:pt x="63" y="7"/>
                  </a:cubicBezTo>
                  <a:cubicBezTo>
                    <a:pt x="68" y="8"/>
                    <a:pt x="73" y="9"/>
                    <a:pt x="78" y="8"/>
                  </a:cubicBezTo>
                  <a:cubicBezTo>
                    <a:pt x="79" y="11"/>
                    <a:pt x="84" y="14"/>
                    <a:pt x="87" y="11"/>
                  </a:cubicBezTo>
                  <a:cubicBezTo>
                    <a:pt x="90" y="6"/>
                    <a:pt x="96" y="9"/>
                    <a:pt x="100" y="7"/>
                  </a:cubicBezTo>
                  <a:cubicBezTo>
                    <a:pt x="105" y="9"/>
                    <a:pt x="107" y="3"/>
                    <a:pt x="111" y="1"/>
                  </a:cubicBezTo>
                  <a:cubicBezTo>
                    <a:pt x="115" y="0"/>
                    <a:pt x="121" y="0"/>
                    <a:pt x="123" y="7"/>
                  </a:cubicBezTo>
                  <a:cubicBezTo>
                    <a:pt x="127" y="14"/>
                    <a:pt x="131" y="21"/>
                    <a:pt x="137" y="26"/>
                  </a:cubicBezTo>
                  <a:cubicBezTo>
                    <a:pt x="141" y="28"/>
                    <a:pt x="142" y="34"/>
                    <a:pt x="143" y="39"/>
                  </a:cubicBezTo>
                  <a:cubicBezTo>
                    <a:pt x="143" y="45"/>
                    <a:pt x="139" y="51"/>
                    <a:pt x="141" y="57"/>
                  </a:cubicBezTo>
                  <a:cubicBezTo>
                    <a:pt x="140" y="62"/>
                    <a:pt x="142" y="63"/>
                    <a:pt x="145" y="67"/>
                  </a:cubicBezTo>
                  <a:cubicBezTo>
                    <a:pt x="149" y="70"/>
                    <a:pt x="152" y="68"/>
                    <a:pt x="156" y="67"/>
                  </a:cubicBezTo>
                  <a:cubicBezTo>
                    <a:pt x="160" y="65"/>
                    <a:pt x="164" y="63"/>
                    <a:pt x="168" y="65"/>
                  </a:cubicBezTo>
                  <a:cubicBezTo>
                    <a:pt x="172" y="68"/>
                    <a:pt x="167" y="75"/>
                    <a:pt x="164" y="77"/>
                  </a:cubicBezTo>
                  <a:cubicBezTo>
                    <a:pt x="159" y="76"/>
                    <a:pt x="155" y="79"/>
                    <a:pt x="152" y="85"/>
                  </a:cubicBezTo>
                  <a:cubicBezTo>
                    <a:pt x="149" y="90"/>
                    <a:pt x="149" y="97"/>
                    <a:pt x="148" y="103"/>
                  </a:cubicBezTo>
                  <a:cubicBezTo>
                    <a:pt x="139" y="101"/>
                    <a:pt x="130" y="99"/>
                    <a:pt x="122" y="94"/>
                  </a:cubicBezTo>
                  <a:cubicBezTo>
                    <a:pt x="115" y="88"/>
                    <a:pt x="107" y="96"/>
                    <a:pt x="101" y="99"/>
                  </a:cubicBezTo>
                  <a:cubicBezTo>
                    <a:pt x="96" y="102"/>
                    <a:pt x="91" y="104"/>
                    <a:pt x="86" y="101"/>
                  </a:cubicBezTo>
                  <a:cubicBezTo>
                    <a:pt x="81" y="98"/>
                    <a:pt x="76" y="98"/>
                    <a:pt x="72" y="101"/>
                  </a:cubicBezTo>
                  <a:cubicBezTo>
                    <a:pt x="66" y="102"/>
                    <a:pt x="60" y="95"/>
                    <a:pt x="53" y="99"/>
                  </a:cubicBezTo>
                  <a:cubicBezTo>
                    <a:pt x="47" y="103"/>
                    <a:pt x="48" y="97"/>
                    <a:pt x="47" y="94"/>
                  </a:cubicBezTo>
                  <a:cubicBezTo>
                    <a:pt x="44" y="92"/>
                    <a:pt x="39" y="91"/>
                    <a:pt x="38" y="86"/>
                  </a:cubicBezTo>
                  <a:cubicBezTo>
                    <a:pt x="44" y="84"/>
                    <a:pt x="44" y="83"/>
                    <a:pt x="38" y="80"/>
                  </a:cubicBezTo>
                  <a:cubicBezTo>
                    <a:pt x="34" y="83"/>
                    <a:pt x="33" y="89"/>
                    <a:pt x="29" y="83"/>
                  </a:cubicBezTo>
                  <a:cubicBezTo>
                    <a:pt x="24" y="81"/>
                    <a:pt x="22" y="80"/>
                    <a:pt x="19" y="78"/>
                  </a:cubicBezTo>
                  <a:cubicBezTo>
                    <a:pt x="22" y="75"/>
                    <a:pt x="22" y="76"/>
                    <a:pt x="19" y="74"/>
                  </a:cubicBezTo>
                  <a:cubicBezTo>
                    <a:pt x="24" y="69"/>
                    <a:pt x="16" y="68"/>
                    <a:pt x="13" y="67"/>
                  </a:cubicBezTo>
                  <a:cubicBezTo>
                    <a:pt x="9" y="65"/>
                    <a:pt x="8" y="61"/>
                    <a:pt x="7" y="57"/>
                  </a:cubicBezTo>
                  <a:cubicBezTo>
                    <a:pt x="5" y="53"/>
                    <a:pt x="0" y="54"/>
                    <a:pt x="0" y="49"/>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55" name="Freeform 276">
              <a:extLst>
                <a:ext uri="{FF2B5EF4-FFF2-40B4-BE49-F238E27FC236}">
                  <a16:creationId xmlns:a16="http://schemas.microsoft.com/office/drawing/2014/main" id="{217459EB-1629-4FFD-B037-9D76149B5637}"/>
                </a:ext>
              </a:extLst>
            </p:cNvPr>
            <p:cNvSpPr>
              <a:spLocks/>
            </p:cNvSpPr>
            <p:nvPr/>
          </p:nvSpPr>
          <p:spPr bwMode="auto">
            <a:xfrm>
              <a:off x="2780450" y="3646026"/>
              <a:ext cx="58633" cy="38478"/>
            </a:xfrm>
            <a:custGeom>
              <a:avLst/>
              <a:gdLst/>
              <a:ahLst/>
              <a:cxnLst>
                <a:cxn ang="0">
                  <a:pos x="1" y="45"/>
                </a:cxn>
                <a:cxn ang="0">
                  <a:pos x="7" y="33"/>
                </a:cxn>
                <a:cxn ang="0">
                  <a:pos x="9" y="23"/>
                </a:cxn>
                <a:cxn ang="0">
                  <a:pos x="1" y="11"/>
                </a:cxn>
                <a:cxn ang="0">
                  <a:pos x="10" y="3"/>
                </a:cxn>
                <a:cxn ang="0">
                  <a:pos x="15" y="10"/>
                </a:cxn>
                <a:cxn ang="0">
                  <a:pos x="32" y="11"/>
                </a:cxn>
                <a:cxn ang="0">
                  <a:pos x="48" y="10"/>
                </a:cxn>
                <a:cxn ang="0">
                  <a:pos x="63" y="10"/>
                </a:cxn>
                <a:cxn ang="0">
                  <a:pos x="85" y="2"/>
                </a:cxn>
                <a:cxn ang="0">
                  <a:pos x="111" y="13"/>
                </a:cxn>
                <a:cxn ang="0">
                  <a:pos x="107" y="20"/>
                </a:cxn>
                <a:cxn ang="0">
                  <a:pos x="102" y="32"/>
                </a:cxn>
                <a:cxn ang="0">
                  <a:pos x="95" y="44"/>
                </a:cxn>
                <a:cxn ang="0">
                  <a:pos x="102" y="54"/>
                </a:cxn>
                <a:cxn ang="0">
                  <a:pos x="86" y="53"/>
                </a:cxn>
                <a:cxn ang="0">
                  <a:pos x="73" y="61"/>
                </a:cxn>
                <a:cxn ang="0">
                  <a:pos x="67" y="70"/>
                </a:cxn>
                <a:cxn ang="0">
                  <a:pos x="50" y="70"/>
                </a:cxn>
                <a:cxn ang="0">
                  <a:pos x="31" y="67"/>
                </a:cxn>
                <a:cxn ang="0">
                  <a:pos x="12" y="71"/>
                </a:cxn>
                <a:cxn ang="0">
                  <a:pos x="11" y="56"/>
                </a:cxn>
                <a:cxn ang="0">
                  <a:pos x="1" y="45"/>
                </a:cxn>
                <a:cxn ang="0">
                  <a:pos x="1" y="45"/>
                </a:cxn>
              </a:cxnLst>
              <a:rect l="0" t="0" r="r" b="b"/>
              <a:pathLst>
                <a:path w="115" h="74">
                  <a:moveTo>
                    <a:pt x="1" y="45"/>
                  </a:moveTo>
                  <a:cubicBezTo>
                    <a:pt x="1" y="40"/>
                    <a:pt x="2" y="34"/>
                    <a:pt x="7" y="33"/>
                  </a:cubicBezTo>
                  <a:cubicBezTo>
                    <a:pt x="11" y="32"/>
                    <a:pt x="14" y="25"/>
                    <a:pt x="9" y="23"/>
                  </a:cubicBezTo>
                  <a:cubicBezTo>
                    <a:pt x="6" y="19"/>
                    <a:pt x="0" y="17"/>
                    <a:pt x="1" y="11"/>
                  </a:cubicBezTo>
                  <a:cubicBezTo>
                    <a:pt x="3" y="8"/>
                    <a:pt x="6" y="0"/>
                    <a:pt x="10" y="3"/>
                  </a:cubicBezTo>
                  <a:cubicBezTo>
                    <a:pt x="17" y="2"/>
                    <a:pt x="9" y="10"/>
                    <a:pt x="15" y="10"/>
                  </a:cubicBezTo>
                  <a:cubicBezTo>
                    <a:pt x="20" y="7"/>
                    <a:pt x="26" y="7"/>
                    <a:pt x="32" y="11"/>
                  </a:cubicBezTo>
                  <a:cubicBezTo>
                    <a:pt x="37" y="14"/>
                    <a:pt x="42" y="6"/>
                    <a:pt x="48" y="10"/>
                  </a:cubicBezTo>
                  <a:cubicBezTo>
                    <a:pt x="53" y="12"/>
                    <a:pt x="59" y="14"/>
                    <a:pt x="63" y="10"/>
                  </a:cubicBezTo>
                  <a:cubicBezTo>
                    <a:pt x="70" y="7"/>
                    <a:pt x="77" y="1"/>
                    <a:pt x="85" y="2"/>
                  </a:cubicBezTo>
                  <a:cubicBezTo>
                    <a:pt x="93" y="8"/>
                    <a:pt x="102" y="11"/>
                    <a:pt x="111" y="13"/>
                  </a:cubicBezTo>
                  <a:cubicBezTo>
                    <a:pt x="115" y="14"/>
                    <a:pt x="111" y="23"/>
                    <a:pt x="107" y="20"/>
                  </a:cubicBezTo>
                  <a:cubicBezTo>
                    <a:pt x="103" y="21"/>
                    <a:pt x="102" y="28"/>
                    <a:pt x="102" y="32"/>
                  </a:cubicBezTo>
                  <a:cubicBezTo>
                    <a:pt x="102" y="39"/>
                    <a:pt x="94" y="37"/>
                    <a:pt x="95" y="44"/>
                  </a:cubicBezTo>
                  <a:cubicBezTo>
                    <a:pt x="98" y="43"/>
                    <a:pt x="101" y="50"/>
                    <a:pt x="102" y="54"/>
                  </a:cubicBezTo>
                  <a:cubicBezTo>
                    <a:pt x="97" y="54"/>
                    <a:pt x="91" y="53"/>
                    <a:pt x="86" y="53"/>
                  </a:cubicBezTo>
                  <a:cubicBezTo>
                    <a:pt x="81" y="52"/>
                    <a:pt x="77" y="59"/>
                    <a:pt x="73" y="61"/>
                  </a:cubicBezTo>
                  <a:cubicBezTo>
                    <a:pt x="67" y="59"/>
                    <a:pt x="70" y="68"/>
                    <a:pt x="67" y="70"/>
                  </a:cubicBezTo>
                  <a:cubicBezTo>
                    <a:pt x="61" y="72"/>
                    <a:pt x="56" y="74"/>
                    <a:pt x="50" y="70"/>
                  </a:cubicBezTo>
                  <a:cubicBezTo>
                    <a:pt x="44" y="67"/>
                    <a:pt x="37" y="63"/>
                    <a:pt x="31" y="67"/>
                  </a:cubicBezTo>
                  <a:cubicBezTo>
                    <a:pt x="25" y="70"/>
                    <a:pt x="18" y="69"/>
                    <a:pt x="12" y="71"/>
                  </a:cubicBezTo>
                  <a:cubicBezTo>
                    <a:pt x="12" y="66"/>
                    <a:pt x="14" y="60"/>
                    <a:pt x="11" y="56"/>
                  </a:cubicBezTo>
                  <a:cubicBezTo>
                    <a:pt x="9" y="50"/>
                    <a:pt x="2" y="51"/>
                    <a:pt x="1" y="45"/>
                  </a:cubicBezTo>
                  <a:cubicBezTo>
                    <a:pt x="1" y="45"/>
                    <a:pt x="1" y="45"/>
                    <a:pt x="1" y="45"/>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56" name="Freeform 277">
              <a:extLst>
                <a:ext uri="{FF2B5EF4-FFF2-40B4-BE49-F238E27FC236}">
                  <a16:creationId xmlns:a16="http://schemas.microsoft.com/office/drawing/2014/main" id="{5591BC47-9E06-41ED-96D8-97D3F684F186}"/>
                </a:ext>
              </a:extLst>
            </p:cNvPr>
            <p:cNvSpPr>
              <a:spLocks noEditPoints="1"/>
            </p:cNvSpPr>
            <p:nvPr/>
          </p:nvSpPr>
          <p:spPr bwMode="auto">
            <a:xfrm>
              <a:off x="2762129" y="3677176"/>
              <a:ext cx="58633" cy="82451"/>
            </a:xfrm>
            <a:custGeom>
              <a:avLst/>
              <a:gdLst/>
              <a:ahLst/>
              <a:cxnLst>
                <a:cxn ang="0">
                  <a:pos x="83" y="155"/>
                </a:cxn>
                <a:cxn ang="0">
                  <a:pos x="73" y="148"/>
                </a:cxn>
                <a:cxn ang="0">
                  <a:pos x="61" y="146"/>
                </a:cxn>
                <a:cxn ang="0">
                  <a:pos x="66" y="139"/>
                </a:cxn>
                <a:cxn ang="0">
                  <a:pos x="73" y="141"/>
                </a:cxn>
                <a:cxn ang="0">
                  <a:pos x="80" y="144"/>
                </a:cxn>
                <a:cxn ang="0">
                  <a:pos x="91" y="145"/>
                </a:cxn>
                <a:cxn ang="0">
                  <a:pos x="101" y="148"/>
                </a:cxn>
                <a:cxn ang="0">
                  <a:pos x="109" y="148"/>
                </a:cxn>
                <a:cxn ang="0">
                  <a:pos x="107" y="152"/>
                </a:cxn>
                <a:cxn ang="0">
                  <a:pos x="83" y="155"/>
                </a:cxn>
                <a:cxn ang="0">
                  <a:pos x="0" y="50"/>
                </a:cxn>
                <a:cxn ang="0">
                  <a:pos x="13" y="31"/>
                </a:cxn>
                <a:cxn ang="0">
                  <a:pos x="22" y="22"/>
                </a:cxn>
                <a:cxn ang="0">
                  <a:pos x="32" y="16"/>
                </a:cxn>
                <a:cxn ang="0">
                  <a:pos x="46" y="13"/>
                </a:cxn>
                <a:cxn ang="0">
                  <a:pos x="73" y="7"/>
                </a:cxn>
                <a:cxn ang="0">
                  <a:pos x="94" y="13"/>
                </a:cxn>
                <a:cxn ang="0">
                  <a:pos x="107" y="10"/>
                </a:cxn>
                <a:cxn ang="0">
                  <a:pos x="114" y="2"/>
                </a:cxn>
                <a:cxn ang="0">
                  <a:pos x="113" y="12"/>
                </a:cxn>
                <a:cxn ang="0">
                  <a:pos x="107" y="23"/>
                </a:cxn>
                <a:cxn ang="0">
                  <a:pos x="96" y="19"/>
                </a:cxn>
                <a:cxn ang="0">
                  <a:pos x="84" y="19"/>
                </a:cxn>
                <a:cxn ang="0">
                  <a:pos x="75" y="20"/>
                </a:cxn>
                <a:cxn ang="0">
                  <a:pos x="64" y="23"/>
                </a:cxn>
                <a:cxn ang="0">
                  <a:pos x="73" y="32"/>
                </a:cxn>
                <a:cxn ang="0">
                  <a:pos x="70" y="32"/>
                </a:cxn>
                <a:cxn ang="0">
                  <a:pos x="67" y="36"/>
                </a:cxn>
                <a:cxn ang="0">
                  <a:pos x="63" y="35"/>
                </a:cxn>
                <a:cxn ang="0">
                  <a:pos x="60" y="38"/>
                </a:cxn>
                <a:cxn ang="0">
                  <a:pos x="58" y="40"/>
                </a:cxn>
                <a:cxn ang="0">
                  <a:pos x="50" y="31"/>
                </a:cxn>
                <a:cxn ang="0">
                  <a:pos x="46" y="27"/>
                </a:cxn>
                <a:cxn ang="0">
                  <a:pos x="43" y="37"/>
                </a:cxn>
                <a:cxn ang="0">
                  <a:pos x="50" y="49"/>
                </a:cxn>
                <a:cxn ang="0">
                  <a:pos x="55" y="59"/>
                </a:cxn>
                <a:cxn ang="0">
                  <a:pos x="47" y="56"/>
                </a:cxn>
                <a:cxn ang="0">
                  <a:pos x="44" y="65"/>
                </a:cxn>
                <a:cxn ang="0">
                  <a:pos x="53" y="70"/>
                </a:cxn>
                <a:cxn ang="0">
                  <a:pos x="62" y="76"/>
                </a:cxn>
                <a:cxn ang="0">
                  <a:pos x="69" y="82"/>
                </a:cxn>
                <a:cxn ang="0">
                  <a:pos x="67" y="91"/>
                </a:cxn>
                <a:cxn ang="0">
                  <a:pos x="57" y="84"/>
                </a:cxn>
                <a:cxn ang="0">
                  <a:pos x="53" y="91"/>
                </a:cxn>
                <a:cxn ang="0">
                  <a:pos x="59" y="97"/>
                </a:cxn>
                <a:cxn ang="0">
                  <a:pos x="52" y="96"/>
                </a:cxn>
                <a:cxn ang="0">
                  <a:pos x="47" y="101"/>
                </a:cxn>
                <a:cxn ang="0">
                  <a:pos x="52" y="116"/>
                </a:cxn>
                <a:cxn ang="0">
                  <a:pos x="42" y="117"/>
                </a:cxn>
                <a:cxn ang="0">
                  <a:pos x="34" y="107"/>
                </a:cxn>
                <a:cxn ang="0">
                  <a:pos x="26" y="105"/>
                </a:cxn>
                <a:cxn ang="0">
                  <a:pos x="22" y="92"/>
                </a:cxn>
                <a:cxn ang="0">
                  <a:pos x="26" y="81"/>
                </a:cxn>
                <a:cxn ang="0">
                  <a:pos x="38" y="81"/>
                </a:cxn>
                <a:cxn ang="0">
                  <a:pos x="52" y="83"/>
                </a:cxn>
                <a:cxn ang="0">
                  <a:pos x="45" y="78"/>
                </a:cxn>
                <a:cxn ang="0">
                  <a:pos x="20" y="77"/>
                </a:cxn>
                <a:cxn ang="0">
                  <a:pos x="12" y="66"/>
                </a:cxn>
                <a:cxn ang="0">
                  <a:pos x="16" y="60"/>
                </a:cxn>
                <a:cxn ang="0">
                  <a:pos x="2" y="53"/>
                </a:cxn>
                <a:cxn ang="0">
                  <a:pos x="0" y="50"/>
                </a:cxn>
              </a:cxnLst>
              <a:rect l="0" t="0" r="r" b="b"/>
              <a:pathLst>
                <a:path w="120" h="156">
                  <a:moveTo>
                    <a:pt x="83" y="155"/>
                  </a:moveTo>
                  <a:cubicBezTo>
                    <a:pt x="84" y="149"/>
                    <a:pt x="77" y="149"/>
                    <a:pt x="73" y="148"/>
                  </a:cubicBezTo>
                  <a:cubicBezTo>
                    <a:pt x="69" y="148"/>
                    <a:pt x="65" y="148"/>
                    <a:pt x="61" y="146"/>
                  </a:cubicBezTo>
                  <a:cubicBezTo>
                    <a:pt x="60" y="142"/>
                    <a:pt x="65" y="137"/>
                    <a:pt x="66" y="139"/>
                  </a:cubicBezTo>
                  <a:cubicBezTo>
                    <a:pt x="67" y="144"/>
                    <a:pt x="73" y="137"/>
                    <a:pt x="73" y="141"/>
                  </a:cubicBezTo>
                  <a:cubicBezTo>
                    <a:pt x="71" y="142"/>
                    <a:pt x="77" y="146"/>
                    <a:pt x="80" y="144"/>
                  </a:cubicBezTo>
                  <a:cubicBezTo>
                    <a:pt x="84" y="143"/>
                    <a:pt x="88" y="143"/>
                    <a:pt x="91" y="145"/>
                  </a:cubicBezTo>
                  <a:cubicBezTo>
                    <a:pt x="94" y="148"/>
                    <a:pt x="101" y="143"/>
                    <a:pt x="101" y="148"/>
                  </a:cubicBezTo>
                  <a:cubicBezTo>
                    <a:pt x="101" y="153"/>
                    <a:pt x="107" y="146"/>
                    <a:pt x="109" y="148"/>
                  </a:cubicBezTo>
                  <a:cubicBezTo>
                    <a:pt x="113" y="142"/>
                    <a:pt x="111" y="156"/>
                    <a:pt x="107" y="152"/>
                  </a:cubicBezTo>
                  <a:cubicBezTo>
                    <a:pt x="99" y="153"/>
                    <a:pt x="91" y="154"/>
                    <a:pt x="83" y="155"/>
                  </a:cubicBezTo>
                  <a:close/>
                  <a:moveTo>
                    <a:pt x="0" y="50"/>
                  </a:moveTo>
                  <a:cubicBezTo>
                    <a:pt x="3" y="42"/>
                    <a:pt x="8" y="37"/>
                    <a:pt x="13" y="31"/>
                  </a:cubicBezTo>
                  <a:cubicBezTo>
                    <a:pt x="14" y="26"/>
                    <a:pt x="17" y="21"/>
                    <a:pt x="22" y="22"/>
                  </a:cubicBezTo>
                  <a:cubicBezTo>
                    <a:pt x="26" y="22"/>
                    <a:pt x="30" y="20"/>
                    <a:pt x="32" y="16"/>
                  </a:cubicBezTo>
                  <a:cubicBezTo>
                    <a:pt x="37" y="13"/>
                    <a:pt x="42" y="18"/>
                    <a:pt x="46" y="13"/>
                  </a:cubicBezTo>
                  <a:cubicBezTo>
                    <a:pt x="55" y="9"/>
                    <a:pt x="65" y="11"/>
                    <a:pt x="73" y="7"/>
                  </a:cubicBezTo>
                  <a:cubicBezTo>
                    <a:pt x="81" y="5"/>
                    <a:pt x="87" y="11"/>
                    <a:pt x="94" y="13"/>
                  </a:cubicBezTo>
                  <a:cubicBezTo>
                    <a:pt x="98" y="14"/>
                    <a:pt x="103" y="11"/>
                    <a:pt x="107" y="10"/>
                  </a:cubicBezTo>
                  <a:cubicBezTo>
                    <a:pt x="107" y="5"/>
                    <a:pt x="108" y="0"/>
                    <a:pt x="114" y="2"/>
                  </a:cubicBezTo>
                  <a:cubicBezTo>
                    <a:pt x="120" y="3"/>
                    <a:pt x="118" y="9"/>
                    <a:pt x="113" y="12"/>
                  </a:cubicBezTo>
                  <a:cubicBezTo>
                    <a:pt x="111" y="15"/>
                    <a:pt x="108" y="23"/>
                    <a:pt x="107" y="23"/>
                  </a:cubicBezTo>
                  <a:cubicBezTo>
                    <a:pt x="107" y="17"/>
                    <a:pt x="99" y="21"/>
                    <a:pt x="96" y="19"/>
                  </a:cubicBezTo>
                  <a:cubicBezTo>
                    <a:pt x="91" y="20"/>
                    <a:pt x="88" y="15"/>
                    <a:pt x="84" y="19"/>
                  </a:cubicBezTo>
                  <a:cubicBezTo>
                    <a:pt x="80" y="23"/>
                    <a:pt x="79" y="13"/>
                    <a:pt x="75" y="20"/>
                  </a:cubicBezTo>
                  <a:cubicBezTo>
                    <a:pt x="72" y="25"/>
                    <a:pt x="66" y="20"/>
                    <a:pt x="64" y="23"/>
                  </a:cubicBezTo>
                  <a:cubicBezTo>
                    <a:pt x="65" y="28"/>
                    <a:pt x="69" y="29"/>
                    <a:pt x="73" y="32"/>
                  </a:cubicBezTo>
                  <a:cubicBezTo>
                    <a:pt x="79" y="38"/>
                    <a:pt x="72" y="35"/>
                    <a:pt x="70" y="32"/>
                  </a:cubicBezTo>
                  <a:cubicBezTo>
                    <a:pt x="66" y="29"/>
                    <a:pt x="61" y="33"/>
                    <a:pt x="67" y="36"/>
                  </a:cubicBezTo>
                  <a:cubicBezTo>
                    <a:pt x="72" y="39"/>
                    <a:pt x="65" y="41"/>
                    <a:pt x="63" y="35"/>
                  </a:cubicBezTo>
                  <a:cubicBezTo>
                    <a:pt x="60" y="32"/>
                    <a:pt x="55" y="33"/>
                    <a:pt x="60" y="38"/>
                  </a:cubicBezTo>
                  <a:cubicBezTo>
                    <a:pt x="65" y="40"/>
                    <a:pt x="63" y="42"/>
                    <a:pt x="58" y="40"/>
                  </a:cubicBezTo>
                  <a:cubicBezTo>
                    <a:pt x="58" y="36"/>
                    <a:pt x="53" y="33"/>
                    <a:pt x="50" y="31"/>
                  </a:cubicBezTo>
                  <a:cubicBezTo>
                    <a:pt x="47" y="29"/>
                    <a:pt x="52" y="21"/>
                    <a:pt x="46" y="27"/>
                  </a:cubicBezTo>
                  <a:cubicBezTo>
                    <a:pt x="42" y="28"/>
                    <a:pt x="45" y="33"/>
                    <a:pt x="43" y="37"/>
                  </a:cubicBezTo>
                  <a:cubicBezTo>
                    <a:pt x="45" y="42"/>
                    <a:pt x="49" y="44"/>
                    <a:pt x="50" y="49"/>
                  </a:cubicBezTo>
                  <a:cubicBezTo>
                    <a:pt x="52" y="51"/>
                    <a:pt x="59" y="57"/>
                    <a:pt x="55" y="59"/>
                  </a:cubicBezTo>
                  <a:cubicBezTo>
                    <a:pt x="54" y="60"/>
                    <a:pt x="51" y="50"/>
                    <a:pt x="47" y="56"/>
                  </a:cubicBezTo>
                  <a:cubicBezTo>
                    <a:pt x="52" y="60"/>
                    <a:pt x="50" y="65"/>
                    <a:pt x="44" y="65"/>
                  </a:cubicBezTo>
                  <a:cubicBezTo>
                    <a:pt x="43" y="66"/>
                    <a:pt x="51" y="67"/>
                    <a:pt x="53" y="70"/>
                  </a:cubicBezTo>
                  <a:cubicBezTo>
                    <a:pt x="56" y="71"/>
                    <a:pt x="60" y="74"/>
                    <a:pt x="62" y="76"/>
                  </a:cubicBezTo>
                  <a:cubicBezTo>
                    <a:pt x="64" y="76"/>
                    <a:pt x="72" y="79"/>
                    <a:pt x="69" y="82"/>
                  </a:cubicBezTo>
                  <a:cubicBezTo>
                    <a:pt x="70" y="85"/>
                    <a:pt x="71" y="96"/>
                    <a:pt x="67" y="91"/>
                  </a:cubicBezTo>
                  <a:cubicBezTo>
                    <a:pt x="64" y="88"/>
                    <a:pt x="62" y="81"/>
                    <a:pt x="57" y="84"/>
                  </a:cubicBezTo>
                  <a:cubicBezTo>
                    <a:pt x="51" y="86"/>
                    <a:pt x="50" y="86"/>
                    <a:pt x="53" y="91"/>
                  </a:cubicBezTo>
                  <a:cubicBezTo>
                    <a:pt x="54" y="96"/>
                    <a:pt x="60" y="92"/>
                    <a:pt x="59" y="97"/>
                  </a:cubicBezTo>
                  <a:cubicBezTo>
                    <a:pt x="55" y="99"/>
                    <a:pt x="52" y="101"/>
                    <a:pt x="52" y="96"/>
                  </a:cubicBezTo>
                  <a:cubicBezTo>
                    <a:pt x="47" y="94"/>
                    <a:pt x="44" y="95"/>
                    <a:pt x="47" y="101"/>
                  </a:cubicBezTo>
                  <a:cubicBezTo>
                    <a:pt x="50" y="105"/>
                    <a:pt x="51" y="110"/>
                    <a:pt x="52" y="116"/>
                  </a:cubicBezTo>
                  <a:cubicBezTo>
                    <a:pt x="51" y="117"/>
                    <a:pt x="43" y="110"/>
                    <a:pt x="42" y="117"/>
                  </a:cubicBezTo>
                  <a:cubicBezTo>
                    <a:pt x="40" y="119"/>
                    <a:pt x="38" y="108"/>
                    <a:pt x="34" y="107"/>
                  </a:cubicBezTo>
                  <a:cubicBezTo>
                    <a:pt x="32" y="114"/>
                    <a:pt x="27" y="111"/>
                    <a:pt x="26" y="105"/>
                  </a:cubicBezTo>
                  <a:cubicBezTo>
                    <a:pt x="30" y="100"/>
                    <a:pt x="26" y="95"/>
                    <a:pt x="22" y="92"/>
                  </a:cubicBezTo>
                  <a:cubicBezTo>
                    <a:pt x="18" y="89"/>
                    <a:pt x="23" y="81"/>
                    <a:pt x="26" y="81"/>
                  </a:cubicBezTo>
                  <a:cubicBezTo>
                    <a:pt x="30" y="83"/>
                    <a:pt x="33" y="76"/>
                    <a:pt x="38" y="81"/>
                  </a:cubicBezTo>
                  <a:cubicBezTo>
                    <a:pt x="42" y="82"/>
                    <a:pt x="48" y="89"/>
                    <a:pt x="52" y="83"/>
                  </a:cubicBezTo>
                  <a:cubicBezTo>
                    <a:pt x="57" y="80"/>
                    <a:pt x="47" y="81"/>
                    <a:pt x="45" y="78"/>
                  </a:cubicBezTo>
                  <a:cubicBezTo>
                    <a:pt x="38" y="73"/>
                    <a:pt x="28" y="74"/>
                    <a:pt x="20" y="77"/>
                  </a:cubicBezTo>
                  <a:cubicBezTo>
                    <a:pt x="17" y="75"/>
                    <a:pt x="15" y="69"/>
                    <a:pt x="12" y="66"/>
                  </a:cubicBezTo>
                  <a:cubicBezTo>
                    <a:pt x="16" y="66"/>
                    <a:pt x="22" y="62"/>
                    <a:pt x="16" y="60"/>
                  </a:cubicBezTo>
                  <a:cubicBezTo>
                    <a:pt x="10" y="63"/>
                    <a:pt x="6" y="56"/>
                    <a:pt x="2" y="53"/>
                  </a:cubicBezTo>
                  <a:cubicBezTo>
                    <a:pt x="2" y="52"/>
                    <a:pt x="1" y="51"/>
                    <a:pt x="0" y="50"/>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57" name="Freeform 278">
              <a:extLst>
                <a:ext uri="{FF2B5EF4-FFF2-40B4-BE49-F238E27FC236}">
                  <a16:creationId xmlns:a16="http://schemas.microsoft.com/office/drawing/2014/main" id="{471737A4-A744-4A78-BB2E-5A730E598CD2}"/>
                </a:ext>
              </a:extLst>
            </p:cNvPr>
            <p:cNvSpPr>
              <a:spLocks noEditPoints="1"/>
            </p:cNvSpPr>
            <p:nvPr/>
          </p:nvSpPr>
          <p:spPr bwMode="auto">
            <a:xfrm>
              <a:off x="2507444" y="3477458"/>
              <a:ext cx="91613" cy="104440"/>
            </a:xfrm>
            <a:custGeom>
              <a:avLst/>
              <a:gdLst/>
              <a:ahLst/>
              <a:cxnLst>
                <a:cxn ang="0">
                  <a:pos x="156" y="128"/>
                </a:cxn>
                <a:cxn ang="0">
                  <a:pos x="177" y="134"/>
                </a:cxn>
                <a:cxn ang="0">
                  <a:pos x="165" y="160"/>
                </a:cxn>
                <a:cxn ang="0">
                  <a:pos x="173" y="165"/>
                </a:cxn>
                <a:cxn ang="0">
                  <a:pos x="159" y="178"/>
                </a:cxn>
                <a:cxn ang="0">
                  <a:pos x="128" y="179"/>
                </a:cxn>
                <a:cxn ang="0">
                  <a:pos x="105" y="184"/>
                </a:cxn>
                <a:cxn ang="0">
                  <a:pos x="85" y="191"/>
                </a:cxn>
                <a:cxn ang="0">
                  <a:pos x="62" y="192"/>
                </a:cxn>
                <a:cxn ang="0">
                  <a:pos x="54" y="190"/>
                </a:cxn>
                <a:cxn ang="0">
                  <a:pos x="73" y="173"/>
                </a:cxn>
                <a:cxn ang="0">
                  <a:pos x="96" y="169"/>
                </a:cxn>
                <a:cxn ang="0">
                  <a:pos x="79" y="160"/>
                </a:cxn>
                <a:cxn ang="0">
                  <a:pos x="68" y="149"/>
                </a:cxn>
                <a:cxn ang="0">
                  <a:pos x="69" y="133"/>
                </a:cxn>
                <a:cxn ang="0">
                  <a:pos x="98" y="123"/>
                </a:cxn>
                <a:cxn ang="0">
                  <a:pos x="91" y="102"/>
                </a:cxn>
                <a:cxn ang="0">
                  <a:pos x="87" y="85"/>
                </a:cxn>
                <a:cxn ang="0">
                  <a:pos x="61" y="89"/>
                </a:cxn>
                <a:cxn ang="0">
                  <a:pos x="63" y="66"/>
                </a:cxn>
                <a:cxn ang="0">
                  <a:pos x="52" y="66"/>
                </a:cxn>
                <a:cxn ang="0">
                  <a:pos x="49" y="49"/>
                </a:cxn>
                <a:cxn ang="0">
                  <a:pos x="48" y="32"/>
                </a:cxn>
                <a:cxn ang="0">
                  <a:pos x="59" y="21"/>
                </a:cxn>
                <a:cxn ang="0">
                  <a:pos x="61" y="4"/>
                </a:cxn>
                <a:cxn ang="0">
                  <a:pos x="95" y="4"/>
                </a:cxn>
                <a:cxn ang="0">
                  <a:pos x="74" y="23"/>
                </a:cxn>
                <a:cxn ang="0">
                  <a:pos x="112" y="25"/>
                </a:cxn>
                <a:cxn ang="0">
                  <a:pos x="104" y="48"/>
                </a:cxn>
                <a:cxn ang="0">
                  <a:pos x="97" y="59"/>
                </a:cxn>
                <a:cxn ang="0">
                  <a:pos x="89" y="64"/>
                </a:cxn>
                <a:cxn ang="0">
                  <a:pos x="117" y="71"/>
                </a:cxn>
                <a:cxn ang="0">
                  <a:pos x="134" y="93"/>
                </a:cxn>
                <a:cxn ang="0">
                  <a:pos x="147" y="117"/>
                </a:cxn>
                <a:cxn ang="0">
                  <a:pos x="52" y="73"/>
                </a:cxn>
                <a:cxn ang="0">
                  <a:pos x="39" y="107"/>
                </a:cxn>
                <a:cxn ang="0">
                  <a:pos x="21" y="101"/>
                </a:cxn>
                <a:cxn ang="0">
                  <a:pos x="9" y="92"/>
                </a:cxn>
                <a:cxn ang="0">
                  <a:pos x="26" y="79"/>
                </a:cxn>
                <a:cxn ang="0">
                  <a:pos x="47" y="93"/>
                </a:cxn>
                <a:cxn ang="0">
                  <a:pos x="39" y="107"/>
                </a:cxn>
              </a:cxnLst>
              <a:rect l="0" t="0" r="r" b="b"/>
              <a:pathLst>
                <a:path w="183" h="201">
                  <a:moveTo>
                    <a:pt x="147" y="117"/>
                  </a:moveTo>
                  <a:cubicBezTo>
                    <a:pt x="151" y="119"/>
                    <a:pt x="156" y="122"/>
                    <a:pt x="156" y="128"/>
                  </a:cubicBezTo>
                  <a:cubicBezTo>
                    <a:pt x="150" y="132"/>
                    <a:pt x="152" y="136"/>
                    <a:pt x="158" y="135"/>
                  </a:cubicBezTo>
                  <a:cubicBezTo>
                    <a:pt x="163" y="129"/>
                    <a:pt x="171" y="131"/>
                    <a:pt x="177" y="134"/>
                  </a:cubicBezTo>
                  <a:cubicBezTo>
                    <a:pt x="180" y="136"/>
                    <a:pt x="183" y="143"/>
                    <a:pt x="181" y="147"/>
                  </a:cubicBezTo>
                  <a:cubicBezTo>
                    <a:pt x="177" y="154"/>
                    <a:pt x="169" y="154"/>
                    <a:pt x="165" y="160"/>
                  </a:cubicBezTo>
                  <a:cubicBezTo>
                    <a:pt x="164" y="163"/>
                    <a:pt x="152" y="163"/>
                    <a:pt x="159" y="164"/>
                  </a:cubicBezTo>
                  <a:cubicBezTo>
                    <a:pt x="163" y="165"/>
                    <a:pt x="169" y="167"/>
                    <a:pt x="173" y="165"/>
                  </a:cubicBezTo>
                  <a:cubicBezTo>
                    <a:pt x="179" y="167"/>
                    <a:pt x="173" y="175"/>
                    <a:pt x="169" y="174"/>
                  </a:cubicBezTo>
                  <a:cubicBezTo>
                    <a:pt x="167" y="178"/>
                    <a:pt x="163" y="175"/>
                    <a:pt x="159" y="178"/>
                  </a:cubicBezTo>
                  <a:cubicBezTo>
                    <a:pt x="153" y="183"/>
                    <a:pt x="147" y="176"/>
                    <a:pt x="141" y="179"/>
                  </a:cubicBezTo>
                  <a:cubicBezTo>
                    <a:pt x="136" y="183"/>
                    <a:pt x="133" y="177"/>
                    <a:pt x="128" y="179"/>
                  </a:cubicBezTo>
                  <a:cubicBezTo>
                    <a:pt x="123" y="180"/>
                    <a:pt x="118" y="180"/>
                    <a:pt x="113" y="181"/>
                  </a:cubicBezTo>
                  <a:cubicBezTo>
                    <a:pt x="117" y="188"/>
                    <a:pt x="107" y="179"/>
                    <a:pt x="105" y="184"/>
                  </a:cubicBezTo>
                  <a:cubicBezTo>
                    <a:pt x="101" y="182"/>
                    <a:pt x="97" y="180"/>
                    <a:pt x="93" y="182"/>
                  </a:cubicBezTo>
                  <a:cubicBezTo>
                    <a:pt x="86" y="180"/>
                    <a:pt x="88" y="188"/>
                    <a:pt x="85" y="191"/>
                  </a:cubicBezTo>
                  <a:cubicBezTo>
                    <a:pt x="81" y="195"/>
                    <a:pt x="78" y="188"/>
                    <a:pt x="75" y="188"/>
                  </a:cubicBezTo>
                  <a:cubicBezTo>
                    <a:pt x="71" y="191"/>
                    <a:pt x="66" y="188"/>
                    <a:pt x="62" y="192"/>
                  </a:cubicBezTo>
                  <a:cubicBezTo>
                    <a:pt x="59" y="194"/>
                    <a:pt x="56" y="201"/>
                    <a:pt x="52" y="195"/>
                  </a:cubicBezTo>
                  <a:cubicBezTo>
                    <a:pt x="44" y="195"/>
                    <a:pt x="49" y="193"/>
                    <a:pt x="54" y="190"/>
                  </a:cubicBezTo>
                  <a:cubicBezTo>
                    <a:pt x="58" y="189"/>
                    <a:pt x="60" y="183"/>
                    <a:pt x="65" y="183"/>
                  </a:cubicBezTo>
                  <a:cubicBezTo>
                    <a:pt x="69" y="179"/>
                    <a:pt x="68" y="174"/>
                    <a:pt x="73" y="173"/>
                  </a:cubicBezTo>
                  <a:cubicBezTo>
                    <a:pt x="73" y="168"/>
                    <a:pt x="80" y="170"/>
                    <a:pt x="83" y="169"/>
                  </a:cubicBezTo>
                  <a:cubicBezTo>
                    <a:pt x="87" y="170"/>
                    <a:pt x="93" y="171"/>
                    <a:pt x="96" y="169"/>
                  </a:cubicBezTo>
                  <a:cubicBezTo>
                    <a:pt x="96" y="167"/>
                    <a:pt x="105" y="158"/>
                    <a:pt x="99" y="161"/>
                  </a:cubicBezTo>
                  <a:cubicBezTo>
                    <a:pt x="93" y="166"/>
                    <a:pt x="85" y="163"/>
                    <a:pt x="79" y="160"/>
                  </a:cubicBezTo>
                  <a:cubicBezTo>
                    <a:pt x="72" y="156"/>
                    <a:pt x="63" y="162"/>
                    <a:pt x="57" y="156"/>
                  </a:cubicBezTo>
                  <a:cubicBezTo>
                    <a:pt x="56" y="151"/>
                    <a:pt x="64" y="151"/>
                    <a:pt x="68" y="149"/>
                  </a:cubicBezTo>
                  <a:cubicBezTo>
                    <a:pt x="72" y="148"/>
                    <a:pt x="78" y="146"/>
                    <a:pt x="77" y="139"/>
                  </a:cubicBezTo>
                  <a:cubicBezTo>
                    <a:pt x="79" y="131"/>
                    <a:pt x="73" y="133"/>
                    <a:pt x="69" y="133"/>
                  </a:cubicBezTo>
                  <a:cubicBezTo>
                    <a:pt x="66" y="131"/>
                    <a:pt x="74" y="126"/>
                    <a:pt x="77" y="125"/>
                  </a:cubicBezTo>
                  <a:cubicBezTo>
                    <a:pt x="84" y="123"/>
                    <a:pt x="91" y="124"/>
                    <a:pt x="98" y="123"/>
                  </a:cubicBezTo>
                  <a:cubicBezTo>
                    <a:pt x="95" y="118"/>
                    <a:pt x="96" y="113"/>
                    <a:pt x="98" y="108"/>
                  </a:cubicBezTo>
                  <a:cubicBezTo>
                    <a:pt x="102" y="100"/>
                    <a:pt x="94" y="104"/>
                    <a:pt x="91" y="102"/>
                  </a:cubicBezTo>
                  <a:cubicBezTo>
                    <a:pt x="86" y="100"/>
                    <a:pt x="86" y="93"/>
                    <a:pt x="90" y="90"/>
                  </a:cubicBezTo>
                  <a:cubicBezTo>
                    <a:pt x="97" y="87"/>
                    <a:pt x="91" y="85"/>
                    <a:pt x="87" y="85"/>
                  </a:cubicBezTo>
                  <a:cubicBezTo>
                    <a:pt x="82" y="88"/>
                    <a:pt x="76" y="90"/>
                    <a:pt x="71" y="87"/>
                  </a:cubicBezTo>
                  <a:cubicBezTo>
                    <a:pt x="69" y="91"/>
                    <a:pt x="64" y="90"/>
                    <a:pt x="61" y="89"/>
                  </a:cubicBezTo>
                  <a:cubicBezTo>
                    <a:pt x="56" y="86"/>
                    <a:pt x="63" y="81"/>
                    <a:pt x="65" y="77"/>
                  </a:cubicBezTo>
                  <a:cubicBezTo>
                    <a:pt x="71" y="73"/>
                    <a:pt x="61" y="72"/>
                    <a:pt x="63" y="66"/>
                  </a:cubicBezTo>
                  <a:cubicBezTo>
                    <a:pt x="68" y="67"/>
                    <a:pt x="69" y="56"/>
                    <a:pt x="64" y="58"/>
                  </a:cubicBezTo>
                  <a:cubicBezTo>
                    <a:pt x="60" y="63"/>
                    <a:pt x="56" y="63"/>
                    <a:pt x="52" y="66"/>
                  </a:cubicBezTo>
                  <a:cubicBezTo>
                    <a:pt x="47" y="65"/>
                    <a:pt x="52" y="56"/>
                    <a:pt x="54" y="53"/>
                  </a:cubicBezTo>
                  <a:cubicBezTo>
                    <a:pt x="59" y="49"/>
                    <a:pt x="51" y="42"/>
                    <a:pt x="49" y="49"/>
                  </a:cubicBezTo>
                  <a:cubicBezTo>
                    <a:pt x="47" y="54"/>
                    <a:pt x="39" y="50"/>
                    <a:pt x="44" y="45"/>
                  </a:cubicBezTo>
                  <a:cubicBezTo>
                    <a:pt x="47" y="41"/>
                    <a:pt x="52" y="38"/>
                    <a:pt x="48" y="32"/>
                  </a:cubicBezTo>
                  <a:cubicBezTo>
                    <a:pt x="54" y="31"/>
                    <a:pt x="51" y="26"/>
                    <a:pt x="47" y="24"/>
                  </a:cubicBezTo>
                  <a:cubicBezTo>
                    <a:pt x="50" y="18"/>
                    <a:pt x="55" y="23"/>
                    <a:pt x="59" y="21"/>
                  </a:cubicBezTo>
                  <a:cubicBezTo>
                    <a:pt x="61" y="19"/>
                    <a:pt x="50" y="11"/>
                    <a:pt x="58" y="12"/>
                  </a:cubicBezTo>
                  <a:cubicBezTo>
                    <a:pt x="67" y="13"/>
                    <a:pt x="56" y="7"/>
                    <a:pt x="61" y="4"/>
                  </a:cubicBezTo>
                  <a:cubicBezTo>
                    <a:pt x="64" y="0"/>
                    <a:pt x="68" y="8"/>
                    <a:pt x="73" y="6"/>
                  </a:cubicBezTo>
                  <a:cubicBezTo>
                    <a:pt x="80" y="5"/>
                    <a:pt x="87" y="2"/>
                    <a:pt x="95" y="4"/>
                  </a:cubicBezTo>
                  <a:cubicBezTo>
                    <a:pt x="99" y="8"/>
                    <a:pt x="90" y="11"/>
                    <a:pt x="87" y="12"/>
                  </a:cubicBezTo>
                  <a:cubicBezTo>
                    <a:pt x="83" y="15"/>
                    <a:pt x="76" y="16"/>
                    <a:pt x="74" y="23"/>
                  </a:cubicBezTo>
                  <a:cubicBezTo>
                    <a:pt x="79" y="28"/>
                    <a:pt x="85" y="25"/>
                    <a:pt x="90" y="25"/>
                  </a:cubicBezTo>
                  <a:cubicBezTo>
                    <a:pt x="97" y="25"/>
                    <a:pt x="105" y="26"/>
                    <a:pt x="112" y="25"/>
                  </a:cubicBezTo>
                  <a:cubicBezTo>
                    <a:pt x="118" y="28"/>
                    <a:pt x="114" y="32"/>
                    <a:pt x="111" y="36"/>
                  </a:cubicBezTo>
                  <a:cubicBezTo>
                    <a:pt x="112" y="41"/>
                    <a:pt x="106" y="44"/>
                    <a:pt x="104" y="48"/>
                  </a:cubicBezTo>
                  <a:cubicBezTo>
                    <a:pt x="103" y="52"/>
                    <a:pt x="93" y="52"/>
                    <a:pt x="96" y="54"/>
                  </a:cubicBezTo>
                  <a:cubicBezTo>
                    <a:pt x="100" y="55"/>
                    <a:pt x="104" y="57"/>
                    <a:pt x="97" y="59"/>
                  </a:cubicBezTo>
                  <a:cubicBezTo>
                    <a:pt x="93" y="60"/>
                    <a:pt x="89" y="62"/>
                    <a:pt x="84" y="61"/>
                  </a:cubicBezTo>
                  <a:cubicBezTo>
                    <a:pt x="77" y="60"/>
                    <a:pt x="86" y="64"/>
                    <a:pt x="89" y="64"/>
                  </a:cubicBezTo>
                  <a:cubicBezTo>
                    <a:pt x="94" y="66"/>
                    <a:pt x="99" y="58"/>
                    <a:pt x="105" y="63"/>
                  </a:cubicBezTo>
                  <a:cubicBezTo>
                    <a:pt x="110" y="63"/>
                    <a:pt x="113" y="68"/>
                    <a:pt x="117" y="71"/>
                  </a:cubicBezTo>
                  <a:cubicBezTo>
                    <a:pt x="122" y="72"/>
                    <a:pt x="120" y="79"/>
                    <a:pt x="122" y="83"/>
                  </a:cubicBezTo>
                  <a:cubicBezTo>
                    <a:pt x="124" y="90"/>
                    <a:pt x="129" y="93"/>
                    <a:pt x="134" y="93"/>
                  </a:cubicBezTo>
                  <a:cubicBezTo>
                    <a:pt x="138" y="95"/>
                    <a:pt x="141" y="101"/>
                    <a:pt x="145" y="105"/>
                  </a:cubicBezTo>
                  <a:cubicBezTo>
                    <a:pt x="149" y="108"/>
                    <a:pt x="143" y="115"/>
                    <a:pt x="147" y="117"/>
                  </a:cubicBezTo>
                  <a:close/>
                  <a:moveTo>
                    <a:pt x="48" y="76"/>
                  </a:moveTo>
                  <a:cubicBezTo>
                    <a:pt x="44" y="71"/>
                    <a:pt x="53" y="64"/>
                    <a:pt x="52" y="73"/>
                  </a:cubicBezTo>
                  <a:cubicBezTo>
                    <a:pt x="52" y="74"/>
                    <a:pt x="50" y="76"/>
                    <a:pt x="48" y="76"/>
                  </a:cubicBezTo>
                  <a:close/>
                  <a:moveTo>
                    <a:pt x="39" y="107"/>
                  </a:moveTo>
                  <a:cubicBezTo>
                    <a:pt x="38" y="100"/>
                    <a:pt x="28" y="109"/>
                    <a:pt x="31" y="102"/>
                  </a:cubicBezTo>
                  <a:cubicBezTo>
                    <a:pt x="27" y="101"/>
                    <a:pt x="23" y="93"/>
                    <a:pt x="21" y="101"/>
                  </a:cubicBezTo>
                  <a:cubicBezTo>
                    <a:pt x="16" y="104"/>
                    <a:pt x="10" y="104"/>
                    <a:pt x="5" y="99"/>
                  </a:cubicBezTo>
                  <a:cubicBezTo>
                    <a:pt x="0" y="93"/>
                    <a:pt x="15" y="95"/>
                    <a:pt x="9" y="92"/>
                  </a:cubicBezTo>
                  <a:cubicBezTo>
                    <a:pt x="4" y="88"/>
                    <a:pt x="16" y="92"/>
                    <a:pt x="16" y="86"/>
                  </a:cubicBezTo>
                  <a:cubicBezTo>
                    <a:pt x="16" y="80"/>
                    <a:pt x="22" y="81"/>
                    <a:pt x="26" y="79"/>
                  </a:cubicBezTo>
                  <a:cubicBezTo>
                    <a:pt x="31" y="77"/>
                    <a:pt x="36" y="81"/>
                    <a:pt x="41" y="80"/>
                  </a:cubicBezTo>
                  <a:cubicBezTo>
                    <a:pt x="43" y="83"/>
                    <a:pt x="47" y="88"/>
                    <a:pt x="47" y="93"/>
                  </a:cubicBezTo>
                  <a:cubicBezTo>
                    <a:pt x="48" y="97"/>
                    <a:pt x="50" y="102"/>
                    <a:pt x="45" y="105"/>
                  </a:cubicBezTo>
                  <a:cubicBezTo>
                    <a:pt x="43" y="106"/>
                    <a:pt x="41" y="107"/>
                    <a:pt x="39" y="107"/>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58" name="Freeform 279">
              <a:extLst>
                <a:ext uri="{FF2B5EF4-FFF2-40B4-BE49-F238E27FC236}">
                  <a16:creationId xmlns:a16="http://schemas.microsoft.com/office/drawing/2014/main" id="{88B84FDE-674F-4A5F-9224-3044B7AAEF60}"/>
                </a:ext>
              </a:extLst>
            </p:cNvPr>
            <p:cNvSpPr>
              <a:spLocks/>
            </p:cNvSpPr>
            <p:nvPr/>
          </p:nvSpPr>
          <p:spPr bwMode="auto">
            <a:xfrm>
              <a:off x="2487289" y="3517768"/>
              <a:ext cx="42142" cy="43974"/>
            </a:xfrm>
            <a:custGeom>
              <a:avLst/>
              <a:gdLst/>
              <a:ahLst/>
              <a:cxnLst>
                <a:cxn ang="0">
                  <a:pos x="82" y="30"/>
                </a:cxn>
                <a:cxn ang="0">
                  <a:pos x="82" y="41"/>
                </a:cxn>
                <a:cxn ang="0">
                  <a:pos x="84" y="57"/>
                </a:cxn>
                <a:cxn ang="0">
                  <a:pos x="78" y="70"/>
                </a:cxn>
                <a:cxn ang="0">
                  <a:pos x="66" y="72"/>
                </a:cxn>
                <a:cxn ang="0">
                  <a:pos x="45" y="79"/>
                </a:cxn>
                <a:cxn ang="0">
                  <a:pos x="34" y="84"/>
                </a:cxn>
                <a:cxn ang="0">
                  <a:pos x="17" y="87"/>
                </a:cxn>
                <a:cxn ang="0">
                  <a:pos x="11" y="80"/>
                </a:cxn>
                <a:cxn ang="0">
                  <a:pos x="13" y="72"/>
                </a:cxn>
                <a:cxn ang="0">
                  <a:pos x="8" y="70"/>
                </a:cxn>
                <a:cxn ang="0">
                  <a:pos x="18" y="65"/>
                </a:cxn>
                <a:cxn ang="0">
                  <a:pos x="29" y="59"/>
                </a:cxn>
                <a:cxn ang="0">
                  <a:pos x="23" y="57"/>
                </a:cxn>
                <a:cxn ang="0">
                  <a:pos x="30" y="49"/>
                </a:cxn>
                <a:cxn ang="0">
                  <a:pos x="26" y="45"/>
                </a:cxn>
                <a:cxn ang="0">
                  <a:pos x="14" y="45"/>
                </a:cxn>
                <a:cxn ang="0">
                  <a:pos x="12" y="38"/>
                </a:cxn>
                <a:cxn ang="0">
                  <a:pos x="18" y="31"/>
                </a:cxn>
                <a:cxn ang="0">
                  <a:pos x="12" y="25"/>
                </a:cxn>
                <a:cxn ang="0">
                  <a:pos x="23" y="24"/>
                </a:cxn>
                <a:cxn ang="0">
                  <a:pos x="39" y="24"/>
                </a:cxn>
                <a:cxn ang="0">
                  <a:pos x="45" y="16"/>
                </a:cxn>
                <a:cxn ang="0">
                  <a:pos x="35" y="14"/>
                </a:cxn>
                <a:cxn ang="0">
                  <a:pos x="43" y="4"/>
                </a:cxn>
                <a:cxn ang="0">
                  <a:pos x="54" y="1"/>
                </a:cxn>
                <a:cxn ang="0">
                  <a:pos x="58" y="11"/>
                </a:cxn>
                <a:cxn ang="0">
                  <a:pos x="54" y="16"/>
                </a:cxn>
                <a:cxn ang="0">
                  <a:pos x="51" y="24"/>
                </a:cxn>
                <a:cxn ang="0">
                  <a:pos x="63" y="24"/>
                </a:cxn>
                <a:cxn ang="0">
                  <a:pos x="73" y="25"/>
                </a:cxn>
                <a:cxn ang="0">
                  <a:pos x="82" y="30"/>
                </a:cxn>
                <a:cxn ang="0">
                  <a:pos x="82" y="30"/>
                </a:cxn>
              </a:cxnLst>
              <a:rect l="0" t="0" r="r" b="b"/>
              <a:pathLst>
                <a:path w="85" h="87">
                  <a:moveTo>
                    <a:pt x="82" y="30"/>
                  </a:moveTo>
                  <a:cubicBezTo>
                    <a:pt x="75" y="30"/>
                    <a:pt x="81" y="36"/>
                    <a:pt x="82" y="41"/>
                  </a:cubicBezTo>
                  <a:cubicBezTo>
                    <a:pt x="83" y="46"/>
                    <a:pt x="85" y="52"/>
                    <a:pt x="84" y="57"/>
                  </a:cubicBezTo>
                  <a:cubicBezTo>
                    <a:pt x="81" y="60"/>
                    <a:pt x="80" y="66"/>
                    <a:pt x="78" y="70"/>
                  </a:cubicBezTo>
                  <a:cubicBezTo>
                    <a:pt x="73" y="69"/>
                    <a:pt x="70" y="70"/>
                    <a:pt x="66" y="72"/>
                  </a:cubicBezTo>
                  <a:cubicBezTo>
                    <a:pt x="59" y="72"/>
                    <a:pt x="52" y="75"/>
                    <a:pt x="45" y="79"/>
                  </a:cubicBezTo>
                  <a:cubicBezTo>
                    <a:pt x="42" y="82"/>
                    <a:pt x="38" y="84"/>
                    <a:pt x="34" y="84"/>
                  </a:cubicBezTo>
                  <a:cubicBezTo>
                    <a:pt x="28" y="87"/>
                    <a:pt x="22" y="87"/>
                    <a:pt x="17" y="87"/>
                  </a:cubicBezTo>
                  <a:cubicBezTo>
                    <a:pt x="18" y="81"/>
                    <a:pt x="16" y="77"/>
                    <a:pt x="11" y="80"/>
                  </a:cubicBezTo>
                  <a:cubicBezTo>
                    <a:pt x="3" y="77"/>
                    <a:pt x="15" y="72"/>
                    <a:pt x="13" y="72"/>
                  </a:cubicBezTo>
                  <a:cubicBezTo>
                    <a:pt x="9" y="74"/>
                    <a:pt x="0" y="71"/>
                    <a:pt x="8" y="70"/>
                  </a:cubicBezTo>
                  <a:cubicBezTo>
                    <a:pt x="12" y="70"/>
                    <a:pt x="18" y="72"/>
                    <a:pt x="18" y="65"/>
                  </a:cubicBezTo>
                  <a:cubicBezTo>
                    <a:pt x="20" y="60"/>
                    <a:pt x="28" y="65"/>
                    <a:pt x="29" y="59"/>
                  </a:cubicBezTo>
                  <a:cubicBezTo>
                    <a:pt x="27" y="58"/>
                    <a:pt x="17" y="63"/>
                    <a:pt x="23" y="57"/>
                  </a:cubicBezTo>
                  <a:cubicBezTo>
                    <a:pt x="21" y="53"/>
                    <a:pt x="26" y="48"/>
                    <a:pt x="30" y="49"/>
                  </a:cubicBezTo>
                  <a:cubicBezTo>
                    <a:pt x="36" y="46"/>
                    <a:pt x="29" y="46"/>
                    <a:pt x="26" y="45"/>
                  </a:cubicBezTo>
                  <a:cubicBezTo>
                    <a:pt x="22" y="45"/>
                    <a:pt x="18" y="43"/>
                    <a:pt x="14" y="45"/>
                  </a:cubicBezTo>
                  <a:cubicBezTo>
                    <a:pt x="9" y="45"/>
                    <a:pt x="13" y="39"/>
                    <a:pt x="12" y="38"/>
                  </a:cubicBezTo>
                  <a:cubicBezTo>
                    <a:pt x="17" y="39"/>
                    <a:pt x="18" y="33"/>
                    <a:pt x="18" y="31"/>
                  </a:cubicBezTo>
                  <a:cubicBezTo>
                    <a:pt x="14" y="29"/>
                    <a:pt x="7" y="32"/>
                    <a:pt x="12" y="25"/>
                  </a:cubicBezTo>
                  <a:cubicBezTo>
                    <a:pt x="15" y="20"/>
                    <a:pt x="19" y="23"/>
                    <a:pt x="23" y="24"/>
                  </a:cubicBezTo>
                  <a:cubicBezTo>
                    <a:pt x="28" y="22"/>
                    <a:pt x="34" y="24"/>
                    <a:pt x="39" y="24"/>
                  </a:cubicBezTo>
                  <a:cubicBezTo>
                    <a:pt x="34" y="18"/>
                    <a:pt x="44" y="21"/>
                    <a:pt x="45" y="16"/>
                  </a:cubicBezTo>
                  <a:cubicBezTo>
                    <a:pt x="45" y="13"/>
                    <a:pt x="36" y="16"/>
                    <a:pt x="35" y="14"/>
                  </a:cubicBezTo>
                  <a:cubicBezTo>
                    <a:pt x="40" y="13"/>
                    <a:pt x="41" y="10"/>
                    <a:pt x="43" y="4"/>
                  </a:cubicBezTo>
                  <a:cubicBezTo>
                    <a:pt x="47" y="3"/>
                    <a:pt x="51" y="0"/>
                    <a:pt x="54" y="1"/>
                  </a:cubicBezTo>
                  <a:cubicBezTo>
                    <a:pt x="57" y="6"/>
                    <a:pt x="63" y="5"/>
                    <a:pt x="58" y="11"/>
                  </a:cubicBezTo>
                  <a:cubicBezTo>
                    <a:pt x="55" y="14"/>
                    <a:pt x="47" y="12"/>
                    <a:pt x="54" y="16"/>
                  </a:cubicBezTo>
                  <a:cubicBezTo>
                    <a:pt x="50" y="17"/>
                    <a:pt x="44" y="20"/>
                    <a:pt x="51" y="24"/>
                  </a:cubicBezTo>
                  <a:cubicBezTo>
                    <a:pt x="55" y="27"/>
                    <a:pt x="59" y="27"/>
                    <a:pt x="63" y="24"/>
                  </a:cubicBezTo>
                  <a:cubicBezTo>
                    <a:pt x="66" y="17"/>
                    <a:pt x="70" y="23"/>
                    <a:pt x="73" y="25"/>
                  </a:cubicBezTo>
                  <a:cubicBezTo>
                    <a:pt x="71" y="32"/>
                    <a:pt x="81" y="24"/>
                    <a:pt x="82" y="30"/>
                  </a:cubicBezTo>
                  <a:cubicBezTo>
                    <a:pt x="82" y="30"/>
                    <a:pt x="82" y="30"/>
                    <a:pt x="82" y="30"/>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59" name="Freeform 280">
              <a:extLst>
                <a:ext uri="{FF2B5EF4-FFF2-40B4-BE49-F238E27FC236}">
                  <a16:creationId xmlns:a16="http://schemas.microsoft.com/office/drawing/2014/main" id="{F5756FF1-A8BE-46E4-9229-D67B870AEA3D}"/>
                </a:ext>
              </a:extLst>
            </p:cNvPr>
            <p:cNvSpPr>
              <a:spLocks/>
            </p:cNvSpPr>
            <p:nvPr/>
          </p:nvSpPr>
          <p:spPr bwMode="auto">
            <a:xfrm>
              <a:off x="2368191" y="3385844"/>
              <a:ext cx="95277" cy="36645"/>
            </a:xfrm>
            <a:custGeom>
              <a:avLst/>
              <a:gdLst/>
              <a:ahLst/>
              <a:cxnLst>
                <a:cxn ang="0">
                  <a:pos x="0" y="22"/>
                </a:cxn>
                <a:cxn ang="0">
                  <a:pos x="16" y="17"/>
                </a:cxn>
                <a:cxn ang="0">
                  <a:pos x="14" y="8"/>
                </a:cxn>
                <a:cxn ang="0">
                  <a:pos x="31" y="12"/>
                </a:cxn>
                <a:cxn ang="0">
                  <a:pos x="28" y="2"/>
                </a:cxn>
                <a:cxn ang="0">
                  <a:pos x="50" y="9"/>
                </a:cxn>
                <a:cxn ang="0">
                  <a:pos x="49" y="22"/>
                </a:cxn>
                <a:cxn ang="0">
                  <a:pos x="60" y="26"/>
                </a:cxn>
                <a:cxn ang="0">
                  <a:pos x="73" y="19"/>
                </a:cxn>
                <a:cxn ang="0">
                  <a:pos x="77" y="10"/>
                </a:cxn>
                <a:cxn ang="0">
                  <a:pos x="90" y="18"/>
                </a:cxn>
                <a:cxn ang="0">
                  <a:pos x="95" y="10"/>
                </a:cxn>
                <a:cxn ang="0">
                  <a:pos x="107" y="14"/>
                </a:cxn>
                <a:cxn ang="0">
                  <a:pos x="113" y="12"/>
                </a:cxn>
                <a:cxn ang="0">
                  <a:pos x="122" y="11"/>
                </a:cxn>
                <a:cxn ang="0">
                  <a:pos x="141" y="8"/>
                </a:cxn>
                <a:cxn ang="0">
                  <a:pos x="148" y="1"/>
                </a:cxn>
                <a:cxn ang="0">
                  <a:pos x="160" y="8"/>
                </a:cxn>
                <a:cxn ang="0">
                  <a:pos x="172" y="12"/>
                </a:cxn>
                <a:cxn ang="0">
                  <a:pos x="177" y="21"/>
                </a:cxn>
                <a:cxn ang="0">
                  <a:pos x="191" y="23"/>
                </a:cxn>
                <a:cxn ang="0">
                  <a:pos x="185" y="40"/>
                </a:cxn>
                <a:cxn ang="0">
                  <a:pos x="176" y="48"/>
                </a:cxn>
                <a:cxn ang="0">
                  <a:pos x="161" y="50"/>
                </a:cxn>
                <a:cxn ang="0">
                  <a:pos x="138" y="62"/>
                </a:cxn>
                <a:cxn ang="0">
                  <a:pos x="115" y="67"/>
                </a:cxn>
                <a:cxn ang="0">
                  <a:pos x="95" y="72"/>
                </a:cxn>
                <a:cxn ang="0">
                  <a:pos x="69" y="63"/>
                </a:cxn>
                <a:cxn ang="0">
                  <a:pos x="40" y="62"/>
                </a:cxn>
                <a:cxn ang="0">
                  <a:pos x="33" y="58"/>
                </a:cxn>
                <a:cxn ang="0">
                  <a:pos x="48" y="49"/>
                </a:cxn>
                <a:cxn ang="0">
                  <a:pos x="38" y="46"/>
                </a:cxn>
                <a:cxn ang="0">
                  <a:pos x="27" y="43"/>
                </a:cxn>
                <a:cxn ang="0">
                  <a:pos x="11" y="43"/>
                </a:cxn>
                <a:cxn ang="0">
                  <a:pos x="19" y="37"/>
                </a:cxn>
                <a:cxn ang="0">
                  <a:pos x="41" y="35"/>
                </a:cxn>
                <a:cxn ang="0">
                  <a:pos x="40" y="25"/>
                </a:cxn>
                <a:cxn ang="0">
                  <a:pos x="19" y="24"/>
                </a:cxn>
                <a:cxn ang="0">
                  <a:pos x="3" y="25"/>
                </a:cxn>
                <a:cxn ang="0">
                  <a:pos x="0" y="22"/>
                </a:cxn>
              </a:cxnLst>
              <a:rect l="0" t="0" r="r" b="b"/>
              <a:pathLst>
                <a:path w="195" h="73">
                  <a:moveTo>
                    <a:pt x="0" y="22"/>
                  </a:moveTo>
                  <a:cubicBezTo>
                    <a:pt x="4" y="15"/>
                    <a:pt x="11" y="20"/>
                    <a:pt x="16" y="17"/>
                  </a:cubicBezTo>
                  <a:cubicBezTo>
                    <a:pt x="15" y="16"/>
                    <a:pt x="7" y="10"/>
                    <a:pt x="14" y="8"/>
                  </a:cubicBezTo>
                  <a:cubicBezTo>
                    <a:pt x="20" y="9"/>
                    <a:pt x="25" y="16"/>
                    <a:pt x="31" y="12"/>
                  </a:cubicBezTo>
                  <a:cubicBezTo>
                    <a:pt x="32" y="7"/>
                    <a:pt x="20" y="5"/>
                    <a:pt x="28" y="2"/>
                  </a:cubicBezTo>
                  <a:cubicBezTo>
                    <a:pt x="35" y="6"/>
                    <a:pt x="44" y="3"/>
                    <a:pt x="50" y="9"/>
                  </a:cubicBezTo>
                  <a:cubicBezTo>
                    <a:pt x="56" y="13"/>
                    <a:pt x="52" y="19"/>
                    <a:pt x="49" y="22"/>
                  </a:cubicBezTo>
                  <a:cubicBezTo>
                    <a:pt x="53" y="24"/>
                    <a:pt x="56" y="32"/>
                    <a:pt x="60" y="26"/>
                  </a:cubicBezTo>
                  <a:cubicBezTo>
                    <a:pt x="64" y="22"/>
                    <a:pt x="71" y="25"/>
                    <a:pt x="73" y="19"/>
                  </a:cubicBezTo>
                  <a:cubicBezTo>
                    <a:pt x="71" y="15"/>
                    <a:pt x="72" y="7"/>
                    <a:pt x="77" y="10"/>
                  </a:cubicBezTo>
                  <a:cubicBezTo>
                    <a:pt x="81" y="14"/>
                    <a:pt x="85" y="19"/>
                    <a:pt x="90" y="18"/>
                  </a:cubicBezTo>
                  <a:cubicBezTo>
                    <a:pt x="89" y="14"/>
                    <a:pt x="89" y="10"/>
                    <a:pt x="95" y="10"/>
                  </a:cubicBezTo>
                  <a:cubicBezTo>
                    <a:pt x="100" y="7"/>
                    <a:pt x="103" y="12"/>
                    <a:pt x="107" y="14"/>
                  </a:cubicBezTo>
                  <a:cubicBezTo>
                    <a:pt x="109" y="17"/>
                    <a:pt x="118" y="18"/>
                    <a:pt x="113" y="12"/>
                  </a:cubicBezTo>
                  <a:cubicBezTo>
                    <a:pt x="110" y="7"/>
                    <a:pt x="119" y="12"/>
                    <a:pt x="122" y="11"/>
                  </a:cubicBezTo>
                  <a:cubicBezTo>
                    <a:pt x="128" y="11"/>
                    <a:pt x="136" y="13"/>
                    <a:pt x="141" y="8"/>
                  </a:cubicBezTo>
                  <a:cubicBezTo>
                    <a:pt x="139" y="0"/>
                    <a:pt x="143" y="0"/>
                    <a:pt x="148" y="1"/>
                  </a:cubicBezTo>
                  <a:cubicBezTo>
                    <a:pt x="153" y="1"/>
                    <a:pt x="155" y="8"/>
                    <a:pt x="160" y="8"/>
                  </a:cubicBezTo>
                  <a:cubicBezTo>
                    <a:pt x="164" y="11"/>
                    <a:pt x="169" y="8"/>
                    <a:pt x="172" y="12"/>
                  </a:cubicBezTo>
                  <a:cubicBezTo>
                    <a:pt x="171" y="17"/>
                    <a:pt x="171" y="20"/>
                    <a:pt x="177" y="21"/>
                  </a:cubicBezTo>
                  <a:cubicBezTo>
                    <a:pt x="182" y="22"/>
                    <a:pt x="187" y="21"/>
                    <a:pt x="191" y="23"/>
                  </a:cubicBezTo>
                  <a:cubicBezTo>
                    <a:pt x="195" y="30"/>
                    <a:pt x="192" y="41"/>
                    <a:pt x="185" y="40"/>
                  </a:cubicBezTo>
                  <a:cubicBezTo>
                    <a:pt x="179" y="38"/>
                    <a:pt x="178" y="43"/>
                    <a:pt x="176" y="48"/>
                  </a:cubicBezTo>
                  <a:cubicBezTo>
                    <a:pt x="172" y="53"/>
                    <a:pt x="166" y="53"/>
                    <a:pt x="161" y="50"/>
                  </a:cubicBezTo>
                  <a:cubicBezTo>
                    <a:pt x="154" y="57"/>
                    <a:pt x="146" y="58"/>
                    <a:pt x="138" y="62"/>
                  </a:cubicBezTo>
                  <a:cubicBezTo>
                    <a:pt x="130" y="64"/>
                    <a:pt x="121" y="60"/>
                    <a:pt x="115" y="67"/>
                  </a:cubicBezTo>
                  <a:cubicBezTo>
                    <a:pt x="110" y="73"/>
                    <a:pt x="102" y="72"/>
                    <a:pt x="95" y="72"/>
                  </a:cubicBezTo>
                  <a:cubicBezTo>
                    <a:pt x="86" y="71"/>
                    <a:pt x="77" y="68"/>
                    <a:pt x="69" y="63"/>
                  </a:cubicBezTo>
                  <a:cubicBezTo>
                    <a:pt x="59" y="62"/>
                    <a:pt x="50" y="64"/>
                    <a:pt x="40" y="62"/>
                  </a:cubicBezTo>
                  <a:cubicBezTo>
                    <a:pt x="37" y="63"/>
                    <a:pt x="27" y="61"/>
                    <a:pt x="33" y="58"/>
                  </a:cubicBezTo>
                  <a:cubicBezTo>
                    <a:pt x="39" y="56"/>
                    <a:pt x="44" y="55"/>
                    <a:pt x="48" y="49"/>
                  </a:cubicBezTo>
                  <a:cubicBezTo>
                    <a:pt x="48" y="47"/>
                    <a:pt x="40" y="49"/>
                    <a:pt x="38" y="46"/>
                  </a:cubicBezTo>
                  <a:cubicBezTo>
                    <a:pt x="35" y="41"/>
                    <a:pt x="31" y="42"/>
                    <a:pt x="27" y="43"/>
                  </a:cubicBezTo>
                  <a:cubicBezTo>
                    <a:pt x="22" y="42"/>
                    <a:pt x="16" y="45"/>
                    <a:pt x="11" y="43"/>
                  </a:cubicBezTo>
                  <a:cubicBezTo>
                    <a:pt x="7" y="39"/>
                    <a:pt x="17" y="38"/>
                    <a:pt x="19" y="37"/>
                  </a:cubicBezTo>
                  <a:cubicBezTo>
                    <a:pt x="26" y="37"/>
                    <a:pt x="34" y="36"/>
                    <a:pt x="41" y="35"/>
                  </a:cubicBezTo>
                  <a:cubicBezTo>
                    <a:pt x="46" y="33"/>
                    <a:pt x="45" y="25"/>
                    <a:pt x="40" y="25"/>
                  </a:cubicBezTo>
                  <a:cubicBezTo>
                    <a:pt x="33" y="24"/>
                    <a:pt x="26" y="22"/>
                    <a:pt x="19" y="24"/>
                  </a:cubicBezTo>
                  <a:cubicBezTo>
                    <a:pt x="14" y="27"/>
                    <a:pt x="8" y="27"/>
                    <a:pt x="3" y="25"/>
                  </a:cubicBezTo>
                  <a:cubicBezTo>
                    <a:pt x="1" y="24"/>
                    <a:pt x="0" y="24"/>
                    <a:pt x="0" y="22"/>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60" name="Freeform 281">
              <a:extLst>
                <a:ext uri="{FF2B5EF4-FFF2-40B4-BE49-F238E27FC236}">
                  <a16:creationId xmlns:a16="http://schemas.microsoft.com/office/drawing/2014/main" id="{5D13656F-54F7-4899-8B46-913C3685C673}"/>
                </a:ext>
              </a:extLst>
            </p:cNvPr>
            <p:cNvSpPr>
              <a:spLocks/>
            </p:cNvSpPr>
            <p:nvPr/>
          </p:nvSpPr>
          <p:spPr bwMode="auto">
            <a:xfrm>
              <a:off x="2498282" y="3651524"/>
              <a:ext cx="115431" cy="95278"/>
            </a:xfrm>
            <a:custGeom>
              <a:avLst/>
              <a:gdLst/>
              <a:ahLst/>
              <a:cxnLst>
                <a:cxn ang="0">
                  <a:pos x="10" y="47"/>
                </a:cxn>
                <a:cxn ang="0">
                  <a:pos x="12" y="32"/>
                </a:cxn>
                <a:cxn ang="0">
                  <a:pos x="2" y="24"/>
                </a:cxn>
                <a:cxn ang="0">
                  <a:pos x="13" y="14"/>
                </a:cxn>
                <a:cxn ang="0">
                  <a:pos x="21" y="7"/>
                </a:cxn>
                <a:cxn ang="0">
                  <a:pos x="45" y="9"/>
                </a:cxn>
                <a:cxn ang="0">
                  <a:pos x="65" y="6"/>
                </a:cxn>
                <a:cxn ang="0">
                  <a:pos x="107" y="13"/>
                </a:cxn>
                <a:cxn ang="0">
                  <a:pos x="121" y="10"/>
                </a:cxn>
                <a:cxn ang="0">
                  <a:pos x="133" y="14"/>
                </a:cxn>
                <a:cxn ang="0">
                  <a:pos x="141" y="20"/>
                </a:cxn>
                <a:cxn ang="0">
                  <a:pos x="152" y="24"/>
                </a:cxn>
                <a:cxn ang="0">
                  <a:pos x="162" y="26"/>
                </a:cxn>
                <a:cxn ang="0">
                  <a:pos x="173" y="30"/>
                </a:cxn>
                <a:cxn ang="0">
                  <a:pos x="183" y="26"/>
                </a:cxn>
                <a:cxn ang="0">
                  <a:pos x="194" y="33"/>
                </a:cxn>
                <a:cxn ang="0">
                  <a:pos x="203" y="36"/>
                </a:cxn>
                <a:cxn ang="0">
                  <a:pos x="215" y="37"/>
                </a:cxn>
                <a:cxn ang="0">
                  <a:pos x="225" y="37"/>
                </a:cxn>
                <a:cxn ang="0">
                  <a:pos x="222" y="49"/>
                </a:cxn>
                <a:cxn ang="0">
                  <a:pos x="207" y="60"/>
                </a:cxn>
                <a:cxn ang="0">
                  <a:pos x="184" y="68"/>
                </a:cxn>
                <a:cxn ang="0">
                  <a:pos x="180" y="76"/>
                </a:cxn>
                <a:cxn ang="0">
                  <a:pos x="171" y="87"/>
                </a:cxn>
                <a:cxn ang="0">
                  <a:pos x="162" y="102"/>
                </a:cxn>
                <a:cxn ang="0">
                  <a:pos x="171" y="116"/>
                </a:cxn>
                <a:cxn ang="0">
                  <a:pos x="163" y="124"/>
                </a:cxn>
                <a:cxn ang="0">
                  <a:pos x="155" y="135"/>
                </a:cxn>
                <a:cxn ang="0">
                  <a:pos x="150" y="145"/>
                </a:cxn>
                <a:cxn ang="0">
                  <a:pos x="135" y="157"/>
                </a:cxn>
                <a:cxn ang="0">
                  <a:pos x="125" y="162"/>
                </a:cxn>
                <a:cxn ang="0">
                  <a:pos x="113" y="164"/>
                </a:cxn>
                <a:cxn ang="0">
                  <a:pos x="88" y="165"/>
                </a:cxn>
                <a:cxn ang="0">
                  <a:pos x="75" y="171"/>
                </a:cxn>
                <a:cxn ang="0">
                  <a:pos x="70" y="179"/>
                </a:cxn>
                <a:cxn ang="0">
                  <a:pos x="57" y="173"/>
                </a:cxn>
                <a:cxn ang="0">
                  <a:pos x="53" y="162"/>
                </a:cxn>
                <a:cxn ang="0">
                  <a:pos x="36" y="153"/>
                </a:cxn>
                <a:cxn ang="0">
                  <a:pos x="37" y="142"/>
                </a:cxn>
                <a:cxn ang="0">
                  <a:pos x="44" y="131"/>
                </a:cxn>
                <a:cxn ang="0">
                  <a:pos x="37" y="124"/>
                </a:cxn>
                <a:cxn ang="0">
                  <a:pos x="43" y="111"/>
                </a:cxn>
                <a:cxn ang="0">
                  <a:pos x="36" y="100"/>
                </a:cxn>
                <a:cxn ang="0">
                  <a:pos x="45" y="92"/>
                </a:cxn>
                <a:cxn ang="0">
                  <a:pos x="45" y="69"/>
                </a:cxn>
                <a:cxn ang="0">
                  <a:pos x="54" y="61"/>
                </a:cxn>
                <a:cxn ang="0">
                  <a:pos x="54" y="52"/>
                </a:cxn>
                <a:cxn ang="0">
                  <a:pos x="43" y="46"/>
                </a:cxn>
                <a:cxn ang="0">
                  <a:pos x="26" y="47"/>
                </a:cxn>
                <a:cxn ang="0">
                  <a:pos x="15" y="45"/>
                </a:cxn>
                <a:cxn ang="0">
                  <a:pos x="10" y="47"/>
                </a:cxn>
              </a:cxnLst>
              <a:rect l="0" t="0" r="r" b="b"/>
              <a:pathLst>
                <a:path w="228" h="182">
                  <a:moveTo>
                    <a:pt x="10" y="47"/>
                  </a:moveTo>
                  <a:cubicBezTo>
                    <a:pt x="6" y="41"/>
                    <a:pt x="15" y="36"/>
                    <a:pt x="12" y="32"/>
                  </a:cubicBezTo>
                  <a:cubicBezTo>
                    <a:pt x="10" y="27"/>
                    <a:pt x="6" y="25"/>
                    <a:pt x="2" y="24"/>
                  </a:cubicBezTo>
                  <a:cubicBezTo>
                    <a:pt x="0" y="16"/>
                    <a:pt x="8" y="13"/>
                    <a:pt x="13" y="14"/>
                  </a:cubicBezTo>
                  <a:cubicBezTo>
                    <a:pt x="18" y="15"/>
                    <a:pt x="21" y="12"/>
                    <a:pt x="21" y="7"/>
                  </a:cubicBezTo>
                  <a:cubicBezTo>
                    <a:pt x="29" y="0"/>
                    <a:pt x="37" y="10"/>
                    <a:pt x="45" y="9"/>
                  </a:cubicBezTo>
                  <a:cubicBezTo>
                    <a:pt x="52" y="10"/>
                    <a:pt x="58" y="4"/>
                    <a:pt x="65" y="6"/>
                  </a:cubicBezTo>
                  <a:cubicBezTo>
                    <a:pt x="78" y="14"/>
                    <a:pt x="93" y="9"/>
                    <a:pt x="107" y="13"/>
                  </a:cubicBezTo>
                  <a:cubicBezTo>
                    <a:pt x="112" y="11"/>
                    <a:pt x="116" y="6"/>
                    <a:pt x="121" y="10"/>
                  </a:cubicBezTo>
                  <a:cubicBezTo>
                    <a:pt x="125" y="14"/>
                    <a:pt x="129" y="14"/>
                    <a:pt x="133" y="14"/>
                  </a:cubicBezTo>
                  <a:cubicBezTo>
                    <a:pt x="135" y="17"/>
                    <a:pt x="145" y="15"/>
                    <a:pt x="141" y="20"/>
                  </a:cubicBezTo>
                  <a:cubicBezTo>
                    <a:pt x="143" y="22"/>
                    <a:pt x="149" y="21"/>
                    <a:pt x="152" y="24"/>
                  </a:cubicBezTo>
                  <a:cubicBezTo>
                    <a:pt x="156" y="24"/>
                    <a:pt x="158" y="29"/>
                    <a:pt x="162" y="26"/>
                  </a:cubicBezTo>
                  <a:cubicBezTo>
                    <a:pt x="165" y="30"/>
                    <a:pt x="170" y="28"/>
                    <a:pt x="173" y="30"/>
                  </a:cubicBezTo>
                  <a:cubicBezTo>
                    <a:pt x="178" y="31"/>
                    <a:pt x="179" y="28"/>
                    <a:pt x="183" y="26"/>
                  </a:cubicBezTo>
                  <a:cubicBezTo>
                    <a:pt x="186" y="29"/>
                    <a:pt x="193" y="27"/>
                    <a:pt x="194" y="33"/>
                  </a:cubicBezTo>
                  <a:cubicBezTo>
                    <a:pt x="194" y="39"/>
                    <a:pt x="201" y="31"/>
                    <a:pt x="203" y="36"/>
                  </a:cubicBezTo>
                  <a:cubicBezTo>
                    <a:pt x="206" y="36"/>
                    <a:pt x="210" y="36"/>
                    <a:pt x="215" y="37"/>
                  </a:cubicBezTo>
                  <a:cubicBezTo>
                    <a:pt x="217" y="36"/>
                    <a:pt x="224" y="32"/>
                    <a:pt x="225" y="37"/>
                  </a:cubicBezTo>
                  <a:cubicBezTo>
                    <a:pt x="225" y="42"/>
                    <a:pt x="228" y="48"/>
                    <a:pt x="222" y="49"/>
                  </a:cubicBezTo>
                  <a:cubicBezTo>
                    <a:pt x="217" y="53"/>
                    <a:pt x="210" y="54"/>
                    <a:pt x="207" y="60"/>
                  </a:cubicBezTo>
                  <a:cubicBezTo>
                    <a:pt x="199" y="62"/>
                    <a:pt x="191" y="62"/>
                    <a:pt x="184" y="68"/>
                  </a:cubicBezTo>
                  <a:cubicBezTo>
                    <a:pt x="179" y="71"/>
                    <a:pt x="187" y="75"/>
                    <a:pt x="180" y="76"/>
                  </a:cubicBezTo>
                  <a:cubicBezTo>
                    <a:pt x="176" y="77"/>
                    <a:pt x="175" y="84"/>
                    <a:pt x="171" y="87"/>
                  </a:cubicBezTo>
                  <a:cubicBezTo>
                    <a:pt x="166" y="91"/>
                    <a:pt x="164" y="97"/>
                    <a:pt x="162" y="102"/>
                  </a:cubicBezTo>
                  <a:cubicBezTo>
                    <a:pt x="164" y="108"/>
                    <a:pt x="165" y="115"/>
                    <a:pt x="171" y="116"/>
                  </a:cubicBezTo>
                  <a:cubicBezTo>
                    <a:pt x="174" y="120"/>
                    <a:pt x="166" y="121"/>
                    <a:pt x="163" y="124"/>
                  </a:cubicBezTo>
                  <a:cubicBezTo>
                    <a:pt x="160" y="127"/>
                    <a:pt x="158" y="131"/>
                    <a:pt x="155" y="135"/>
                  </a:cubicBezTo>
                  <a:cubicBezTo>
                    <a:pt x="152" y="139"/>
                    <a:pt x="157" y="146"/>
                    <a:pt x="150" y="145"/>
                  </a:cubicBezTo>
                  <a:cubicBezTo>
                    <a:pt x="144" y="144"/>
                    <a:pt x="136" y="148"/>
                    <a:pt x="135" y="157"/>
                  </a:cubicBezTo>
                  <a:cubicBezTo>
                    <a:pt x="133" y="162"/>
                    <a:pt x="128" y="165"/>
                    <a:pt x="125" y="162"/>
                  </a:cubicBezTo>
                  <a:cubicBezTo>
                    <a:pt x="121" y="162"/>
                    <a:pt x="118" y="167"/>
                    <a:pt x="113" y="164"/>
                  </a:cubicBezTo>
                  <a:cubicBezTo>
                    <a:pt x="105" y="164"/>
                    <a:pt x="96" y="163"/>
                    <a:pt x="88" y="165"/>
                  </a:cubicBezTo>
                  <a:cubicBezTo>
                    <a:pt x="85" y="169"/>
                    <a:pt x="80" y="170"/>
                    <a:pt x="75" y="171"/>
                  </a:cubicBezTo>
                  <a:cubicBezTo>
                    <a:pt x="72" y="177"/>
                    <a:pt x="71" y="178"/>
                    <a:pt x="70" y="179"/>
                  </a:cubicBezTo>
                  <a:cubicBezTo>
                    <a:pt x="65" y="182"/>
                    <a:pt x="60" y="177"/>
                    <a:pt x="57" y="173"/>
                  </a:cubicBezTo>
                  <a:cubicBezTo>
                    <a:pt x="56" y="167"/>
                    <a:pt x="51" y="166"/>
                    <a:pt x="53" y="162"/>
                  </a:cubicBezTo>
                  <a:cubicBezTo>
                    <a:pt x="49" y="156"/>
                    <a:pt x="42" y="153"/>
                    <a:pt x="36" y="153"/>
                  </a:cubicBezTo>
                  <a:cubicBezTo>
                    <a:pt x="31" y="155"/>
                    <a:pt x="36" y="145"/>
                    <a:pt x="37" y="142"/>
                  </a:cubicBezTo>
                  <a:cubicBezTo>
                    <a:pt x="38" y="137"/>
                    <a:pt x="48" y="135"/>
                    <a:pt x="44" y="131"/>
                  </a:cubicBezTo>
                  <a:cubicBezTo>
                    <a:pt x="41" y="127"/>
                    <a:pt x="33" y="131"/>
                    <a:pt x="37" y="124"/>
                  </a:cubicBezTo>
                  <a:cubicBezTo>
                    <a:pt x="38" y="119"/>
                    <a:pt x="45" y="115"/>
                    <a:pt x="43" y="111"/>
                  </a:cubicBezTo>
                  <a:cubicBezTo>
                    <a:pt x="41" y="107"/>
                    <a:pt x="34" y="102"/>
                    <a:pt x="36" y="100"/>
                  </a:cubicBezTo>
                  <a:cubicBezTo>
                    <a:pt x="39" y="98"/>
                    <a:pt x="46" y="99"/>
                    <a:pt x="45" y="92"/>
                  </a:cubicBezTo>
                  <a:cubicBezTo>
                    <a:pt x="44" y="85"/>
                    <a:pt x="47" y="77"/>
                    <a:pt x="45" y="69"/>
                  </a:cubicBezTo>
                  <a:cubicBezTo>
                    <a:pt x="45" y="63"/>
                    <a:pt x="51" y="63"/>
                    <a:pt x="54" y="61"/>
                  </a:cubicBezTo>
                  <a:cubicBezTo>
                    <a:pt x="60" y="59"/>
                    <a:pt x="59" y="53"/>
                    <a:pt x="54" y="52"/>
                  </a:cubicBezTo>
                  <a:cubicBezTo>
                    <a:pt x="50" y="49"/>
                    <a:pt x="48" y="41"/>
                    <a:pt x="43" y="46"/>
                  </a:cubicBezTo>
                  <a:cubicBezTo>
                    <a:pt x="38" y="49"/>
                    <a:pt x="32" y="46"/>
                    <a:pt x="26" y="47"/>
                  </a:cubicBezTo>
                  <a:cubicBezTo>
                    <a:pt x="23" y="41"/>
                    <a:pt x="19" y="43"/>
                    <a:pt x="15" y="45"/>
                  </a:cubicBezTo>
                  <a:cubicBezTo>
                    <a:pt x="13" y="45"/>
                    <a:pt x="12" y="46"/>
                    <a:pt x="10" y="47"/>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61" name="Freeform 282">
              <a:extLst>
                <a:ext uri="{FF2B5EF4-FFF2-40B4-BE49-F238E27FC236}">
                  <a16:creationId xmlns:a16="http://schemas.microsoft.com/office/drawing/2014/main" id="{C71A4DE9-A6F4-499D-A041-37913E61D12D}"/>
                </a:ext>
              </a:extLst>
            </p:cNvPr>
            <p:cNvSpPr>
              <a:spLocks/>
            </p:cNvSpPr>
            <p:nvPr/>
          </p:nvSpPr>
          <p:spPr bwMode="auto">
            <a:xfrm>
              <a:off x="2496449" y="3673512"/>
              <a:ext cx="34814" cy="60464"/>
            </a:xfrm>
            <a:custGeom>
              <a:avLst/>
              <a:gdLst/>
              <a:ahLst/>
              <a:cxnLst>
                <a:cxn ang="0">
                  <a:pos x="40" y="111"/>
                </a:cxn>
                <a:cxn ang="0">
                  <a:pos x="27" y="114"/>
                </a:cxn>
                <a:cxn ang="0">
                  <a:pos x="15" y="115"/>
                </a:cxn>
                <a:cxn ang="0">
                  <a:pos x="15" y="104"/>
                </a:cxn>
                <a:cxn ang="0">
                  <a:pos x="16" y="89"/>
                </a:cxn>
                <a:cxn ang="0">
                  <a:pos x="10" y="83"/>
                </a:cxn>
                <a:cxn ang="0">
                  <a:pos x="14" y="76"/>
                </a:cxn>
                <a:cxn ang="0">
                  <a:pos x="5" y="78"/>
                </a:cxn>
                <a:cxn ang="0">
                  <a:pos x="5" y="65"/>
                </a:cxn>
                <a:cxn ang="0">
                  <a:pos x="11" y="54"/>
                </a:cxn>
                <a:cxn ang="0">
                  <a:pos x="14" y="39"/>
                </a:cxn>
                <a:cxn ang="0">
                  <a:pos x="17" y="20"/>
                </a:cxn>
                <a:cxn ang="0">
                  <a:pos x="15" y="5"/>
                </a:cxn>
                <a:cxn ang="0">
                  <a:pos x="28" y="0"/>
                </a:cxn>
                <a:cxn ang="0">
                  <a:pos x="40" y="5"/>
                </a:cxn>
                <a:cxn ang="0">
                  <a:pos x="53" y="3"/>
                </a:cxn>
                <a:cxn ang="0">
                  <a:pos x="63" y="12"/>
                </a:cxn>
                <a:cxn ang="0">
                  <a:pos x="56" y="21"/>
                </a:cxn>
                <a:cxn ang="0">
                  <a:pos x="52" y="31"/>
                </a:cxn>
                <a:cxn ang="0">
                  <a:pos x="51" y="52"/>
                </a:cxn>
                <a:cxn ang="0">
                  <a:pos x="41" y="58"/>
                </a:cxn>
                <a:cxn ang="0">
                  <a:pos x="50" y="71"/>
                </a:cxn>
                <a:cxn ang="0">
                  <a:pos x="42" y="86"/>
                </a:cxn>
                <a:cxn ang="0">
                  <a:pos x="50" y="92"/>
                </a:cxn>
                <a:cxn ang="0">
                  <a:pos x="41" y="108"/>
                </a:cxn>
                <a:cxn ang="0">
                  <a:pos x="40" y="111"/>
                </a:cxn>
              </a:cxnLst>
              <a:rect l="0" t="0" r="r" b="b"/>
              <a:pathLst>
                <a:path w="68" h="118">
                  <a:moveTo>
                    <a:pt x="40" y="111"/>
                  </a:moveTo>
                  <a:cubicBezTo>
                    <a:pt x="36" y="113"/>
                    <a:pt x="31" y="118"/>
                    <a:pt x="27" y="114"/>
                  </a:cubicBezTo>
                  <a:cubicBezTo>
                    <a:pt x="23" y="114"/>
                    <a:pt x="18" y="112"/>
                    <a:pt x="15" y="115"/>
                  </a:cubicBezTo>
                  <a:cubicBezTo>
                    <a:pt x="10" y="117"/>
                    <a:pt x="15" y="107"/>
                    <a:pt x="15" y="104"/>
                  </a:cubicBezTo>
                  <a:cubicBezTo>
                    <a:pt x="17" y="98"/>
                    <a:pt x="12" y="94"/>
                    <a:pt x="16" y="89"/>
                  </a:cubicBezTo>
                  <a:cubicBezTo>
                    <a:pt x="17" y="83"/>
                    <a:pt x="15" y="80"/>
                    <a:pt x="10" y="83"/>
                  </a:cubicBezTo>
                  <a:cubicBezTo>
                    <a:pt x="4" y="81"/>
                    <a:pt x="10" y="78"/>
                    <a:pt x="14" y="76"/>
                  </a:cubicBezTo>
                  <a:cubicBezTo>
                    <a:pt x="12" y="67"/>
                    <a:pt x="10" y="79"/>
                    <a:pt x="5" y="78"/>
                  </a:cubicBezTo>
                  <a:cubicBezTo>
                    <a:pt x="0" y="77"/>
                    <a:pt x="6" y="69"/>
                    <a:pt x="5" y="65"/>
                  </a:cubicBezTo>
                  <a:cubicBezTo>
                    <a:pt x="4" y="60"/>
                    <a:pt x="10" y="59"/>
                    <a:pt x="11" y="54"/>
                  </a:cubicBezTo>
                  <a:cubicBezTo>
                    <a:pt x="13" y="49"/>
                    <a:pt x="13" y="44"/>
                    <a:pt x="14" y="39"/>
                  </a:cubicBezTo>
                  <a:cubicBezTo>
                    <a:pt x="15" y="33"/>
                    <a:pt x="20" y="26"/>
                    <a:pt x="17" y="20"/>
                  </a:cubicBezTo>
                  <a:cubicBezTo>
                    <a:pt x="16" y="15"/>
                    <a:pt x="13" y="9"/>
                    <a:pt x="15" y="5"/>
                  </a:cubicBezTo>
                  <a:cubicBezTo>
                    <a:pt x="19" y="3"/>
                    <a:pt x="24" y="2"/>
                    <a:pt x="28" y="0"/>
                  </a:cubicBezTo>
                  <a:cubicBezTo>
                    <a:pt x="31" y="5"/>
                    <a:pt x="35" y="5"/>
                    <a:pt x="40" y="5"/>
                  </a:cubicBezTo>
                  <a:cubicBezTo>
                    <a:pt x="45" y="6"/>
                    <a:pt x="49" y="3"/>
                    <a:pt x="53" y="3"/>
                  </a:cubicBezTo>
                  <a:cubicBezTo>
                    <a:pt x="57" y="4"/>
                    <a:pt x="58" y="10"/>
                    <a:pt x="63" y="12"/>
                  </a:cubicBezTo>
                  <a:cubicBezTo>
                    <a:pt x="68" y="16"/>
                    <a:pt x="59" y="19"/>
                    <a:pt x="56" y="21"/>
                  </a:cubicBezTo>
                  <a:cubicBezTo>
                    <a:pt x="52" y="21"/>
                    <a:pt x="50" y="26"/>
                    <a:pt x="52" y="31"/>
                  </a:cubicBezTo>
                  <a:cubicBezTo>
                    <a:pt x="51" y="38"/>
                    <a:pt x="50" y="45"/>
                    <a:pt x="51" y="52"/>
                  </a:cubicBezTo>
                  <a:cubicBezTo>
                    <a:pt x="50" y="58"/>
                    <a:pt x="44" y="56"/>
                    <a:pt x="41" y="58"/>
                  </a:cubicBezTo>
                  <a:cubicBezTo>
                    <a:pt x="44" y="62"/>
                    <a:pt x="47" y="67"/>
                    <a:pt x="50" y="71"/>
                  </a:cubicBezTo>
                  <a:cubicBezTo>
                    <a:pt x="47" y="76"/>
                    <a:pt x="43" y="80"/>
                    <a:pt x="42" y="86"/>
                  </a:cubicBezTo>
                  <a:cubicBezTo>
                    <a:pt x="44" y="86"/>
                    <a:pt x="54" y="88"/>
                    <a:pt x="50" y="92"/>
                  </a:cubicBezTo>
                  <a:cubicBezTo>
                    <a:pt x="45" y="96"/>
                    <a:pt x="41" y="101"/>
                    <a:pt x="41" y="108"/>
                  </a:cubicBezTo>
                  <a:cubicBezTo>
                    <a:pt x="40" y="109"/>
                    <a:pt x="40" y="110"/>
                    <a:pt x="40" y="111"/>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62" name="Freeform 283">
              <a:extLst>
                <a:ext uri="{FF2B5EF4-FFF2-40B4-BE49-F238E27FC236}">
                  <a16:creationId xmlns:a16="http://schemas.microsoft.com/office/drawing/2014/main" id="{9F66789D-5520-421F-95BF-BD44271DF79A}"/>
                </a:ext>
              </a:extLst>
            </p:cNvPr>
            <p:cNvSpPr>
              <a:spLocks noEditPoints="1"/>
            </p:cNvSpPr>
            <p:nvPr/>
          </p:nvSpPr>
          <p:spPr bwMode="auto">
            <a:xfrm>
              <a:off x="2652192" y="3486620"/>
              <a:ext cx="42142" cy="34813"/>
            </a:xfrm>
            <a:custGeom>
              <a:avLst/>
              <a:gdLst/>
              <a:ahLst/>
              <a:cxnLst>
                <a:cxn ang="0">
                  <a:pos x="5" y="25"/>
                </a:cxn>
                <a:cxn ang="0">
                  <a:pos x="14" y="18"/>
                </a:cxn>
                <a:cxn ang="0">
                  <a:pos x="31" y="11"/>
                </a:cxn>
                <a:cxn ang="0">
                  <a:pos x="45" y="6"/>
                </a:cxn>
                <a:cxn ang="0">
                  <a:pos x="46" y="12"/>
                </a:cxn>
                <a:cxn ang="0">
                  <a:pos x="38" y="21"/>
                </a:cxn>
                <a:cxn ang="0">
                  <a:pos x="23" y="21"/>
                </a:cxn>
                <a:cxn ang="0">
                  <a:pos x="14" y="27"/>
                </a:cxn>
                <a:cxn ang="0">
                  <a:pos x="5" y="25"/>
                </a:cxn>
                <a:cxn ang="0">
                  <a:pos x="29" y="68"/>
                </a:cxn>
                <a:cxn ang="0">
                  <a:pos x="13" y="69"/>
                </a:cxn>
                <a:cxn ang="0">
                  <a:pos x="8" y="56"/>
                </a:cxn>
                <a:cxn ang="0">
                  <a:pos x="6" y="50"/>
                </a:cxn>
                <a:cxn ang="0">
                  <a:pos x="4" y="37"/>
                </a:cxn>
                <a:cxn ang="0">
                  <a:pos x="14" y="35"/>
                </a:cxn>
                <a:cxn ang="0">
                  <a:pos x="23" y="33"/>
                </a:cxn>
                <a:cxn ang="0">
                  <a:pos x="29" y="23"/>
                </a:cxn>
                <a:cxn ang="0">
                  <a:pos x="42" y="25"/>
                </a:cxn>
                <a:cxn ang="0">
                  <a:pos x="50" y="33"/>
                </a:cxn>
                <a:cxn ang="0">
                  <a:pos x="48" y="42"/>
                </a:cxn>
                <a:cxn ang="0">
                  <a:pos x="42" y="45"/>
                </a:cxn>
                <a:cxn ang="0">
                  <a:pos x="33" y="53"/>
                </a:cxn>
                <a:cxn ang="0">
                  <a:pos x="29" y="62"/>
                </a:cxn>
                <a:cxn ang="0">
                  <a:pos x="29" y="68"/>
                </a:cxn>
                <a:cxn ang="0">
                  <a:pos x="73" y="67"/>
                </a:cxn>
                <a:cxn ang="0">
                  <a:pos x="63" y="62"/>
                </a:cxn>
                <a:cxn ang="0">
                  <a:pos x="60" y="51"/>
                </a:cxn>
                <a:cxn ang="0">
                  <a:pos x="70" y="52"/>
                </a:cxn>
                <a:cxn ang="0">
                  <a:pos x="77" y="44"/>
                </a:cxn>
                <a:cxn ang="0">
                  <a:pos x="81" y="54"/>
                </a:cxn>
                <a:cxn ang="0">
                  <a:pos x="80" y="62"/>
                </a:cxn>
                <a:cxn ang="0">
                  <a:pos x="73" y="67"/>
                </a:cxn>
              </a:cxnLst>
              <a:rect l="0" t="0" r="r" b="b"/>
              <a:pathLst>
                <a:path w="83" h="69">
                  <a:moveTo>
                    <a:pt x="5" y="25"/>
                  </a:moveTo>
                  <a:cubicBezTo>
                    <a:pt x="7" y="22"/>
                    <a:pt x="10" y="16"/>
                    <a:pt x="14" y="18"/>
                  </a:cubicBezTo>
                  <a:cubicBezTo>
                    <a:pt x="20" y="17"/>
                    <a:pt x="27" y="18"/>
                    <a:pt x="31" y="11"/>
                  </a:cubicBezTo>
                  <a:cubicBezTo>
                    <a:pt x="35" y="7"/>
                    <a:pt x="40" y="6"/>
                    <a:pt x="45" y="6"/>
                  </a:cubicBezTo>
                  <a:cubicBezTo>
                    <a:pt x="51" y="0"/>
                    <a:pt x="43" y="9"/>
                    <a:pt x="46" y="12"/>
                  </a:cubicBezTo>
                  <a:cubicBezTo>
                    <a:pt x="46" y="17"/>
                    <a:pt x="42" y="22"/>
                    <a:pt x="38" y="21"/>
                  </a:cubicBezTo>
                  <a:cubicBezTo>
                    <a:pt x="33" y="22"/>
                    <a:pt x="28" y="21"/>
                    <a:pt x="23" y="21"/>
                  </a:cubicBezTo>
                  <a:cubicBezTo>
                    <a:pt x="19" y="19"/>
                    <a:pt x="16" y="22"/>
                    <a:pt x="14" y="27"/>
                  </a:cubicBezTo>
                  <a:cubicBezTo>
                    <a:pt x="10" y="31"/>
                    <a:pt x="9" y="29"/>
                    <a:pt x="5" y="25"/>
                  </a:cubicBezTo>
                  <a:close/>
                  <a:moveTo>
                    <a:pt x="29" y="68"/>
                  </a:moveTo>
                  <a:cubicBezTo>
                    <a:pt x="23" y="68"/>
                    <a:pt x="18" y="69"/>
                    <a:pt x="13" y="69"/>
                  </a:cubicBezTo>
                  <a:cubicBezTo>
                    <a:pt x="14" y="63"/>
                    <a:pt x="12" y="58"/>
                    <a:pt x="8" y="56"/>
                  </a:cubicBezTo>
                  <a:cubicBezTo>
                    <a:pt x="4" y="59"/>
                    <a:pt x="0" y="54"/>
                    <a:pt x="6" y="50"/>
                  </a:cubicBezTo>
                  <a:cubicBezTo>
                    <a:pt x="11" y="47"/>
                    <a:pt x="1" y="42"/>
                    <a:pt x="4" y="37"/>
                  </a:cubicBezTo>
                  <a:cubicBezTo>
                    <a:pt x="5" y="29"/>
                    <a:pt x="11" y="37"/>
                    <a:pt x="14" y="35"/>
                  </a:cubicBezTo>
                  <a:cubicBezTo>
                    <a:pt x="16" y="28"/>
                    <a:pt x="20" y="28"/>
                    <a:pt x="23" y="33"/>
                  </a:cubicBezTo>
                  <a:cubicBezTo>
                    <a:pt x="28" y="34"/>
                    <a:pt x="23" y="21"/>
                    <a:pt x="29" y="23"/>
                  </a:cubicBezTo>
                  <a:cubicBezTo>
                    <a:pt x="33" y="24"/>
                    <a:pt x="39" y="23"/>
                    <a:pt x="42" y="25"/>
                  </a:cubicBezTo>
                  <a:cubicBezTo>
                    <a:pt x="40" y="32"/>
                    <a:pt x="45" y="34"/>
                    <a:pt x="50" y="33"/>
                  </a:cubicBezTo>
                  <a:cubicBezTo>
                    <a:pt x="56" y="32"/>
                    <a:pt x="53" y="43"/>
                    <a:pt x="48" y="42"/>
                  </a:cubicBezTo>
                  <a:cubicBezTo>
                    <a:pt x="47" y="41"/>
                    <a:pt x="39" y="38"/>
                    <a:pt x="42" y="45"/>
                  </a:cubicBezTo>
                  <a:cubicBezTo>
                    <a:pt x="40" y="50"/>
                    <a:pt x="37" y="53"/>
                    <a:pt x="33" y="53"/>
                  </a:cubicBezTo>
                  <a:cubicBezTo>
                    <a:pt x="34" y="55"/>
                    <a:pt x="28" y="57"/>
                    <a:pt x="29" y="62"/>
                  </a:cubicBezTo>
                  <a:cubicBezTo>
                    <a:pt x="30" y="65"/>
                    <a:pt x="25" y="67"/>
                    <a:pt x="29" y="68"/>
                  </a:cubicBezTo>
                  <a:close/>
                  <a:moveTo>
                    <a:pt x="73" y="67"/>
                  </a:moveTo>
                  <a:cubicBezTo>
                    <a:pt x="71" y="62"/>
                    <a:pt x="67" y="62"/>
                    <a:pt x="63" y="62"/>
                  </a:cubicBezTo>
                  <a:cubicBezTo>
                    <a:pt x="60" y="62"/>
                    <a:pt x="56" y="51"/>
                    <a:pt x="60" y="51"/>
                  </a:cubicBezTo>
                  <a:cubicBezTo>
                    <a:pt x="64" y="48"/>
                    <a:pt x="67" y="44"/>
                    <a:pt x="70" y="52"/>
                  </a:cubicBezTo>
                  <a:cubicBezTo>
                    <a:pt x="75" y="57"/>
                    <a:pt x="74" y="45"/>
                    <a:pt x="77" y="44"/>
                  </a:cubicBezTo>
                  <a:cubicBezTo>
                    <a:pt x="82" y="41"/>
                    <a:pt x="83" y="49"/>
                    <a:pt x="81" y="54"/>
                  </a:cubicBezTo>
                  <a:cubicBezTo>
                    <a:pt x="74" y="57"/>
                    <a:pt x="81" y="59"/>
                    <a:pt x="80" y="62"/>
                  </a:cubicBezTo>
                  <a:cubicBezTo>
                    <a:pt x="78" y="63"/>
                    <a:pt x="76" y="67"/>
                    <a:pt x="73" y="67"/>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63" name="Freeform 284">
              <a:extLst>
                <a:ext uri="{FF2B5EF4-FFF2-40B4-BE49-F238E27FC236}">
                  <a16:creationId xmlns:a16="http://schemas.microsoft.com/office/drawing/2014/main" id="{0A1C0AD5-C9BD-4828-BA7A-4A73959001EF}"/>
                </a:ext>
              </a:extLst>
            </p:cNvPr>
            <p:cNvSpPr>
              <a:spLocks noEditPoints="1"/>
            </p:cNvSpPr>
            <p:nvPr/>
          </p:nvSpPr>
          <p:spPr bwMode="auto">
            <a:xfrm>
              <a:off x="1937611" y="3182463"/>
              <a:ext cx="535019" cy="284001"/>
            </a:xfrm>
            <a:custGeom>
              <a:avLst/>
              <a:gdLst/>
              <a:ahLst/>
              <a:cxnLst>
                <a:cxn ang="0">
                  <a:pos x="799" y="300"/>
                </a:cxn>
                <a:cxn ang="0">
                  <a:pos x="858" y="327"/>
                </a:cxn>
                <a:cxn ang="0">
                  <a:pos x="757" y="357"/>
                </a:cxn>
                <a:cxn ang="0">
                  <a:pos x="693" y="389"/>
                </a:cxn>
                <a:cxn ang="0">
                  <a:pos x="640" y="394"/>
                </a:cxn>
                <a:cxn ang="0">
                  <a:pos x="570" y="423"/>
                </a:cxn>
                <a:cxn ang="0">
                  <a:pos x="568" y="457"/>
                </a:cxn>
                <a:cxn ang="0">
                  <a:pos x="548" y="488"/>
                </a:cxn>
                <a:cxn ang="0">
                  <a:pos x="535" y="538"/>
                </a:cxn>
                <a:cxn ang="0">
                  <a:pos x="487" y="523"/>
                </a:cxn>
                <a:cxn ang="0">
                  <a:pos x="431" y="507"/>
                </a:cxn>
                <a:cxn ang="0">
                  <a:pos x="397" y="462"/>
                </a:cxn>
                <a:cxn ang="0">
                  <a:pos x="385" y="437"/>
                </a:cxn>
                <a:cxn ang="0">
                  <a:pos x="360" y="395"/>
                </a:cxn>
                <a:cxn ang="0">
                  <a:pos x="347" y="375"/>
                </a:cxn>
                <a:cxn ang="0">
                  <a:pos x="400" y="367"/>
                </a:cxn>
                <a:cxn ang="0">
                  <a:pos x="398" y="334"/>
                </a:cxn>
                <a:cxn ang="0">
                  <a:pos x="342" y="302"/>
                </a:cxn>
                <a:cxn ang="0">
                  <a:pos x="384" y="291"/>
                </a:cxn>
                <a:cxn ang="0">
                  <a:pos x="335" y="278"/>
                </a:cxn>
                <a:cxn ang="0">
                  <a:pos x="323" y="242"/>
                </a:cxn>
                <a:cxn ang="0">
                  <a:pos x="227" y="174"/>
                </a:cxn>
                <a:cxn ang="0">
                  <a:pos x="64" y="167"/>
                </a:cxn>
                <a:cxn ang="0">
                  <a:pos x="42" y="145"/>
                </a:cxn>
                <a:cxn ang="0">
                  <a:pos x="35" y="132"/>
                </a:cxn>
                <a:cxn ang="0">
                  <a:pos x="105" y="102"/>
                </a:cxn>
                <a:cxn ang="0">
                  <a:pos x="94" y="78"/>
                </a:cxn>
                <a:cxn ang="0">
                  <a:pos x="207" y="42"/>
                </a:cxn>
                <a:cxn ang="0">
                  <a:pos x="302" y="32"/>
                </a:cxn>
                <a:cxn ang="0">
                  <a:pos x="409" y="44"/>
                </a:cxn>
                <a:cxn ang="0">
                  <a:pos x="479" y="39"/>
                </a:cxn>
                <a:cxn ang="0">
                  <a:pos x="524" y="12"/>
                </a:cxn>
                <a:cxn ang="0">
                  <a:pos x="721" y="2"/>
                </a:cxn>
                <a:cxn ang="0">
                  <a:pos x="876" y="16"/>
                </a:cxn>
                <a:cxn ang="0">
                  <a:pos x="730" y="36"/>
                </a:cxn>
                <a:cxn ang="0">
                  <a:pos x="870" y="45"/>
                </a:cxn>
                <a:cxn ang="0">
                  <a:pos x="912" y="59"/>
                </a:cxn>
                <a:cxn ang="0">
                  <a:pos x="1082" y="46"/>
                </a:cxn>
                <a:cxn ang="0">
                  <a:pos x="966" y="73"/>
                </a:cxn>
                <a:cxn ang="0">
                  <a:pos x="961" y="93"/>
                </a:cxn>
                <a:cxn ang="0">
                  <a:pos x="953" y="130"/>
                </a:cxn>
                <a:cxn ang="0">
                  <a:pos x="986" y="147"/>
                </a:cxn>
                <a:cxn ang="0">
                  <a:pos x="915" y="163"/>
                </a:cxn>
                <a:cxn ang="0">
                  <a:pos x="944" y="199"/>
                </a:cxn>
                <a:cxn ang="0">
                  <a:pos x="944" y="223"/>
                </a:cxn>
                <a:cxn ang="0">
                  <a:pos x="839" y="234"/>
                </a:cxn>
                <a:cxn ang="0">
                  <a:pos x="894" y="266"/>
                </a:cxn>
                <a:cxn ang="0">
                  <a:pos x="884" y="297"/>
                </a:cxn>
                <a:cxn ang="0">
                  <a:pos x="884" y="254"/>
                </a:cxn>
                <a:cxn ang="0">
                  <a:pos x="327" y="320"/>
                </a:cxn>
                <a:cxn ang="0">
                  <a:pos x="345" y="326"/>
                </a:cxn>
              </a:cxnLst>
              <a:rect l="0" t="0" r="r" b="b"/>
              <a:pathLst>
                <a:path w="1088" h="547">
                  <a:moveTo>
                    <a:pt x="827" y="275"/>
                  </a:moveTo>
                  <a:cubicBezTo>
                    <a:pt x="833" y="276"/>
                    <a:pt x="839" y="276"/>
                    <a:pt x="845" y="278"/>
                  </a:cubicBezTo>
                  <a:cubicBezTo>
                    <a:pt x="850" y="283"/>
                    <a:pt x="840" y="282"/>
                    <a:pt x="837" y="284"/>
                  </a:cubicBezTo>
                  <a:cubicBezTo>
                    <a:pt x="827" y="287"/>
                    <a:pt x="816" y="284"/>
                    <a:pt x="806" y="288"/>
                  </a:cubicBezTo>
                  <a:cubicBezTo>
                    <a:pt x="803" y="290"/>
                    <a:pt x="800" y="298"/>
                    <a:pt x="799" y="300"/>
                  </a:cubicBezTo>
                  <a:cubicBezTo>
                    <a:pt x="811" y="307"/>
                    <a:pt x="825" y="306"/>
                    <a:pt x="838" y="306"/>
                  </a:cubicBezTo>
                  <a:cubicBezTo>
                    <a:pt x="853" y="303"/>
                    <a:pt x="869" y="301"/>
                    <a:pt x="885" y="308"/>
                  </a:cubicBezTo>
                  <a:cubicBezTo>
                    <a:pt x="893" y="308"/>
                    <a:pt x="902" y="308"/>
                    <a:pt x="911" y="309"/>
                  </a:cubicBezTo>
                  <a:cubicBezTo>
                    <a:pt x="899" y="318"/>
                    <a:pt x="885" y="320"/>
                    <a:pt x="872" y="325"/>
                  </a:cubicBezTo>
                  <a:cubicBezTo>
                    <a:pt x="867" y="326"/>
                    <a:pt x="862" y="322"/>
                    <a:pt x="858" y="327"/>
                  </a:cubicBezTo>
                  <a:cubicBezTo>
                    <a:pt x="848" y="336"/>
                    <a:pt x="835" y="341"/>
                    <a:pt x="823" y="344"/>
                  </a:cubicBezTo>
                  <a:cubicBezTo>
                    <a:pt x="816" y="345"/>
                    <a:pt x="808" y="344"/>
                    <a:pt x="800" y="346"/>
                  </a:cubicBezTo>
                  <a:cubicBezTo>
                    <a:pt x="793" y="346"/>
                    <a:pt x="786" y="352"/>
                    <a:pt x="779" y="350"/>
                  </a:cubicBezTo>
                  <a:cubicBezTo>
                    <a:pt x="775" y="348"/>
                    <a:pt x="770" y="343"/>
                    <a:pt x="768" y="350"/>
                  </a:cubicBezTo>
                  <a:cubicBezTo>
                    <a:pt x="766" y="356"/>
                    <a:pt x="762" y="357"/>
                    <a:pt x="757" y="357"/>
                  </a:cubicBezTo>
                  <a:cubicBezTo>
                    <a:pt x="750" y="357"/>
                    <a:pt x="744" y="355"/>
                    <a:pt x="739" y="349"/>
                  </a:cubicBezTo>
                  <a:cubicBezTo>
                    <a:pt x="735" y="347"/>
                    <a:pt x="731" y="344"/>
                    <a:pt x="727" y="343"/>
                  </a:cubicBezTo>
                  <a:cubicBezTo>
                    <a:pt x="727" y="348"/>
                    <a:pt x="732" y="352"/>
                    <a:pt x="732" y="357"/>
                  </a:cubicBezTo>
                  <a:cubicBezTo>
                    <a:pt x="729" y="360"/>
                    <a:pt x="724" y="360"/>
                    <a:pt x="721" y="362"/>
                  </a:cubicBezTo>
                  <a:cubicBezTo>
                    <a:pt x="709" y="366"/>
                    <a:pt x="702" y="380"/>
                    <a:pt x="693" y="389"/>
                  </a:cubicBezTo>
                  <a:cubicBezTo>
                    <a:pt x="687" y="395"/>
                    <a:pt x="679" y="397"/>
                    <a:pt x="672" y="395"/>
                  </a:cubicBezTo>
                  <a:cubicBezTo>
                    <a:pt x="666" y="390"/>
                    <a:pt x="666" y="397"/>
                    <a:pt x="663" y="402"/>
                  </a:cubicBezTo>
                  <a:cubicBezTo>
                    <a:pt x="660" y="408"/>
                    <a:pt x="654" y="408"/>
                    <a:pt x="649" y="407"/>
                  </a:cubicBezTo>
                  <a:cubicBezTo>
                    <a:pt x="643" y="406"/>
                    <a:pt x="638" y="409"/>
                    <a:pt x="633" y="411"/>
                  </a:cubicBezTo>
                  <a:cubicBezTo>
                    <a:pt x="635" y="406"/>
                    <a:pt x="638" y="400"/>
                    <a:pt x="640" y="394"/>
                  </a:cubicBezTo>
                  <a:cubicBezTo>
                    <a:pt x="635" y="394"/>
                    <a:pt x="629" y="393"/>
                    <a:pt x="624" y="392"/>
                  </a:cubicBezTo>
                  <a:cubicBezTo>
                    <a:pt x="627" y="396"/>
                    <a:pt x="627" y="402"/>
                    <a:pt x="623" y="405"/>
                  </a:cubicBezTo>
                  <a:cubicBezTo>
                    <a:pt x="613" y="413"/>
                    <a:pt x="600" y="410"/>
                    <a:pt x="589" y="412"/>
                  </a:cubicBezTo>
                  <a:cubicBezTo>
                    <a:pt x="592" y="414"/>
                    <a:pt x="597" y="420"/>
                    <a:pt x="593" y="424"/>
                  </a:cubicBezTo>
                  <a:cubicBezTo>
                    <a:pt x="585" y="425"/>
                    <a:pt x="577" y="424"/>
                    <a:pt x="570" y="423"/>
                  </a:cubicBezTo>
                  <a:cubicBezTo>
                    <a:pt x="574" y="427"/>
                    <a:pt x="580" y="429"/>
                    <a:pt x="582" y="436"/>
                  </a:cubicBezTo>
                  <a:cubicBezTo>
                    <a:pt x="581" y="441"/>
                    <a:pt x="575" y="438"/>
                    <a:pt x="571" y="439"/>
                  </a:cubicBezTo>
                  <a:cubicBezTo>
                    <a:pt x="567" y="440"/>
                    <a:pt x="558" y="440"/>
                    <a:pt x="566" y="443"/>
                  </a:cubicBezTo>
                  <a:cubicBezTo>
                    <a:pt x="570" y="446"/>
                    <a:pt x="576" y="446"/>
                    <a:pt x="579" y="452"/>
                  </a:cubicBezTo>
                  <a:cubicBezTo>
                    <a:pt x="576" y="455"/>
                    <a:pt x="573" y="459"/>
                    <a:pt x="568" y="457"/>
                  </a:cubicBezTo>
                  <a:cubicBezTo>
                    <a:pt x="560" y="455"/>
                    <a:pt x="569" y="462"/>
                    <a:pt x="565" y="466"/>
                  </a:cubicBezTo>
                  <a:cubicBezTo>
                    <a:pt x="563" y="472"/>
                    <a:pt x="556" y="464"/>
                    <a:pt x="554" y="467"/>
                  </a:cubicBezTo>
                  <a:cubicBezTo>
                    <a:pt x="557" y="472"/>
                    <a:pt x="557" y="479"/>
                    <a:pt x="551" y="476"/>
                  </a:cubicBezTo>
                  <a:cubicBezTo>
                    <a:pt x="544" y="474"/>
                    <a:pt x="537" y="477"/>
                    <a:pt x="531" y="477"/>
                  </a:cubicBezTo>
                  <a:cubicBezTo>
                    <a:pt x="535" y="483"/>
                    <a:pt x="542" y="483"/>
                    <a:pt x="548" y="488"/>
                  </a:cubicBezTo>
                  <a:cubicBezTo>
                    <a:pt x="548" y="495"/>
                    <a:pt x="547" y="502"/>
                    <a:pt x="544" y="508"/>
                  </a:cubicBezTo>
                  <a:cubicBezTo>
                    <a:pt x="542" y="511"/>
                    <a:pt x="531" y="505"/>
                    <a:pt x="536" y="511"/>
                  </a:cubicBezTo>
                  <a:cubicBezTo>
                    <a:pt x="539" y="515"/>
                    <a:pt x="539" y="521"/>
                    <a:pt x="539" y="525"/>
                  </a:cubicBezTo>
                  <a:cubicBezTo>
                    <a:pt x="535" y="527"/>
                    <a:pt x="530" y="525"/>
                    <a:pt x="526" y="527"/>
                  </a:cubicBezTo>
                  <a:cubicBezTo>
                    <a:pt x="530" y="529"/>
                    <a:pt x="534" y="532"/>
                    <a:pt x="535" y="538"/>
                  </a:cubicBezTo>
                  <a:cubicBezTo>
                    <a:pt x="535" y="545"/>
                    <a:pt x="528" y="540"/>
                    <a:pt x="525" y="539"/>
                  </a:cubicBezTo>
                  <a:cubicBezTo>
                    <a:pt x="521" y="539"/>
                    <a:pt x="517" y="532"/>
                    <a:pt x="514" y="535"/>
                  </a:cubicBezTo>
                  <a:cubicBezTo>
                    <a:pt x="510" y="537"/>
                    <a:pt x="509" y="547"/>
                    <a:pt x="505" y="539"/>
                  </a:cubicBezTo>
                  <a:cubicBezTo>
                    <a:pt x="501" y="536"/>
                    <a:pt x="506" y="528"/>
                    <a:pt x="499" y="529"/>
                  </a:cubicBezTo>
                  <a:cubicBezTo>
                    <a:pt x="495" y="528"/>
                    <a:pt x="489" y="527"/>
                    <a:pt x="487" y="523"/>
                  </a:cubicBezTo>
                  <a:cubicBezTo>
                    <a:pt x="492" y="519"/>
                    <a:pt x="489" y="514"/>
                    <a:pt x="485" y="512"/>
                  </a:cubicBezTo>
                  <a:cubicBezTo>
                    <a:pt x="481" y="515"/>
                    <a:pt x="477" y="517"/>
                    <a:pt x="473" y="518"/>
                  </a:cubicBezTo>
                  <a:cubicBezTo>
                    <a:pt x="468" y="518"/>
                    <a:pt x="462" y="517"/>
                    <a:pt x="458" y="519"/>
                  </a:cubicBezTo>
                  <a:cubicBezTo>
                    <a:pt x="454" y="522"/>
                    <a:pt x="450" y="526"/>
                    <a:pt x="448" y="520"/>
                  </a:cubicBezTo>
                  <a:cubicBezTo>
                    <a:pt x="446" y="510"/>
                    <a:pt x="436" y="512"/>
                    <a:pt x="431" y="507"/>
                  </a:cubicBezTo>
                  <a:cubicBezTo>
                    <a:pt x="427" y="505"/>
                    <a:pt x="424" y="500"/>
                    <a:pt x="424" y="495"/>
                  </a:cubicBezTo>
                  <a:cubicBezTo>
                    <a:pt x="426" y="488"/>
                    <a:pt x="419" y="486"/>
                    <a:pt x="415" y="488"/>
                  </a:cubicBezTo>
                  <a:cubicBezTo>
                    <a:pt x="412" y="486"/>
                    <a:pt x="406" y="487"/>
                    <a:pt x="406" y="481"/>
                  </a:cubicBezTo>
                  <a:cubicBezTo>
                    <a:pt x="405" y="476"/>
                    <a:pt x="414" y="471"/>
                    <a:pt x="409" y="469"/>
                  </a:cubicBezTo>
                  <a:cubicBezTo>
                    <a:pt x="405" y="469"/>
                    <a:pt x="397" y="470"/>
                    <a:pt x="397" y="462"/>
                  </a:cubicBezTo>
                  <a:cubicBezTo>
                    <a:pt x="398" y="455"/>
                    <a:pt x="390" y="461"/>
                    <a:pt x="387" y="457"/>
                  </a:cubicBezTo>
                  <a:cubicBezTo>
                    <a:pt x="383" y="455"/>
                    <a:pt x="383" y="448"/>
                    <a:pt x="388" y="446"/>
                  </a:cubicBezTo>
                  <a:cubicBezTo>
                    <a:pt x="393" y="442"/>
                    <a:pt x="400" y="443"/>
                    <a:pt x="404" y="438"/>
                  </a:cubicBezTo>
                  <a:cubicBezTo>
                    <a:pt x="410" y="438"/>
                    <a:pt x="408" y="427"/>
                    <a:pt x="403" y="431"/>
                  </a:cubicBezTo>
                  <a:cubicBezTo>
                    <a:pt x="397" y="432"/>
                    <a:pt x="390" y="431"/>
                    <a:pt x="385" y="437"/>
                  </a:cubicBezTo>
                  <a:cubicBezTo>
                    <a:pt x="381" y="436"/>
                    <a:pt x="377" y="444"/>
                    <a:pt x="374" y="439"/>
                  </a:cubicBezTo>
                  <a:cubicBezTo>
                    <a:pt x="372" y="434"/>
                    <a:pt x="374" y="429"/>
                    <a:pt x="372" y="424"/>
                  </a:cubicBezTo>
                  <a:cubicBezTo>
                    <a:pt x="370" y="420"/>
                    <a:pt x="372" y="410"/>
                    <a:pt x="366" y="413"/>
                  </a:cubicBezTo>
                  <a:cubicBezTo>
                    <a:pt x="360" y="414"/>
                    <a:pt x="356" y="408"/>
                    <a:pt x="352" y="404"/>
                  </a:cubicBezTo>
                  <a:cubicBezTo>
                    <a:pt x="351" y="399"/>
                    <a:pt x="357" y="396"/>
                    <a:pt x="360" y="395"/>
                  </a:cubicBezTo>
                  <a:cubicBezTo>
                    <a:pt x="359" y="393"/>
                    <a:pt x="352" y="393"/>
                    <a:pt x="349" y="394"/>
                  </a:cubicBezTo>
                  <a:cubicBezTo>
                    <a:pt x="344" y="390"/>
                    <a:pt x="353" y="388"/>
                    <a:pt x="356" y="389"/>
                  </a:cubicBezTo>
                  <a:cubicBezTo>
                    <a:pt x="360" y="388"/>
                    <a:pt x="365" y="389"/>
                    <a:pt x="366" y="382"/>
                  </a:cubicBezTo>
                  <a:cubicBezTo>
                    <a:pt x="367" y="378"/>
                    <a:pt x="358" y="381"/>
                    <a:pt x="355" y="380"/>
                  </a:cubicBezTo>
                  <a:cubicBezTo>
                    <a:pt x="352" y="381"/>
                    <a:pt x="345" y="380"/>
                    <a:pt x="347" y="375"/>
                  </a:cubicBezTo>
                  <a:cubicBezTo>
                    <a:pt x="348" y="372"/>
                    <a:pt x="358" y="372"/>
                    <a:pt x="351" y="369"/>
                  </a:cubicBezTo>
                  <a:cubicBezTo>
                    <a:pt x="347" y="374"/>
                    <a:pt x="342" y="364"/>
                    <a:pt x="348" y="364"/>
                  </a:cubicBezTo>
                  <a:cubicBezTo>
                    <a:pt x="354" y="362"/>
                    <a:pt x="359" y="360"/>
                    <a:pt x="365" y="361"/>
                  </a:cubicBezTo>
                  <a:cubicBezTo>
                    <a:pt x="371" y="363"/>
                    <a:pt x="377" y="363"/>
                    <a:pt x="382" y="364"/>
                  </a:cubicBezTo>
                  <a:cubicBezTo>
                    <a:pt x="388" y="366"/>
                    <a:pt x="394" y="367"/>
                    <a:pt x="400" y="367"/>
                  </a:cubicBezTo>
                  <a:cubicBezTo>
                    <a:pt x="398" y="362"/>
                    <a:pt x="405" y="356"/>
                    <a:pt x="397" y="356"/>
                  </a:cubicBezTo>
                  <a:cubicBezTo>
                    <a:pt x="384" y="351"/>
                    <a:pt x="370" y="349"/>
                    <a:pt x="357" y="344"/>
                  </a:cubicBezTo>
                  <a:cubicBezTo>
                    <a:pt x="360" y="338"/>
                    <a:pt x="367" y="341"/>
                    <a:pt x="372" y="342"/>
                  </a:cubicBezTo>
                  <a:cubicBezTo>
                    <a:pt x="378" y="344"/>
                    <a:pt x="385" y="346"/>
                    <a:pt x="391" y="343"/>
                  </a:cubicBezTo>
                  <a:cubicBezTo>
                    <a:pt x="391" y="337"/>
                    <a:pt x="392" y="332"/>
                    <a:pt x="398" y="334"/>
                  </a:cubicBezTo>
                  <a:cubicBezTo>
                    <a:pt x="403" y="338"/>
                    <a:pt x="406" y="329"/>
                    <a:pt x="400" y="328"/>
                  </a:cubicBezTo>
                  <a:cubicBezTo>
                    <a:pt x="395" y="328"/>
                    <a:pt x="393" y="322"/>
                    <a:pt x="398" y="318"/>
                  </a:cubicBezTo>
                  <a:cubicBezTo>
                    <a:pt x="403" y="314"/>
                    <a:pt x="394" y="312"/>
                    <a:pt x="391" y="312"/>
                  </a:cubicBezTo>
                  <a:cubicBezTo>
                    <a:pt x="384" y="311"/>
                    <a:pt x="377" y="312"/>
                    <a:pt x="370" y="309"/>
                  </a:cubicBezTo>
                  <a:cubicBezTo>
                    <a:pt x="361" y="305"/>
                    <a:pt x="352" y="302"/>
                    <a:pt x="342" y="302"/>
                  </a:cubicBezTo>
                  <a:cubicBezTo>
                    <a:pt x="338" y="300"/>
                    <a:pt x="333" y="297"/>
                    <a:pt x="329" y="294"/>
                  </a:cubicBezTo>
                  <a:cubicBezTo>
                    <a:pt x="335" y="290"/>
                    <a:pt x="341" y="291"/>
                    <a:pt x="347" y="292"/>
                  </a:cubicBezTo>
                  <a:cubicBezTo>
                    <a:pt x="357" y="295"/>
                    <a:pt x="367" y="294"/>
                    <a:pt x="377" y="299"/>
                  </a:cubicBezTo>
                  <a:cubicBezTo>
                    <a:pt x="382" y="301"/>
                    <a:pt x="388" y="303"/>
                    <a:pt x="393" y="304"/>
                  </a:cubicBezTo>
                  <a:cubicBezTo>
                    <a:pt x="395" y="297"/>
                    <a:pt x="387" y="295"/>
                    <a:pt x="384" y="291"/>
                  </a:cubicBezTo>
                  <a:cubicBezTo>
                    <a:pt x="383" y="285"/>
                    <a:pt x="378" y="282"/>
                    <a:pt x="373" y="281"/>
                  </a:cubicBezTo>
                  <a:cubicBezTo>
                    <a:pt x="366" y="281"/>
                    <a:pt x="370" y="276"/>
                    <a:pt x="375" y="275"/>
                  </a:cubicBezTo>
                  <a:cubicBezTo>
                    <a:pt x="380" y="273"/>
                    <a:pt x="370" y="271"/>
                    <a:pt x="368" y="271"/>
                  </a:cubicBezTo>
                  <a:cubicBezTo>
                    <a:pt x="361" y="272"/>
                    <a:pt x="355" y="270"/>
                    <a:pt x="348" y="267"/>
                  </a:cubicBezTo>
                  <a:cubicBezTo>
                    <a:pt x="344" y="271"/>
                    <a:pt x="339" y="274"/>
                    <a:pt x="335" y="278"/>
                  </a:cubicBezTo>
                  <a:cubicBezTo>
                    <a:pt x="329" y="281"/>
                    <a:pt x="322" y="281"/>
                    <a:pt x="316" y="279"/>
                  </a:cubicBezTo>
                  <a:cubicBezTo>
                    <a:pt x="312" y="277"/>
                    <a:pt x="306" y="277"/>
                    <a:pt x="307" y="271"/>
                  </a:cubicBezTo>
                  <a:cubicBezTo>
                    <a:pt x="312" y="268"/>
                    <a:pt x="313" y="260"/>
                    <a:pt x="312" y="254"/>
                  </a:cubicBezTo>
                  <a:cubicBezTo>
                    <a:pt x="309" y="246"/>
                    <a:pt x="316" y="247"/>
                    <a:pt x="320" y="249"/>
                  </a:cubicBezTo>
                  <a:cubicBezTo>
                    <a:pt x="323" y="252"/>
                    <a:pt x="329" y="244"/>
                    <a:pt x="323" y="242"/>
                  </a:cubicBezTo>
                  <a:cubicBezTo>
                    <a:pt x="319" y="238"/>
                    <a:pt x="315" y="236"/>
                    <a:pt x="310" y="233"/>
                  </a:cubicBezTo>
                  <a:cubicBezTo>
                    <a:pt x="301" y="224"/>
                    <a:pt x="294" y="211"/>
                    <a:pt x="285" y="201"/>
                  </a:cubicBezTo>
                  <a:cubicBezTo>
                    <a:pt x="280" y="195"/>
                    <a:pt x="273" y="197"/>
                    <a:pt x="266" y="194"/>
                  </a:cubicBezTo>
                  <a:cubicBezTo>
                    <a:pt x="262" y="193"/>
                    <a:pt x="259" y="189"/>
                    <a:pt x="260" y="183"/>
                  </a:cubicBezTo>
                  <a:cubicBezTo>
                    <a:pt x="250" y="175"/>
                    <a:pt x="237" y="178"/>
                    <a:pt x="227" y="174"/>
                  </a:cubicBezTo>
                  <a:cubicBezTo>
                    <a:pt x="205" y="168"/>
                    <a:pt x="183" y="165"/>
                    <a:pt x="161" y="165"/>
                  </a:cubicBezTo>
                  <a:cubicBezTo>
                    <a:pt x="154" y="168"/>
                    <a:pt x="146" y="168"/>
                    <a:pt x="139" y="170"/>
                  </a:cubicBezTo>
                  <a:cubicBezTo>
                    <a:pt x="128" y="173"/>
                    <a:pt x="117" y="169"/>
                    <a:pt x="107" y="167"/>
                  </a:cubicBezTo>
                  <a:cubicBezTo>
                    <a:pt x="110" y="172"/>
                    <a:pt x="111" y="178"/>
                    <a:pt x="104" y="175"/>
                  </a:cubicBezTo>
                  <a:cubicBezTo>
                    <a:pt x="91" y="174"/>
                    <a:pt x="78" y="170"/>
                    <a:pt x="64" y="167"/>
                  </a:cubicBezTo>
                  <a:cubicBezTo>
                    <a:pt x="70" y="165"/>
                    <a:pt x="75" y="162"/>
                    <a:pt x="81" y="160"/>
                  </a:cubicBezTo>
                  <a:cubicBezTo>
                    <a:pt x="78" y="154"/>
                    <a:pt x="71" y="157"/>
                    <a:pt x="67" y="156"/>
                  </a:cubicBezTo>
                  <a:cubicBezTo>
                    <a:pt x="57" y="156"/>
                    <a:pt x="47" y="156"/>
                    <a:pt x="37" y="154"/>
                  </a:cubicBezTo>
                  <a:cubicBezTo>
                    <a:pt x="32" y="152"/>
                    <a:pt x="26" y="149"/>
                    <a:pt x="21" y="148"/>
                  </a:cubicBezTo>
                  <a:cubicBezTo>
                    <a:pt x="27" y="143"/>
                    <a:pt x="35" y="145"/>
                    <a:pt x="42" y="145"/>
                  </a:cubicBezTo>
                  <a:cubicBezTo>
                    <a:pt x="64" y="146"/>
                    <a:pt x="86" y="148"/>
                    <a:pt x="108" y="144"/>
                  </a:cubicBezTo>
                  <a:cubicBezTo>
                    <a:pt x="111" y="144"/>
                    <a:pt x="120" y="142"/>
                    <a:pt x="115" y="138"/>
                  </a:cubicBezTo>
                  <a:cubicBezTo>
                    <a:pt x="109" y="133"/>
                    <a:pt x="103" y="133"/>
                    <a:pt x="96" y="135"/>
                  </a:cubicBezTo>
                  <a:cubicBezTo>
                    <a:pt x="86" y="138"/>
                    <a:pt x="76" y="138"/>
                    <a:pt x="66" y="136"/>
                  </a:cubicBezTo>
                  <a:cubicBezTo>
                    <a:pt x="56" y="138"/>
                    <a:pt x="44" y="140"/>
                    <a:pt x="35" y="132"/>
                  </a:cubicBezTo>
                  <a:cubicBezTo>
                    <a:pt x="29" y="129"/>
                    <a:pt x="22" y="130"/>
                    <a:pt x="15" y="130"/>
                  </a:cubicBezTo>
                  <a:cubicBezTo>
                    <a:pt x="11" y="129"/>
                    <a:pt x="6" y="126"/>
                    <a:pt x="1" y="124"/>
                  </a:cubicBezTo>
                  <a:cubicBezTo>
                    <a:pt x="0" y="118"/>
                    <a:pt x="5" y="115"/>
                    <a:pt x="10" y="115"/>
                  </a:cubicBezTo>
                  <a:cubicBezTo>
                    <a:pt x="27" y="113"/>
                    <a:pt x="44" y="112"/>
                    <a:pt x="61" y="110"/>
                  </a:cubicBezTo>
                  <a:cubicBezTo>
                    <a:pt x="74" y="101"/>
                    <a:pt x="90" y="103"/>
                    <a:pt x="105" y="102"/>
                  </a:cubicBezTo>
                  <a:cubicBezTo>
                    <a:pt x="113" y="100"/>
                    <a:pt x="122" y="103"/>
                    <a:pt x="130" y="101"/>
                  </a:cubicBezTo>
                  <a:cubicBezTo>
                    <a:pt x="133" y="98"/>
                    <a:pt x="139" y="99"/>
                    <a:pt x="140" y="94"/>
                  </a:cubicBezTo>
                  <a:cubicBezTo>
                    <a:pt x="140" y="89"/>
                    <a:pt x="147" y="83"/>
                    <a:pt x="141" y="83"/>
                  </a:cubicBezTo>
                  <a:cubicBezTo>
                    <a:pt x="134" y="81"/>
                    <a:pt x="126" y="81"/>
                    <a:pt x="119" y="82"/>
                  </a:cubicBezTo>
                  <a:cubicBezTo>
                    <a:pt x="110" y="85"/>
                    <a:pt x="102" y="81"/>
                    <a:pt x="94" y="78"/>
                  </a:cubicBezTo>
                  <a:cubicBezTo>
                    <a:pt x="96" y="73"/>
                    <a:pt x="99" y="68"/>
                    <a:pt x="104" y="68"/>
                  </a:cubicBezTo>
                  <a:cubicBezTo>
                    <a:pt x="118" y="64"/>
                    <a:pt x="132" y="64"/>
                    <a:pt x="147" y="60"/>
                  </a:cubicBezTo>
                  <a:cubicBezTo>
                    <a:pt x="160" y="58"/>
                    <a:pt x="174" y="55"/>
                    <a:pt x="188" y="57"/>
                  </a:cubicBezTo>
                  <a:cubicBezTo>
                    <a:pt x="195" y="56"/>
                    <a:pt x="202" y="57"/>
                    <a:pt x="209" y="55"/>
                  </a:cubicBezTo>
                  <a:cubicBezTo>
                    <a:pt x="213" y="52"/>
                    <a:pt x="207" y="46"/>
                    <a:pt x="207" y="42"/>
                  </a:cubicBezTo>
                  <a:cubicBezTo>
                    <a:pt x="214" y="39"/>
                    <a:pt x="222" y="40"/>
                    <a:pt x="229" y="40"/>
                  </a:cubicBezTo>
                  <a:cubicBezTo>
                    <a:pt x="244" y="42"/>
                    <a:pt x="259" y="47"/>
                    <a:pt x="274" y="50"/>
                  </a:cubicBezTo>
                  <a:cubicBezTo>
                    <a:pt x="282" y="48"/>
                    <a:pt x="280" y="46"/>
                    <a:pt x="274" y="45"/>
                  </a:cubicBezTo>
                  <a:cubicBezTo>
                    <a:pt x="269" y="43"/>
                    <a:pt x="265" y="41"/>
                    <a:pt x="261" y="37"/>
                  </a:cubicBezTo>
                  <a:cubicBezTo>
                    <a:pt x="275" y="35"/>
                    <a:pt x="288" y="35"/>
                    <a:pt x="302" y="32"/>
                  </a:cubicBezTo>
                  <a:cubicBezTo>
                    <a:pt x="314" y="31"/>
                    <a:pt x="326" y="29"/>
                    <a:pt x="338" y="31"/>
                  </a:cubicBezTo>
                  <a:cubicBezTo>
                    <a:pt x="343" y="31"/>
                    <a:pt x="340" y="41"/>
                    <a:pt x="342" y="45"/>
                  </a:cubicBezTo>
                  <a:cubicBezTo>
                    <a:pt x="341" y="52"/>
                    <a:pt x="348" y="48"/>
                    <a:pt x="351" y="46"/>
                  </a:cubicBezTo>
                  <a:cubicBezTo>
                    <a:pt x="356" y="45"/>
                    <a:pt x="355" y="36"/>
                    <a:pt x="358" y="34"/>
                  </a:cubicBezTo>
                  <a:cubicBezTo>
                    <a:pt x="376" y="34"/>
                    <a:pt x="392" y="42"/>
                    <a:pt x="409" y="44"/>
                  </a:cubicBezTo>
                  <a:cubicBezTo>
                    <a:pt x="414" y="39"/>
                    <a:pt x="404" y="39"/>
                    <a:pt x="402" y="35"/>
                  </a:cubicBezTo>
                  <a:cubicBezTo>
                    <a:pt x="400" y="32"/>
                    <a:pt x="391" y="31"/>
                    <a:pt x="393" y="27"/>
                  </a:cubicBezTo>
                  <a:cubicBezTo>
                    <a:pt x="396" y="24"/>
                    <a:pt x="401" y="27"/>
                    <a:pt x="405" y="26"/>
                  </a:cubicBezTo>
                  <a:cubicBezTo>
                    <a:pt x="417" y="26"/>
                    <a:pt x="428" y="30"/>
                    <a:pt x="440" y="31"/>
                  </a:cubicBezTo>
                  <a:cubicBezTo>
                    <a:pt x="453" y="34"/>
                    <a:pt x="466" y="37"/>
                    <a:pt x="479" y="39"/>
                  </a:cubicBezTo>
                  <a:cubicBezTo>
                    <a:pt x="488" y="41"/>
                    <a:pt x="497" y="43"/>
                    <a:pt x="506" y="43"/>
                  </a:cubicBezTo>
                  <a:cubicBezTo>
                    <a:pt x="511" y="43"/>
                    <a:pt x="513" y="37"/>
                    <a:pt x="515" y="32"/>
                  </a:cubicBezTo>
                  <a:cubicBezTo>
                    <a:pt x="519" y="27"/>
                    <a:pt x="517" y="23"/>
                    <a:pt x="511" y="23"/>
                  </a:cubicBezTo>
                  <a:cubicBezTo>
                    <a:pt x="505" y="22"/>
                    <a:pt x="500" y="18"/>
                    <a:pt x="495" y="15"/>
                  </a:cubicBezTo>
                  <a:cubicBezTo>
                    <a:pt x="504" y="10"/>
                    <a:pt x="514" y="14"/>
                    <a:pt x="524" y="12"/>
                  </a:cubicBezTo>
                  <a:cubicBezTo>
                    <a:pt x="540" y="10"/>
                    <a:pt x="556" y="6"/>
                    <a:pt x="572" y="12"/>
                  </a:cubicBezTo>
                  <a:cubicBezTo>
                    <a:pt x="586" y="16"/>
                    <a:pt x="600" y="17"/>
                    <a:pt x="614" y="18"/>
                  </a:cubicBezTo>
                  <a:cubicBezTo>
                    <a:pt x="618" y="14"/>
                    <a:pt x="614" y="7"/>
                    <a:pt x="616" y="6"/>
                  </a:cubicBezTo>
                  <a:cubicBezTo>
                    <a:pt x="637" y="3"/>
                    <a:pt x="659" y="2"/>
                    <a:pt x="681" y="4"/>
                  </a:cubicBezTo>
                  <a:cubicBezTo>
                    <a:pt x="694" y="6"/>
                    <a:pt x="707" y="2"/>
                    <a:pt x="721" y="2"/>
                  </a:cubicBezTo>
                  <a:cubicBezTo>
                    <a:pt x="733" y="0"/>
                    <a:pt x="745" y="2"/>
                    <a:pt x="756" y="3"/>
                  </a:cubicBezTo>
                  <a:cubicBezTo>
                    <a:pt x="767" y="3"/>
                    <a:pt x="777" y="3"/>
                    <a:pt x="787" y="5"/>
                  </a:cubicBezTo>
                  <a:cubicBezTo>
                    <a:pt x="796" y="3"/>
                    <a:pt x="805" y="6"/>
                    <a:pt x="814" y="5"/>
                  </a:cubicBezTo>
                  <a:cubicBezTo>
                    <a:pt x="824" y="6"/>
                    <a:pt x="834" y="5"/>
                    <a:pt x="844" y="10"/>
                  </a:cubicBezTo>
                  <a:cubicBezTo>
                    <a:pt x="854" y="15"/>
                    <a:pt x="865" y="18"/>
                    <a:pt x="876" y="16"/>
                  </a:cubicBezTo>
                  <a:cubicBezTo>
                    <a:pt x="886" y="18"/>
                    <a:pt x="896" y="19"/>
                    <a:pt x="906" y="20"/>
                  </a:cubicBezTo>
                  <a:cubicBezTo>
                    <a:pt x="913" y="24"/>
                    <a:pt x="906" y="27"/>
                    <a:pt x="902" y="28"/>
                  </a:cubicBezTo>
                  <a:cubicBezTo>
                    <a:pt x="886" y="29"/>
                    <a:pt x="871" y="30"/>
                    <a:pt x="856" y="32"/>
                  </a:cubicBezTo>
                  <a:cubicBezTo>
                    <a:pt x="836" y="32"/>
                    <a:pt x="816" y="30"/>
                    <a:pt x="797" y="30"/>
                  </a:cubicBezTo>
                  <a:cubicBezTo>
                    <a:pt x="775" y="34"/>
                    <a:pt x="752" y="29"/>
                    <a:pt x="730" y="36"/>
                  </a:cubicBezTo>
                  <a:cubicBezTo>
                    <a:pt x="726" y="36"/>
                    <a:pt x="720" y="38"/>
                    <a:pt x="720" y="43"/>
                  </a:cubicBezTo>
                  <a:cubicBezTo>
                    <a:pt x="728" y="47"/>
                    <a:pt x="735" y="43"/>
                    <a:pt x="743" y="43"/>
                  </a:cubicBezTo>
                  <a:cubicBezTo>
                    <a:pt x="764" y="40"/>
                    <a:pt x="786" y="43"/>
                    <a:pt x="807" y="41"/>
                  </a:cubicBezTo>
                  <a:cubicBezTo>
                    <a:pt x="820" y="41"/>
                    <a:pt x="832" y="39"/>
                    <a:pt x="844" y="42"/>
                  </a:cubicBezTo>
                  <a:cubicBezTo>
                    <a:pt x="853" y="44"/>
                    <a:pt x="861" y="48"/>
                    <a:pt x="870" y="45"/>
                  </a:cubicBezTo>
                  <a:cubicBezTo>
                    <a:pt x="884" y="43"/>
                    <a:pt x="898" y="38"/>
                    <a:pt x="912" y="38"/>
                  </a:cubicBezTo>
                  <a:cubicBezTo>
                    <a:pt x="917" y="40"/>
                    <a:pt x="919" y="44"/>
                    <a:pt x="913" y="47"/>
                  </a:cubicBezTo>
                  <a:cubicBezTo>
                    <a:pt x="901" y="52"/>
                    <a:pt x="888" y="55"/>
                    <a:pt x="877" y="64"/>
                  </a:cubicBezTo>
                  <a:cubicBezTo>
                    <a:pt x="874" y="70"/>
                    <a:pt x="883" y="70"/>
                    <a:pt x="886" y="69"/>
                  </a:cubicBezTo>
                  <a:cubicBezTo>
                    <a:pt x="895" y="68"/>
                    <a:pt x="903" y="62"/>
                    <a:pt x="912" y="59"/>
                  </a:cubicBezTo>
                  <a:cubicBezTo>
                    <a:pt x="925" y="54"/>
                    <a:pt x="938" y="51"/>
                    <a:pt x="951" y="48"/>
                  </a:cubicBezTo>
                  <a:cubicBezTo>
                    <a:pt x="963" y="45"/>
                    <a:pt x="975" y="48"/>
                    <a:pt x="987" y="48"/>
                  </a:cubicBezTo>
                  <a:cubicBezTo>
                    <a:pt x="994" y="46"/>
                    <a:pt x="1000" y="45"/>
                    <a:pt x="1005" y="42"/>
                  </a:cubicBezTo>
                  <a:cubicBezTo>
                    <a:pt x="1020" y="37"/>
                    <a:pt x="1036" y="40"/>
                    <a:pt x="1051" y="41"/>
                  </a:cubicBezTo>
                  <a:cubicBezTo>
                    <a:pt x="1061" y="41"/>
                    <a:pt x="1071" y="45"/>
                    <a:pt x="1082" y="46"/>
                  </a:cubicBezTo>
                  <a:cubicBezTo>
                    <a:pt x="1088" y="50"/>
                    <a:pt x="1079" y="53"/>
                    <a:pt x="1076" y="52"/>
                  </a:cubicBezTo>
                  <a:cubicBezTo>
                    <a:pt x="1066" y="55"/>
                    <a:pt x="1056" y="53"/>
                    <a:pt x="1047" y="59"/>
                  </a:cubicBezTo>
                  <a:cubicBezTo>
                    <a:pt x="1040" y="64"/>
                    <a:pt x="1033" y="65"/>
                    <a:pt x="1026" y="67"/>
                  </a:cubicBezTo>
                  <a:cubicBezTo>
                    <a:pt x="1018" y="71"/>
                    <a:pt x="1009" y="74"/>
                    <a:pt x="1001" y="73"/>
                  </a:cubicBezTo>
                  <a:cubicBezTo>
                    <a:pt x="989" y="73"/>
                    <a:pt x="977" y="73"/>
                    <a:pt x="966" y="73"/>
                  </a:cubicBezTo>
                  <a:cubicBezTo>
                    <a:pt x="959" y="75"/>
                    <a:pt x="949" y="74"/>
                    <a:pt x="945" y="83"/>
                  </a:cubicBezTo>
                  <a:cubicBezTo>
                    <a:pt x="946" y="89"/>
                    <a:pt x="953" y="83"/>
                    <a:pt x="956" y="84"/>
                  </a:cubicBezTo>
                  <a:cubicBezTo>
                    <a:pt x="968" y="81"/>
                    <a:pt x="979" y="83"/>
                    <a:pt x="990" y="83"/>
                  </a:cubicBezTo>
                  <a:cubicBezTo>
                    <a:pt x="992" y="90"/>
                    <a:pt x="984" y="90"/>
                    <a:pt x="981" y="90"/>
                  </a:cubicBezTo>
                  <a:cubicBezTo>
                    <a:pt x="974" y="92"/>
                    <a:pt x="967" y="90"/>
                    <a:pt x="961" y="93"/>
                  </a:cubicBezTo>
                  <a:cubicBezTo>
                    <a:pt x="958" y="98"/>
                    <a:pt x="958" y="104"/>
                    <a:pt x="954" y="108"/>
                  </a:cubicBezTo>
                  <a:cubicBezTo>
                    <a:pt x="948" y="112"/>
                    <a:pt x="940" y="107"/>
                    <a:pt x="934" y="110"/>
                  </a:cubicBezTo>
                  <a:cubicBezTo>
                    <a:pt x="929" y="118"/>
                    <a:pt x="922" y="124"/>
                    <a:pt x="918" y="133"/>
                  </a:cubicBezTo>
                  <a:cubicBezTo>
                    <a:pt x="921" y="137"/>
                    <a:pt x="926" y="139"/>
                    <a:pt x="928" y="134"/>
                  </a:cubicBezTo>
                  <a:cubicBezTo>
                    <a:pt x="935" y="126"/>
                    <a:pt x="945" y="128"/>
                    <a:pt x="953" y="130"/>
                  </a:cubicBezTo>
                  <a:cubicBezTo>
                    <a:pt x="958" y="131"/>
                    <a:pt x="964" y="129"/>
                    <a:pt x="967" y="135"/>
                  </a:cubicBezTo>
                  <a:cubicBezTo>
                    <a:pt x="965" y="140"/>
                    <a:pt x="959" y="135"/>
                    <a:pt x="955" y="136"/>
                  </a:cubicBezTo>
                  <a:cubicBezTo>
                    <a:pt x="952" y="136"/>
                    <a:pt x="942" y="137"/>
                    <a:pt x="948" y="142"/>
                  </a:cubicBezTo>
                  <a:cubicBezTo>
                    <a:pt x="954" y="143"/>
                    <a:pt x="961" y="143"/>
                    <a:pt x="968" y="145"/>
                  </a:cubicBezTo>
                  <a:cubicBezTo>
                    <a:pt x="974" y="146"/>
                    <a:pt x="981" y="141"/>
                    <a:pt x="986" y="147"/>
                  </a:cubicBezTo>
                  <a:cubicBezTo>
                    <a:pt x="990" y="152"/>
                    <a:pt x="985" y="158"/>
                    <a:pt x="981" y="155"/>
                  </a:cubicBezTo>
                  <a:cubicBezTo>
                    <a:pt x="969" y="153"/>
                    <a:pt x="958" y="153"/>
                    <a:pt x="947" y="152"/>
                  </a:cubicBezTo>
                  <a:cubicBezTo>
                    <a:pt x="940" y="151"/>
                    <a:pt x="934" y="156"/>
                    <a:pt x="928" y="158"/>
                  </a:cubicBezTo>
                  <a:cubicBezTo>
                    <a:pt x="922" y="156"/>
                    <a:pt x="916" y="154"/>
                    <a:pt x="910" y="155"/>
                  </a:cubicBezTo>
                  <a:cubicBezTo>
                    <a:pt x="904" y="159"/>
                    <a:pt x="912" y="161"/>
                    <a:pt x="915" y="163"/>
                  </a:cubicBezTo>
                  <a:cubicBezTo>
                    <a:pt x="927" y="170"/>
                    <a:pt x="941" y="168"/>
                    <a:pt x="954" y="170"/>
                  </a:cubicBezTo>
                  <a:cubicBezTo>
                    <a:pt x="960" y="171"/>
                    <a:pt x="965" y="179"/>
                    <a:pt x="964" y="186"/>
                  </a:cubicBezTo>
                  <a:cubicBezTo>
                    <a:pt x="962" y="192"/>
                    <a:pt x="956" y="191"/>
                    <a:pt x="951" y="190"/>
                  </a:cubicBezTo>
                  <a:cubicBezTo>
                    <a:pt x="947" y="190"/>
                    <a:pt x="942" y="187"/>
                    <a:pt x="938" y="189"/>
                  </a:cubicBezTo>
                  <a:cubicBezTo>
                    <a:pt x="937" y="195"/>
                    <a:pt x="940" y="200"/>
                    <a:pt x="944" y="199"/>
                  </a:cubicBezTo>
                  <a:cubicBezTo>
                    <a:pt x="952" y="202"/>
                    <a:pt x="959" y="203"/>
                    <a:pt x="967" y="205"/>
                  </a:cubicBezTo>
                  <a:cubicBezTo>
                    <a:pt x="973" y="209"/>
                    <a:pt x="966" y="212"/>
                    <a:pt x="962" y="213"/>
                  </a:cubicBezTo>
                  <a:cubicBezTo>
                    <a:pt x="948" y="216"/>
                    <a:pt x="934" y="212"/>
                    <a:pt x="920" y="212"/>
                  </a:cubicBezTo>
                  <a:cubicBezTo>
                    <a:pt x="916" y="212"/>
                    <a:pt x="911" y="218"/>
                    <a:pt x="918" y="219"/>
                  </a:cubicBezTo>
                  <a:cubicBezTo>
                    <a:pt x="926" y="219"/>
                    <a:pt x="935" y="219"/>
                    <a:pt x="944" y="223"/>
                  </a:cubicBezTo>
                  <a:cubicBezTo>
                    <a:pt x="945" y="229"/>
                    <a:pt x="944" y="235"/>
                    <a:pt x="939" y="232"/>
                  </a:cubicBezTo>
                  <a:cubicBezTo>
                    <a:pt x="932" y="232"/>
                    <a:pt x="925" y="231"/>
                    <a:pt x="919" y="236"/>
                  </a:cubicBezTo>
                  <a:cubicBezTo>
                    <a:pt x="905" y="236"/>
                    <a:pt x="891" y="234"/>
                    <a:pt x="879" y="225"/>
                  </a:cubicBezTo>
                  <a:cubicBezTo>
                    <a:pt x="872" y="224"/>
                    <a:pt x="865" y="230"/>
                    <a:pt x="858" y="231"/>
                  </a:cubicBezTo>
                  <a:cubicBezTo>
                    <a:pt x="851" y="231"/>
                    <a:pt x="845" y="235"/>
                    <a:pt x="839" y="234"/>
                  </a:cubicBezTo>
                  <a:cubicBezTo>
                    <a:pt x="831" y="233"/>
                    <a:pt x="823" y="232"/>
                    <a:pt x="816" y="235"/>
                  </a:cubicBezTo>
                  <a:cubicBezTo>
                    <a:pt x="812" y="240"/>
                    <a:pt x="817" y="246"/>
                    <a:pt x="820" y="247"/>
                  </a:cubicBezTo>
                  <a:cubicBezTo>
                    <a:pt x="827" y="249"/>
                    <a:pt x="834" y="247"/>
                    <a:pt x="841" y="250"/>
                  </a:cubicBezTo>
                  <a:cubicBezTo>
                    <a:pt x="849" y="253"/>
                    <a:pt x="857" y="247"/>
                    <a:pt x="864" y="253"/>
                  </a:cubicBezTo>
                  <a:cubicBezTo>
                    <a:pt x="874" y="258"/>
                    <a:pt x="884" y="262"/>
                    <a:pt x="894" y="266"/>
                  </a:cubicBezTo>
                  <a:cubicBezTo>
                    <a:pt x="900" y="267"/>
                    <a:pt x="903" y="272"/>
                    <a:pt x="905" y="278"/>
                  </a:cubicBezTo>
                  <a:cubicBezTo>
                    <a:pt x="907" y="282"/>
                    <a:pt x="913" y="276"/>
                    <a:pt x="916" y="277"/>
                  </a:cubicBezTo>
                  <a:cubicBezTo>
                    <a:pt x="923" y="280"/>
                    <a:pt x="922" y="291"/>
                    <a:pt x="923" y="298"/>
                  </a:cubicBezTo>
                  <a:cubicBezTo>
                    <a:pt x="919" y="305"/>
                    <a:pt x="912" y="298"/>
                    <a:pt x="907" y="299"/>
                  </a:cubicBezTo>
                  <a:cubicBezTo>
                    <a:pt x="899" y="300"/>
                    <a:pt x="891" y="300"/>
                    <a:pt x="884" y="297"/>
                  </a:cubicBezTo>
                  <a:cubicBezTo>
                    <a:pt x="879" y="296"/>
                    <a:pt x="876" y="290"/>
                    <a:pt x="873" y="286"/>
                  </a:cubicBezTo>
                  <a:cubicBezTo>
                    <a:pt x="863" y="277"/>
                    <a:pt x="851" y="272"/>
                    <a:pt x="839" y="272"/>
                  </a:cubicBezTo>
                  <a:cubicBezTo>
                    <a:pt x="835" y="274"/>
                    <a:pt x="831" y="274"/>
                    <a:pt x="827" y="275"/>
                  </a:cubicBezTo>
                  <a:close/>
                  <a:moveTo>
                    <a:pt x="911" y="264"/>
                  </a:moveTo>
                  <a:cubicBezTo>
                    <a:pt x="902" y="259"/>
                    <a:pt x="893" y="257"/>
                    <a:pt x="884" y="254"/>
                  </a:cubicBezTo>
                  <a:cubicBezTo>
                    <a:pt x="878" y="247"/>
                    <a:pt x="887" y="250"/>
                    <a:pt x="891" y="249"/>
                  </a:cubicBezTo>
                  <a:cubicBezTo>
                    <a:pt x="899" y="249"/>
                    <a:pt x="908" y="253"/>
                    <a:pt x="916" y="256"/>
                  </a:cubicBezTo>
                  <a:cubicBezTo>
                    <a:pt x="919" y="262"/>
                    <a:pt x="916" y="264"/>
                    <a:pt x="911" y="264"/>
                  </a:cubicBezTo>
                  <a:close/>
                  <a:moveTo>
                    <a:pt x="344" y="327"/>
                  </a:moveTo>
                  <a:cubicBezTo>
                    <a:pt x="338" y="325"/>
                    <a:pt x="333" y="321"/>
                    <a:pt x="327" y="320"/>
                  </a:cubicBezTo>
                  <a:cubicBezTo>
                    <a:pt x="323" y="318"/>
                    <a:pt x="322" y="310"/>
                    <a:pt x="324" y="306"/>
                  </a:cubicBezTo>
                  <a:cubicBezTo>
                    <a:pt x="328" y="302"/>
                    <a:pt x="333" y="307"/>
                    <a:pt x="337" y="306"/>
                  </a:cubicBezTo>
                  <a:cubicBezTo>
                    <a:pt x="348" y="306"/>
                    <a:pt x="357" y="312"/>
                    <a:pt x="368" y="314"/>
                  </a:cubicBezTo>
                  <a:cubicBezTo>
                    <a:pt x="371" y="315"/>
                    <a:pt x="379" y="319"/>
                    <a:pt x="373" y="321"/>
                  </a:cubicBezTo>
                  <a:cubicBezTo>
                    <a:pt x="363" y="321"/>
                    <a:pt x="355" y="324"/>
                    <a:pt x="345" y="326"/>
                  </a:cubicBezTo>
                  <a:cubicBezTo>
                    <a:pt x="345" y="326"/>
                    <a:pt x="345" y="327"/>
                    <a:pt x="344" y="327"/>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64" name="Freeform 285">
              <a:extLst>
                <a:ext uri="{FF2B5EF4-FFF2-40B4-BE49-F238E27FC236}">
                  <a16:creationId xmlns:a16="http://schemas.microsoft.com/office/drawing/2014/main" id="{C8533B7B-0A2E-4AE7-9AF5-C7832301F60F}"/>
                </a:ext>
              </a:extLst>
            </p:cNvPr>
            <p:cNvSpPr>
              <a:spLocks/>
            </p:cNvSpPr>
            <p:nvPr/>
          </p:nvSpPr>
          <p:spPr bwMode="auto">
            <a:xfrm>
              <a:off x="2635701" y="3607549"/>
              <a:ext cx="40310" cy="21987"/>
            </a:xfrm>
            <a:custGeom>
              <a:avLst/>
              <a:gdLst/>
              <a:ahLst/>
              <a:cxnLst>
                <a:cxn ang="0">
                  <a:pos x="66" y="5"/>
                </a:cxn>
                <a:cxn ang="0">
                  <a:pos x="67" y="16"/>
                </a:cxn>
                <a:cxn ang="0">
                  <a:pos x="77" y="19"/>
                </a:cxn>
                <a:cxn ang="0">
                  <a:pos x="81" y="27"/>
                </a:cxn>
                <a:cxn ang="0">
                  <a:pos x="76" y="30"/>
                </a:cxn>
                <a:cxn ang="0">
                  <a:pos x="68" y="32"/>
                </a:cxn>
                <a:cxn ang="0">
                  <a:pos x="60" y="30"/>
                </a:cxn>
                <a:cxn ang="0">
                  <a:pos x="56" y="42"/>
                </a:cxn>
                <a:cxn ang="0">
                  <a:pos x="47" y="35"/>
                </a:cxn>
                <a:cxn ang="0">
                  <a:pos x="39" y="33"/>
                </a:cxn>
                <a:cxn ang="0">
                  <a:pos x="31" y="40"/>
                </a:cxn>
                <a:cxn ang="0">
                  <a:pos x="20" y="40"/>
                </a:cxn>
                <a:cxn ang="0">
                  <a:pos x="13" y="30"/>
                </a:cxn>
                <a:cxn ang="0">
                  <a:pos x="1" y="36"/>
                </a:cxn>
                <a:cxn ang="0">
                  <a:pos x="7" y="24"/>
                </a:cxn>
                <a:cxn ang="0">
                  <a:pos x="14" y="15"/>
                </a:cxn>
                <a:cxn ang="0">
                  <a:pos x="19" y="6"/>
                </a:cxn>
                <a:cxn ang="0">
                  <a:pos x="29" y="4"/>
                </a:cxn>
                <a:cxn ang="0">
                  <a:pos x="40" y="3"/>
                </a:cxn>
                <a:cxn ang="0">
                  <a:pos x="49" y="0"/>
                </a:cxn>
                <a:cxn ang="0">
                  <a:pos x="60" y="2"/>
                </a:cxn>
                <a:cxn ang="0">
                  <a:pos x="66" y="5"/>
                </a:cxn>
              </a:cxnLst>
              <a:rect l="0" t="0" r="r" b="b"/>
              <a:pathLst>
                <a:path w="83" h="44">
                  <a:moveTo>
                    <a:pt x="66" y="5"/>
                  </a:moveTo>
                  <a:cubicBezTo>
                    <a:pt x="68" y="9"/>
                    <a:pt x="64" y="13"/>
                    <a:pt x="67" y="16"/>
                  </a:cubicBezTo>
                  <a:cubicBezTo>
                    <a:pt x="71" y="14"/>
                    <a:pt x="73" y="23"/>
                    <a:pt x="77" y="19"/>
                  </a:cubicBezTo>
                  <a:cubicBezTo>
                    <a:pt x="83" y="13"/>
                    <a:pt x="81" y="23"/>
                    <a:pt x="81" y="27"/>
                  </a:cubicBezTo>
                  <a:cubicBezTo>
                    <a:pt x="79" y="25"/>
                    <a:pt x="71" y="26"/>
                    <a:pt x="76" y="30"/>
                  </a:cubicBezTo>
                  <a:cubicBezTo>
                    <a:pt x="75" y="39"/>
                    <a:pt x="72" y="27"/>
                    <a:pt x="68" y="32"/>
                  </a:cubicBezTo>
                  <a:cubicBezTo>
                    <a:pt x="65" y="36"/>
                    <a:pt x="63" y="23"/>
                    <a:pt x="60" y="30"/>
                  </a:cubicBezTo>
                  <a:cubicBezTo>
                    <a:pt x="59" y="34"/>
                    <a:pt x="57" y="38"/>
                    <a:pt x="56" y="42"/>
                  </a:cubicBezTo>
                  <a:cubicBezTo>
                    <a:pt x="51" y="42"/>
                    <a:pt x="53" y="36"/>
                    <a:pt x="47" y="35"/>
                  </a:cubicBezTo>
                  <a:cubicBezTo>
                    <a:pt x="45" y="30"/>
                    <a:pt x="44" y="29"/>
                    <a:pt x="39" y="33"/>
                  </a:cubicBezTo>
                  <a:cubicBezTo>
                    <a:pt x="41" y="38"/>
                    <a:pt x="35" y="44"/>
                    <a:pt x="31" y="40"/>
                  </a:cubicBezTo>
                  <a:cubicBezTo>
                    <a:pt x="28" y="39"/>
                    <a:pt x="23" y="44"/>
                    <a:pt x="20" y="40"/>
                  </a:cubicBezTo>
                  <a:cubicBezTo>
                    <a:pt x="18" y="36"/>
                    <a:pt x="18" y="26"/>
                    <a:pt x="13" y="30"/>
                  </a:cubicBezTo>
                  <a:cubicBezTo>
                    <a:pt x="8" y="30"/>
                    <a:pt x="6" y="40"/>
                    <a:pt x="1" y="36"/>
                  </a:cubicBezTo>
                  <a:cubicBezTo>
                    <a:pt x="6" y="33"/>
                    <a:pt x="0" y="25"/>
                    <a:pt x="7" y="24"/>
                  </a:cubicBezTo>
                  <a:cubicBezTo>
                    <a:pt x="10" y="20"/>
                    <a:pt x="10" y="17"/>
                    <a:pt x="14" y="15"/>
                  </a:cubicBezTo>
                  <a:cubicBezTo>
                    <a:pt x="20" y="10"/>
                    <a:pt x="17" y="10"/>
                    <a:pt x="19" y="6"/>
                  </a:cubicBezTo>
                  <a:cubicBezTo>
                    <a:pt x="23" y="5"/>
                    <a:pt x="26" y="9"/>
                    <a:pt x="29" y="4"/>
                  </a:cubicBezTo>
                  <a:cubicBezTo>
                    <a:pt x="33" y="4"/>
                    <a:pt x="37" y="4"/>
                    <a:pt x="40" y="3"/>
                  </a:cubicBezTo>
                  <a:cubicBezTo>
                    <a:pt x="47" y="6"/>
                    <a:pt x="43" y="1"/>
                    <a:pt x="49" y="0"/>
                  </a:cubicBezTo>
                  <a:cubicBezTo>
                    <a:pt x="51" y="0"/>
                    <a:pt x="55" y="3"/>
                    <a:pt x="60" y="2"/>
                  </a:cubicBezTo>
                  <a:cubicBezTo>
                    <a:pt x="62" y="2"/>
                    <a:pt x="64" y="4"/>
                    <a:pt x="66" y="5"/>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65" name="Freeform 286">
              <a:extLst>
                <a:ext uri="{FF2B5EF4-FFF2-40B4-BE49-F238E27FC236}">
                  <a16:creationId xmlns:a16="http://schemas.microsoft.com/office/drawing/2014/main" id="{A9839699-431E-46D1-B58E-AD7165BA5302}"/>
                </a:ext>
              </a:extLst>
            </p:cNvPr>
            <p:cNvSpPr>
              <a:spLocks/>
            </p:cNvSpPr>
            <p:nvPr/>
          </p:nvSpPr>
          <p:spPr bwMode="auto">
            <a:xfrm>
              <a:off x="2666849" y="3589226"/>
              <a:ext cx="69625" cy="32981"/>
            </a:xfrm>
            <a:custGeom>
              <a:avLst/>
              <a:gdLst/>
              <a:ahLst/>
              <a:cxnLst>
                <a:cxn ang="0">
                  <a:pos x="3" y="35"/>
                </a:cxn>
                <a:cxn ang="0">
                  <a:pos x="12" y="37"/>
                </a:cxn>
                <a:cxn ang="0">
                  <a:pos x="19" y="35"/>
                </a:cxn>
                <a:cxn ang="0">
                  <a:pos x="28" y="38"/>
                </a:cxn>
                <a:cxn ang="0">
                  <a:pos x="39" y="34"/>
                </a:cxn>
                <a:cxn ang="0">
                  <a:pos x="51" y="31"/>
                </a:cxn>
                <a:cxn ang="0">
                  <a:pos x="62" y="33"/>
                </a:cxn>
                <a:cxn ang="0">
                  <a:pos x="64" y="31"/>
                </a:cxn>
                <a:cxn ang="0">
                  <a:pos x="63" y="20"/>
                </a:cxn>
                <a:cxn ang="0">
                  <a:pos x="73" y="11"/>
                </a:cxn>
                <a:cxn ang="0">
                  <a:pos x="84" y="10"/>
                </a:cxn>
                <a:cxn ang="0">
                  <a:pos x="99" y="6"/>
                </a:cxn>
                <a:cxn ang="0">
                  <a:pos x="111" y="5"/>
                </a:cxn>
                <a:cxn ang="0">
                  <a:pos x="129" y="7"/>
                </a:cxn>
                <a:cxn ang="0">
                  <a:pos x="137" y="14"/>
                </a:cxn>
                <a:cxn ang="0">
                  <a:pos x="143" y="25"/>
                </a:cxn>
                <a:cxn ang="0">
                  <a:pos x="134" y="32"/>
                </a:cxn>
                <a:cxn ang="0">
                  <a:pos x="131" y="34"/>
                </a:cxn>
                <a:cxn ang="0">
                  <a:pos x="129" y="44"/>
                </a:cxn>
                <a:cxn ang="0">
                  <a:pos x="119" y="52"/>
                </a:cxn>
                <a:cxn ang="0">
                  <a:pos x="110" y="56"/>
                </a:cxn>
                <a:cxn ang="0">
                  <a:pos x="94" y="61"/>
                </a:cxn>
                <a:cxn ang="0">
                  <a:pos x="82" y="59"/>
                </a:cxn>
                <a:cxn ang="0">
                  <a:pos x="54" y="54"/>
                </a:cxn>
                <a:cxn ang="0">
                  <a:pos x="46" y="46"/>
                </a:cxn>
                <a:cxn ang="0">
                  <a:pos x="34" y="47"/>
                </a:cxn>
                <a:cxn ang="0">
                  <a:pos x="23" y="51"/>
                </a:cxn>
                <a:cxn ang="0">
                  <a:pos x="13" y="50"/>
                </a:cxn>
                <a:cxn ang="0">
                  <a:pos x="3" y="45"/>
                </a:cxn>
                <a:cxn ang="0">
                  <a:pos x="3" y="35"/>
                </a:cxn>
              </a:cxnLst>
              <a:rect l="0" t="0" r="r" b="b"/>
              <a:pathLst>
                <a:path w="144" h="61">
                  <a:moveTo>
                    <a:pt x="3" y="35"/>
                  </a:moveTo>
                  <a:cubicBezTo>
                    <a:pt x="6" y="34"/>
                    <a:pt x="10" y="33"/>
                    <a:pt x="12" y="37"/>
                  </a:cubicBezTo>
                  <a:cubicBezTo>
                    <a:pt x="13" y="41"/>
                    <a:pt x="18" y="41"/>
                    <a:pt x="19" y="35"/>
                  </a:cubicBezTo>
                  <a:cubicBezTo>
                    <a:pt x="20" y="34"/>
                    <a:pt x="27" y="33"/>
                    <a:pt x="28" y="38"/>
                  </a:cubicBezTo>
                  <a:cubicBezTo>
                    <a:pt x="32" y="39"/>
                    <a:pt x="36" y="36"/>
                    <a:pt x="39" y="34"/>
                  </a:cubicBezTo>
                  <a:cubicBezTo>
                    <a:pt x="42" y="31"/>
                    <a:pt x="48" y="36"/>
                    <a:pt x="51" y="31"/>
                  </a:cubicBezTo>
                  <a:cubicBezTo>
                    <a:pt x="54" y="31"/>
                    <a:pt x="58" y="31"/>
                    <a:pt x="62" y="33"/>
                  </a:cubicBezTo>
                  <a:cubicBezTo>
                    <a:pt x="61" y="40"/>
                    <a:pt x="70" y="32"/>
                    <a:pt x="64" y="31"/>
                  </a:cubicBezTo>
                  <a:cubicBezTo>
                    <a:pt x="66" y="29"/>
                    <a:pt x="58" y="22"/>
                    <a:pt x="63" y="20"/>
                  </a:cubicBezTo>
                  <a:cubicBezTo>
                    <a:pt x="66" y="17"/>
                    <a:pt x="73" y="18"/>
                    <a:pt x="73" y="11"/>
                  </a:cubicBezTo>
                  <a:cubicBezTo>
                    <a:pt x="77" y="13"/>
                    <a:pt x="80" y="11"/>
                    <a:pt x="84" y="10"/>
                  </a:cubicBezTo>
                  <a:cubicBezTo>
                    <a:pt x="89" y="13"/>
                    <a:pt x="96" y="12"/>
                    <a:pt x="99" y="6"/>
                  </a:cubicBezTo>
                  <a:cubicBezTo>
                    <a:pt x="102" y="0"/>
                    <a:pt x="107" y="5"/>
                    <a:pt x="111" y="5"/>
                  </a:cubicBezTo>
                  <a:cubicBezTo>
                    <a:pt x="117" y="8"/>
                    <a:pt x="123" y="9"/>
                    <a:pt x="129" y="7"/>
                  </a:cubicBezTo>
                  <a:cubicBezTo>
                    <a:pt x="133" y="6"/>
                    <a:pt x="139" y="8"/>
                    <a:pt x="137" y="14"/>
                  </a:cubicBezTo>
                  <a:cubicBezTo>
                    <a:pt x="135" y="20"/>
                    <a:pt x="144" y="22"/>
                    <a:pt x="143" y="25"/>
                  </a:cubicBezTo>
                  <a:cubicBezTo>
                    <a:pt x="138" y="26"/>
                    <a:pt x="140" y="34"/>
                    <a:pt x="134" y="32"/>
                  </a:cubicBezTo>
                  <a:cubicBezTo>
                    <a:pt x="130" y="29"/>
                    <a:pt x="125" y="33"/>
                    <a:pt x="131" y="34"/>
                  </a:cubicBezTo>
                  <a:cubicBezTo>
                    <a:pt x="133" y="38"/>
                    <a:pt x="123" y="38"/>
                    <a:pt x="129" y="44"/>
                  </a:cubicBezTo>
                  <a:cubicBezTo>
                    <a:pt x="128" y="50"/>
                    <a:pt x="121" y="50"/>
                    <a:pt x="119" y="52"/>
                  </a:cubicBezTo>
                  <a:cubicBezTo>
                    <a:pt x="121" y="60"/>
                    <a:pt x="112" y="51"/>
                    <a:pt x="110" y="56"/>
                  </a:cubicBezTo>
                  <a:cubicBezTo>
                    <a:pt x="104" y="55"/>
                    <a:pt x="98" y="55"/>
                    <a:pt x="94" y="61"/>
                  </a:cubicBezTo>
                  <a:cubicBezTo>
                    <a:pt x="91" y="61"/>
                    <a:pt x="86" y="60"/>
                    <a:pt x="82" y="59"/>
                  </a:cubicBezTo>
                  <a:cubicBezTo>
                    <a:pt x="73" y="58"/>
                    <a:pt x="64" y="56"/>
                    <a:pt x="54" y="54"/>
                  </a:cubicBezTo>
                  <a:cubicBezTo>
                    <a:pt x="50" y="51"/>
                    <a:pt x="50" y="44"/>
                    <a:pt x="46" y="46"/>
                  </a:cubicBezTo>
                  <a:cubicBezTo>
                    <a:pt x="42" y="48"/>
                    <a:pt x="38" y="47"/>
                    <a:pt x="34" y="47"/>
                  </a:cubicBezTo>
                  <a:cubicBezTo>
                    <a:pt x="30" y="48"/>
                    <a:pt x="28" y="55"/>
                    <a:pt x="23" y="51"/>
                  </a:cubicBezTo>
                  <a:cubicBezTo>
                    <a:pt x="18" y="51"/>
                    <a:pt x="18" y="44"/>
                    <a:pt x="13" y="50"/>
                  </a:cubicBezTo>
                  <a:cubicBezTo>
                    <a:pt x="9" y="49"/>
                    <a:pt x="6" y="46"/>
                    <a:pt x="3" y="45"/>
                  </a:cubicBezTo>
                  <a:cubicBezTo>
                    <a:pt x="0" y="39"/>
                    <a:pt x="6" y="40"/>
                    <a:pt x="3" y="35"/>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66" name="Freeform 287">
              <a:extLst>
                <a:ext uri="{FF2B5EF4-FFF2-40B4-BE49-F238E27FC236}">
                  <a16:creationId xmlns:a16="http://schemas.microsoft.com/office/drawing/2014/main" id="{9FA32E34-E94C-4ACB-AD3F-C8975ECA7959}"/>
                </a:ext>
              </a:extLst>
            </p:cNvPr>
            <p:cNvSpPr>
              <a:spLocks noEditPoints="1"/>
            </p:cNvSpPr>
            <p:nvPr/>
          </p:nvSpPr>
          <p:spPr bwMode="auto">
            <a:xfrm>
              <a:off x="2538592" y="3567239"/>
              <a:ext cx="130089" cy="115432"/>
            </a:xfrm>
            <a:custGeom>
              <a:avLst/>
              <a:gdLst/>
              <a:ahLst/>
              <a:cxnLst>
                <a:cxn ang="0">
                  <a:pos x="261" y="199"/>
                </a:cxn>
                <a:cxn ang="0">
                  <a:pos x="251" y="219"/>
                </a:cxn>
                <a:cxn ang="0">
                  <a:pos x="246" y="206"/>
                </a:cxn>
                <a:cxn ang="0">
                  <a:pos x="254" y="191"/>
                </a:cxn>
                <a:cxn ang="0">
                  <a:pos x="56" y="177"/>
                </a:cxn>
                <a:cxn ang="0">
                  <a:pos x="66" y="149"/>
                </a:cxn>
                <a:cxn ang="0">
                  <a:pos x="69" y="128"/>
                </a:cxn>
                <a:cxn ang="0">
                  <a:pos x="68" y="123"/>
                </a:cxn>
                <a:cxn ang="0">
                  <a:pos x="56" y="102"/>
                </a:cxn>
                <a:cxn ang="0">
                  <a:pos x="46" y="82"/>
                </a:cxn>
                <a:cxn ang="0">
                  <a:pos x="20" y="75"/>
                </a:cxn>
                <a:cxn ang="0">
                  <a:pos x="12" y="68"/>
                </a:cxn>
                <a:cxn ang="0">
                  <a:pos x="6" y="58"/>
                </a:cxn>
                <a:cxn ang="0">
                  <a:pos x="27" y="52"/>
                </a:cxn>
                <a:cxn ang="0">
                  <a:pos x="50" y="56"/>
                </a:cxn>
                <a:cxn ang="0">
                  <a:pos x="62" y="46"/>
                </a:cxn>
                <a:cxn ang="0">
                  <a:pos x="67" y="32"/>
                </a:cxn>
                <a:cxn ang="0">
                  <a:pos x="87" y="41"/>
                </a:cxn>
                <a:cxn ang="0">
                  <a:pos x="100" y="29"/>
                </a:cxn>
                <a:cxn ang="0">
                  <a:pos x="122" y="4"/>
                </a:cxn>
                <a:cxn ang="0">
                  <a:pos x="145" y="8"/>
                </a:cxn>
                <a:cxn ang="0">
                  <a:pos x="165" y="19"/>
                </a:cxn>
                <a:cxn ang="0">
                  <a:pos x="177" y="25"/>
                </a:cxn>
                <a:cxn ang="0">
                  <a:pos x="195" y="36"/>
                </a:cxn>
                <a:cxn ang="0">
                  <a:pos x="221" y="44"/>
                </a:cxn>
                <a:cxn ang="0">
                  <a:pos x="232" y="54"/>
                </a:cxn>
                <a:cxn ang="0">
                  <a:pos x="226" y="80"/>
                </a:cxn>
                <a:cxn ang="0">
                  <a:pos x="210" y="91"/>
                </a:cxn>
                <a:cxn ang="0">
                  <a:pos x="198" y="112"/>
                </a:cxn>
                <a:cxn ang="0">
                  <a:pos x="215" y="114"/>
                </a:cxn>
                <a:cxn ang="0">
                  <a:pos x="215" y="134"/>
                </a:cxn>
                <a:cxn ang="0">
                  <a:pos x="213" y="148"/>
                </a:cxn>
                <a:cxn ang="0">
                  <a:pos x="226" y="165"/>
                </a:cxn>
                <a:cxn ang="0">
                  <a:pos x="186" y="180"/>
                </a:cxn>
                <a:cxn ang="0">
                  <a:pos x="158" y="174"/>
                </a:cxn>
                <a:cxn ang="0">
                  <a:pos x="140" y="199"/>
                </a:cxn>
                <a:cxn ang="0">
                  <a:pos x="117" y="198"/>
                </a:cxn>
                <a:cxn ang="0">
                  <a:pos x="99" y="193"/>
                </a:cxn>
                <a:cxn ang="0">
                  <a:pos x="77" y="189"/>
                </a:cxn>
                <a:cxn ang="0">
                  <a:pos x="59" y="180"/>
                </a:cxn>
              </a:cxnLst>
              <a:rect l="0" t="0" r="r" b="b"/>
              <a:pathLst>
                <a:path w="262" h="224">
                  <a:moveTo>
                    <a:pt x="259" y="185"/>
                  </a:moveTo>
                  <a:cubicBezTo>
                    <a:pt x="261" y="189"/>
                    <a:pt x="260" y="194"/>
                    <a:pt x="261" y="199"/>
                  </a:cubicBezTo>
                  <a:cubicBezTo>
                    <a:pt x="262" y="205"/>
                    <a:pt x="259" y="209"/>
                    <a:pt x="258" y="215"/>
                  </a:cubicBezTo>
                  <a:cubicBezTo>
                    <a:pt x="258" y="221"/>
                    <a:pt x="254" y="224"/>
                    <a:pt x="251" y="219"/>
                  </a:cubicBezTo>
                  <a:cubicBezTo>
                    <a:pt x="244" y="219"/>
                    <a:pt x="253" y="213"/>
                    <a:pt x="246" y="213"/>
                  </a:cubicBezTo>
                  <a:cubicBezTo>
                    <a:pt x="251" y="207"/>
                    <a:pt x="241" y="211"/>
                    <a:pt x="246" y="206"/>
                  </a:cubicBezTo>
                  <a:cubicBezTo>
                    <a:pt x="242" y="203"/>
                    <a:pt x="246" y="201"/>
                    <a:pt x="244" y="197"/>
                  </a:cubicBezTo>
                  <a:cubicBezTo>
                    <a:pt x="247" y="193"/>
                    <a:pt x="252" y="193"/>
                    <a:pt x="254" y="191"/>
                  </a:cubicBezTo>
                  <a:cubicBezTo>
                    <a:pt x="260" y="195"/>
                    <a:pt x="255" y="185"/>
                    <a:pt x="259" y="185"/>
                  </a:cubicBezTo>
                  <a:close/>
                  <a:moveTo>
                    <a:pt x="56" y="177"/>
                  </a:moveTo>
                  <a:cubicBezTo>
                    <a:pt x="60" y="176"/>
                    <a:pt x="63" y="171"/>
                    <a:pt x="63" y="165"/>
                  </a:cubicBezTo>
                  <a:cubicBezTo>
                    <a:pt x="64" y="160"/>
                    <a:pt x="65" y="154"/>
                    <a:pt x="66" y="149"/>
                  </a:cubicBezTo>
                  <a:cubicBezTo>
                    <a:pt x="73" y="145"/>
                    <a:pt x="63" y="149"/>
                    <a:pt x="66" y="143"/>
                  </a:cubicBezTo>
                  <a:cubicBezTo>
                    <a:pt x="67" y="138"/>
                    <a:pt x="67" y="130"/>
                    <a:pt x="69" y="128"/>
                  </a:cubicBezTo>
                  <a:cubicBezTo>
                    <a:pt x="73" y="130"/>
                    <a:pt x="76" y="137"/>
                    <a:pt x="77" y="138"/>
                  </a:cubicBezTo>
                  <a:cubicBezTo>
                    <a:pt x="76" y="131"/>
                    <a:pt x="71" y="128"/>
                    <a:pt x="68" y="123"/>
                  </a:cubicBezTo>
                  <a:cubicBezTo>
                    <a:pt x="69" y="118"/>
                    <a:pt x="72" y="114"/>
                    <a:pt x="67" y="109"/>
                  </a:cubicBezTo>
                  <a:cubicBezTo>
                    <a:pt x="64" y="105"/>
                    <a:pt x="58" y="108"/>
                    <a:pt x="56" y="102"/>
                  </a:cubicBezTo>
                  <a:cubicBezTo>
                    <a:pt x="50" y="98"/>
                    <a:pt x="55" y="94"/>
                    <a:pt x="52" y="90"/>
                  </a:cubicBezTo>
                  <a:cubicBezTo>
                    <a:pt x="49" y="88"/>
                    <a:pt x="41" y="88"/>
                    <a:pt x="46" y="82"/>
                  </a:cubicBezTo>
                  <a:cubicBezTo>
                    <a:pt x="42" y="78"/>
                    <a:pt x="38" y="85"/>
                    <a:pt x="35" y="80"/>
                  </a:cubicBezTo>
                  <a:cubicBezTo>
                    <a:pt x="30" y="78"/>
                    <a:pt x="25" y="75"/>
                    <a:pt x="20" y="75"/>
                  </a:cubicBezTo>
                  <a:cubicBezTo>
                    <a:pt x="17" y="70"/>
                    <a:pt x="11" y="78"/>
                    <a:pt x="9" y="71"/>
                  </a:cubicBezTo>
                  <a:cubicBezTo>
                    <a:pt x="2" y="70"/>
                    <a:pt x="8" y="68"/>
                    <a:pt x="12" y="68"/>
                  </a:cubicBezTo>
                  <a:cubicBezTo>
                    <a:pt x="9" y="63"/>
                    <a:pt x="7" y="67"/>
                    <a:pt x="12" y="62"/>
                  </a:cubicBezTo>
                  <a:cubicBezTo>
                    <a:pt x="8" y="63"/>
                    <a:pt x="0" y="62"/>
                    <a:pt x="6" y="58"/>
                  </a:cubicBezTo>
                  <a:cubicBezTo>
                    <a:pt x="9" y="57"/>
                    <a:pt x="14" y="56"/>
                    <a:pt x="18" y="54"/>
                  </a:cubicBezTo>
                  <a:cubicBezTo>
                    <a:pt x="21" y="57"/>
                    <a:pt x="25" y="54"/>
                    <a:pt x="27" y="52"/>
                  </a:cubicBezTo>
                  <a:cubicBezTo>
                    <a:pt x="31" y="51"/>
                    <a:pt x="35" y="50"/>
                    <a:pt x="38" y="55"/>
                  </a:cubicBezTo>
                  <a:cubicBezTo>
                    <a:pt x="41" y="62"/>
                    <a:pt x="46" y="53"/>
                    <a:pt x="50" y="56"/>
                  </a:cubicBezTo>
                  <a:cubicBezTo>
                    <a:pt x="54" y="55"/>
                    <a:pt x="56" y="55"/>
                    <a:pt x="59" y="56"/>
                  </a:cubicBezTo>
                  <a:cubicBezTo>
                    <a:pt x="67" y="57"/>
                    <a:pt x="59" y="52"/>
                    <a:pt x="62" y="46"/>
                  </a:cubicBezTo>
                  <a:cubicBezTo>
                    <a:pt x="62" y="41"/>
                    <a:pt x="56" y="39"/>
                    <a:pt x="55" y="33"/>
                  </a:cubicBezTo>
                  <a:cubicBezTo>
                    <a:pt x="56" y="30"/>
                    <a:pt x="63" y="35"/>
                    <a:pt x="67" y="32"/>
                  </a:cubicBezTo>
                  <a:cubicBezTo>
                    <a:pt x="67" y="36"/>
                    <a:pt x="68" y="42"/>
                    <a:pt x="73" y="39"/>
                  </a:cubicBezTo>
                  <a:cubicBezTo>
                    <a:pt x="78" y="39"/>
                    <a:pt x="83" y="40"/>
                    <a:pt x="87" y="41"/>
                  </a:cubicBezTo>
                  <a:cubicBezTo>
                    <a:pt x="89" y="41"/>
                    <a:pt x="100" y="37"/>
                    <a:pt x="93" y="37"/>
                  </a:cubicBezTo>
                  <a:cubicBezTo>
                    <a:pt x="89" y="34"/>
                    <a:pt x="97" y="30"/>
                    <a:pt x="100" y="29"/>
                  </a:cubicBezTo>
                  <a:cubicBezTo>
                    <a:pt x="106" y="27"/>
                    <a:pt x="114" y="27"/>
                    <a:pt x="118" y="20"/>
                  </a:cubicBezTo>
                  <a:cubicBezTo>
                    <a:pt x="118" y="14"/>
                    <a:pt x="116" y="6"/>
                    <a:pt x="122" y="4"/>
                  </a:cubicBezTo>
                  <a:cubicBezTo>
                    <a:pt x="126" y="1"/>
                    <a:pt x="131" y="3"/>
                    <a:pt x="136" y="0"/>
                  </a:cubicBezTo>
                  <a:cubicBezTo>
                    <a:pt x="137" y="5"/>
                    <a:pt x="141" y="12"/>
                    <a:pt x="145" y="8"/>
                  </a:cubicBezTo>
                  <a:cubicBezTo>
                    <a:pt x="149" y="5"/>
                    <a:pt x="148" y="18"/>
                    <a:pt x="154" y="14"/>
                  </a:cubicBezTo>
                  <a:cubicBezTo>
                    <a:pt x="156" y="18"/>
                    <a:pt x="161" y="17"/>
                    <a:pt x="165" y="19"/>
                  </a:cubicBezTo>
                  <a:cubicBezTo>
                    <a:pt x="166" y="21"/>
                    <a:pt x="164" y="29"/>
                    <a:pt x="170" y="27"/>
                  </a:cubicBezTo>
                  <a:cubicBezTo>
                    <a:pt x="173" y="29"/>
                    <a:pt x="178" y="18"/>
                    <a:pt x="177" y="25"/>
                  </a:cubicBezTo>
                  <a:cubicBezTo>
                    <a:pt x="176" y="31"/>
                    <a:pt x="181" y="29"/>
                    <a:pt x="185" y="32"/>
                  </a:cubicBezTo>
                  <a:cubicBezTo>
                    <a:pt x="188" y="37"/>
                    <a:pt x="192" y="35"/>
                    <a:pt x="195" y="36"/>
                  </a:cubicBezTo>
                  <a:cubicBezTo>
                    <a:pt x="200" y="37"/>
                    <a:pt x="206" y="35"/>
                    <a:pt x="210" y="41"/>
                  </a:cubicBezTo>
                  <a:cubicBezTo>
                    <a:pt x="213" y="45"/>
                    <a:pt x="217" y="44"/>
                    <a:pt x="221" y="44"/>
                  </a:cubicBezTo>
                  <a:cubicBezTo>
                    <a:pt x="225" y="43"/>
                    <a:pt x="228" y="48"/>
                    <a:pt x="232" y="46"/>
                  </a:cubicBezTo>
                  <a:cubicBezTo>
                    <a:pt x="239" y="47"/>
                    <a:pt x="236" y="51"/>
                    <a:pt x="232" y="54"/>
                  </a:cubicBezTo>
                  <a:cubicBezTo>
                    <a:pt x="228" y="57"/>
                    <a:pt x="230" y="63"/>
                    <a:pt x="226" y="66"/>
                  </a:cubicBezTo>
                  <a:cubicBezTo>
                    <a:pt x="227" y="70"/>
                    <a:pt x="224" y="75"/>
                    <a:pt x="226" y="80"/>
                  </a:cubicBezTo>
                  <a:cubicBezTo>
                    <a:pt x="222" y="85"/>
                    <a:pt x="219" y="81"/>
                    <a:pt x="215" y="82"/>
                  </a:cubicBezTo>
                  <a:cubicBezTo>
                    <a:pt x="213" y="86"/>
                    <a:pt x="216" y="86"/>
                    <a:pt x="210" y="91"/>
                  </a:cubicBezTo>
                  <a:cubicBezTo>
                    <a:pt x="206" y="93"/>
                    <a:pt x="206" y="96"/>
                    <a:pt x="203" y="100"/>
                  </a:cubicBezTo>
                  <a:cubicBezTo>
                    <a:pt x="197" y="101"/>
                    <a:pt x="201" y="108"/>
                    <a:pt x="198" y="112"/>
                  </a:cubicBezTo>
                  <a:cubicBezTo>
                    <a:pt x="200" y="116"/>
                    <a:pt x="204" y="109"/>
                    <a:pt x="207" y="106"/>
                  </a:cubicBezTo>
                  <a:cubicBezTo>
                    <a:pt x="213" y="102"/>
                    <a:pt x="214" y="109"/>
                    <a:pt x="215" y="114"/>
                  </a:cubicBezTo>
                  <a:cubicBezTo>
                    <a:pt x="217" y="120"/>
                    <a:pt x="206" y="120"/>
                    <a:pt x="215" y="124"/>
                  </a:cubicBezTo>
                  <a:cubicBezTo>
                    <a:pt x="216" y="129"/>
                    <a:pt x="221" y="130"/>
                    <a:pt x="215" y="134"/>
                  </a:cubicBezTo>
                  <a:cubicBezTo>
                    <a:pt x="212" y="136"/>
                    <a:pt x="204" y="134"/>
                    <a:pt x="210" y="140"/>
                  </a:cubicBezTo>
                  <a:cubicBezTo>
                    <a:pt x="215" y="140"/>
                    <a:pt x="219" y="145"/>
                    <a:pt x="213" y="148"/>
                  </a:cubicBezTo>
                  <a:cubicBezTo>
                    <a:pt x="211" y="153"/>
                    <a:pt x="218" y="156"/>
                    <a:pt x="221" y="158"/>
                  </a:cubicBezTo>
                  <a:cubicBezTo>
                    <a:pt x="226" y="155"/>
                    <a:pt x="230" y="158"/>
                    <a:pt x="226" y="165"/>
                  </a:cubicBezTo>
                  <a:cubicBezTo>
                    <a:pt x="221" y="171"/>
                    <a:pt x="214" y="175"/>
                    <a:pt x="208" y="181"/>
                  </a:cubicBezTo>
                  <a:cubicBezTo>
                    <a:pt x="201" y="182"/>
                    <a:pt x="192" y="187"/>
                    <a:pt x="186" y="180"/>
                  </a:cubicBezTo>
                  <a:cubicBezTo>
                    <a:pt x="182" y="176"/>
                    <a:pt x="178" y="175"/>
                    <a:pt x="173" y="177"/>
                  </a:cubicBezTo>
                  <a:cubicBezTo>
                    <a:pt x="168" y="177"/>
                    <a:pt x="163" y="171"/>
                    <a:pt x="158" y="174"/>
                  </a:cubicBezTo>
                  <a:cubicBezTo>
                    <a:pt x="152" y="177"/>
                    <a:pt x="145" y="182"/>
                    <a:pt x="144" y="190"/>
                  </a:cubicBezTo>
                  <a:cubicBezTo>
                    <a:pt x="147" y="198"/>
                    <a:pt x="146" y="199"/>
                    <a:pt x="140" y="199"/>
                  </a:cubicBezTo>
                  <a:cubicBezTo>
                    <a:pt x="136" y="201"/>
                    <a:pt x="132" y="200"/>
                    <a:pt x="129" y="199"/>
                  </a:cubicBezTo>
                  <a:cubicBezTo>
                    <a:pt x="124" y="203"/>
                    <a:pt x="122" y="195"/>
                    <a:pt x="117" y="198"/>
                  </a:cubicBezTo>
                  <a:cubicBezTo>
                    <a:pt x="113" y="198"/>
                    <a:pt x="115" y="189"/>
                    <a:pt x="109" y="191"/>
                  </a:cubicBezTo>
                  <a:cubicBezTo>
                    <a:pt x="104" y="188"/>
                    <a:pt x="101" y="190"/>
                    <a:pt x="99" y="193"/>
                  </a:cubicBezTo>
                  <a:cubicBezTo>
                    <a:pt x="94" y="193"/>
                    <a:pt x="92" y="191"/>
                    <a:pt x="87" y="192"/>
                  </a:cubicBezTo>
                  <a:cubicBezTo>
                    <a:pt x="85" y="187"/>
                    <a:pt x="80" y="192"/>
                    <a:pt x="77" y="189"/>
                  </a:cubicBezTo>
                  <a:cubicBezTo>
                    <a:pt x="74" y="185"/>
                    <a:pt x="69" y="186"/>
                    <a:pt x="65" y="184"/>
                  </a:cubicBezTo>
                  <a:cubicBezTo>
                    <a:pt x="60" y="187"/>
                    <a:pt x="66" y="176"/>
                    <a:pt x="59" y="180"/>
                  </a:cubicBezTo>
                  <a:cubicBezTo>
                    <a:pt x="58" y="179"/>
                    <a:pt x="57" y="178"/>
                    <a:pt x="56" y="177"/>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67" name="Freeform 288">
              <a:extLst>
                <a:ext uri="{FF2B5EF4-FFF2-40B4-BE49-F238E27FC236}">
                  <a16:creationId xmlns:a16="http://schemas.microsoft.com/office/drawing/2014/main" id="{03E8F527-A7BA-4029-8DFD-28AA65BF1512}"/>
                </a:ext>
              </a:extLst>
            </p:cNvPr>
            <p:cNvSpPr>
              <a:spLocks/>
            </p:cNvSpPr>
            <p:nvPr/>
          </p:nvSpPr>
          <p:spPr bwMode="auto">
            <a:xfrm>
              <a:off x="2613714" y="3539755"/>
              <a:ext cx="34814" cy="32981"/>
            </a:xfrm>
            <a:custGeom>
              <a:avLst/>
              <a:gdLst/>
              <a:ahLst/>
              <a:cxnLst>
                <a:cxn ang="0">
                  <a:pos x="67" y="5"/>
                </a:cxn>
                <a:cxn ang="0">
                  <a:pos x="64" y="17"/>
                </a:cxn>
                <a:cxn ang="0">
                  <a:pos x="64" y="22"/>
                </a:cxn>
                <a:cxn ang="0">
                  <a:pos x="61" y="33"/>
                </a:cxn>
                <a:cxn ang="0">
                  <a:pos x="49" y="35"/>
                </a:cxn>
                <a:cxn ang="0">
                  <a:pos x="50" y="44"/>
                </a:cxn>
                <a:cxn ang="0">
                  <a:pos x="46" y="54"/>
                </a:cxn>
                <a:cxn ang="0">
                  <a:pos x="41" y="60"/>
                </a:cxn>
                <a:cxn ang="0">
                  <a:pos x="39" y="49"/>
                </a:cxn>
                <a:cxn ang="0">
                  <a:pos x="29" y="45"/>
                </a:cxn>
                <a:cxn ang="0">
                  <a:pos x="18" y="45"/>
                </a:cxn>
                <a:cxn ang="0">
                  <a:pos x="7" y="46"/>
                </a:cxn>
                <a:cxn ang="0">
                  <a:pos x="7" y="37"/>
                </a:cxn>
                <a:cxn ang="0">
                  <a:pos x="20" y="20"/>
                </a:cxn>
                <a:cxn ang="0">
                  <a:pos x="29" y="13"/>
                </a:cxn>
                <a:cxn ang="0">
                  <a:pos x="29" y="22"/>
                </a:cxn>
                <a:cxn ang="0">
                  <a:pos x="37" y="27"/>
                </a:cxn>
                <a:cxn ang="0">
                  <a:pos x="40" y="20"/>
                </a:cxn>
                <a:cxn ang="0">
                  <a:pos x="34" y="14"/>
                </a:cxn>
                <a:cxn ang="0">
                  <a:pos x="40" y="4"/>
                </a:cxn>
                <a:cxn ang="0">
                  <a:pos x="58" y="0"/>
                </a:cxn>
                <a:cxn ang="0">
                  <a:pos x="67" y="5"/>
                </a:cxn>
              </a:cxnLst>
              <a:rect l="0" t="0" r="r" b="b"/>
              <a:pathLst>
                <a:path w="70" h="62">
                  <a:moveTo>
                    <a:pt x="67" y="5"/>
                  </a:moveTo>
                  <a:cubicBezTo>
                    <a:pt x="70" y="10"/>
                    <a:pt x="65" y="15"/>
                    <a:pt x="64" y="17"/>
                  </a:cubicBezTo>
                  <a:cubicBezTo>
                    <a:pt x="58" y="15"/>
                    <a:pt x="59" y="25"/>
                    <a:pt x="64" y="22"/>
                  </a:cubicBezTo>
                  <a:cubicBezTo>
                    <a:pt x="69" y="26"/>
                    <a:pt x="61" y="27"/>
                    <a:pt x="61" y="33"/>
                  </a:cubicBezTo>
                  <a:cubicBezTo>
                    <a:pt x="57" y="36"/>
                    <a:pt x="53" y="35"/>
                    <a:pt x="49" y="35"/>
                  </a:cubicBezTo>
                  <a:cubicBezTo>
                    <a:pt x="42" y="37"/>
                    <a:pt x="50" y="39"/>
                    <a:pt x="50" y="44"/>
                  </a:cubicBezTo>
                  <a:cubicBezTo>
                    <a:pt x="49" y="49"/>
                    <a:pt x="50" y="52"/>
                    <a:pt x="46" y="54"/>
                  </a:cubicBezTo>
                  <a:cubicBezTo>
                    <a:pt x="48" y="56"/>
                    <a:pt x="47" y="62"/>
                    <a:pt x="41" y="60"/>
                  </a:cubicBezTo>
                  <a:cubicBezTo>
                    <a:pt x="40" y="57"/>
                    <a:pt x="46" y="51"/>
                    <a:pt x="39" y="49"/>
                  </a:cubicBezTo>
                  <a:cubicBezTo>
                    <a:pt x="35" y="48"/>
                    <a:pt x="32" y="49"/>
                    <a:pt x="29" y="45"/>
                  </a:cubicBezTo>
                  <a:cubicBezTo>
                    <a:pt x="26" y="44"/>
                    <a:pt x="23" y="44"/>
                    <a:pt x="18" y="45"/>
                  </a:cubicBezTo>
                  <a:cubicBezTo>
                    <a:pt x="17" y="48"/>
                    <a:pt x="11" y="47"/>
                    <a:pt x="7" y="46"/>
                  </a:cubicBezTo>
                  <a:cubicBezTo>
                    <a:pt x="3" y="43"/>
                    <a:pt x="0" y="40"/>
                    <a:pt x="7" y="37"/>
                  </a:cubicBezTo>
                  <a:cubicBezTo>
                    <a:pt x="12" y="33"/>
                    <a:pt x="18" y="28"/>
                    <a:pt x="20" y="20"/>
                  </a:cubicBezTo>
                  <a:cubicBezTo>
                    <a:pt x="21" y="14"/>
                    <a:pt x="25" y="11"/>
                    <a:pt x="29" y="13"/>
                  </a:cubicBezTo>
                  <a:cubicBezTo>
                    <a:pt x="36" y="17"/>
                    <a:pt x="29" y="19"/>
                    <a:pt x="29" y="22"/>
                  </a:cubicBezTo>
                  <a:cubicBezTo>
                    <a:pt x="26" y="28"/>
                    <a:pt x="33" y="26"/>
                    <a:pt x="37" y="27"/>
                  </a:cubicBezTo>
                  <a:cubicBezTo>
                    <a:pt x="39" y="26"/>
                    <a:pt x="47" y="20"/>
                    <a:pt x="40" y="20"/>
                  </a:cubicBezTo>
                  <a:cubicBezTo>
                    <a:pt x="37" y="16"/>
                    <a:pt x="42" y="13"/>
                    <a:pt x="34" y="14"/>
                  </a:cubicBezTo>
                  <a:cubicBezTo>
                    <a:pt x="34" y="9"/>
                    <a:pt x="35" y="4"/>
                    <a:pt x="40" y="4"/>
                  </a:cubicBezTo>
                  <a:cubicBezTo>
                    <a:pt x="46" y="0"/>
                    <a:pt x="52" y="2"/>
                    <a:pt x="58" y="0"/>
                  </a:cubicBezTo>
                  <a:cubicBezTo>
                    <a:pt x="61" y="0"/>
                    <a:pt x="64" y="6"/>
                    <a:pt x="67" y="5"/>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68" name="Freeform 289">
              <a:extLst>
                <a:ext uri="{FF2B5EF4-FFF2-40B4-BE49-F238E27FC236}">
                  <a16:creationId xmlns:a16="http://schemas.microsoft.com/office/drawing/2014/main" id="{782B86F8-72AD-40D7-B6C7-67A750B0C9A8}"/>
                </a:ext>
              </a:extLst>
            </p:cNvPr>
            <p:cNvSpPr>
              <a:spLocks/>
            </p:cNvSpPr>
            <p:nvPr/>
          </p:nvSpPr>
          <p:spPr bwMode="auto">
            <a:xfrm>
              <a:off x="2606385" y="3561743"/>
              <a:ext cx="34814" cy="21987"/>
            </a:xfrm>
            <a:custGeom>
              <a:avLst/>
              <a:gdLst/>
              <a:ahLst/>
              <a:cxnLst>
                <a:cxn ang="0">
                  <a:pos x="0" y="9"/>
                </a:cxn>
                <a:cxn ang="0">
                  <a:pos x="17" y="4"/>
                </a:cxn>
                <a:cxn ang="0">
                  <a:pos x="29" y="4"/>
                </a:cxn>
                <a:cxn ang="0">
                  <a:pos x="40" y="1"/>
                </a:cxn>
                <a:cxn ang="0">
                  <a:pos x="49" y="6"/>
                </a:cxn>
                <a:cxn ang="0">
                  <a:pos x="59" y="10"/>
                </a:cxn>
                <a:cxn ang="0">
                  <a:pos x="63" y="18"/>
                </a:cxn>
                <a:cxn ang="0">
                  <a:pos x="65" y="31"/>
                </a:cxn>
                <a:cxn ang="0">
                  <a:pos x="58" y="39"/>
                </a:cxn>
                <a:cxn ang="0">
                  <a:pos x="54" y="45"/>
                </a:cxn>
                <a:cxn ang="0">
                  <a:pos x="44" y="39"/>
                </a:cxn>
                <a:cxn ang="0">
                  <a:pos x="39" y="33"/>
                </a:cxn>
                <a:cxn ang="0">
                  <a:pos x="29" y="34"/>
                </a:cxn>
                <a:cxn ang="0">
                  <a:pos x="24" y="26"/>
                </a:cxn>
                <a:cxn ang="0">
                  <a:pos x="13" y="21"/>
                </a:cxn>
                <a:cxn ang="0">
                  <a:pos x="4" y="17"/>
                </a:cxn>
                <a:cxn ang="0">
                  <a:pos x="0" y="9"/>
                </a:cxn>
              </a:cxnLst>
              <a:rect l="0" t="0" r="r" b="b"/>
              <a:pathLst>
                <a:path w="70" h="45">
                  <a:moveTo>
                    <a:pt x="0" y="9"/>
                  </a:moveTo>
                  <a:cubicBezTo>
                    <a:pt x="5" y="6"/>
                    <a:pt x="11" y="1"/>
                    <a:pt x="17" y="4"/>
                  </a:cubicBezTo>
                  <a:cubicBezTo>
                    <a:pt x="21" y="4"/>
                    <a:pt x="25" y="2"/>
                    <a:pt x="29" y="4"/>
                  </a:cubicBezTo>
                  <a:cubicBezTo>
                    <a:pt x="34" y="3"/>
                    <a:pt x="35" y="2"/>
                    <a:pt x="40" y="1"/>
                  </a:cubicBezTo>
                  <a:cubicBezTo>
                    <a:pt x="42" y="2"/>
                    <a:pt x="47" y="0"/>
                    <a:pt x="49" y="6"/>
                  </a:cubicBezTo>
                  <a:cubicBezTo>
                    <a:pt x="52" y="4"/>
                    <a:pt x="59" y="6"/>
                    <a:pt x="59" y="10"/>
                  </a:cubicBezTo>
                  <a:cubicBezTo>
                    <a:pt x="55" y="16"/>
                    <a:pt x="58" y="18"/>
                    <a:pt x="63" y="18"/>
                  </a:cubicBezTo>
                  <a:cubicBezTo>
                    <a:pt x="67" y="19"/>
                    <a:pt x="70" y="28"/>
                    <a:pt x="65" y="31"/>
                  </a:cubicBezTo>
                  <a:cubicBezTo>
                    <a:pt x="62" y="30"/>
                    <a:pt x="57" y="33"/>
                    <a:pt x="58" y="39"/>
                  </a:cubicBezTo>
                  <a:cubicBezTo>
                    <a:pt x="62" y="43"/>
                    <a:pt x="59" y="45"/>
                    <a:pt x="54" y="45"/>
                  </a:cubicBezTo>
                  <a:cubicBezTo>
                    <a:pt x="51" y="45"/>
                    <a:pt x="48" y="39"/>
                    <a:pt x="44" y="39"/>
                  </a:cubicBezTo>
                  <a:cubicBezTo>
                    <a:pt x="39" y="41"/>
                    <a:pt x="44" y="26"/>
                    <a:pt x="39" y="33"/>
                  </a:cubicBezTo>
                  <a:cubicBezTo>
                    <a:pt x="38" y="36"/>
                    <a:pt x="30" y="37"/>
                    <a:pt x="29" y="34"/>
                  </a:cubicBezTo>
                  <a:cubicBezTo>
                    <a:pt x="31" y="29"/>
                    <a:pt x="29" y="26"/>
                    <a:pt x="24" y="26"/>
                  </a:cubicBezTo>
                  <a:cubicBezTo>
                    <a:pt x="20" y="25"/>
                    <a:pt x="17" y="24"/>
                    <a:pt x="13" y="21"/>
                  </a:cubicBezTo>
                  <a:cubicBezTo>
                    <a:pt x="12" y="12"/>
                    <a:pt x="8" y="20"/>
                    <a:pt x="4" y="17"/>
                  </a:cubicBezTo>
                  <a:cubicBezTo>
                    <a:pt x="2" y="15"/>
                    <a:pt x="1" y="12"/>
                    <a:pt x="0" y="9"/>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69" name="Freeform 290">
              <a:extLst>
                <a:ext uri="{FF2B5EF4-FFF2-40B4-BE49-F238E27FC236}">
                  <a16:creationId xmlns:a16="http://schemas.microsoft.com/office/drawing/2014/main" id="{56290E13-0BB0-40A2-BFAF-1E0EFDF46EE5}"/>
                </a:ext>
              </a:extLst>
            </p:cNvPr>
            <p:cNvSpPr>
              <a:spLocks/>
            </p:cNvSpPr>
            <p:nvPr/>
          </p:nvSpPr>
          <p:spPr bwMode="auto">
            <a:xfrm>
              <a:off x="2632037" y="3574568"/>
              <a:ext cx="10994" cy="12825"/>
            </a:xfrm>
            <a:custGeom>
              <a:avLst/>
              <a:gdLst/>
              <a:ahLst/>
              <a:cxnLst>
                <a:cxn ang="0">
                  <a:pos x="5" y="18"/>
                </a:cxn>
                <a:cxn ang="0">
                  <a:pos x="5" y="6"/>
                </a:cxn>
                <a:cxn ang="0">
                  <a:pos x="14" y="11"/>
                </a:cxn>
                <a:cxn ang="0">
                  <a:pos x="16" y="20"/>
                </a:cxn>
                <a:cxn ang="0">
                  <a:pos x="5" y="18"/>
                </a:cxn>
              </a:cxnLst>
              <a:rect l="0" t="0" r="r" b="b"/>
              <a:pathLst>
                <a:path w="22" h="20">
                  <a:moveTo>
                    <a:pt x="5" y="18"/>
                  </a:moveTo>
                  <a:cubicBezTo>
                    <a:pt x="8" y="14"/>
                    <a:pt x="0" y="11"/>
                    <a:pt x="5" y="6"/>
                  </a:cubicBezTo>
                  <a:cubicBezTo>
                    <a:pt x="10" y="0"/>
                    <a:pt x="10" y="8"/>
                    <a:pt x="14" y="11"/>
                  </a:cubicBezTo>
                  <a:cubicBezTo>
                    <a:pt x="22" y="11"/>
                    <a:pt x="15" y="15"/>
                    <a:pt x="16" y="20"/>
                  </a:cubicBezTo>
                  <a:cubicBezTo>
                    <a:pt x="13" y="18"/>
                    <a:pt x="9" y="19"/>
                    <a:pt x="5" y="18"/>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70" name="Freeform 291">
              <a:extLst>
                <a:ext uri="{FF2B5EF4-FFF2-40B4-BE49-F238E27FC236}">
                  <a16:creationId xmlns:a16="http://schemas.microsoft.com/office/drawing/2014/main" id="{DBC688D8-1D9C-44DE-BEAB-A9EC3327F90F}"/>
                </a:ext>
              </a:extLst>
            </p:cNvPr>
            <p:cNvSpPr>
              <a:spLocks/>
            </p:cNvSpPr>
            <p:nvPr/>
          </p:nvSpPr>
          <p:spPr bwMode="auto">
            <a:xfrm>
              <a:off x="2683340" y="3354696"/>
              <a:ext cx="113601" cy="163071"/>
            </a:xfrm>
            <a:custGeom>
              <a:avLst/>
              <a:gdLst/>
              <a:ahLst/>
              <a:cxnLst>
                <a:cxn ang="0">
                  <a:pos x="218" y="75"/>
                </a:cxn>
                <a:cxn ang="0">
                  <a:pos x="190" y="82"/>
                </a:cxn>
                <a:cxn ang="0">
                  <a:pos x="178" y="98"/>
                </a:cxn>
                <a:cxn ang="0">
                  <a:pos x="169" y="120"/>
                </a:cxn>
                <a:cxn ang="0">
                  <a:pos x="144" y="132"/>
                </a:cxn>
                <a:cxn ang="0">
                  <a:pos x="124" y="147"/>
                </a:cxn>
                <a:cxn ang="0">
                  <a:pos x="115" y="164"/>
                </a:cxn>
                <a:cxn ang="0">
                  <a:pos x="112" y="188"/>
                </a:cxn>
                <a:cxn ang="0">
                  <a:pos x="132" y="200"/>
                </a:cxn>
                <a:cxn ang="0">
                  <a:pos x="136" y="215"/>
                </a:cxn>
                <a:cxn ang="0">
                  <a:pos x="103" y="215"/>
                </a:cxn>
                <a:cxn ang="0">
                  <a:pos x="113" y="221"/>
                </a:cxn>
                <a:cxn ang="0">
                  <a:pos x="134" y="218"/>
                </a:cxn>
                <a:cxn ang="0">
                  <a:pos x="120" y="230"/>
                </a:cxn>
                <a:cxn ang="0">
                  <a:pos x="106" y="235"/>
                </a:cxn>
                <a:cxn ang="0">
                  <a:pos x="101" y="253"/>
                </a:cxn>
                <a:cxn ang="0">
                  <a:pos x="96" y="274"/>
                </a:cxn>
                <a:cxn ang="0">
                  <a:pos x="78" y="293"/>
                </a:cxn>
                <a:cxn ang="0">
                  <a:pos x="56" y="302"/>
                </a:cxn>
                <a:cxn ang="0">
                  <a:pos x="35" y="311"/>
                </a:cxn>
                <a:cxn ang="0">
                  <a:pos x="24" y="290"/>
                </a:cxn>
                <a:cxn ang="0">
                  <a:pos x="24" y="276"/>
                </a:cxn>
                <a:cxn ang="0">
                  <a:pos x="10" y="253"/>
                </a:cxn>
                <a:cxn ang="0">
                  <a:pos x="2" y="235"/>
                </a:cxn>
                <a:cxn ang="0">
                  <a:pos x="11" y="223"/>
                </a:cxn>
                <a:cxn ang="0">
                  <a:pos x="24" y="203"/>
                </a:cxn>
                <a:cxn ang="0">
                  <a:pos x="28" y="181"/>
                </a:cxn>
                <a:cxn ang="0">
                  <a:pos x="19" y="160"/>
                </a:cxn>
                <a:cxn ang="0">
                  <a:pos x="19" y="128"/>
                </a:cxn>
                <a:cxn ang="0">
                  <a:pos x="55" y="110"/>
                </a:cxn>
                <a:cxn ang="0">
                  <a:pos x="62" y="73"/>
                </a:cxn>
                <a:cxn ang="0">
                  <a:pos x="93" y="49"/>
                </a:cxn>
                <a:cxn ang="0">
                  <a:pos x="114" y="25"/>
                </a:cxn>
                <a:cxn ang="0">
                  <a:pos x="134" y="14"/>
                </a:cxn>
                <a:cxn ang="0">
                  <a:pos x="164" y="1"/>
                </a:cxn>
                <a:cxn ang="0">
                  <a:pos x="211" y="18"/>
                </a:cxn>
                <a:cxn ang="0">
                  <a:pos x="227" y="42"/>
                </a:cxn>
                <a:cxn ang="0">
                  <a:pos x="232" y="70"/>
                </a:cxn>
              </a:cxnLst>
              <a:rect l="0" t="0" r="r" b="b"/>
              <a:pathLst>
                <a:path w="233" h="313">
                  <a:moveTo>
                    <a:pt x="233" y="73"/>
                  </a:moveTo>
                  <a:cubicBezTo>
                    <a:pt x="228" y="72"/>
                    <a:pt x="222" y="76"/>
                    <a:pt x="218" y="75"/>
                  </a:cubicBezTo>
                  <a:cubicBezTo>
                    <a:pt x="213" y="73"/>
                    <a:pt x="209" y="67"/>
                    <a:pt x="205" y="72"/>
                  </a:cubicBezTo>
                  <a:cubicBezTo>
                    <a:pt x="199" y="74"/>
                    <a:pt x="197" y="84"/>
                    <a:pt x="190" y="82"/>
                  </a:cubicBezTo>
                  <a:cubicBezTo>
                    <a:pt x="185" y="83"/>
                    <a:pt x="183" y="87"/>
                    <a:pt x="188" y="90"/>
                  </a:cubicBezTo>
                  <a:cubicBezTo>
                    <a:pt x="186" y="94"/>
                    <a:pt x="179" y="95"/>
                    <a:pt x="178" y="98"/>
                  </a:cubicBezTo>
                  <a:cubicBezTo>
                    <a:pt x="180" y="101"/>
                    <a:pt x="190" y="104"/>
                    <a:pt x="184" y="106"/>
                  </a:cubicBezTo>
                  <a:cubicBezTo>
                    <a:pt x="177" y="109"/>
                    <a:pt x="176" y="119"/>
                    <a:pt x="169" y="120"/>
                  </a:cubicBezTo>
                  <a:cubicBezTo>
                    <a:pt x="164" y="122"/>
                    <a:pt x="159" y="126"/>
                    <a:pt x="155" y="127"/>
                  </a:cubicBezTo>
                  <a:cubicBezTo>
                    <a:pt x="150" y="122"/>
                    <a:pt x="147" y="129"/>
                    <a:pt x="144" y="132"/>
                  </a:cubicBezTo>
                  <a:cubicBezTo>
                    <a:pt x="139" y="133"/>
                    <a:pt x="134" y="136"/>
                    <a:pt x="131" y="141"/>
                  </a:cubicBezTo>
                  <a:cubicBezTo>
                    <a:pt x="127" y="142"/>
                    <a:pt x="120" y="139"/>
                    <a:pt x="124" y="147"/>
                  </a:cubicBezTo>
                  <a:cubicBezTo>
                    <a:pt x="121" y="152"/>
                    <a:pt x="117" y="150"/>
                    <a:pt x="112" y="149"/>
                  </a:cubicBezTo>
                  <a:cubicBezTo>
                    <a:pt x="114" y="155"/>
                    <a:pt x="117" y="158"/>
                    <a:pt x="115" y="164"/>
                  </a:cubicBezTo>
                  <a:cubicBezTo>
                    <a:pt x="114" y="169"/>
                    <a:pt x="105" y="166"/>
                    <a:pt x="109" y="174"/>
                  </a:cubicBezTo>
                  <a:cubicBezTo>
                    <a:pt x="109" y="179"/>
                    <a:pt x="111" y="185"/>
                    <a:pt x="112" y="188"/>
                  </a:cubicBezTo>
                  <a:cubicBezTo>
                    <a:pt x="109" y="191"/>
                    <a:pt x="119" y="189"/>
                    <a:pt x="121" y="192"/>
                  </a:cubicBezTo>
                  <a:cubicBezTo>
                    <a:pt x="126" y="189"/>
                    <a:pt x="128" y="198"/>
                    <a:pt x="132" y="200"/>
                  </a:cubicBezTo>
                  <a:cubicBezTo>
                    <a:pt x="137" y="201"/>
                    <a:pt x="140" y="202"/>
                    <a:pt x="143" y="207"/>
                  </a:cubicBezTo>
                  <a:cubicBezTo>
                    <a:pt x="147" y="212"/>
                    <a:pt x="138" y="211"/>
                    <a:pt x="136" y="215"/>
                  </a:cubicBezTo>
                  <a:cubicBezTo>
                    <a:pt x="131" y="217"/>
                    <a:pt x="125" y="222"/>
                    <a:pt x="120" y="218"/>
                  </a:cubicBezTo>
                  <a:cubicBezTo>
                    <a:pt x="114" y="218"/>
                    <a:pt x="108" y="213"/>
                    <a:pt x="103" y="215"/>
                  </a:cubicBezTo>
                  <a:cubicBezTo>
                    <a:pt x="98" y="213"/>
                    <a:pt x="94" y="219"/>
                    <a:pt x="101" y="217"/>
                  </a:cubicBezTo>
                  <a:cubicBezTo>
                    <a:pt x="105" y="218"/>
                    <a:pt x="109" y="219"/>
                    <a:pt x="113" y="221"/>
                  </a:cubicBezTo>
                  <a:cubicBezTo>
                    <a:pt x="117" y="223"/>
                    <a:pt x="120" y="221"/>
                    <a:pt x="124" y="221"/>
                  </a:cubicBezTo>
                  <a:cubicBezTo>
                    <a:pt x="127" y="219"/>
                    <a:pt x="132" y="220"/>
                    <a:pt x="134" y="218"/>
                  </a:cubicBezTo>
                  <a:cubicBezTo>
                    <a:pt x="139" y="223"/>
                    <a:pt x="127" y="219"/>
                    <a:pt x="131" y="224"/>
                  </a:cubicBezTo>
                  <a:cubicBezTo>
                    <a:pt x="126" y="224"/>
                    <a:pt x="124" y="231"/>
                    <a:pt x="120" y="230"/>
                  </a:cubicBezTo>
                  <a:cubicBezTo>
                    <a:pt x="121" y="220"/>
                    <a:pt x="118" y="228"/>
                    <a:pt x="116" y="231"/>
                  </a:cubicBezTo>
                  <a:cubicBezTo>
                    <a:pt x="112" y="234"/>
                    <a:pt x="109" y="233"/>
                    <a:pt x="106" y="235"/>
                  </a:cubicBezTo>
                  <a:cubicBezTo>
                    <a:pt x="102" y="235"/>
                    <a:pt x="94" y="234"/>
                    <a:pt x="99" y="241"/>
                  </a:cubicBezTo>
                  <a:cubicBezTo>
                    <a:pt x="104" y="241"/>
                    <a:pt x="104" y="251"/>
                    <a:pt x="101" y="253"/>
                  </a:cubicBezTo>
                  <a:cubicBezTo>
                    <a:pt x="93" y="252"/>
                    <a:pt x="101" y="257"/>
                    <a:pt x="99" y="260"/>
                  </a:cubicBezTo>
                  <a:cubicBezTo>
                    <a:pt x="103" y="264"/>
                    <a:pt x="94" y="268"/>
                    <a:pt x="96" y="274"/>
                  </a:cubicBezTo>
                  <a:cubicBezTo>
                    <a:pt x="96" y="280"/>
                    <a:pt x="91" y="284"/>
                    <a:pt x="88" y="290"/>
                  </a:cubicBezTo>
                  <a:cubicBezTo>
                    <a:pt x="86" y="298"/>
                    <a:pt x="82" y="291"/>
                    <a:pt x="78" y="293"/>
                  </a:cubicBezTo>
                  <a:cubicBezTo>
                    <a:pt x="74" y="295"/>
                    <a:pt x="69" y="293"/>
                    <a:pt x="65" y="293"/>
                  </a:cubicBezTo>
                  <a:cubicBezTo>
                    <a:pt x="64" y="298"/>
                    <a:pt x="57" y="295"/>
                    <a:pt x="56" y="302"/>
                  </a:cubicBezTo>
                  <a:cubicBezTo>
                    <a:pt x="58" y="305"/>
                    <a:pt x="57" y="313"/>
                    <a:pt x="51" y="309"/>
                  </a:cubicBezTo>
                  <a:cubicBezTo>
                    <a:pt x="46" y="308"/>
                    <a:pt x="41" y="313"/>
                    <a:pt x="35" y="311"/>
                  </a:cubicBezTo>
                  <a:cubicBezTo>
                    <a:pt x="29" y="312"/>
                    <a:pt x="32" y="307"/>
                    <a:pt x="35" y="303"/>
                  </a:cubicBezTo>
                  <a:cubicBezTo>
                    <a:pt x="31" y="299"/>
                    <a:pt x="27" y="295"/>
                    <a:pt x="24" y="290"/>
                  </a:cubicBezTo>
                  <a:cubicBezTo>
                    <a:pt x="30" y="289"/>
                    <a:pt x="28" y="286"/>
                    <a:pt x="32" y="284"/>
                  </a:cubicBezTo>
                  <a:cubicBezTo>
                    <a:pt x="30" y="281"/>
                    <a:pt x="27" y="279"/>
                    <a:pt x="24" y="276"/>
                  </a:cubicBezTo>
                  <a:cubicBezTo>
                    <a:pt x="19" y="275"/>
                    <a:pt x="20" y="265"/>
                    <a:pt x="15" y="265"/>
                  </a:cubicBezTo>
                  <a:cubicBezTo>
                    <a:pt x="17" y="260"/>
                    <a:pt x="9" y="257"/>
                    <a:pt x="10" y="253"/>
                  </a:cubicBezTo>
                  <a:cubicBezTo>
                    <a:pt x="14" y="248"/>
                    <a:pt x="13" y="243"/>
                    <a:pt x="7" y="245"/>
                  </a:cubicBezTo>
                  <a:cubicBezTo>
                    <a:pt x="5" y="242"/>
                    <a:pt x="1" y="243"/>
                    <a:pt x="2" y="235"/>
                  </a:cubicBezTo>
                  <a:cubicBezTo>
                    <a:pt x="0" y="231"/>
                    <a:pt x="0" y="223"/>
                    <a:pt x="5" y="228"/>
                  </a:cubicBezTo>
                  <a:cubicBezTo>
                    <a:pt x="7" y="235"/>
                    <a:pt x="11" y="227"/>
                    <a:pt x="11" y="223"/>
                  </a:cubicBezTo>
                  <a:cubicBezTo>
                    <a:pt x="9" y="216"/>
                    <a:pt x="11" y="214"/>
                    <a:pt x="14" y="210"/>
                  </a:cubicBezTo>
                  <a:cubicBezTo>
                    <a:pt x="15" y="206"/>
                    <a:pt x="23" y="208"/>
                    <a:pt x="24" y="203"/>
                  </a:cubicBezTo>
                  <a:cubicBezTo>
                    <a:pt x="25" y="197"/>
                    <a:pt x="28" y="193"/>
                    <a:pt x="23" y="188"/>
                  </a:cubicBezTo>
                  <a:cubicBezTo>
                    <a:pt x="17" y="182"/>
                    <a:pt x="23" y="182"/>
                    <a:pt x="28" y="181"/>
                  </a:cubicBezTo>
                  <a:cubicBezTo>
                    <a:pt x="32" y="177"/>
                    <a:pt x="31" y="171"/>
                    <a:pt x="25" y="171"/>
                  </a:cubicBezTo>
                  <a:cubicBezTo>
                    <a:pt x="21" y="170"/>
                    <a:pt x="16" y="166"/>
                    <a:pt x="19" y="160"/>
                  </a:cubicBezTo>
                  <a:cubicBezTo>
                    <a:pt x="23" y="154"/>
                    <a:pt x="17" y="150"/>
                    <a:pt x="16" y="146"/>
                  </a:cubicBezTo>
                  <a:cubicBezTo>
                    <a:pt x="18" y="140"/>
                    <a:pt x="18" y="134"/>
                    <a:pt x="19" y="128"/>
                  </a:cubicBezTo>
                  <a:cubicBezTo>
                    <a:pt x="25" y="117"/>
                    <a:pt x="35" y="113"/>
                    <a:pt x="45" y="115"/>
                  </a:cubicBezTo>
                  <a:cubicBezTo>
                    <a:pt x="48" y="115"/>
                    <a:pt x="55" y="115"/>
                    <a:pt x="55" y="110"/>
                  </a:cubicBezTo>
                  <a:cubicBezTo>
                    <a:pt x="55" y="105"/>
                    <a:pt x="49" y="103"/>
                    <a:pt x="48" y="100"/>
                  </a:cubicBezTo>
                  <a:cubicBezTo>
                    <a:pt x="54" y="92"/>
                    <a:pt x="63" y="85"/>
                    <a:pt x="62" y="73"/>
                  </a:cubicBezTo>
                  <a:cubicBezTo>
                    <a:pt x="61" y="65"/>
                    <a:pt x="68" y="67"/>
                    <a:pt x="72" y="67"/>
                  </a:cubicBezTo>
                  <a:cubicBezTo>
                    <a:pt x="79" y="61"/>
                    <a:pt x="86" y="54"/>
                    <a:pt x="93" y="49"/>
                  </a:cubicBezTo>
                  <a:cubicBezTo>
                    <a:pt x="96" y="44"/>
                    <a:pt x="90" y="38"/>
                    <a:pt x="95" y="36"/>
                  </a:cubicBezTo>
                  <a:cubicBezTo>
                    <a:pt x="101" y="31"/>
                    <a:pt x="106" y="22"/>
                    <a:pt x="114" y="25"/>
                  </a:cubicBezTo>
                  <a:cubicBezTo>
                    <a:pt x="118" y="26"/>
                    <a:pt x="125" y="28"/>
                    <a:pt x="127" y="21"/>
                  </a:cubicBezTo>
                  <a:cubicBezTo>
                    <a:pt x="125" y="14"/>
                    <a:pt x="129" y="10"/>
                    <a:pt x="134" y="14"/>
                  </a:cubicBezTo>
                  <a:cubicBezTo>
                    <a:pt x="142" y="16"/>
                    <a:pt x="150" y="18"/>
                    <a:pt x="158" y="19"/>
                  </a:cubicBezTo>
                  <a:cubicBezTo>
                    <a:pt x="163" y="15"/>
                    <a:pt x="162" y="7"/>
                    <a:pt x="164" y="1"/>
                  </a:cubicBezTo>
                  <a:cubicBezTo>
                    <a:pt x="170" y="0"/>
                    <a:pt x="176" y="0"/>
                    <a:pt x="181" y="6"/>
                  </a:cubicBezTo>
                  <a:cubicBezTo>
                    <a:pt x="190" y="13"/>
                    <a:pt x="200" y="17"/>
                    <a:pt x="211" y="18"/>
                  </a:cubicBezTo>
                  <a:cubicBezTo>
                    <a:pt x="216" y="18"/>
                    <a:pt x="220" y="23"/>
                    <a:pt x="224" y="26"/>
                  </a:cubicBezTo>
                  <a:cubicBezTo>
                    <a:pt x="223" y="32"/>
                    <a:pt x="223" y="38"/>
                    <a:pt x="227" y="42"/>
                  </a:cubicBezTo>
                  <a:cubicBezTo>
                    <a:pt x="230" y="46"/>
                    <a:pt x="233" y="53"/>
                    <a:pt x="229" y="57"/>
                  </a:cubicBezTo>
                  <a:cubicBezTo>
                    <a:pt x="226" y="61"/>
                    <a:pt x="228" y="67"/>
                    <a:pt x="232" y="70"/>
                  </a:cubicBezTo>
                  <a:cubicBezTo>
                    <a:pt x="232" y="71"/>
                    <a:pt x="232" y="72"/>
                    <a:pt x="233" y="73"/>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71" name="Freeform 292">
              <a:extLst>
                <a:ext uri="{FF2B5EF4-FFF2-40B4-BE49-F238E27FC236}">
                  <a16:creationId xmlns:a16="http://schemas.microsoft.com/office/drawing/2014/main" id="{38689163-4002-4D36-A5E3-4AFE5346691A}"/>
                </a:ext>
              </a:extLst>
            </p:cNvPr>
            <p:cNvSpPr>
              <a:spLocks noEditPoints="1"/>
            </p:cNvSpPr>
            <p:nvPr/>
          </p:nvSpPr>
          <p:spPr bwMode="auto">
            <a:xfrm>
              <a:off x="2626540" y="3217276"/>
              <a:ext cx="232696" cy="269344"/>
            </a:xfrm>
            <a:custGeom>
              <a:avLst/>
              <a:gdLst/>
              <a:ahLst/>
              <a:cxnLst>
                <a:cxn ang="0">
                  <a:pos x="244" y="17"/>
                </a:cxn>
                <a:cxn ang="0">
                  <a:pos x="291" y="8"/>
                </a:cxn>
                <a:cxn ang="0">
                  <a:pos x="330" y="8"/>
                </a:cxn>
                <a:cxn ang="0">
                  <a:pos x="378" y="11"/>
                </a:cxn>
                <a:cxn ang="0">
                  <a:pos x="360" y="29"/>
                </a:cxn>
                <a:cxn ang="0">
                  <a:pos x="302" y="27"/>
                </a:cxn>
                <a:cxn ang="0">
                  <a:pos x="160" y="28"/>
                </a:cxn>
                <a:cxn ang="0">
                  <a:pos x="204" y="34"/>
                </a:cxn>
                <a:cxn ang="0">
                  <a:pos x="221" y="17"/>
                </a:cxn>
                <a:cxn ang="0">
                  <a:pos x="252" y="28"/>
                </a:cxn>
                <a:cxn ang="0">
                  <a:pos x="258" y="50"/>
                </a:cxn>
                <a:cxn ang="0">
                  <a:pos x="223" y="88"/>
                </a:cxn>
                <a:cxn ang="0">
                  <a:pos x="195" y="70"/>
                </a:cxn>
                <a:cxn ang="0">
                  <a:pos x="168" y="66"/>
                </a:cxn>
                <a:cxn ang="0">
                  <a:pos x="185" y="42"/>
                </a:cxn>
                <a:cxn ang="0">
                  <a:pos x="125" y="40"/>
                </a:cxn>
                <a:cxn ang="0">
                  <a:pos x="114" y="29"/>
                </a:cxn>
                <a:cxn ang="0">
                  <a:pos x="152" y="19"/>
                </a:cxn>
                <a:cxn ang="0">
                  <a:pos x="101" y="484"/>
                </a:cxn>
                <a:cxn ang="0">
                  <a:pos x="72" y="504"/>
                </a:cxn>
                <a:cxn ang="0">
                  <a:pos x="37" y="513"/>
                </a:cxn>
                <a:cxn ang="0">
                  <a:pos x="13" y="493"/>
                </a:cxn>
                <a:cxn ang="0">
                  <a:pos x="22" y="488"/>
                </a:cxn>
                <a:cxn ang="0">
                  <a:pos x="11" y="486"/>
                </a:cxn>
                <a:cxn ang="0">
                  <a:pos x="20" y="476"/>
                </a:cxn>
                <a:cxn ang="0">
                  <a:pos x="9" y="467"/>
                </a:cxn>
                <a:cxn ang="0">
                  <a:pos x="10" y="446"/>
                </a:cxn>
                <a:cxn ang="0">
                  <a:pos x="12" y="425"/>
                </a:cxn>
                <a:cxn ang="0">
                  <a:pos x="43" y="413"/>
                </a:cxn>
                <a:cxn ang="0">
                  <a:pos x="62" y="405"/>
                </a:cxn>
                <a:cxn ang="0">
                  <a:pos x="91" y="384"/>
                </a:cxn>
                <a:cxn ang="0">
                  <a:pos x="124" y="361"/>
                </a:cxn>
                <a:cxn ang="0">
                  <a:pos x="143" y="335"/>
                </a:cxn>
                <a:cxn ang="0">
                  <a:pos x="159" y="318"/>
                </a:cxn>
                <a:cxn ang="0">
                  <a:pos x="176" y="303"/>
                </a:cxn>
                <a:cxn ang="0">
                  <a:pos x="203" y="287"/>
                </a:cxn>
                <a:cxn ang="0">
                  <a:pos x="219" y="274"/>
                </a:cxn>
                <a:cxn ang="0">
                  <a:pos x="250" y="259"/>
                </a:cxn>
                <a:cxn ang="0">
                  <a:pos x="278" y="256"/>
                </a:cxn>
                <a:cxn ang="0">
                  <a:pos x="309" y="246"/>
                </a:cxn>
                <a:cxn ang="0">
                  <a:pos x="347" y="231"/>
                </a:cxn>
                <a:cxn ang="0">
                  <a:pos x="367" y="233"/>
                </a:cxn>
                <a:cxn ang="0">
                  <a:pos x="397" y="232"/>
                </a:cxn>
                <a:cxn ang="0">
                  <a:pos x="417" y="232"/>
                </a:cxn>
                <a:cxn ang="0">
                  <a:pos x="463" y="230"/>
                </a:cxn>
                <a:cxn ang="0">
                  <a:pos x="442" y="244"/>
                </a:cxn>
                <a:cxn ang="0">
                  <a:pos x="453" y="257"/>
                </a:cxn>
                <a:cxn ang="0">
                  <a:pos x="428" y="250"/>
                </a:cxn>
                <a:cxn ang="0">
                  <a:pos x="377" y="267"/>
                </a:cxn>
                <a:cxn ang="0">
                  <a:pos x="342" y="272"/>
                </a:cxn>
                <a:cxn ang="0">
                  <a:pos x="288" y="266"/>
                </a:cxn>
                <a:cxn ang="0">
                  <a:pos x="241" y="277"/>
                </a:cxn>
                <a:cxn ang="0">
                  <a:pos x="206" y="305"/>
                </a:cxn>
                <a:cxn ang="0">
                  <a:pos x="176" y="338"/>
                </a:cxn>
                <a:cxn ang="0">
                  <a:pos x="143" y="382"/>
                </a:cxn>
                <a:cxn ang="0">
                  <a:pos x="131" y="431"/>
                </a:cxn>
                <a:cxn ang="0">
                  <a:pos x="139" y="458"/>
                </a:cxn>
                <a:cxn ang="0">
                  <a:pos x="123" y="494"/>
                </a:cxn>
              </a:cxnLst>
              <a:rect l="0" t="0" r="r" b="b"/>
              <a:pathLst>
                <a:path w="474" h="518">
                  <a:moveTo>
                    <a:pt x="310" y="20"/>
                  </a:moveTo>
                  <a:cubicBezTo>
                    <a:pt x="293" y="19"/>
                    <a:pt x="276" y="19"/>
                    <a:pt x="259" y="20"/>
                  </a:cubicBezTo>
                  <a:cubicBezTo>
                    <a:pt x="254" y="19"/>
                    <a:pt x="249" y="18"/>
                    <a:pt x="244" y="17"/>
                  </a:cubicBezTo>
                  <a:cubicBezTo>
                    <a:pt x="248" y="14"/>
                    <a:pt x="253" y="12"/>
                    <a:pt x="258" y="10"/>
                  </a:cubicBezTo>
                  <a:cubicBezTo>
                    <a:pt x="263" y="7"/>
                    <a:pt x="268" y="4"/>
                    <a:pt x="273" y="0"/>
                  </a:cubicBezTo>
                  <a:cubicBezTo>
                    <a:pt x="279" y="4"/>
                    <a:pt x="284" y="9"/>
                    <a:pt x="291" y="8"/>
                  </a:cubicBezTo>
                  <a:cubicBezTo>
                    <a:pt x="299" y="8"/>
                    <a:pt x="307" y="6"/>
                    <a:pt x="314" y="12"/>
                  </a:cubicBezTo>
                  <a:cubicBezTo>
                    <a:pt x="318" y="10"/>
                    <a:pt x="322" y="7"/>
                    <a:pt x="326" y="4"/>
                  </a:cubicBezTo>
                  <a:cubicBezTo>
                    <a:pt x="332" y="0"/>
                    <a:pt x="333" y="1"/>
                    <a:pt x="330" y="8"/>
                  </a:cubicBezTo>
                  <a:cubicBezTo>
                    <a:pt x="329" y="15"/>
                    <a:pt x="337" y="13"/>
                    <a:pt x="340" y="11"/>
                  </a:cubicBezTo>
                  <a:cubicBezTo>
                    <a:pt x="346" y="7"/>
                    <a:pt x="354" y="3"/>
                    <a:pt x="361" y="7"/>
                  </a:cubicBezTo>
                  <a:cubicBezTo>
                    <a:pt x="365" y="13"/>
                    <a:pt x="372" y="11"/>
                    <a:pt x="378" y="11"/>
                  </a:cubicBezTo>
                  <a:cubicBezTo>
                    <a:pt x="385" y="10"/>
                    <a:pt x="393" y="10"/>
                    <a:pt x="400" y="13"/>
                  </a:cubicBezTo>
                  <a:cubicBezTo>
                    <a:pt x="407" y="16"/>
                    <a:pt x="400" y="18"/>
                    <a:pt x="397" y="19"/>
                  </a:cubicBezTo>
                  <a:cubicBezTo>
                    <a:pt x="385" y="24"/>
                    <a:pt x="372" y="29"/>
                    <a:pt x="360" y="29"/>
                  </a:cubicBezTo>
                  <a:cubicBezTo>
                    <a:pt x="351" y="30"/>
                    <a:pt x="344" y="36"/>
                    <a:pt x="335" y="34"/>
                  </a:cubicBezTo>
                  <a:cubicBezTo>
                    <a:pt x="321" y="34"/>
                    <a:pt x="307" y="33"/>
                    <a:pt x="292" y="33"/>
                  </a:cubicBezTo>
                  <a:cubicBezTo>
                    <a:pt x="290" y="26"/>
                    <a:pt x="299" y="29"/>
                    <a:pt x="302" y="27"/>
                  </a:cubicBezTo>
                  <a:cubicBezTo>
                    <a:pt x="305" y="27"/>
                    <a:pt x="307" y="22"/>
                    <a:pt x="310" y="20"/>
                  </a:cubicBezTo>
                  <a:close/>
                  <a:moveTo>
                    <a:pt x="152" y="19"/>
                  </a:moveTo>
                  <a:cubicBezTo>
                    <a:pt x="151" y="26"/>
                    <a:pt x="155" y="29"/>
                    <a:pt x="160" y="28"/>
                  </a:cubicBezTo>
                  <a:cubicBezTo>
                    <a:pt x="164" y="28"/>
                    <a:pt x="170" y="32"/>
                    <a:pt x="171" y="24"/>
                  </a:cubicBezTo>
                  <a:cubicBezTo>
                    <a:pt x="171" y="19"/>
                    <a:pt x="178" y="19"/>
                    <a:pt x="182" y="20"/>
                  </a:cubicBezTo>
                  <a:cubicBezTo>
                    <a:pt x="190" y="24"/>
                    <a:pt x="196" y="32"/>
                    <a:pt x="204" y="34"/>
                  </a:cubicBezTo>
                  <a:cubicBezTo>
                    <a:pt x="211" y="34"/>
                    <a:pt x="207" y="28"/>
                    <a:pt x="203" y="25"/>
                  </a:cubicBezTo>
                  <a:cubicBezTo>
                    <a:pt x="199" y="20"/>
                    <a:pt x="201" y="16"/>
                    <a:pt x="206" y="15"/>
                  </a:cubicBezTo>
                  <a:cubicBezTo>
                    <a:pt x="211" y="13"/>
                    <a:pt x="217" y="16"/>
                    <a:pt x="221" y="17"/>
                  </a:cubicBezTo>
                  <a:cubicBezTo>
                    <a:pt x="226" y="17"/>
                    <a:pt x="231" y="17"/>
                    <a:pt x="235" y="19"/>
                  </a:cubicBezTo>
                  <a:cubicBezTo>
                    <a:pt x="234" y="24"/>
                    <a:pt x="232" y="30"/>
                    <a:pt x="238" y="29"/>
                  </a:cubicBezTo>
                  <a:cubicBezTo>
                    <a:pt x="243" y="27"/>
                    <a:pt x="248" y="22"/>
                    <a:pt x="252" y="28"/>
                  </a:cubicBezTo>
                  <a:cubicBezTo>
                    <a:pt x="261" y="36"/>
                    <a:pt x="272" y="33"/>
                    <a:pt x="282" y="38"/>
                  </a:cubicBezTo>
                  <a:cubicBezTo>
                    <a:pt x="285" y="39"/>
                    <a:pt x="295" y="42"/>
                    <a:pt x="287" y="43"/>
                  </a:cubicBezTo>
                  <a:cubicBezTo>
                    <a:pt x="278" y="47"/>
                    <a:pt x="267" y="44"/>
                    <a:pt x="258" y="50"/>
                  </a:cubicBezTo>
                  <a:cubicBezTo>
                    <a:pt x="255" y="58"/>
                    <a:pt x="250" y="66"/>
                    <a:pt x="244" y="71"/>
                  </a:cubicBezTo>
                  <a:cubicBezTo>
                    <a:pt x="239" y="71"/>
                    <a:pt x="234" y="71"/>
                    <a:pt x="230" y="76"/>
                  </a:cubicBezTo>
                  <a:cubicBezTo>
                    <a:pt x="226" y="78"/>
                    <a:pt x="226" y="85"/>
                    <a:pt x="223" y="88"/>
                  </a:cubicBezTo>
                  <a:cubicBezTo>
                    <a:pt x="214" y="92"/>
                    <a:pt x="205" y="86"/>
                    <a:pt x="196" y="84"/>
                  </a:cubicBezTo>
                  <a:cubicBezTo>
                    <a:pt x="189" y="82"/>
                    <a:pt x="182" y="78"/>
                    <a:pt x="175" y="75"/>
                  </a:cubicBezTo>
                  <a:cubicBezTo>
                    <a:pt x="181" y="68"/>
                    <a:pt x="188" y="71"/>
                    <a:pt x="195" y="70"/>
                  </a:cubicBezTo>
                  <a:cubicBezTo>
                    <a:pt x="202" y="70"/>
                    <a:pt x="209" y="69"/>
                    <a:pt x="215" y="65"/>
                  </a:cubicBezTo>
                  <a:cubicBezTo>
                    <a:pt x="208" y="60"/>
                    <a:pt x="200" y="64"/>
                    <a:pt x="192" y="64"/>
                  </a:cubicBezTo>
                  <a:cubicBezTo>
                    <a:pt x="184" y="65"/>
                    <a:pt x="176" y="65"/>
                    <a:pt x="168" y="66"/>
                  </a:cubicBezTo>
                  <a:cubicBezTo>
                    <a:pt x="162" y="60"/>
                    <a:pt x="166" y="59"/>
                    <a:pt x="171" y="60"/>
                  </a:cubicBezTo>
                  <a:cubicBezTo>
                    <a:pt x="185" y="57"/>
                    <a:pt x="200" y="56"/>
                    <a:pt x="213" y="50"/>
                  </a:cubicBezTo>
                  <a:cubicBezTo>
                    <a:pt x="204" y="47"/>
                    <a:pt x="194" y="47"/>
                    <a:pt x="185" y="42"/>
                  </a:cubicBezTo>
                  <a:cubicBezTo>
                    <a:pt x="178" y="43"/>
                    <a:pt x="173" y="52"/>
                    <a:pt x="166" y="53"/>
                  </a:cubicBezTo>
                  <a:cubicBezTo>
                    <a:pt x="158" y="55"/>
                    <a:pt x="150" y="53"/>
                    <a:pt x="143" y="49"/>
                  </a:cubicBezTo>
                  <a:cubicBezTo>
                    <a:pt x="137" y="46"/>
                    <a:pt x="131" y="45"/>
                    <a:pt x="125" y="40"/>
                  </a:cubicBezTo>
                  <a:cubicBezTo>
                    <a:pt x="130" y="39"/>
                    <a:pt x="135" y="38"/>
                    <a:pt x="139" y="36"/>
                  </a:cubicBezTo>
                  <a:cubicBezTo>
                    <a:pt x="136" y="33"/>
                    <a:pt x="132" y="28"/>
                    <a:pt x="128" y="32"/>
                  </a:cubicBezTo>
                  <a:cubicBezTo>
                    <a:pt x="123" y="34"/>
                    <a:pt x="118" y="35"/>
                    <a:pt x="114" y="29"/>
                  </a:cubicBezTo>
                  <a:cubicBezTo>
                    <a:pt x="108" y="25"/>
                    <a:pt x="113" y="23"/>
                    <a:pt x="118" y="21"/>
                  </a:cubicBezTo>
                  <a:cubicBezTo>
                    <a:pt x="125" y="21"/>
                    <a:pt x="132" y="20"/>
                    <a:pt x="139" y="20"/>
                  </a:cubicBezTo>
                  <a:cubicBezTo>
                    <a:pt x="144" y="19"/>
                    <a:pt x="148" y="20"/>
                    <a:pt x="152" y="19"/>
                  </a:cubicBezTo>
                  <a:close/>
                  <a:moveTo>
                    <a:pt x="115" y="491"/>
                  </a:moveTo>
                  <a:cubicBezTo>
                    <a:pt x="113" y="486"/>
                    <a:pt x="106" y="493"/>
                    <a:pt x="105" y="486"/>
                  </a:cubicBezTo>
                  <a:cubicBezTo>
                    <a:pt x="106" y="481"/>
                    <a:pt x="102" y="476"/>
                    <a:pt x="101" y="484"/>
                  </a:cubicBezTo>
                  <a:cubicBezTo>
                    <a:pt x="102" y="488"/>
                    <a:pt x="97" y="493"/>
                    <a:pt x="94" y="493"/>
                  </a:cubicBezTo>
                  <a:cubicBezTo>
                    <a:pt x="90" y="492"/>
                    <a:pt x="86" y="493"/>
                    <a:pt x="82" y="496"/>
                  </a:cubicBezTo>
                  <a:cubicBezTo>
                    <a:pt x="82" y="500"/>
                    <a:pt x="75" y="501"/>
                    <a:pt x="72" y="504"/>
                  </a:cubicBezTo>
                  <a:cubicBezTo>
                    <a:pt x="69" y="507"/>
                    <a:pt x="64" y="508"/>
                    <a:pt x="61" y="512"/>
                  </a:cubicBezTo>
                  <a:cubicBezTo>
                    <a:pt x="58" y="515"/>
                    <a:pt x="53" y="513"/>
                    <a:pt x="49" y="514"/>
                  </a:cubicBezTo>
                  <a:cubicBezTo>
                    <a:pt x="45" y="514"/>
                    <a:pt x="40" y="518"/>
                    <a:pt x="37" y="513"/>
                  </a:cubicBezTo>
                  <a:cubicBezTo>
                    <a:pt x="33" y="512"/>
                    <a:pt x="29" y="515"/>
                    <a:pt x="32" y="511"/>
                  </a:cubicBezTo>
                  <a:cubicBezTo>
                    <a:pt x="26" y="510"/>
                    <a:pt x="21" y="505"/>
                    <a:pt x="14" y="505"/>
                  </a:cubicBezTo>
                  <a:cubicBezTo>
                    <a:pt x="9" y="501"/>
                    <a:pt x="12" y="496"/>
                    <a:pt x="13" y="493"/>
                  </a:cubicBezTo>
                  <a:cubicBezTo>
                    <a:pt x="16" y="497"/>
                    <a:pt x="18" y="493"/>
                    <a:pt x="23" y="497"/>
                  </a:cubicBezTo>
                  <a:cubicBezTo>
                    <a:pt x="17" y="493"/>
                    <a:pt x="31" y="492"/>
                    <a:pt x="23" y="493"/>
                  </a:cubicBezTo>
                  <a:cubicBezTo>
                    <a:pt x="18" y="496"/>
                    <a:pt x="16" y="488"/>
                    <a:pt x="22" y="488"/>
                  </a:cubicBezTo>
                  <a:cubicBezTo>
                    <a:pt x="32" y="484"/>
                    <a:pt x="16" y="488"/>
                    <a:pt x="21" y="484"/>
                  </a:cubicBezTo>
                  <a:cubicBezTo>
                    <a:pt x="28" y="476"/>
                    <a:pt x="17" y="489"/>
                    <a:pt x="18" y="483"/>
                  </a:cubicBezTo>
                  <a:cubicBezTo>
                    <a:pt x="15" y="479"/>
                    <a:pt x="17" y="489"/>
                    <a:pt x="11" y="486"/>
                  </a:cubicBezTo>
                  <a:cubicBezTo>
                    <a:pt x="10" y="482"/>
                    <a:pt x="6" y="489"/>
                    <a:pt x="5" y="481"/>
                  </a:cubicBezTo>
                  <a:cubicBezTo>
                    <a:pt x="9" y="474"/>
                    <a:pt x="11" y="481"/>
                    <a:pt x="11" y="478"/>
                  </a:cubicBezTo>
                  <a:cubicBezTo>
                    <a:pt x="17" y="480"/>
                    <a:pt x="14" y="476"/>
                    <a:pt x="20" y="476"/>
                  </a:cubicBezTo>
                  <a:cubicBezTo>
                    <a:pt x="27" y="473"/>
                    <a:pt x="24" y="474"/>
                    <a:pt x="18" y="475"/>
                  </a:cubicBezTo>
                  <a:cubicBezTo>
                    <a:pt x="11" y="475"/>
                    <a:pt x="15" y="472"/>
                    <a:pt x="18" y="469"/>
                  </a:cubicBezTo>
                  <a:cubicBezTo>
                    <a:pt x="21" y="463"/>
                    <a:pt x="12" y="466"/>
                    <a:pt x="9" y="467"/>
                  </a:cubicBezTo>
                  <a:cubicBezTo>
                    <a:pt x="2" y="465"/>
                    <a:pt x="8" y="462"/>
                    <a:pt x="12" y="459"/>
                  </a:cubicBezTo>
                  <a:cubicBezTo>
                    <a:pt x="16" y="454"/>
                    <a:pt x="6" y="458"/>
                    <a:pt x="4" y="455"/>
                  </a:cubicBezTo>
                  <a:cubicBezTo>
                    <a:pt x="0" y="451"/>
                    <a:pt x="10" y="447"/>
                    <a:pt x="10" y="446"/>
                  </a:cubicBezTo>
                  <a:cubicBezTo>
                    <a:pt x="4" y="445"/>
                    <a:pt x="4" y="440"/>
                    <a:pt x="6" y="435"/>
                  </a:cubicBezTo>
                  <a:cubicBezTo>
                    <a:pt x="3" y="428"/>
                    <a:pt x="11" y="430"/>
                    <a:pt x="14" y="429"/>
                  </a:cubicBezTo>
                  <a:cubicBezTo>
                    <a:pt x="22" y="430"/>
                    <a:pt x="15" y="426"/>
                    <a:pt x="12" y="425"/>
                  </a:cubicBezTo>
                  <a:cubicBezTo>
                    <a:pt x="10" y="419"/>
                    <a:pt x="19" y="422"/>
                    <a:pt x="21" y="418"/>
                  </a:cubicBezTo>
                  <a:cubicBezTo>
                    <a:pt x="24" y="414"/>
                    <a:pt x="31" y="421"/>
                    <a:pt x="32" y="414"/>
                  </a:cubicBezTo>
                  <a:cubicBezTo>
                    <a:pt x="33" y="408"/>
                    <a:pt x="39" y="413"/>
                    <a:pt x="43" y="413"/>
                  </a:cubicBezTo>
                  <a:cubicBezTo>
                    <a:pt x="48" y="413"/>
                    <a:pt x="51" y="409"/>
                    <a:pt x="44" y="409"/>
                  </a:cubicBezTo>
                  <a:cubicBezTo>
                    <a:pt x="37" y="408"/>
                    <a:pt x="40" y="401"/>
                    <a:pt x="45" y="403"/>
                  </a:cubicBezTo>
                  <a:cubicBezTo>
                    <a:pt x="51" y="404"/>
                    <a:pt x="57" y="401"/>
                    <a:pt x="62" y="405"/>
                  </a:cubicBezTo>
                  <a:cubicBezTo>
                    <a:pt x="61" y="399"/>
                    <a:pt x="67" y="399"/>
                    <a:pt x="68" y="394"/>
                  </a:cubicBezTo>
                  <a:cubicBezTo>
                    <a:pt x="73" y="391"/>
                    <a:pt x="77" y="395"/>
                    <a:pt x="81" y="394"/>
                  </a:cubicBezTo>
                  <a:cubicBezTo>
                    <a:pt x="83" y="389"/>
                    <a:pt x="89" y="389"/>
                    <a:pt x="91" y="384"/>
                  </a:cubicBezTo>
                  <a:cubicBezTo>
                    <a:pt x="93" y="376"/>
                    <a:pt x="101" y="375"/>
                    <a:pt x="106" y="371"/>
                  </a:cubicBezTo>
                  <a:cubicBezTo>
                    <a:pt x="110" y="366"/>
                    <a:pt x="114" y="369"/>
                    <a:pt x="118" y="369"/>
                  </a:cubicBezTo>
                  <a:cubicBezTo>
                    <a:pt x="123" y="367"/>
                    <a:pt x="117" y="362"/>
                    <a:pt x="124" y="361"/>
                  </a:cubicBezTo>
                  <a:cubicBezTo>
                    <a:pt x="128" y="360"/>
                    <a:pt x="130" y="352"/>
                    <a:pt x="134" y="354"/>
                  </a:cubicBezTo>
                  <a:cubicBezTo>
                    <a:pt x="140" y="357"/>
                    <a:pt x="142" y="347"/>
                    <a:pt x="136" y="346"/>
                  </a:cubicBezTo>
                  <a:cubicBezTo>
                    <a:pt x="135" y="344"/>
                    <a:pt x="141" y="339"/>
                    <a:pt x="143" y="335"/>
                  </a:cubicBezTo>
                  <a:cubicBezTo>
                    <a:pt x="149" y="338"/>
                    <a:pt x="149" y="333"/>
                    <a:pt x="152" y="330"/>
                  </a:cubicBezTo>
                  <a:cubicBezTo>
                    <a:pt x="158" y="331"/>
                    <a:pt x="159" y="327"/>
                    <a:pt x="153" y="324"/>
                  </a:cubicBezTo>
                  <a:cubicBezTo>
                    <a:pt x="148" y="322"/>
                    <a:pt x="155" y="315"/>
                    <a:pt x="159" y="318"/>
                  </a:cubicBezTo>
                  <a:cubicBezTo>
                    <a:pt x="164" y="318"/>
                    <a:pt x="168" y="318"/>
                    <a:pt x="162" y="312"/>
                  </a:cubicBezTo>
                  <a:cubicBezTo>
                    <a:pt x="164" y="311"/>
                    <a:pt x="170" y="310"/>
                    <a:pt x="173" y="308"/>
                  </a:cubicBezTo>
                  <a:cubicBezTo>
                    <a:pt x="179" y="308"/>
                    <a:pt x="181" y="306"/>
                    <a:pt x="176" y="303"/>
                  </a:cubicBezTo>
                  <a:cubicBezTo>
                    <a:pt x="181" y="301"/>
                    <a:pt x="185" y="297"/>
                    <a:pt x="189" y="299"/>
                  </a:cubicBezTo>
                  <a:cubicBezTo>
                    <a:pt x="191" y="299"/>
                    <a:pt x="200" y="297"/>
                    <a:pt x="197" y="294"/>
                  </a:cubicBezTo>
                  <a:cubicBezTo>
                    <a:pt x="192" y="291"/>
                    <a:pt x="201" y="288"/>
                    <a:pt x="203" y="287"/>
                  </a:cubicBezTo>
                  <a:cubicBezTo>
                    <a:pt x="206" y="290"/>
                    <a:pt x="210" y="292"/>
                    <a:pt x="214" y="287"/>
                  </a:cubicBezTo>
                  <a:cubicBezTo>
                    <a:pt x="211" y="280"/>
                    <a:pt x="212" y="280"/>
                    <a:pt x="218" y="280"/>
                  </a:cubicBezTo>
                  <a:cubicBezTo>
                    <a:pt x="228" y="280"/>
                    <a:pt x="215" y="275"/>
                    <a:pt x="219" y="274"/>
                  </a:cubicBezTo>
                  <a:cubicBezTo>
                    <a:pt x="223" y="271"/>
                    <a:pt x="228" y="271"/>
                    <a:pt x="229" y="266"/>
                  </a:cubicBezTo>
                  <a:cubicBezTo>
                    <a:pt x="233" y="263"/>
                    <a:pt x="237" y="266"/>
                    <a:pt x="240" y="264"/>
                  </a:cubicBezTo>
                  <a:cubicBezTo>
                    <a:pt x="242" y="257"/>
                    <a:pt x="245" y="257"/>
                    <a:pt x="250" y="259"/>
                  </a:cubicBezTo>
                  <a:cubicBezTo>
                    <a:pt x="254" y="257"/>
                    <a:pt x="258" y="258"/>
                    <a:pt x="262" y="260"/>
                  </a:cubicBezTo>
                  <a:cubicBezTo>
                    <a:pt x="268" y="263"/>
                    <a:pt x="272" y="254"/>
                    <a:pt x="276" y="250"/>
                  </a:cubicBezTo>
                  <a:cubicBezTo>
                    <a:pt x="281" y="243"/>
                    <a:pt x="281" y="251"/>
                    <a:pt x="278" y="256"/>
                  </a:cubicBezTo>
                  <a:cubicBezTo>
                    <a:pt x="278" y="259"/>
                    <a:pt x="286" y="252"/>
                    <a:pt x="287" y="249"/>
                  </a:cubicBezTo>
                  <a:cubicBezTo>
                    <a:pt x="290" y="245"/>
                    <a:pt x="295" y="248"/>
                    <a:pt x="298" y="243"/>
                  </a:cubicBezTo>
                  <a:cubicBezTo>
                    <a:pt x="302" y="239"/>
                    <a:pt x="306" y="247"/>
                    <a:pt x="309" y="246"/>
                  </a:cubicBezTo>
                  <a:cubicBezTo>
                    <a:pt x="312" y="242"/>
                    <a:pt x="315" y="235"/>
                    <a:pt x="320" y="238"/>
                  </a:cubicBezTo>
                  <a:cubicBezTo>
                    <a:pt x="325" y="237"/>
                    <a:pt x="329" y="243"/>
                    <a:pt x="333" y="243"/>
                  </a:cubicBezTo>
                  <a:cubicBezTo>
                    <a:pt x="337" y="238"/>
                    <a:pt x="341" y="230"/>
                    <a:pt x="347" y="231"/>
                  </a:cubicBezTo>
                  <a:cubicBezTo>
                    <a:pt x="352" y="233"/>
                    <a:pt x="354" y="225"/>
                    <a:pt x="358" y="225"/>
                  </a:cubicBezTo>
                  <a:cubicBezTo>
                    <a:pt x="365" y="222"/>
                    <a:pt x="372" y="221"/>
                    <a:pt x="380" y="222"/>
                  </a:cubicBezTo>
                  <a:cubicBezTo>
                    <a:pt x="375" y="226"/>
                    <a:pt x="369" y="227"/>
                    <a:pt x="367" y="233"/>
                  </a:cubicBezTo>
                  <a:cubicBezTo>
                    <a:pt x="364" y="241"/>
                    <a:pt x="371" y="241"/>
                    <a:pt x="373" y="236"/>
                  </a:cubicBezTo>
                  <a:cubicBezTo>
                    <a:pt x="380" y="230"/>
                    <a:pt x="386" y="224"/>
                    <a:pt x="394" y="221"/>
                  </a:cubicBezTo>
                  <a:cubicBezTo>
                    <a:pt x="395" y="225"/>
                    <a:pt x="391" y="236"/>
                    <a:pt x="397" y="232"/>
                  </a:cubicBezTo>
                  <a:cubicBezTo>
                    <a:pt x="403" y="231"/>
                    <a:pt x="406" y="223"/>
                    <a:pt x="411" y="220"/>
                  </a:cubicBezTo>
                  <a:cubicBezTo>
                    <a:pt x="415" y="220"/>
                    <a:pt x="420" y="217"/>
                    <a:pt x="424" y="221"/>
                  </a:cubicBezTo>
                  <a:cubicBezTo>
                    <a:pt x="419" y="223"/>
                    <a:pt x="419" y="227"/>
                    <a:pt x="417" y="232"/>
                  </a:cubicBezTo>
                  <a:cubicBezTo>
                    <a:pt x="419" y="234"/>
                    <a:pt x="426" y="235"/>
                    <a:pt x="426" y="229"/>
                  </a:cubicBezTo>
                  <a:cubicBezTo>
                    <a:pt x="430" y="225"/>
                    <a:pt x="434" y="220"/>
                    <a:pt x="439" y="224"/>
                  </a:cubicBezTo>
                  <a:cubicBezTo>
                    <a:pt x="447" y="227"/>
                    <a:pt x="455" y="231"/>
                    <a:pt x="463" y="230"/>
                  </a:cubicBezTo>
                  <a:cubicBezTo>
                    <a:pt x="468" y="231"/>
                    <a:pt x="472" y="237"/>
                    <a:pt x="464" y="237"/>
                  </a:cubicBezTo>
                  <a:cubicBezTo>
                    <a:pt x="455" y="242"/>
                    <a:pt x="444" y="239"/>
                    <a:pt x="433" y="239"/>
                  </a:cubicBezTo>
                  <a:cubicBezTo>
                    <a:pt x="431" y="239"/>
                    <a:pt x="439" y="244"/>
                    <a:pt x="442" y="244"/>
                  </a:cubicBezTo>
                  <a:cubicBezTo>
                    <a:pt x="446" y="244"/>
                    <a:pt x="449" y="250"/>
                    <a:pt x="454" y="249"/>
                  </a:cubicBezTo>
                  <a:cubicBezTo>
                    <a:pt x="460" y="248"/>
                    <a:pt x="468" y="246"/>
                    <a:pt x="474" y="250"/>
                  </a:cubicBezTo>
                  <a:cubicBezTo>
                    <a:pt x="468" y="258"/>
                    <a:pt x="460" y="254"/>
                    <a:pt x="453" y="257"/>
                  </a:cubicBezTo>
                  <a:cubicBezTo>
                    <a:pt x="445" y="261"/>
                    <a:pt x="439" y="268"/>
                    <a:pt x="431" y="272"/>
                  </a:cubicBezTo>
                  <a:cubicBezTo>
                    <a:pt x="430" y="264"/>
                    <a:pt x="438" y="261"/>
                    <a:pt x="439" y="256"/>
                  </a:cubicBezTo>
                  <a:cubicBezTo>
                    <a:pt x="438" y="251"/>
                    <a:pt x="432" y="251"/>
                    <a:pt x="428" y="250"/>
                  </a:cubicBezTo>
                  <a:cubicBezTo>
                    <a:pt x="422" y="248"/>
                    <a:pt x="416" y="243"/>
                    <a:pt x="410" y="245"/>
                  </a:cubicBezTo>
                  <a:cubicBezTo>
                    <a:pt x="401" y="247"/>
                    <a:pt x="391" y="244"/>
                    <a:pt x="384" y="251"/>
                  </a:cubicBezTo>
                  <a:cubicBezTo>
                    <a:pt x="379" y="254"/>
                    <a:pt x="378" y="261"/>
                    <a:pt x="377" y="267"/>
                  </a:cubicBezTo>
                  <a:cubicBezTo>
                    <a:pt x="375" y="272"/>
                    <a:pt x="369" y="271"/>
                    <a:pt x="366" y="274"/>
                  </a:cubicBezTo>
                  <a:cubicBezTo>
                    <a:pt x="362" y="279"/>
                    <a:pt x="358" y="277"/>
                    <a:pt x="354" y="274"/>
                  </a:cubicBezTo>
                  <a:cubicBezTo>
                    <a:pt x="350" y="272"/>
                    <a:pt x="346" y="271"/>
                    <a:pt x="342" y="272"/>
                  </a:cubicBezTo>
                  <a:cubicBezTo>
                    <a:pt x="334" y="274"/>
                    <a:pt x="325" y="275"/>
                    <a:pt x="318" y="271"/>
                  </a:cubicBezTo>
                  <a:cubicBezTo>
                    <a:pt x="312" y="267"/>
                    <a:pt x="307" y="260"/>
                    <a:pt x="300" y="259"/>
                  </a:cubicBezTo>
                  <a:cubicBezTo>
                    <a:pt x="295" y="259"/>
                    <a:pt x="292" y="265"/>
                    <a:pt x="288" y="266"/>
                  </a:cubicBezTo>
                  <a:cubicBezTo>
                    <a:pt x="285" y="266"/>
                    <a:pt x="278" y="263"/>
                    <a:pt x="277" y="269"/>
                  </a:cubicBezTo>
                  <a:cubicBezTo>
                    <a:pt x="275" y="274"/>
                    <a:pt x="275" y="282"/>
                    <a:pt x="271" y="284"/>
                  </a:cubicBezTo>
                  <a:cubicBezTo>
                    <a:pt x="261" y="282"/>
                    <a:pt x="251" y="280"/>
                    <a:pt x="241" y="277"/>
                  </a:cubicBezTo>
                  <a:cubicBezTo>
                    <a:pt x="238" y="281"/>
                    <a:pt x="242" y="288"/>
                    <a:pt x="237" y="291"/>
                  </a:cubicBezTo>
                  <a:cubicBezTo>
                    <a:pt x="229" y="292"/>
                    <a:pt x="221" y="286"/>
                    <a:pt x="215" y="294"/>
                  </a:cubicBezTo>
                  <a:cubicBezTo>
                    <a:pt x="213" y="298"/>
                    <a:pt x="206" y="300"/>
                    <a:pt x="206" y="305"/>
                  </a:cubicBezTo>
                  <a:cubicBezTo>
                    <a:pt x="209" y="310"/>
                    <a:pt x="207" y="315"/>
                    <a:pt x="202" y="317"/>
                  </a:cubicBezTo>
                  <a:cubicBezTo>
                    <a:pt x="196" y="322"/>
                    <a:pt x="191" y="328"/>
                    <a:pt x="184" y="332"/>
                  </a:cubicBezTo>
                  <a:cubicBezTo>
                    <a:pt x="180" y="332"/>
                    <a:pt x="174" y="331"/>
                    <a:pt x="176" y="338"/>
                  </a:cubicBezTo>
                  <a:cubicBezTo>
                    <a:pt x="176" y="351"/>
                    <a:pt x="166" y="357"/>
                    <a:pt x="161" y="366"/>
                  </a:cubicBezTo>
                  <a:cubicBezTo>
                    <a:pt x="165" y="367"/>
                    <a:pt x="168" y="371"/>
                    <a:pt x="169" y="376"/>
                  </a:cubicBezTo>
                  <a:cubicBezTo>
                    <a:pt x="162" y="384"/>
                    <a:pt x="151" y="377"/>
                    <a:pt x="143" y="382"/>
                  </a:cubicBezTo>
                  <a:cubicBezTo>
                    <a:pt x="137" y="385"/>
                    <a:pt x="131" y="391"/>
                    <a:pt x="131" y="400"/>
                  </a:cubicBezTo>
                  <a:cubicBezTo>
                    <a:pt x="131" y="406"/>
                    <a:pt x="127" y="412"/>
                    <a:pt x="132" y="416"/>
                  </a:cubicBezTo>
                  <a:cubicBezTo>
                    <a:pt x="136" y="419"/>
                    <a:pt x="132" y="426"/>
                    <a:pt x="131" y="431"/>
                  </a:cubicBezTo>
                  <a:cubicBezTo>
                    <a:pt x="134" y="435"/>
                    <a:pt x="139" y="435"/>
                    <a:pt x="143" y="438"/>
                  </a:cubicBezTo>
                  <a:cubicBezTo>
                    <a:pt x="145" y="442"/>
                    <a:pt x="140" y="448"/>
                    <a:pt x="136" y="447"/>
                  </a:cubicBezTo>
                  <a:cubicBezTo>
                    <a:pt x="130" y="448"/>
                    <a:pt x="139" y="454"/>
                    <a:pt x="139" y="458"/>
                  </a:cubicBezTo>
                  <a:cubicBezTo>
                    <a:pt x="138" y="462"/>
                    <a:pt x="139" y="470"/>
                    <a:pt x="134" y="471"/>
                  </a:cubicBezTo>
                  <a:cubicBezTo>
                    <a:pt x="128" y="472"/>
                    <a:pt x="128" y="476"/>
                    <a:pt x="124" y="479"/>
                  </a:cubicBezTo>
                  <a:cubicBezTo>
                    <a:pt x="122" y="483"/>
                    <a:pt x="126" y="489"/>
                    <a:pt x="123" y="494"/>
                  </a:cubicBezTo>
                  <a:cubicBezTo>
                    <a:pt x="119" y="500"/>
                    <a:pt x="118" y="491"/>
                    <a:pt x="115" y="491"/>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72" name="Freeform 293">
              <a:extLst>
                <a:ext uri="{FF2B5EF4-FFF2-40B4-BE49-F238E27FC236}">
                  <a16:creationId xmlns:a16="http://schemas.microsoft.com/office/drawing/2014/main" id="{E0038300-BEB7-4B60-9C38-859A88F6BB42}"/>
                </a:ext>
              </a:extLst>
            </p:cNvPr>
            <p:cNvSpPr>
              <a:spLocks/>
            </p:cNvSpPr>
            <p:nvPr/>
          </p:nvSpPr>
          <p:spPr bwMode="auto">
            <a:xfrm>
              <a:off x="2769458" y="3343703"/>
              <a:ext cx="95277" cy="120930"/>
            </a:xfrm>
            <a:custGeom>
              <a:avLst/>
              <a:gdLst/>
              <a:ahLst/>
              <a:cxnLst>
                <a:cxn ang="0">
                  <a:pos x="142" y="29"/>
                </a:cxn>
                <a:cxn ang="0">
                  <a:pos x="142" y="43"/>
                </a:cxn>
                <a:cxn ang="0">
                  <a:pos x="160" y="51"/>
                </a:cxn>
                <a:cxn ang="0">
                  <a:pos x="160" y="60"/>
                </a:cxn>
                <a:cxn ang="0">
                  <a:pos x="148" y="70"/>
                </a:cxn>
                <a:cxn ang="0">
                  <a:pos x="165" y="96"/>
                </a:cxn>
                <a:cxn ang="0">
                  <a:pos x="159" y="109"/>
                </a:cxn>
                <a:cxn ang="0">
                  <a:pos x="167" y="125"/>
                </a:cxn>
                <a:cxn ang="0">
                  <a:pos x="173" y="138"/>
                </a:cxn>
                <a:cxn ang="0">
                  <a:pos x="170" y="148"/>
                </a:cxn>
                <a:cxn ang="0">
                  <a:pos x="190" y="160"/>
                </a:cxn>
                <a:cxn ang="0">
                  <a:pos x="183" y="178"/>
                </a:cxn>
                <a:cxn ang="0">
                  <a:pos x="139" y="210"/>
                </a:cxn>
                <a:cxn ang="0">
                  <a:pos x="127" y="216"/>
                </a:cxn>
                <a:cxn ang="0">
                  <a:pos x="115" y="217"/>
                </a:cxn>
                <a:cxn ang="0">
                  <a:pos x="104" y="218"/>
                </a:cxn>
                <a:cxn ang="0">
                  <a:pos x="99" y="221"/>
                </a:cxn>
                <a:cxn ang="0">
                  <a:pos x="88" y="222"/>
                </a:cxn>
                <a:cxn ang="0">
                  <a:pos x="77" y="225"/>
                </a:cxn>
                <a:cxn ang="0">
                  <a:pos x="66" y="228"/>
                </a:cxn>
                <a:cxn ang="0">
                  <a:pos x="55" y="229"/>
                </a:cxn>
                <a:cxn ang="0">
                  <a:pos x="42" y="230"/>
                </a:cxn>
                <a:cxn ang="0">
                  <a:pos x="36" y="222"/>
                </a:cxn>
                <a:cxn ang="0">
                  <a:pos x="27" y="220"/>
                </a:cxn>
                <a:cxn ang="0">
                  <a:pos x="15" y="216"/>
                </a:cxn>
                <a:cxn ang="0">
                  <a:pos x="12" y="199"/>
                </a:cxn>
                <a:cxn ang="0">
                  <a:pos x="8" y="185"/>
                </a:cxn>
                <a:cxn ang="0">
                  <a:pos x="8" y="172"/>
                </a:cxn>
                <a:cxn ang="0">
                  <a:pos x="9" y="163"/>
                </a:cxn>
                <a:cxn ang="0">
                  <a:pos x="17" y="154"/>
                </a:cxn>
                <a:cxn ang="0">
                  <a:pos x="28" y="152"/>
                </a:cxn>
                <a:cxn ang="0">
                  <a:pos x="35" y="145"/>
                </a:cxn>
                <a:cxn ang="0">
                  <a:pos x="48" y="136"/>
                </a:cxn>
                <a:cxn ang="0">
                  <a:pos x="67" y="121"/>
                </a:cxn>
                <a:cxn ang="0">
                  <a:pos x="81" y="117"/>
                </a:cxn>
                <a:cxn ang="0">
                  <a:pos x="79" y="106"/>
                </a:cxn>
                <a:cxn ang="0">
                  <a:pos x="69" y="100"/>
                </a:cxn>
                <a:cxn ang="0">
                  <a:pos x="56" y="95"/>
                </a:cxn>
                <a:cxn ang="0">
                  <a:pos x="52" y="81"/>
                </a:cxn>
                <a:cxn ang="0">
                  <a:pos x="53" y="67"/>
                </a:cxn>
                <a:cxn ang="0">
                  <a:pos x="48" y="53"/>
                </a:cxn>
                <a:cxn ang="0">
                  <a:pos x="40" y="42"/>
                </a:cxn>
                <a:cxn ang="0">
                  <a:pos x="17" y="36"/>
                </a:cxn>
                <a:cxn ang="0">
                  <a:pos x="0" y="24"/>
                </a:cxn>
                <a:cxn ang="0">
                  <a:pos x="10" y="16"/>
                </a:cxn>
                <a:cxn ang="0">
                  <a:pos x="32" y="29"/>
                </a:cxn>
                <a:cxn ang="0">
                  <a:pos x="59" y="28"/>
                </a:cxn>
                <a:cxn ang="0">
                  <a:pos x="72" y="34"/>
                </a:cxn>
                <a:cxn ang="0">
                  <a:pos x="87" y="26"/>
                </a:cxn>
                <a:cxn ang="0">
                  <a:pos x="94" y="9"/>
                </a:cxn>
                <a:cxn ang="0">
                  <a:pos x="122" y="2"/>
                </a:cxn>
                <a:cxn ang="0">
                  <a:pos x="143" y="7"/>
                </a:cxn>
                <a:cxn ang="0">
                  <a:pos x="148" y="16"/>
                </a:cxn>
                <a:cxn ang="0">
                  <a:pos x="142" y="29"/>
                </a:cxn>
              </a:cxnLst>
              <a:rect l="0" t="0" r="r" b="b"/>
              <a:pathLst>
                <a:path w="194" h="231">
                  <a:moveTo>
                    <a:pt x="142" y="29"/>
                  </a:moveTo>
                  <a:cubicBezTo>
                    <a:pt x="142" y="33"/>
                    <a:pt x="138" y="40"/>
                    <a:pt x="142" y="43"/>
                  </a:cubicBezTo>
                  <a:cubicBezTo>
                    <a:pt x="148" y="45"/>
                    <a:pt x="154" y="46"/>
                    <a:pt x="160" y="51"/>
                  </a:cubicBezTo>
                  <a:cubicBezTo>
                    <a:pt x="165" y="53"/>
                    <a:pt x="166" y="57"/>
                    <a:pt x="160" y="60"/>
                  </a:cubicBezTo>
                  <a:cubicBezTo>
                    <a:pt x="156" y="63"/>
                    <a:pt x="152" y="66"/>
                    <a:pt x="148" y="70"/>
                  </a:cubicBezTo>
                  <a:cubicBezTo>
                    <a:pt x="155" y="78"/>
                    <a:pt x="161" y="86"/>
                    <a:pt x="165" y="96"/>
                  </a:cubicBezTo>
                  <a:cubicBezTo>
                    <a:pt x="166" y="101"/>
                    <a:pt x="160" y="104"/>
                    <a:pt x="159" y="109"/>
                  </a:cubicBezTo>
                  <a:cubicBezTo>
                    <a:pt x="157" y="116"/>
                    <a:pt x="164" y="120"/>
                    <a:pt x="167" y="125"/>
                  </a:cubicBezTo>
                  <a:cubicBezTo>
                    <a:pt x="169" y="129"/>
                    <a:pt x="175" y="133"/>
                    <a:pt x="173" y="138"/>
                  </a:cubicBezTo>
                  <a:cubicBezTo>
                    <a:pt x="171" y="142"/>
                    <a:pt x="163" y="144"/>
                    <a:pt x="170" y="148"/>
                  </a:cubicBezTo>
                  <a:cubicBezTo>
                    <a:pt x="176" y="152"/>
                    <a:pt x="185" y="153"/>
                    <a:pt x="190" y="160"/>
                  </a:cubicBezTo>
                  <a:cubicBezTo>
                    <a:pt x="194" y="167"/>
                    <a:pt x="186" y="173"/>
                    <a:pt x="183" y="178"/>
                  </a:cubicBezTo>
                  <a:cubicBezTo>
                    <a:pt x="168" y="188"/>
                    <a:pt x="154" y="199"/>
                    <a:pt x="139" y="210"/>
                  </a:cubicBezTo>
                  <a:cubicBezTo>
                    <a:pt x="137" y="215"/>
                    <a:pt x="131" y="214"/>
                    <a:pt x="127" y="216"/>
                  </a:cubicBezTo>
                  <a:cubicBezTo>
                    <a:pt x="122" y="215"/>
                    <a:pt x="119" y="221"/>
                    <a:pt x="115" y="217"/>
                  </a:cubicBezTo>
                  <a:cubicBezTo>
                    <a:pt x="111" y="218"/>
                    <a:pt x="108" y="221"/>
                    <a:pt x="104" y="218"/>
                  </a:cubicBezTo>
                  <a:cubicBezTo>
                    <a:pt x="103" y="209"/>
                    <a:pt x="104" y="220"/>
                    <a:pt x="99" y="221"/>
                  </a:cubicBezTo>
                  <a:cubicBezTo>
                    <a:pt x="94" y="219"/>
                    <a:pt x="91" y="225"/>
                    <a:pt x="88" y="222"/>
                  </a:cubicBezTo>
                  <a:cubicBezTo>
                    <a:pt x="85" y="220"/>
                    <a:pt x="81" y="225"/>
                    <a:pt x="77" y="225"/>
                  </a:cubicBezTo>
                  <a:cubicBezTo>
                    <a:pt x="74" y="226"/>
                    <a:pt x="69" y="225"/>
                    <a:pt x="66" y="228"/>
                  </a:cubicBezTo>
                  <a:cubicBezTo>
                    <a:pt x="63" y="229"/>
                    <a:pt x="58" y="228"/>
                    <a:pt x="55" y="229"/>
                  </a:cubicBezTo>
                  <a:cubicBezTo>
                    <a:pt x="51" y="231"/>
                    <a:pt x="46" y="231"/>
                    <a:pt x="42" y="230"/>
                  </a:cubicBezTo>
                  <a:cubicBezTo>
                    <a:pt x="34" y="229"/>
                    <a:pt x="42" y="220"/>
                    <a:pt x="36" y="222"/>
                  </a:cubicBezTo>
                  <a:cubicBezTo>
                    <a:pt x="31" y="223"/>
                    <a:pt x="28" y="224"/>
                    <a:pt x="27" y="220"/>
                  </a:cubicBezTo>
                  <a:cubicBezTo>
                    <a:pt x="23" y="221"/>
                    <a:pt x="19" y="217"/>
                    <a:pt x="15" y="216"/>
                  </a:cubicBezTo>
                  <a:cubicBezTo>
                    <a:pt x="10" y="214"/>
                    <a:pt x="10" y="204"/>
                    <a:pt x="12" y="199"/>
                  </a:cubicBezTo>
                  <a:cubicBezTo>
                    <a:pt x="14" y="193"/>
                    <a:pt x="12" y="188"/>
                    <a:pt x="8" y="185"/>
                  </a:cubicBezTo>
                  <a:cubicBezTo>
                    <a:pt x="6" y="182"/>
                    <a:pt x="13" y="174"/>
                    <a:pt x="8" y="172"/>
                  </a:cubicBezTo>
                  <a:cubicBezTo>
                    <a:pt x="2" y="172"/>
                    <a:pt x="5" y="164"/>
                    <a:pt x="9" y="163"/>
                  </a:cubicBezTo>
                  <a:cubicBezTo>
                    <a:pt x="15" y="162"/>
                    <a:pt x="10" y="152"/>
                    <a:pt x="17" y="154"/>
                  </a:cubicBezTo>
                  <a:cubicBezTo>
                    <a:pt x="21" y="156"/>
                    <a:pt x="26" y="157"/>
                    <a:pt x="28" y="152"/>
                  </a:cubicBezTo>
                  <a:cubicBezTo>
                    <a:pt x="30" y="147"/>
                    <a:pt x="30" y="139"/>
                    <a:pt x="35" y="145"/>
                  </a:cubicBezTo>
                  <a:cubicBezTo>
                    <a:pt x="40" y="144"/>
                    <a:pt x="43" y="138"/>
                    <a:pt x="48" y="136"/>
                  </a:cubicBezTo>
                  <a:cubicBezTo>
                    <a:pt x="54" y="131"/>
                    <a:pt x="61" y="126"/>
                    <a:pt x="67" y="121"/>
                  </a:cubicBezTo>
                  <a:cubicBezTo>
                    <a:pt x="72" y="118"/>
                    <a:pt x="76" y="116"/>
                    <a:pt x="81" y="117"/>
                  </a:cubicBezTo>
                  <a:cubicBezTo>
                    <a:pt x="83" y="112"/>
                    <a:pt x="75" y="112"/>
                    <a:pt x="79" y="106"/>
                  </a:cubicBezTo>
                  <a:cubicBezTo>
                    <a:pt x="81" y="99"/>
                    <a:pt x="73" y="100"/>
                    <a:pt x="69" y="100"/>
                  </a:cubicBezTo>
                  <a:cubicBezTo>
                    <a:pt x="65" y="99"/>
                    <a:pt x="61" y="93"/>
                    <a:pt x="56" y="95"/>
                  </a:cubicBezTo>
                  <a:cubicBezTo>
                    <a:pt x="55" y="91"/>
                    <a:pt x="49" y="86"/>
                    <a:pt x="52" y="81"/>
                  </a:cubicBezTo>
                  <a:cubicBezTo>
                    <a:pt x="56" y="77"/>
                    <a:pt x="56" y="71"/>
                    <a:pt x="53" y="67"/>
                  </a:cubicBezTo>
                  <a:cubicBezTo>
                    <a:pt x="51" y="62"/>
                    <a:pt x="46" y="59"/>
                    <a:pt x="48" y="53"/>
                  </a:cubicBezTo>
                  <a:cubicBezTo>
                    <a:pt x="50" y="47"/>
                    <a:pt x="43" y="44"/>
                    <a:pt x="40" y="42"/>
                  </a:cubicBezTo>
                  <a:cubicBezTo>
                    <a:pt x="33" y="38"/>
                    <a:pt x="25" y="39"/>
                    <a:pt x="17" y="36"/>
                  </a:cubicBezTo>
                  <a:cubicBezTo>
                    <a:pt x="11" y="33"/>
                    <a:pt x="5" y="28"/>
                    <a:pt x="0" y="24"/>
                  </a:cubicBezTo>
                  <a:cubicBezTo>
                    <a:pt x="2" y="21"/>
                    <a:pt x="7" y="17"/>
                    <a:pt x="10" y="16"/>
                  </a:cubicBezTo>
                  <a:cubicBezTo>
                    <a:pt x="19" y="16"/>
                    <a:pt x="24" y="26"/>
                    <a:pt x="32" y="29"/>
                  </a:cubicBezTo>
                  <a:cubicBezTo>
                    <a:pt x="41" y="32"/>
                    <a:pt x="50" y="30"/>
                    <a:pt x="59" y="28"/>
                  </a:cubicBezTo>
                  <a:cubicBezTo>
                    <a:pt x="63" y="30"/>
                    <a:pt x="68" y="34"/>
                    <a:pt x="72" y="34"/>
                  </a:cubicBezTo>
                  <a:cubicBezTo>
                    <a:pt x="77" y="30"/>
                    <a:pt x="82" y="29"/>
                    <a:pt x="87" y="26"/>
                  </a:cubicBezTo>
                  <a:cubicBezTo>
                    <a:pt x="89" y="20"/>
                    <a:pt x="88" y="12"/>
                    <a:pt x="94" y="9"/>
                  </a:cubicBezTo>
                  <a:cubicBezTo>
                    <a:pt x="102" y="1"/>
                    <a:pt x="112" y="4"/>
                    <a:pt x="122" y="2"/>
                  </a:cubicBezTo>
                  <a:cubicBezTo>
                    <a:pt x="129" y="0"/>
                    <a:pt x="135" y="7"/>
                    <a:pt x="143" y="7"/>
                  </a:cubicBezTo>
                  <a:cubicBezTo>
                    <a:pt x="146" y="9"/>
                    <a:pt x="153" y="11"/>
                    <a:pt x="148" y="16"/>
                  </a:cubicBezTo>
                  <a:cubicBezTo>
                    <a:pt x="145" y="20"/>
                    <a:pt x="141" y="23"/>
                    <a:pt x="142" y="29"/>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73" name="Freeform 294">
              <a:extLst>
                <a:ext uri="{FF2B5EF4-FFF2-40B4-BE49-F238E27FC236}">
                  <a16:creationId xmlns:a16="http://schemas.microsoft.com/office/drawing/2014/main" id="{D907352C-F16F-46C8-BF48-D43854DE7992}"/>
                </a:ext>
              </a:extLst>
            </p:cNvPr>
            <p:cNvSpPr>
              <a:spLocks/>
            </p:cNvSpPr>
            <p:nvPr/>
          </p:nvSpPr>
          <p:spPr bwMode="auto">
            <a:xfrm>
              <a:off x="2760295" y="3517767"/>
              <a:ext cx="27485" cy="10994"/>
            </a:xfrm>
            <a:custGeom>
              <a:avLst/>
              <a:gdLst/>
              <a:ahLst/>
              <a:cxnLst>
                <a:cxn ang="0">
                  <a:pos x="4" y="19"/>
                </a:cxn>
                <a:cxn ang="0">
                  <a:pos x="4" y="17"/>
                </a:cxn>
                <a:cxn ang="0">
                  <a:pos x="4" y="10"/>
                </a:cxn>
                <a:cxn ang="0">
                  <a:pos x="25" y="10"/>
                </a:cxn>
                <a:cxn ang="0">
                  <a:pos x="28" y="0"/>
                </a:cxn>
                <a:cxn ang="0">
                  <a:pos x="38" y="4"/>
                </a:cxn>
                <a:cxn ang="0">
                  <a:pos x="50" y="5"/>
                </a:cxn>
                <a:cxn ang="0">
                  <a:pos x="53" y="13"/>
                </a:cxn>
                <a:cxn ang="0">
                  <a:pos x="46" y="20"/>
                </a:cxn>
                <a:cxn ang="0">
                  <a:pos x="4" y="19"/>
                </a:cxn>
              </a:cxnLst>
              <a:rect l="0" t="0" r="r" b="b"/>
              <a:pathLst>
                <a:path w="58" h="21">
                  <a:moveTo>
                    <a:pt x="4" y="19"/>
                  </a:moveTo>
                  <a:cubicBezTo>
                    <a:pt x="9" y="17"/>
                    <a:pt x="11" y="15"/>
                    <a:pt x="4" y="17"/>
                  </a:cubicBezTo>
                  <a:cubicBezTo>
                    <a:pt x="1" y="18"/>
                    <a:pt x="0" y="12"/>
                    <a:pt x="4" y="10"/>
                  </a:cubicBezTo>
                  <a:cubicBezTo>
                    <a:pt x="11" y="10"/>
                    <a:pt x="18" y="12"/>
                    <a:pt x="25" y="10"/>
                  </a:cubicBezTo>
                  <a:cubicBezTo>
                    <a:pt x="26" y="5"/>
                    <a:pt x="23" y="2"/>
                    <a:pt x="28" y="0"/>
                  </a:cubicBezTo>
                  <a:cubicBezTo>
                    <a:pt x="30" y="2"/>
                    <a:pt x="34" y="4"/>
                    <a:pt x="38" y="4"/>
                  </a:cubicBezTo>
                  <a:cubicBezTo>
                    <a:pt x="42" y="6"/>
                    <a:pt x="46" y="5"/>
                    <a:pt x="50" y="5"/>
                  </a:cubicBezTo>
                  <a:cubicBezTo>
                    <a:pt x="52" y="8"/>
                    <a:pt x="58" y="10"/>
                    <a:pt x="53" y="13"/>
                  </a:cubicBezTo>
                  <a:cubicBezTo>
                    <a:pt x="53" y="20"/>
                    <a:pt x="51" y="20"/>
                    <a:pt x="46" y="20"/>
                  </a:cubicBezTo>
                  <a:cubicBezTo>
                    <a:pt x="32" y="21"/>
                    <a:pt x="18" y="20"/>
                    <a:pt x="4" y="19"/>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74" name="Freeform 295">
              <a:extLst>
                <a:ext uri="{FF2B5EF4-FFF2-40B4-BE49-F238E27FC236}">
                  <a16:creationId xmlns:a16="http://schemas.microsoft.com/office/drawing/2014/main" id="{6ADC5465-F48A-4A2F-B307-F1FD25A79B8F}"/>
                </a:ext>
              </a:extLst>
            </p:cNvPr>
            <p:cNvSpPr>
              <a:spLocks/>
            </p:cNvSpPr>
            <p:nvPr/>
          </p:nvSpPr>
          <p:spPr bwMode="auto">
            <a:xfrm>
              <a:off x="3841326" y="3537923"/>
              <a:ext cx="25652" cy="91613"/>
            </a:xfrm>
            <a:custGeom>
              <a:avLst/>
              <a:gdLst/>
              <a:ahLst/>
              <a:cxnLst>
                <a:cxn ang="0">
                  <a:pos x="20" y="0"/>
                </a:cxn>
                <a:cxn ang="0">
                  <a:pos x="28" y="25"/>
                </a:cxn>
                <a:cxn ang="0">
                  <a:pos x="31" y="57"/>
                </a:cxn>
                <a:cxn ang="0">
                  <a:pos x="44" y="88"/>
                </a:cxn>
                <a:cxn ang="0">
                  <a:pos x="54" y="108"/>
                </a:cxn>
                <a:cxn ang="0">
                  <a:pos x="30" y="97"/>
                </a:cxn>
                <a:cxn ang="0">
                  <a:pos x="22" y="106"/>
                </a:cxn>
                <a:cxn ang="0">
                  <a:pos x="17" y="130"/>
                </a:cxn>
                <a:cxn ang="0">
                  <a:pos x="26" y="149"/>
                </a:cxn>
                <a:cxn ang="0">
                  <a:pos x="34" y="161"/>
                </a:cxn>
                <a:cxn ang="0">
                  <a:pos x="29" y="165"/>
                </a:cxn>
                <a:cxn ang="0">
                  <a:pos x="20" y="155"/>
                </a:cxn>
                <a:cxn ang="0">
                  <a:pos x="9" y="168"/>
                </a:cxn>
                <a:cxn ang="0">
                  <a:pos x="2" y="164"/>
                </a:cxn>
                <a:cxn ang="0">
                  <a:pos x="7" y="147"/>
                </a:cxn>
                <a:cxn ang="0">
                  <a:pos x="6" y="132"/>
                </a:cxn>
                <a:cxn ang="0">
                  <a:pos x="7" y="117"/>
                </a:cxn>
                <a:cxn ang="0">
                  <a:pos x="7" y="104"/>
                </a:cxn>
                <a:cxn ang="0">
                  <a:pos x="11" y="60"/>
                </a:cxn>
                <a:cxn ang="0">
                  <a:pos x="4" y="41"/>
                </a:cxn>
                <a:cxn ang="0">
                  <a:pos x="2" y="27"/>
                </a:cxn>
                <a:cxn ang="0">
                  <a:pos x="3" y="8"/>
                </a:cxn>
                <a:cxn ang="0">
                  <a:pos x="14" y="4"/>
                </a:cxn>
                <a:cxn ang="0">
                  <a:pos x="20" y="0"/>
                </a:cxn>
              </a:cxnLst>
              <a:rect l="0" t="0" r="r" b="b"/>
              <a:pathLst>
                <a:path w="54" h="176">
                  <a:moveTo>
                    <a:pt x="20" y="0"/>
                  </a:moveTo>
                  <a:cubicBezTo>
                    <a:pt x="26" y="6"/>
                    <a:pt x="32" y="16"/>
                    <a:pt x="28" y="25"/>
                  </a:cubicBezTo>
                  <a:cubicBezTo>
                    <a:pt x="23" y="36"/>
                    <a:pt x="25" y="49"/>
                    <a:pt x="31" y="57"/>
                  </a:cubicBezTo>
                  <a:cubicBezTo>
                    <a:pt x="36" y="67"/>
                    <a:pt x="39" y="78"/>
                    <a:pt x="44" y="88"/>
                  </a:cubicBezTo>
                  <a:cubicBezTo>
                    <a:pt x="47" y="95"/>
                    <a:pt x="51" y="102"/>
                    <a:pt x="54" y="108"/>
                  </a:cubicBezTo>
                  <a:cubicBezTo>
                    <a:pt x="46" y="104"/>
                    <a:pt x="39" y="96"/>
                    <a:pt x="30" y="97"/>
                  </a:cubicBezTo>
                  <a:cubicBezTo>
                    <a:pt x="26" y="97"/>
                    <a:pt x="22" y="101"/>
                    <a:pt x="22" y="106"/>
                  </a:cubicBezTo>
                  <a:cubicBezTo>
                    <a:pt x="19" y="113"/>
                    <a:pt x="17" y="122"/>
                    <a:pt x="17" y="130"/>
                  </a:cubicBezTo>
                  <a:cubicBezTo>
                    <a:pt x="18" y="138"/>
                    <a:pt x="23" y="143"/>
                    <a:pt x="26" y="149"/>
                  </a:cubicBezTo>
                  <a:cubicBezTo>
                    <a:pt x="30" y="150"/>
                    <a:pt x="35" y="155"/>
                    <a:pt x="34" y="161"/>
                  </a:cubicBezTo>
                  <a:cubicBezTo>
                    <a:pt x="33" y="166"/>
                    <a:pt x="32" y="175"/>
                    <a:pt x="29" y="165"/>
                  </a:cubicBezTo>
                  <a:cubicBezTo>
                    <a:pt x="28" y="159"/>
                    <a:pt x="25" y="156"/>
                    <a:pt x="20" y="155"/>
                  </a:cubicBezTo>
                  <a:cubicBezTo>
                    <a:pt x="14" y="154"/>
                    <a:pt x="12" y="164"/>
                    <a:pt x="9" y="168"/>
                  </a:cubicBezTo>
                  <a:cubicBezTo>
                    <a:pt x="7" y="176"/>
                    <a:pt x="3" y="170"/>
                    <a:pt x="2" y="164"/>
                  </a:cubicBezTo>
                  <a:cubicBezTo>
                    <a:pt x="0" y="158"/>
                    <a:pt x="5" y="152"/>
                    <a:pt x="7" y="147"/>
                  </a:cubicBezTo>
                  <a:cubicBezTo>
                    <a:pt x="5" y="142"/>
                    <a:pt x="2" y="136"/>
                    <a:pt x="6" y="132"/>
                  </a:cubicBezTo>
                  <a:cubicBezTo>
                    <a:pt x="10" y="128"/>
                    <a:pt x="9" y="122"/>
                    <a:pt x="7" y="117"/>
                  </a:cubicBezTo>
                  <a:cubicBezTo>
                    <a:pt x="6" y="113"/>
                    <a:pt x="1" y="107"/>
                    <a:pt x="7" y="104"/>
                  </a:cubicBezTo>
                  <a:cubicBezTo>
                    <a:pt x="12" y="90"/>
                    <a:pt x="9" y="74"/>
                    <a:pt x="11" y="60"/>
                  </a:cubicBezTo>
                  <a:cubicBezTo>
                    <a:pt x="11" y="52"/>
                    <a:pt x="8" y="46"/>
                    <a:pt x="4" y="41"/>
                  </a:cubicBezTo>
                  <a:cubicBezTo>
                    <a:pt x="1" y="38"/>
                    <a:pt x="0" y="31"/>
                    <a:pt x="2" y="27"/>
                  </a:cubicBezTo>
                  <a:cubicBezTo>
                    <a:pt x="5" y="21"/>
                    <a:pt x="7" y="13"/>
                    <a:pt x="3" y="8"/>
                  </a:cubicBezTo>
                  <a:cubicBezTo>
                    <a:pt x="4" y="3"/>
                    <a:pt x="11" y="7"/>
                    <a:pt x="14" y="4"/>
                  </a:cubicBezTo>
                  <a:cubicBezTo>
                    <a:pt x="16" y="2"/>
                    <a:pt x="18" y="1"/>
                    <a:pt x="20" y="0"/>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75" name="Freeform 296">
              <a:extLst>
                <a:ext uri="{FF2B5EF4-FFF2-40B4-BE49-F238E27FC236}">
                  <a16:creationId xmlns:a16="http://schemas.microsoft.com/office/drawing/2014/main" id="{651884DE-1FD7-4083-B226-4F5176388C31}"/>
                </a:ext>
              </a:extLst>
            </p:cNvPr>
            <p:cNvSpPr>
              <a:spLocks/>
            </p:cNvSpPr>
            <p:nvPr/>
          </p:nvSpPr>
          <p:spPr bwMode="auto">
            <a:xfrm>
              <a:off x="2824425" y="3253921"/>
              <a:ext cx="1357702" cy="430583"/>
            </a:xfrm>
            <a:custGeom>
              <a:avLst/>
              <a:gdLst/>
              <a:ahLst/>
              <a:cxnLst>
                <a:cxn ang="0">
                  <a:pos x="67" y="510"/>
                </a:cxn>
                <a:cxn ang="0">
                  <a:pos x="8" y="450"/>
                </a:cxn>
                <a:cxn ang="0">
                  <a:pos x="26" y="383"/>
                </a:cxn>
                <a:cxn ang="0">
                  <a:pos x="36" y="197"/>
                </a:cxn>
                <a:cxn ang="0">
                  <a:pos x="254" y="243"/>
                </a:cxn>
                <a:cxn ang="0">
                  <a:pos x="156" y="305"/>
                </a:cxn>
                <a:cxn ang="0">
                  <a:pos x="244" y="269"/>
                </a:cxn>
                <a:cxn ang="0">
                  <a:pos x="351" y="225"/>
                </a:cxn>
                <a:cxn ang="0">
                  <a:pos x="473" y="212"/>
                </a:cxn>
                <a:cxn ang="0">
                  <a:pos x="606" y="181"/>
                </a:cxn>
                <a:cxn ang="0">
                  <a:pos x="726" y="159"/>
                </a:cxn>
                <a:cxn ang="0">
                  <a:pos x="818" y="172"/>
                </a:cxn>
                <a:cxn ang="0">
                  <a:pos x="817" y="256"/>
                </a:cxn>
                <a:cxn ang="0">
                  <a:pos x="908" y="223"/>
                </a:cxn>
                <a:cxn ang="0">
                  <a:pos x="864" y="112"/>
                </a:cxn>
                <a:cxn ang="0">
                  <a:pos x="920" y="131"/>
                </a:cxn>
                <a:cxn ang="0">
                  <a:pos x="1013" y="143"/>
                </a:cxn>
                <a:cxn ang="0">
                  <a:pos x="1075" y="93"/>
                </a:cxn>
                <a:cxn ang="0">
                  <a:pos x="1317" y="26"/>
                </a:cxn>
                <a:cxn ang="0">
                  <a:pos x="1456" y="27"/>
                </a:cxn>
                <a:cxn ang="0">
                  <a:pos x="1426" y="100"/>
                </a:cxn>
                <a:cxn ang="0">
                  <a:pos x="1611" y="91"/>
                </a:cxn>
                <a:cxn ang="0">
                  <a:pos x="1788" y="120"/>
                </a:cxn>
                <a:cxn ang="0">
                  <a:pos x="2014" y="137"/>
                </a:cxn>
                <a:cxn ang="0">
                  <a:pos x="2133" y="131"/>
                </a:cxn>
                <a:cxn ang="0">
                  <a:pos x="2379" y="159"/>
                </a:cxn>
                <a:cxn ang="0">
                  <a:pos x="2561" y="198"/>
                </a:cxn>
                <a:cxn ang="0">
                  <a:pos x="2756" y="209"/>
                </a:cxn>
                <a:cxn ang="0">
                  <a:pos x="2721" y="308"/>
                </a:cxn>
                <a:cxn ang="0">
                  <a:pos x="2645" y="364"/>
                </a:cxn>
                <a:cxn ang="0">
                  <a:pos x="2497" y="397"/>
                </a:cxn>
                <a:cxn ang="0">
                  <a:pos x="2444" y="468"/>
                </a:cxn>
                <a:cxn ang="0">
                  <a:pos x="2380" y="559"/>
                </a:cxn>
                <a:cxn ang="0">
                  <a:pos x="2340" y="456"/>
                </a:cxn>
                <a:cxn ang="0">
                  <a:pos x="2452" y="348"/>
                </a:cxn>
                <a:cxn ang="0">
                  <a:pos x="2327" y="379"/>
                </a:cxn>
                <a:cxn ang="0">
                  <a:pos x="2222" y="415"/>
                </a:cxn>
                <a:cxn ang="0">
                  <a:pos x="2030" y="458"/>
                </a:cxn>
                <a:cxn ang="0">
                  <a:pos x="2043" y="548"/>
                </a:cxn>
                <a:cxn ang="0">
                  <a:pos x="1970" y="748"/>
                </a:cxn>
                <a:cxn ang="0">
                  <a:pos x="1874" y="746"/>
                </a:cxn>
                <a:cxn ang="0">
                  <a:pos x="1814" y="634"/>
                </a:cxn>
                <a:cxn ang="0">
                  <a:pos x="1663" y="626"/>
                </a:cxn>
                <a:cxn ang="0">
                  <a:pos x="1380" y="624"/>
                </a:cxn>
                <a:cxn ang="0">
                  <a:pos x="1214" y="621"/>
                </a:cxn>
                <a:cxn ang="0">
                  <a:pos x="1028" y="613"/>
                </a:cxn>
                <a:cxn ang="0">
                  <a:pos x="879" y="534"/>
                </a:cxn>
                <a:cxn ang="0">
                  <a:pos x="784" y="509"/>
                </a:cxn>
                <a:cxn ang="0">
                  <a:pos x="623" y="554"/>
                </a:cxn>
                <a:cxn ang="0">
                  <a:pos x="578" y="612"/>
                </a:cxn>
                <a:cxn ang="0">
                  <a:pos x="457" y="589"/>
                </a:cxn>
                <a:cxn ang="0">
                  <a:pos x="350" y="664"/>
                </a:cxn>
                <a:cxn ang="0">
                  <a:pos x="365" y="737"/>
                </a:cxn>
                <a:cxn ang="0">
                  <a:pos x="356" y="816"/>
                </a:cxn>
                <a:cxn ang="0">
                  <a:pos x="242" y="775"/>
                </a:cxn>
                <a:cxn ang="0">
                  <a:pos x="210" y="691"/>
                </a:cxn>
                <a:cxn ang="0">
                  <a:pos x="205" y="630"/>
                </a:cxn>
                <a:cxn ang="0">
                  <a:pos x="113" y="575"/>
                </a:cxn>
              </a:cxnLst>
              <a:rect l="0" t="0" r="r" b="b"/>
              <a:pathLst>
                <a:path w="2758" h="831">
                  <a:moveTo>
                    <a:pt x="83" y="580"/>
                  </a:moveTo>
                  <a:cubicBezTo>
                    <a:pt x="81" y="577"/>
                    <a:pt x="77" y="574"/>
                    <a:pt x="80" y="570"/>
                  </a:cubicBezTo>
                  <a:cubicBezTo>
                    <a:pt x="77" y="566"/>
                    <a:pt x="79" y="563"/>
                    <a:pt x="74" y="560"/>
                  </a:cubicBezTo>
                  <a:cubicBezTo>
                    <a:pt x="73" y="554"/>
                    <a:pt x="80" y="554"/>
                    <a:pt x="83" y="557"/>
                  </a:cubicBezTo>
                  <a:cubicBezTo>
                    <a:pt x="88" y="558"/>
                    <a:pt x="93" y="556"/>
                    <a:pt x="97" y="552"/>
                  </a:cubicBezTo>
                  <a:cubicBezTo>
                    <a:pt x="104" y="551"/>
                    <a:pt x="95" y="548"/>
                    <a:pt x="94" y="545"/>
                  </a:cubicBezTo>
                  <a:cubicBezTo>
                    <a:pt x="97" y="543"/>
                    <a:pt x="88" y="541"/>
                    <a:pt x="86" y="542"/>
                  </a:cubicBezTo>
                  <a:cubicBezTo>
                    <a:pt x="80" y="544"/>
                    <a:pt x="87" y="534"/>
                    <a:pt x="81" y="535"/>
                  </a:cubicBezTo>
                  <a:cubicBezTo>
                    <a:pt x="76" y="534"/>
                    <a:pt x="74" y="530"/>
                    <a:pt x="71" y="526"/>
                  </a:cubicBezTo>
                  <a:cubicBezTo>
                    <a:pt x="71" y="523"/>
                    <a:pt x="70" y="523"/>
                    <a:pt x="67" y="520"/>
                  </a:cubicBezTo>
                  <a:cubicBezTo>
                    <a:pt x="61" y="518"/>
                    <a:pt x="71" y="514"/>
                    <a:pt x="67" y="510"/>
                  </a:cubicBezTo>
                  <a:cubicBezTo>
                    <a:pt x="62" y="508"/>
                    <a:pt x="71" y="500"/>
                    <a:pt x="64" y="501"/>
                  </a:cubicBezTo>
                  <a:cubicBezTo>
                    <a:pt x="61" y="498"/>
                    <a:pt x="57" y="494"/>
                    <a:pt x="52" y="496"/>
                  </a:cubicBezTo>
                  <a:cubicBezTo>
                    <a:pt x="49" y="495"/>
                    <a:pt x="45" y="496"/>
                    <a:pt x="42" y="499"/>
                  </a:cubicBezTo>
                  <a:cubicBezTo>
                    <a:pt x="36" y="499"/>
                    <a:pt x="43" y="491"/>
                    <a:pt x="38" y="492"/>
                  </a:cubicBezTo>
                  <a:cubicBezTo>
                    <a:pt x="34" y="489"/>
                    <a:pt x="29" y="495"/>
                    <a:pt x="27" y="491"/>
                  </a:cubicBezTo>
                  <a:cubicBezTo>
                    <a:pt x="24" y="486"/>
                    <a:pt x="20" y="493"/>
                    <a:pt x="17" y="488"/>
                  </a:cubicBezTo>
                  <a:cubicBezTo>
                    <a:pt x="19" y="485"/>
                    <a:pt x="18" y="479"/>
                    <a:pt x="14" y="478"/>
                  </a:cubicBezTo>
                  <a:cubicBezTo>
                    <a:pt x="13" y="475"/>
                    <a:pt x="13" y="470"/>
                    <a:pt x="8" y="472"/>
                  </a:cubicBezTo>
                  <a:cubicBezTo>
                    <a:pt x="11" y="468"/>
                    <a:pt x="9" y="467"/>
                    <a:pt x="12" y="463"/>
                  </a:cubicBezTo>
                  <a:cubicBezTo>
                    <a:pt x="10" y="461"/>
                    <a:pt x="6" y="459"/>
                    <a:pt x="5" y="457"/>
                  </a:cubicBezTo>
                  <a:cubicBezTo>
                    <a:pt x="0" y="457"/>
                    <a:pt x="5" y="451"/>
                    <a:pt x="8" y="450"/>
                  </a:cubicBezTo>
                  <a:cubicBezTo>
                    <a:pt x="13" y="450"/>
                    <a:pt x="7" y="445"/>
                    <a:pt x="5" y="443"/>
                  </a:cubicBezTo>
                  <a:cubicBezTo>
                    <a:pt x="4" y="439"/>
                    <a:pt x="7" y="435"/>
                    <a:pt x="4" y="430"/>
                  </a:cubicBezTo>
                  <a:cubicBezTo>
                    <a:pt x="3" y="424"/>
                    <a:pt x="11" y="425"/>
                    <a:pt x="12" y="419"/>
                  </a:cubicBezTo>
                  <a:cubicBezTo>
                    <a:pt x="12" y="415"/>
                    <a:pt x="20" y="418"/>
                    <a:pt x="16" y="413"/>
                  </a:cubicBezTo>
                  <a:cubicBezTo>
                    <a:pt x="10" y="411"/>
                    <a:pt x="15" y="406"/>
                    <a:pt x="19" y="410"/>
                  </a:cubicBezTo>
                  <a:cubicBezTo>
                    <a:pt x="21" y="407"/>
                    <a:pt x="24" y="408"/>
                    <a:pt x="29" y="408"/>
                  </a:cubicBezTo>
                  <a:cubicBezTo>
                    <a:pt x="31" y="404"/>
                    <a:pt x="35" y="401"/>
                    <a:pt x="39" y="404"/>
                  </a:cubicBezTo>
                  <a:cubicBezTo>
                    <a:pt x="44" y="405"/>
                    <a:pt x="49" y="409"/>
                    <a:pt x="53" y="405"/>
                  </a:cubicBezTo>
                  <a:cubicBezTo>
                    <a:pt x="49" y="399"/>
                    <a:pt x="43" y="396"/>
                    <a:pt x="37" y="398"/>
                  </a:cubicBezTo>
                  <a:cubicBezTo>
                    <a:pt x="32" y="398"/>
                    <a:pt x="26" y="399"/>
                    <a:pt x="23" y="393"/>
                  </a:cubicBezTo>
                  <a:cubicBezTo>
                    <a:pt x="27" y="387"/>
                    <a:pt x="20" y="386"/>
                    <a:pt x="26" y="383"/>
                  </a:cubicBezTo>
                  <a:cubicBezTo>
                    <a:pt x="40" y="372"/>
                    <a:pt x="53" y="362"/>
                    <a:pt x="68" y="352"/>
                  </a:cubicBezTo>
                  <a:cubicBezTo>
                    <a:pt x="71" y="347"/>
                    <a:pt x="79" y="341"/>
                    <a:pt x="75" y="334"/>
                  </a:cubicBezTo>
                  <a:cubicBezTo>
                    <a:pt x="69" y="325"/>
                    <a:pt x="58" y="326"/>
                    <a:pt x="51" y="318"/>
                  </a:cubicBezTo>
                  <a:cubicBezTo>
                    <a:pt x="54" y="316"/>
                    <a:pt x="61" y="312"/>
                    <a:pt x="57" y="307"/>
                  </a:cubicBezTo>
                  <a:cubicBezTo>
                    <a:pt x="53" y="300"/>
                    <a:pt x="47" y="294"/>
                    <a:pt x="44" y="287"/>
                  </a:cubicBezTo>
                  <a:cubicBezTo>
                    <a:pt x="43" y="280"/>
                    <a:pt x="50" y="276"/>
                    <a:pt x="50" y="270"/>
                  </a:cubicBezTo>
                  <a:cubicBezTo>
                    <a:pt x="46" y="260"/>
                    <a:pt x="40" y="252"/>
                    <a:pt x="33" y="244"/>
                  </a:cubicBezTo>
                  <a:cubicBezTo>
                    <a:pt x="38" y="238"/>
                    <a:pt x="45" y="236"/>
                    <a:pt x="50" y="229"/>
                  </a:cubicBezTo>
                  <a:cubicBezTo>
                    <a:pt x="44" y="223"/>
                    <a:pt x="37" y="219"/>
                    <a:pt x="30" y="218"/>
                  </a:cubicBezTo>
                  <a:cubicBezTo>
                    <a:pt x="25" y="217"/>
                    <a:pt x="24" y="210"/>
                    <a:pt x="27" y="206"/>
                  </a:cubicBezTo>
                  <a:cubicBezTo>
                    <a:pt x="27" y="200"/>
                    <a:pt x="34" y="201"/>
                    <a:pt x="36" y="197"/>
                  </a:cubicBezTo>
                  <a:cubicBezTo>
                    <a:pt x="44" y="190"/>
                    <a:pt x="53" y="185"/>
                    <a:pt x="62" y="186"/>
                  </a:cubicBezTo>
                  <a:cubicBezTo>
                    <a:pt x="67" y="185"/>
                    <a:pt x="70" y="180"/>
                    <a:pt x="75" y="181"/>
                  </a:cubicBezTo>
                  <a:cubicBezTo>
                    <a:pt x="79" y="179"/>
                    <a:pt x="84" y="178"/>
                    <a:pt x="88" y="176"/>
                  </a:cubicBezTo>
                  <a:cubicBezTo>
                    <a:pt x="90" y="185"/>
                    <a:pt x="99" y="187"/>
                    <a:pt x="105" y="187"/>
                  </a:cubicBezTo>
                  <a:cubicBezTo>
                    <a:pt x="112" y="184"/>
                    <a:pt x="108" y="198"/>
                    <a:pt x="114" y="192"/>
                  </a:cubicBezTo>
                  <a:cubicBezTo>
                    <a:pt x="119" y="190"/>
                    <a:pt x="124" y="193"/>
                    <a:pt x="129" y="192"/>
                  </a:cubicBezTo>
                  <a:cubicBezTo>
                    <a:pt x="139" y="193"/>
                    <a:pt x="149" y="191"/>
                    <a:pt x="159" y="195"/>
                  </a:cubicBezTo>
                  <a:cubicBezTo>
                    <a:pt x="172" y="199"/>
                    <a:pt x="185" y="200"/>
                    <a:pt x="197" y="209"/>
                  </a:cubicBezTo>
                  <a:cubicBezTo>
                    <a:pt x="209" y="219"/>
                    <a:pt x="224" y="216"/>
                    <a:pt x="237" y="223"/>
                  </a:cubicBezTo>
                  <a:cubicBezTo>
                    <a:pt x="241" y="225"/>
                    <a:pt x="247" y="225"/>
                    <a:pt x="249" y="230"/>
                  </a:cubicBezTo>
                  <a:cubicBezTo>
                    <a:pt x="247" y="236"/>
                    <a:pt x="253" y="238"/>
                    <a:pt x="254" y="243"/>
                  </a:cubicBezTo>
                  <a:cubicBezTo>
                    <a:pt x="249" y="252"/>
                    <a:pt x="240" y="256"/>
                    <a:pt x="232" y="259"/>
                  </a:cubicBezTo>
                  <a:cubicBezTo>
                    <a:pt x="217" y="264"/>
                    <a:pt x="201" y="266"/>
                    <a:pt x="185" y="262"/>
                  </a:cubicBezTo>
                  <a:cubicBezTo>
                    <a:pt x="171" y="260"/>
                    <a:pt x="156" y="260"/>
                    <a:pt x="142" y="254"/>
                  </a:cubicBezTo>
                  <a:cubicBezTo>
                    <a:pt x="132" y="251"/>
                    <a:pt x="123" y="249"/>
                    <a:pt x="113" y="248"/>
                  </a:cubicBezTo>
                  <a:cubicBezTo>
                    <a:pt x="107" y="241"/>
                    <a:pt x="99" y="239"/>
                    <a:pt x="91" y="241"/>
                  </a:cubicBezTo>
                  <a:cubicBezTo>
                    <a:pt x="93" y="243"/>
                    <a:pt x="98" y="247"/>
                    <a:pt x="101" y="250"/>
                  </a:cubicBezTo>
                  <a:cubicBezTo>
                    <a:pt x="109" y="253"/>
                    <a:pt x="116" y="260"/>
                    <a:pt x="125" y="261"/>
                  </a:cubicBezTo>
                  <a:cubicBezTo>
                    <a:pt x="130" y="262"/>
                    <a:pt x="137" y="265"/>
                    <a:pt x="136" y="273"/>
                  </a:cubicBezTo>
                  <a:cubicBezTo>
                    <a:pt x="135" y="278"/>
                    <a:pt x="126" y="275"/>
                    <a:pt x="130" y="282"/>
                  </a:cubicBezTo>
                  <a:cubicBezTo>
                    <a:pt x="131" y="288"/>
                    <a:pt x="138" y="292"/>
                    <a:pt x="138" y="299"/>
                  </a:cubicBezTo>
                  <a:cubicBezTo>
                    <a:pt x="142" y="306"/>
                    <a:pt x="150" y="302"/>
                    <a:pt x="156" y="305"/>
                  </a:cubicBezTo>
                  <a:cubicBezTo>
                    <a:pt x="161" y="303"/>
                    <a:pt x="162" y="313"/>
                    <a:pt x="167" y="312"/>
                  </a:cubicBezTo>
                  <a:cubicBezTo>
                    <a:pt x="173" y="313"/>
                    <a:pt x="179" y="313"/>
                    <a:pt x="185" y="315"/>
                  </a:cubicBezTo>
                  <a:cubicBezTo>
                    <a:pt x="188" y="312"/>
                    <a:pt x="195" y="316"/>
                    <a:pt x="196" y="309"/>
                  </a:cubicBezTo>
                  <a:cubicBezTo>
                    <a:pt x="196" y="303"/>
                    <a:pt x="190" y="301"/>
                    <a:pt x="186" y="303"/>
                  </a:cubicBezTo>
                  <a:cubicBezTo>
                    <a:pt x="179" y="303"/>
                    <a:pt x="174" y="297"/>
                    <a:pt x="169" y="292"/>
                  </a:cubicBezTo>
                  <a:cubicBezTo>
                    <a:pt x="172" y="289"/>
                    <a:pt x="176" y="283"/>
                    <a:pt x="180" y="286"/>
                  </a:cubicBezTo>
                  <a:cubicBezTo>
                    <a:pt x="192" y="293"/>
                    <a:pt x="205" y="295"/>
                    <a:pt x="217" y="298"/>
                  </a:cubicBezTo>
                  <a:cubicBezTo>
                    <a:pt x="222" y="299"/>
                    <a:pt x="227" y="298"/>
                    <a:pt x="232" y="298"/>
                  </a:cubicBezTo>
                  <a:cubicBezTo>
                    <a:pt x="236" y="301"/>
                    <a:pt x="242" y="297"/>
                    <a:pt x="239" y="291"/>
                  </a:cubicBezTo>
                  <a:cubicBezTo>
                    <a:pt x="235" y="287"/>
                    <a:pt x="230" y="284"/>
                    <a:pt x="228" y="277"/>
                  </a:cubicBezTo>
                  <a:cubicBezTo>
                    <a:pt x="232" y="271"/>
                    <a:pt x="239" y="272"/>
                    <a:pt x="244" y="269"/>
                  </a:cubicBezTo>
                  <a:cubicBezTo>
                    <a:pt x="252" y="267"/>
                    <a:pt x="261" y="264"/>
                    <a:pt x="268" y="257"/>
                  </a:cubicBezTo>
                  <a:cubicBezTo>
                    <a:pt x="273" y="253"/>
                    <a:pt x="278" y="257"/>
                    <a:pt x="284" y="257"/>
                  </a:cubicBezTo>
                  <a:cubicBezTo>
                    <a:pt x="291" y="257"/>
                    <a:pt x="297" y="264"/>
                    <a:pt x="304" y="264"/>
                  </a:cubicBezTo>
                  <a:cubicBezTo>
                    <a:pt x="305" y="258"/>
                    <a:pt x="309" y="254"/>
                    <a:pt x="310" y="249"/>
                  </a:cubicBezTo>
                  <a:cubicBezTo>
                    <a:pt x="311" y="244"/>
                    <a:pt x="308" y="238"/>
                    <a:pt x="303" y="238"/>
                  </a:cubicBezTo>
                  <a:cubicBezTo>
                    <a:pt x="296" y="238"/>
                    <a:pt x="299" y="232"/>
                    <a:pt x="304" y="229"/>
                  </a:cubicBezTo>
                  <a:cubicBezTo>
                    <a:pt x="308" y="227"/>
                    <a:pt x="309" y="222"/>
                    <a:pt x="307" y="217"/>
                  </a:cubicBezTo>
                  <a:cubicBezTo>
                    <a:pt x="304" y="215"/>
                    <a:pt x="297" y="209"/>
                    <a:pt x="303" y="208"/>
                  </a:cubicBezTo>
                  <a:cubicBezTo>
                    <a:pt x="310" y="209"/>
                    <a:pt x="318" y="211"/>
                    <a:pt x="325" y="209"/>
                  </a:cubicBezTo>
                  <a:cubicBezTo>
                    <a:pt x="331" y="208"/>
                    <a:pt x="337" y="208"/>
                    <a:pt x="341" y="214"/>
                  </a:cubicBezTo>
                  <a:cubicBezTo>
                    <a:pt x="344" y="218"/>
                    <a:pt x="348" y="221"/>
                    <a:pt x="351" y="225"/>
                  </a:cubicBezTo>
                  <a:cubicBezTo>
                    <a:pt x="342" y="227"/>
                    <a:pt x="332" y="225"/>
                    <a:pt x="323" y="230"/>
                  </a:cubicBezTo>
                  <a:cubicBezTo>
                    <a:pt x="316" y="234"/>
                    <a:pt x="322" y="238"/>
                    <a:pt x="327" y="239"/>
                  </a:cubicBezTo>
                  <a:cubicBezTo>
                    <a:pt x="331" y="241"/>
                    <a:pt x="334" y="246"/>
                    <a:pt x="339" y="246"/>
                  </a:cubicBezTo>
                  <a:cubicBezTo>
                    <a:pt x="349" y="249"/>
                    <a:pt x="358" y="245"/>
                    <a:pt x="368" y="246"/>
                  </a:cubicBezTo>
                  <a:cubicBezTo>
                    <a:pt x="374" y="243"/>
                    <a:pt x="373" y="232"/>
                    <a:pt x="378" y="228"/>
                  </a:cubicBezTo>
                  <a:cubicBezTo>
                    <a:pt x="388" y="227"/>
                    <a:pt x="397" y="221"/>
                    <a:pt x="407" y="219"/>
                  </a:cubicBezTo>
                  <a:cubicBezTo>
                    <a:pt x="422" y="214"/>
                    <a:pt x="438" y="213"/>
                    <a:pt x="452" y="206"/>
                  </a:cubicBezTo>
                  <a:cubicBezTo>
                    <a:pt x="453" y="213"/>
                    <a:pt x="459" y="212"/>
                    <a:pt x="462" y="210"/>
                  </a:cubicBezTo>
                  <a:cubicBezTo>
                    <a:pt x="466" y="208"/>
                    <a:pt x="466" y="200"/>
                    <a:pt x="471" y="201"/>
                  </a:cubicBezTo>
                  <a:cubicBezTo>
                    <a:pt x="474" y="200"/>
                    <a:pt x="483" y="198"/>
                    <a:pt x="481" y="203"/>
                  </a:cubicBezTo>
                  <a:cubicBezTo>
                    <a:pt x="481" y="210"/>
                    <a:pt x="479" y="212"/>
                    <a:pt x="473" y="212"/>
                  </a:cubicBezTo>
                  <a:cubicBezTo>
                    <a:pt x="469" y="216"/>
                    <a:pt x="477" y="218"/>
                    <a:pt x="480" y="217"/>
                  </a:cubicBezTo>
                  <a:cubicBezTo>
                    <a:pt x="485" y="217"/>
                    <a:pt x="491" y="214"/>
                    <a:pt x="495" y="216"/>
                  </a:cubicBezTo>
                  <a:cubicBezTo>
                    <a:pt x="498" y="220"/>
                    <a:pt x="503" y="213"/>
                    <a:pt x="504" y="210"/>
                  </a:cubicBezTo>
                  <a:cubicBezTo>
                    <a:pt x="513" y="206"/>
                    <a:pt x="523" y="205"/>
                    <a:pt x="531" y="206"/>
                  </a:cubicBezTo>
                  <a:cubicBezTo>
                    <a:pt x="539" y="209"/>
                    <a:pt x="547" y="209"/>
                    <a:pt x="554" y="204"/>
                  </a:cubicBezTo>
                  <a:cubicBezTo>
                    <a:pt x="562" y="199"/>
                    <a:pt x="572" y="197"/>
                    <a:pt x="581" y="203"/>
                  </a:cubicBezTo>
                  <a:cubicBezTo>
                    <a:pt x="575" y="205"/>
                    <a:pt x="575" y="211"/>
                    <a:pt x="581" y="211"/>
                  </a:cubicBezTo>
                  <a:cubicBezTo>
                    <a:pt x="585" y="213"/>
                    <a:pt x="592" y="212"/>
                    <a:pt x="591" y="205"/>
                  </a:cubicBezTo>
                  <a:cubicBezTo>
                    <a:pt x="597" y="203"/>
                    <a:pt x="604" y="208"/>
                    <a:pt x="608" y="201"/>
                  </a:cubicBezTo>
                  <a:cubicBezTo>
                    <a:pt x="613" y="196"/>
                    <a:pt x="606" y="192"/>
                    <a:pt x="603" y="189"/>
                  </a:cubicBezTo>
                  <a:cubicBezTo>
                    <a:pt x="596" y="185"/>
                    <a:pt x="602" y="184"/>
                    <a:pt x="606" y="181"/>
                  </a:cubicBezTo>
                  <a:cubicBezTo>
                    <a:pt x="613" y="177"/>
                    <a:pt x="621" y="180"/>
                    <a:pt x="628" y="180"/>
                  </a:cubicBezTo>
                  <a:cubicBezTo>
                    <a:pt x="638" y="180"/>
                    <a:pt x="649" y="183"/>
                    <a:pt x="659" y="185"/>
                  </a:cubicBezTo>
                  <a:cubicBezTo>
                    <a:pt x="669" y="187"/>
                    <a:pt x="679" y="191"/>
                    <a:pt x="690" y="192"/>
                  </a:cubicBezTo>
                  <a:cubicBezTo>
                    <a:pt x="702" y="196"/>
                    <a:pt x="714" y="199"/>
                    <a:pt x="725" y="205"/>
                  </a:cubicBezTo>
                  <a:cubicBezTo>
                    <a:pt x="731" y="208"/>
                    <a:pt x="737" y="213"/>
                    <a:pt x="744" y="215"/>
                  </a:cubicBezTo>
                  <a:cubicBezTo>
                    <a:pt x="749" y="211"/>
                    <a:pt x="753" y="205"/>
                    <a:pt x="757" y="200"/>
                  </a:cubicBezTo>
                  <a:cubicBezTo>
                    <a:pt x="751" y="200"/>
                    <a:pt x="742" y="201"/>
                    <a:pt x="739" y="193"/>
                  </a:cubicBezTo>
                  <a:cubicBezTo>
                    <a:pt x="741" y="186"/>
                    <a:pt x="736" y="184"/>
                    <a:pt x="732" y="183"/>
                  </a:cubicBezTo>
                  <a:cubicBezTo>
                    <a:pt x="727" y="182"/>
                    <a:pt x="721" y="183"/>
                    <a:pt x="716" y="181"/>
                  </a:cubicBezTo>
                  <a:cubicBezTo>
                    <a:pt x="713" y="176"/>
                    <a:pt x="721" y="173"/>
                    <a:pt x="724" y="172"/>
                  </a:cubicBezTo>
                  <a:cubicBezTo>
                    <a:pt x="728" y="170"/>
                    <a:pt x="726" y="163"/>
                    <a:pt x="726" y="159"/>
                  </a:cubicBezTo>
                  <a:cubicBezTo>
                    <a:pt x="722" y="154"/>
                    <a:pt x="715" y="160"/>
                    <a:pt x="713" y="154"/>
                  </a:cubicBezTo>
                  <a:cubicBezTo>
                    <a:pt x="715" y="149"/>
                    <a:pt x="718" y="145"/>
                    <a:pt x="722" y="145"/>
                  </a:cubicBezTo>
                  <a:cubicBezTo>
                    <a:pt x="733" y="142"/>
                    <a:pt x="744" y="138"/>
                    <a:pt x="751" y="127"/>
                  </a:cubicBezTo>
                  <a:cubicBezTo>
                    <a:pt x="754" y="121"/>
                    <a:pt x="754" y="112"/>
                    <a:pt x="760" y="110"/>
                  </a:cubicBezTo>
                  <a:cubicBezTo>
                    <a:pt x="764" y="108"/>
                    <a:pt x="769" y="111"/>
                    <a:pt x="774" y="111"/>
                  </a:cubicBezTo>
                  <a:cubicBezTo>
                    <a:pt x="786" y="111"/>
                    <a:pt x="798" y="108"/>
                    <a:pt x="810" y="109"/>
                  </a:cubicBezTo>
                  <a:cubicBezTo>
                    <a:pt x="815" y="109"/>
                    <a:pt x="822" y="107"/>
                    <a:pt x="825" y="114"/>
                  </a:cubicBezTo>
                  <a:cubicBezTo>
                    <a:pt x="824" y="122"/>
                    <a:pt x="819" y="129"/>
                    <a:pt x="813" y="133"/>
                  </a:cubicBezTo>
                  <a:cubicBezTo>
                    <a:pt x="810" y="135"/>
                    <a:pt x="802" y="141"/>
                    <a:pt x="809" y="143"/>
                  </a:cubicBezTo>
                  <a:cubicBezTo>
                    <a:pt x="814" y="146"/>
                    <a:pt x="822" y="151"/>
                    <a:pt x="823" y="160"/>
                  </a:cubicBezTo>
                  <a:cubicBezTo>
                    <a:pt x="826" y="166"/>
                    <a:pt x="816" y="166"/>
                    <a:pt x="818" y="172"/>
                  </a:cubicBezTo>
                  <a:cubicBezTo>
                    <a:pt x="820" y="179"/>
                    <a:pt x="819" y="187"/>
                    <a:pt x="819" y="195"/>
                  </a:cubicBezTo>
                  <a:cubicBezTo>
                    <a:pt x="820" y="203"/>
                    <a:pt x="827" y="206"/>
                    <a:pt x="832" y="207"/>
                  </a:cubicBezTo>
                  <a:cubicBezTo>
                    <a:pt x="838" y="210"/>
                    <a:pt x="829" y="214"/>
                    <a:pt x="829" y="219"/>
                  </a:cubicBezTo>
                  <a:cubicBezTo>
                    <a:pt x="825" y="230"/>
                    <a:pt x="815" y="232"/>
                    <a:pt x="808" y="238"/>
                  </a:cubicBezTo>
                  <a:cubicBezTo>
                    <a:pt x="805" y="240"/>
                    <a:pt x="796" y="240"/>
                    <a:pt x="800" y="246"/>
                  </a:cubicBezTo>
                  <a:cubicBezTo>
                    <a:pt x="802" y="250"/>
                    <a:pt x="793" y="249"/>
                    <a:pt x="790" y="251"/>
                  </a:cubicBezTo>
                  <a:cubicBezTo>
                    <a:pt x="783" y="252"/>
                    <a:pt x="776" y="246"/>
                    <a:pt x="768" y="247"/>
                  </a:cubicBezTo>
                  <a:cubicBezTo>
                    <a:pt x="765" y="248"/>
                    <a:pt x="755" y="246"/>
                    <a:pt x="758" y="251"/>
                  </a:cubicBezTo>
                  <a:cubicBezTo>
                    <a:pt x="765" y="258"/>
                    <a:pt x="776" y="258"/>
                    <a:pt x="785" y="259"/>
                  </a:cubicBezTo>
                  <a:cubicBezTo>
                    <a:pt x="792" y="260"/>
                    <a:pt x="799" y="259"/>
                    <a:pt x="805" y="261"/>
                  </a:cubicBezTo>
                  <a:cubicBezTo>
                    <a:pt x="810" y="261"/>
                    <a:pt x="814" y="261"/>
                    <a:pt x="817" y="256"/>
                  </a:cubicBezTo>
                  <a:cubicBezTo>
                    <a:pt x="821" y="250"/>
                    <a:pt x="828" y="252"/>
                    <a:pt x="833" y="248"/>
                  </a:cubicBezTo>
                  <a:cubicBezTo>
                    <a:pt x="838" y="246"/>
                    <a:pt x="842" y="243"/>
                    <a:pt x="844" y="237"/>
                  </a:cubicBezTo>
                  <a:cubicBezTo>
                    <a:pt x="847" y="233"/>
                    <a:pt x="852" y="233"/>
                    <a:pt x="855" y="229"/>
                  </a:cubicBezTo>
                  <a:cubicBezTo>
                    <a:pt x="860" y="227"/>
                    <a:pt x="860" y="221"/>
                    <a:pt x="857" y="216"/>
                  </a:cubicBezTo>
                  <a:cubicBezTo>
                    <a:pt x="853" y="214"/>
                    <a:pt x="851" y="208"/>
                    <a:pt x="856" y="204"/>
                  </a:cubicBezTo>
                  <a:cubicBezTo>
                    <a:pt x="866" y="201"/>
                    <a:pt x="878" y="200"/>
                    <a:pt x="889" y="202"/>
                  </a:cubicBezTo>
                  <a:cubicBezTo>
                    <a:pt x="893" y="203"/>
                    <a:pt x="898" y="205"/>
                    <a:pt x="900" y="209"/>
                  </a:cubicBezTo>
                  <a:cubicBezTo>
                    <a:pt x="902" y="215"/>
                    <a:pt x="900" y="221"/>
                    <a:pt x="899" y="227"/>
                  </a:cubicBezTo>
                  <a:cubicBezTo>
                    <a:pt x="904" y="233"/>
                    <a:pt x="912" y="231"/>
                    <a:pt x="919" y="232"/>
                  </a:cubicBezTo>
                  <a:cubicBezTo>
                    <a:pt x="923" y="233"/>
                    <a:pt x="931" y="228"/>
                    <a:pt x="924" y="226"/>
                  </a:cubicBezTo>
                  <a:cubicBezTo>
                    <a:pt x="919" y="223"/>
                    <a:pt x="913" y="225"/>
                    <a:pt x="908" y="223"/>
                  </a:cubicBezTo>
                  <a:cubicBezTo>
                    <a:pt x="908" y="216"/>
                    <a:pt x="915" y="218"/>
                    <a:pt x="917" y="214"/>
                  </a:cubicBezTo>
                  <a:cubicBezTo>
                    <a:pt x="916" y="210"/>
                    <a:pt x="913" y="206"/>
                    <a:pt x="911" y="201"/>
                  </a:cubicBezTo>
                  <a:cubicBezTo>
                    <a:pt x="906" y="195"/>
                    <a:pt x="899" y="197"/>
                    <a:pt x="893" y="195"/>
                  </a:cubicBezTo>
                  <a:cubicBezTo>
                    <a:pt x="884" y="193"/>
                    <a:pt x="875" y="189"/>
                    <a:pt x="867" y="193"/>
                  </a:cubicBezTo>
                  <a:cubicBezTo>
                    <a:pt x="859" y="196"/>
                    <a:pt x="852" y="191"/>
                    <a:pt x="844" y="192"/>
                  </a:cubicBezTo>
                  <a:cubicBezTo>
                    <a:pt x="844" y="186"/>
                    <a:pt x="837" y="181"/>
                    <a:pt x="841" y="175"/>
                  </a:cubicBezTo>
                  <a:cubicBezTo>
                    <a:pt x="843" y="169"/>
                    <a:pt x="848" y="166"/>
                    <a:pt x="850" y="160"/>
                  </a:cubicBezTo>
                  <a:cubicBezTo>
                    <a:pt x="845" y="152"/>
                    <a:pt x="839" y="146"/>
                    <a:pt x="832" y="142"/>
                  </a:cubicBezTo>
                  <a:cubicBezTo>
                    <a:pt x="830" y="138"/>
                    <a:pt x="838" y="134"/>
                    <a:pt x="841" y="134"/>
                  </a:cubicBezTo>
                  <a:cubicBezTo>
                    <a:pt x="848" y="133"/>
                    <a:pt x="857" y="132"/>
                    <a:pt x="863" y="126"/>
                  </a:cubicBezTo>
                  <a:cubicBezTo>
                    <a:pt x="866" y="122"/>
                    <a:pt x="864" y="114"/>
                    <a:pt x="864" y="112"/>
                  </a:cubicBezTo>
                  <a:cubicBezTo>
                    <a:pt x="868" y="114"/>
                    <a:pt x="874" y="110"/>
                    <a:pt x="875" y="116"/>
                  </a:cubicBezTo>
                  <a:cubicBezTo>
                    <a:pt x="877" y="123"/>
                    <a:pt x="871" y="126"/>
                    <a:pt x="869" y="131"/>
                  </a:cubicBezTo>
                  <a:cubicBezTo>
                    <a:pt x="866" y="136"/>
                    <a:pt x="868" y="142"/>
                    <a:pt x="873" y="144"/>
                  </a:cubicBezTo>
                  <a:cubicBezTo>
                    <a:pt x="878" y="148"/>
                    <a:pt x="885" y="146"/>
                    <a:pt x="892" y="148"/>
                  </a:cubicBezTo>
                  <a:cubicBezTo>
                    <a:pt x="899" y="150"/>
                    <a:pt x="907" y="148"/>
                    <a:pt x="914" y="151"/>
                  </a:cubicBezTo>
                  <a:cubicBezTo>
                    <a:pt x="918" y="155"/>
                    <a:pt x="923" y="154"/>
                    <a:pt x="929" y="154"/>
                  </a:cubicBezTo>
                  <a:cubicBezTo>
                    <a:pt x="926" y="148"/>
                    <a:pt x="923" y="141"/>
                    <a:pt x="917" y="142"/>
                  </a:cubicBezTo>
                  <a:cubicBezTo>
                    <a:pt x="909" y="141"/>
                    <a:pt x="900" y="142"/>
                    <a:pt x="892" y="138"/>
                  </a:cubicBezTo>
                  <a:cubicBezTo>
                    <a:pt x="886" y="136"/>
                    <a:pt x="888" y="129"/>
                    <a:pt x="894" y="130"/>
                  </a:cubicBezTo>
                  <a:cubicBezTo>
                    <a:pt x="898" y="129"/>
                    <a:pt x="902" y="131"/>
                    <a:pt x="907" y="132"/>
                  </a:cubicBezTo>
                  <a:cubicBezTo>
                    <a:pt x="911" y="133"/>
                    <a:pt x="915" y="133"/>
                    <a:pt x="920" y="131"/>
                  </a:cubicBezTo>
                  <a:cubicBezTo>
                    <a:pt x="917" y="124"/>
                    <a:pt x="921" y="122"/>
                    <a:pt x="926" y="122"/>
                  </a:cubicBezTo>
                  <a:cubicBezTo>
                    <a:pt x="938" y="120"/>
                    <a:pt x="950" y="123"/>
                    <a:pt x="961" y="128"/>
                  </a:cubicBezTo>
                  <a:cubicBezTo>
                    <a:pt x="971" y="136"/>
                    <a:pt x="984" y="138"/>
                    <a:pt x="995" y="137"/>
                  </a:cubicBezTo>
                  <a:cubicBezTo>
                    <a:pt x="999" y="139"/>
                    <a:pt x="1005" y="132"/>
                    <a:pt x="1006" y="139"/>
                  </a:cubicBezTo>
                  <a:cubicBezTo>
                    <a:pt x="1002" y="142"/>
                    <a:pt x="998" y="144"/>
                    <a:pt x="994" y="146"/>
                  </a:cubicBezTo>
                  <a:cubicBezTo>
                    <a:pt x="992" y="152"/>
                    <a:pt x="991" y="158"/>
                    <a:pt x="991" y="164"/>
                  </a:cubicBezTo>
                  <a:cubicBezTo>
                    <a:pt x="995" y="168"/>
                    <a:pt x="996" y="158"/>
                    <a:pt x="1000" y="156"/>
                  </a:cubicBezTo>
                  <a:cubicBezTo>
                    <a:pt x="1003" y="151"/>
                    <a:pt x="1008" y="158"/>
                    <a:pt x="1009" y="161"/>
                  </a:cubicBezTo>
                  <a:cubicBezTo>
                    <a:pt x="1006" y="169"/>
                    <a:pt x="1011" y="167"/>
                    <a:pt x="1016" y="165"/>
                  </a:cubicBezTo>
                  <a:cubicBezTo>
                    <a:pt x="1022" y="164"/>
                    <a:pt x="1019" y="159"/>
                    <a:pt x="1017" y="155"/>
                  </a:cubicBezTo>
                  <a:cubicBezTo>
                    <a:pt x="1015" y="151"/>
                    <a:pt x="1008" y="147"/>
                    <a:pt x="1013" y="143"/>
                  </a:cubicBezTo>
                  <a:cubicBezTo>
                    <a:pt x="1018" y="138"/>
                    <a:pt x="1018" y="135"/>
                    <a:pt x="1012" y="132"/>
                  </a:cubicBezTo>
                  <a:cubicBezTo>
                    <a:pt x="1008" y="129"/>
                    <a:pt x="1002" y="129"/>
                    <a:pt x="997" y="126"/>
                  </a:cubicBezTo>
                  <a:cubicBezTo>
                    <a:pt x="996" y="120"/>
                    <a:pt x="990" y="123"/>
                    <a:pt x="986" y="121"/>
                  </a:cubicBezTo>
                  <a:cubicBezTo>
                    <a:pt x="981" y="118"/>
                    <a:pt x="975" y="120"/>
                    <a:pt x="970" y="116"/>
                  </a:cubicBezTo>
                  <a:cubicBezTo>
                    <a:pt x="967" y="113"/>
                    <a:pt x="972" y="105"/>
                    <a:pt x="966" y="102"/>
                  </a:cubicBezTo>
                  <a:cubicBezTo>
                    <a:pt x="961" y="100"/>
                    <a:pt x="962" y="93"/>
                    <a:pt x="968" y="93"/>
                  </a:cubicBezTo>
                  <a:cubicBezTo>
                    <a:pt x="991" y="90"/>
                    <a:pt x="1014" y="92"/>
                    <a:pt x="1037" y="88"/>
                  </a:cubicBezTo>
                  <a:cubicBezTo>
                    <a:pt x="1040" y="93"/>
                    <a:pt x="1045" y="92"/>
                    <a:pt x="1049" y="90"/>
                  </a:cubicBezTo>
                  <a:cubicBezTo>
                    <a:pt x="1057" y="87"/>
                    <a:pt x="1065" y="84"/>
                    <a:pt x="1073" y="86"/>
                  </a:cubicBezTo>
                  <a:cubicBezTo>
                    <a:pt x="1079" y="88"/>
                    <a:pt x="1068" y="89"/>
                    <a:pt x="1066" y="92"/>
                  </a:cubicBezTo>
                  <a:cubicBezTo>
                    <a:pt x="1061" y="97"/>
                    <a:pt x="1072" y="93"/>
                    <a:pt x="1075" y="93"/>
                  </a:cubicBezTo>
                  <a:cubicBezTo>
                    <a:pt x="1081" y="92"/>
                    <a:pt x="1088" y="90"/>
                    <a:pt x="1093" y="84"/>
                  </a:cubicBezTo>
                  <a:cubicBezTo>
                    <a:pt x="1090" y="76"/>
                    <a:pt x="1081" y="78"/>
                    <a:pt x="1077" y="72"/>
                  </a:cubicBezTo>
                  <a:cubicBezTo>
                    <a:pt x="1076" y="66"/>
                    <a:pt x="1081" y="63"/>
                    <a:pt x="1085" y="62"/>
                  </a:cubicBezTo>
                  <a:cubicBezTo>
                    <a:pt x="1097" y="58"/>
                    <a:pt x="1109" y="54"/>
                    <a:pt x="1121" y="49"/>
                  </a:cubicBezTo>
                  <a:cubicBezTo>
                    <a:pt x="1141" y="45"/>
                    <a:pt x="1161" y="46"/>
                    <a:pt x="1180" y="42"/>
                  </a:cubicBezTo>
                  <a:cubicBezTo>
                    <a:pt x="1192" y="41"/>
                    <a:pt x="1204" y="39"/>
                    <a:pt x="1215" y="34"/>
                  </a:cubicBezTo>
                  <a:cubicBezTo>
                    <a:pt x="1223" y="31"/>
                    <a:pt x="1232" y="34"/>
                    <a:pt x="1240" y="33"/>
                  </a:cubicBezTo>
                  <a:cubicBezTo>
                    <a:pt x="1249" y="31"/>
                    <a:pt x="1239" y="40"/>
                    <a:pt x="1245" y="39"/>
                  </a:cubicBezTo>
                  <a:cubicBezTo>
                    <a:pt x="1259" y="42"/>
                    <a:pt x="1273" y="37"/>
                    <a:pt x="1286" y="35"/>
                  </a:cubicBezTo>
                  <a:cubicBezTo>
                    <a:pt x="1294" y="34"/>
                    <a:pt x="1303" y="40"/>
                    <a:pt x="1311" y="35"/>
                  </a:cubicBezTo>
                  <a:cubicBezTo>
                    <a:pt x="1311" y="30"/>
                    <a:pt x="1312" y="26"/>
                    <a:pt x="1317" y="26"/>
                  </a:cubicBezTo>
                  <a:cubicBezTo>
                    <a:pt x="1324" y="25"/>
                    <a:pt x="1331" y="28"/>
                    <a:pt x="1337" y="24"/>
                  </a:cubicBezTo>
                  <a:cubicBezTo>
                    <a:pt x="1345" y="22"/>
                    <a:pt x="1332" y="19"/>
                    <a:pt x="1336" y="14"/>
                  </a:cubicBezTo>
                  <a:cubicBezTo>
                    <a:pt x="1350" y="7"/>
                    <a:pt x="1365" y="3"/>
                    <a:pt x="1380" y="1"/>
                  </a:cubicBezTo>
                  <a:cubicBezTo>
                    <a:pt x="1389" y="0"/>
                    <a:pt x="1398" y="1"/>
                    <a:pt x="1407" y="1"/>
                  </a:cubicBezTo>
                  <a:cubicBezTo>
                    <a:pt x="1411" y="1"/>
                    <a:pt x="1417" y="7"/>
                    <a:pt x="1410" y="8"/>
                  </a:cubicBezTo>
                  <a:cubicBezTo>
                    <a:pt x="1405" y="9"/>
                    <a:pt x="1400" y="10"/>
                    <a:pt x="1396" y="14"/>
                  </a:cubicBezTo>
                  <a:cubicBezTo>
                    <a:pt x="1404" y="18"/>
                    <a:pt x="1413" y="13"/>
                    <a:pt x="1421" y="15"/>
                  </a:cubicBezTo>
                  <a:cubicBezTo>
                    <a:pt x="1429" y="17"/>
                    <a:pt x="1437" y="14"/>
                    <a:pt x="1445" y="16"/>
                  </a:cubicBezTo>
                  <a:cubicBezTo>
                    <a:pt x="1445" y="19"/>
                    <a:pt x="1438" y="21"/>
                    <a:pt x="1435" y="23"/>
                  </a:cubicBezTo>
                  <a:cubicBezTo>
                    <a:pt x="1428" y="26"/>
                    <a:pt x="1432" y="28"/>
                    <a:pt x="1438" y="27"/>
                  </a:cubicBezTo>
                  <a:cubicBezTo>
                    <a:pt x="1444" y="27"/>
                    <a:pt x="1450" y="26"/>
                    <a:pt x="1456" y="27"/>
                  </a:cubicBezTo>
                  <a:cubicBezTo>
                    <a:pt x="1460" y="24"/>
                    <a:pt x="1464" y="21"/>
                    <a:pt x="1469" y="22"/>
                  </a:cubicBezTo>
                  <a:cubicBezTo>
                    <a:pt x="1478" y="22"/>
                    <a:pt x="1487" y="20"/>
                    <a:pt x="1496" y="22"/>
                  </a:cubicBezTo>
                  <a:cubicBezTo>
                    <a:pt x="1509" y="22"/>
                    <a:pt x="1523" y="23"/>
                    <a:pt x="1536" y="28"/>
                  </a:cubicBezTo>
                  <a:cubicBezTo>
                    <a:pt x="1540" y="29"/>
                    <a:pt x="1544" y="33"/>
                    <a:pt x="1547" y="35"/>
                  </a:cubicBezTo>
                  <a:cubicBezTo>
                    <a:pt x="1551" y="36"/>
                    <a:pt x="1556" y="34"/>
                    <a:pt x="1560" y="35"/>
                  </a:cubicBezTo>
                  <a:cubicBezTo>
                    <a:pt x="1566" y="40"/>
                    <a:pt x="1559" y="42"/>
                    <a:pt x="1555" y="45"/>
                  </a:cubicBezTo>
                  <a:cubicBezTo>
                    <a:pt x="1548" y="48"/>
                    <a:pt x="1556" y="51"/>
                    <a:pt x="1560" y="53"/>
                  </a:cubicBezTo>
                  <a:cubicBezTo>
                    <a:pt x="1561" y="55"/>
                    <a:pt x="1552" y="57"/>
                    <a:pt x="1549" y="59"/>
                  </a:cubicBezTo>
                  <a:cubicBezTo>
                    <a:pt x="1541" y="63"/>
                    <a:pt x="1532" y="65"/>
                    <a:pt x="1523" y="66"/>
                  </a:cubicBezTo>
                  <a:cubicBezTo>
                    <a:pt x="1503" y="74"/>
                    <a:pt x="1483" y="82"/>
                    <a:pt x="1463" y="90"/>
                  </a:cubicBezTo>
                  <a:cubicBezTo>
                    <a:pt x="1451" y="92"/>
                    <a:pt x="1438" y="95"/>
                    <a:pt x="1426" y="100"/>
                  </a:cubicBezTo>
                  <a:cubicBezTo>
                    <a:pt x="1420" y="103"/>
                    <a:pt x="1415" y="107"/>
                    <a:pt x="1410" y="111"/>
                  </a:cubicBezTo>
                  <a:cubicBezTo>
                    <a:pt x="1418" y="112"/>
                    <a:pt x="1426" y="108"/>
                    <a:pt x="1432" y="104"/>
                  </a:cubicBezTo>
                  <a:cubicBezTo>
                    <a:pt x="1445" y="101"/>
                    <a:pt x="1458" y="102"/>
                    <a:pt x="1471" y="99"/>
                  </a:cubicBezTo>
                  <a:cubicBezTo>
                    <a:pt x="1482" y="97"/>
                    <a:pt x="1493" y="96"/>
                    <a:pt x="1503" y="92"/>
                  </a:cubicBezTo>
                  <a:cubicBezTo>
                    <a:pt x="1504" y="86"/>
                    <a:pt x="1494" y="87"/>
                    <a:pt x="1502" y="83"/>
                  </a:cubicBezTo>
                  <a:cubicBezTo>
                    <a:pt x="1507" y="80"/>
                    <a:pt x="1513" y="84"/>
                    <a:pt x="1517" y="87"/>
                  </a:cubicBezTo>
                  <a:cubicBezTo>
                    <a:pt x="1524" y="88"/>
                    <a:pt x="1530" y="92"/>
                    <a:pt x="1536" y="90"/>
                  </a:cubicBezTo>
                  <a:cubicBezTo>
                    <a:pt x="1542" y="91"/>
                    <a:pt x="1549" y="85"/>
                    <a:pt x="1554" y="89"/>
                  </a:cubicBezTo>
                  <a:cubicBezTo>
                    <a:pt x="1556" y="93"/>
                    <a:pt x="1555" y="100"/>
                    <a:pt x="1560" y="100"/>
                  </a:cubicBezTo>
                  <a:cubicBezTo>
                    <a:pt x="1565" y="97"/>
                    <a:pt x="1570" y="91"/>
                    <a:pt x="1577" y="92"/>
                  </a:cubicBezTo>
                  <a:cubicBezTo>
                    <a:pt x="1588" y="92"/>
                    <a:pt x="1600" y="90"/>
                    <a:pt x="1611" y="91"/>
                  </a:cubicBezTo>
                  <a:cubicBezTo>
                    <a:pt x="1624" y="91"/>
                    <a:pt x="1636" y="93"/>
                    <a:pt x="1648" y="93"/>
                  </a:cubicBezTo>
                  <a:cubicBezTo>
                    <a:pt x="1645" y="98"/>
                    <a:pt x="1646" y="105"/>
                    <a:pt x="1652" y="104"/>
                  </a:cubicBezTo>
                  <a:cubicBezTo>
                    <a:pt x="1667" y="105"/>
                    <a:pt x="1683" y="110"/>
                    <a:pt x="1699" y="108"/>
                  </a:cubicBezTo>
                  <a:cubicBezTo>
                    <a:pt x="1708" y="107"/>
                    <a:pt x="1717" y="106"/>
                    <a:pt x="1726" y="110"/>
                  </a:cubicBezTo>
                  <a:cubicBezTo>
                    <a:pt x="1731" y="111"/>
                    <a:pt x="1734" y="105"/>
                    <a:pt x="1738" y="102"/>
                  </a:cubicBezTo>
                  <a:cubicBezTo>
                    <a:pt x="1741" y="100"/>
                    <a:pt x="1734" y="92"/>
                    <a:pt x="1742" y="93"/>
                  </a:cubicBezTo>
                  <a:cubicBezTo>
                    <a:pt x="1749" y="90"/>
                    <a:pt x="1757" y="87"/>
                    <a:pt x="1764" y="90"/>
                  </a:cubicBezTo>
                  <a:cubicBezTo>
                    <a:pt x="1772" y="92"/>
                    <a:pt x="1779" y="97"/>
                    <a:pt x="1787" y="96"/>
                  </a:cubicBezTo>
                  <a:cubicBezTo>
                    <a:pt x="1799" y="97"/>
                    <a:pt x="1812" y="93"/>
                    <a:pt x="1824" y="99"/>
                  </a:cubicBezTo>
                  <a:cubicBezTo>
                    <a:pt x="1827" y="99"/>
                    <a:pt x="1833" y="106"/>
                    <a:pt x="1827" y="107"/>
                  </a:cubicBezTo>
                  <a:cubicBezTo>
                    <a:pt x="1814" y="109"/>
                    <a:pt x="1800" y="114"/>
                    <a:pt x="1788" y="120"/>
                  </a:cubicBezTo>
                  <a:cubicBezTo>
                    <a:pt x="1785" y="124"/>
                    <a:pt x="1795" y="122"/>
                    <a:pt x="1797" y="123"/>
                  </a:cubicBezTo>
                  <a:cubicBezTo>
                    <a:pt x="1809" y="121"/>
                    <a:pt x="1818" y="130"/>
                    <a:pt x="1828" y="133"/>
                  </a:cubicBezTo>
                  <a:cubicBezTo>
                    <a:pt x="1838" y="141"/>
                    <a:pt x="1847" y="148"/>
                    <a:pt x="1857" y="153"/>
                  </a:cubicBezTo>
                  <a:cubicBezTo>
                    <a:pt x="1863" y="156"/>
                    <a:pt x="1870" y="159"/>
                    <a:pt x="1876" y="157"/>
                  </a:cubicBezTo>
                  <a:cubicBezTo>
                    <a:pt x="1886" y="153"/>
                    <a:pt x="1892" y="140"/>
                    <a:pt x="1900" y="134"/>
                  </a:cubicBezTo>
                  <a:cubicBezTo>
                    <a:pt x="1905" y="128"/>
                    <a:pt x="1906" y="138"/>
                    <a:pt x="1910" y="139"/>
                  </a:cubicBezTo>
                  <a:cubicBezTo>
                    <a:pt x="1922" y="143"/>
                    <a:pt x="1934" y="147"/>
                    <a:pt x="1946" y="142"/>
                  </a:cubicBezTo>
                  <a:cubicBezTo>
                    <a:pt x="1955" y="138"/>
                    <a:pt x="1966" y="137"/>
                    <a:pt x="1976" y="140"/>
                  </a:cubicBezTo>
                  <a:cubicBezTo>
                    <a:pt x="1983" y="142"/>
                    <a:pt x="1989" y="147"/>
                    <a:pt x="1995" y="149"/>
                  </a:cubicBezTo>
                  <a:cubicBezTo>
                    <a:pt x="1998" y="148"/>
                    <a:pt x="2005" y="144"/>
                    <a:pt x="2003" y="142"/>
                  </a:cubicBezTo>
                  <a:cubicBezTo>
                    <a:pt x="2004" y="137"/>
                    <a:pt x="2010" y="136"/>
                    <a:pt x="2014" y="137"/>
                  </a:cubicBezTo>
                  <a:cubicBezTo>
                    <a:pt x="2019" y="141"/>
                    <a:pt x="2026" y="141"/>
                    <a:pt x="2032" y="141"/>
                  </a:cubicBezTo>
                  <a:cubicBezTo>
                    <a:pt x="2035" y="136"/>
                    <a:pt x="2031" y="131"/>
                    <a:pt x="2034" y="126"/>
                  </a:cubicBezTo>
                  <a:cubicBezTo>
                    <a:pt x="2036" y="119"/>
                    <a:pt x="2027" y="125"/>
                    <a:pt x="2024" y="124"/>
                  </a:cubicBezTo>
                  <a:cubicBezTo>
                    <a:pt x="2017" y="126"/>
                    <a:pt x="2020" y="120"/>
                    <a:pt x="2025" y="119"/>
                  </a:cubicBezTo>
                  <a:cubicBezTo>
                    <a:pt x="2035" y="117"/>
                    <a:pt x="2046" y="119"/>
                    <a:pt x="2055" y="113"/>
                  </a:cubicBezTo>
                  <a:cubicBezTo>
                    <a:pt x="2062" y="107"/>
                    <a:pt x="2069" y="112"/>
                    <a:pt x="2076" y="112"/>
                  </a:cubicBezTo>
                  <a:cubicBezTo>
                    <a:pt x="2093" y="114"/>
                    <a:pt x="2109" y="116"/>
                    <a:pt x="2126" y="117"/>
                  </a:cubicBezTo>
                  <a:cubicBezTo>
                    <a:pt x="2129" y="118"/>
                    <a:pt x="2139" y="117"/>
                    <a:pt x="2137" y="119"/>
                  </a:cubicBezTo>
                  <a:cubicBezTo>
                    <a:pt x="2133" y="120"/>
                    <a:pt x="2128" y="122"/>
                    <a:pt x="2124" y="124"/>
                  </a:cubicBezTo>
                  <a:cubicBezTo>
                    <a:pt x="2129" y="125"/>
                    <a:pt x="2135" y="124"/>
                    <a:pt x="2140" y="124"/>
                  </a:cubicBezTo>
                  <a:cubicBezTo>
                    <a:pt x="2145" y="127"/>
                    <a:pt x="2136" y="131"/>
                    <a:pt x="2133" y="131"/>
                  </a:cubicBezTo>
                  <a:cubicBezTo>
                    <a:pt x="2131" y="131"/>
                    <a:pt x="2121" y="135"/>
                    <a:pt x="2126" y="137"/>
                  </a:cubicBezTo>
                  <a:cubicBezTo>
                    <a:pt x="2132" y="137"/>
                    <a:pt x="2137" y="135"/>
                    <a:pt x="2143" y="134"/>
                  </a:cubicBezTo>
                  <a:cubicBezTo>
                    <a:pt x="2150" y="132"/>
                    <a:pt x="2156" y="125"/>
                    <a:pt x="2163" y="123"/>
                  </a:cubicBezTo>
                  <a:cubicBezTo>
                    <a:pt x="2178" y="123"/>
                    <a:pt x="2192" y="122"/>
                    <a:pt x="2206" y="126"/>
                  </a:cubicBezTo>
                  <a:cubicBezTo>
                    <a:pt x="2210" y="127"/>
                    <a:pt x="2215" y="131"/>
                    <a:pt x="2208" y="132"/>
                  </a:cubicBezTo>
                  <a:cubicBezTo>
                    <a:pt x="2203" y="133"/>
                    <a:pt x="2199" y="135"/>
                    <a:pt x="2194" y="136"/>
                  </a:cubicBezTo>
                  <a:cubicBezTo>
                    <a:pt x="2207" y="141"/>
                    <a:pt x="2221" y="141"/>
                    <a:pt x="2234" y="143"/>
                  </a:cubicBezTo>
                  <a:cubicBezTo>
                    <a:pt x="2239" y="145"/>
                    <a:pt x="2245" y="148"/>
                    <a:pt x="2248" y="153"/>
                  </a:cubicBezTo>
                  <a:cubicBezTo>
                    <a:pt x="2255" y="161"/>
                    <a:pt x="2265" y="157"/>
                    <a:pt x="2273" y="157"/>
                  </a:cubicBezTo>
                  <a:cubicBezTo>
                    <a:pt x="2295" y="155"/>
                    <a:pt x="2316" y="149"/>
                    <a:pt x="2338" y="151"/>
                  </a:cubicBezTo>
                  <a:cubicBezTo>
                    <a:pt x="2352" y="152"/>
                    <a:pt x="2366" y="151"/>
                    <a:pt x="2379" y="159"/>
                  </a:cubicBezTo>
                  <a:cubicBezTo>
                    <a:pt x="2384" y="160"/>
                    <a:pt x="2390" y="163"/>
                    <a:pt x="2391" y="169"/>
                  </a:cubicBezTo>
                  <a:cubicBezTo>
                    <a:pt x="2391" y="174"/>
                    <a:pt x="2386" y="180"/>
                    <a:pt x="2392" y="181"/>
                  </a:cubicBezTo>
                  <a:cubicBezTo>
                    <a:pt x="2398" y="182"/>
                    <a:pt x="2405" y="181"/>
                    <a:pt x="2411" y="183"/>
                  </a:cubicBezTo>
                  <a:cubicBezTo>
                    <a:pt x="2409" y="188"/>
                    <a:pt x="2412" y="196"/>
                    <a:pt x="2417" y="193"/>
                  </a:cubicBezTo>
                  <a:cubicBezTo>
                    <a:pt x="2421" y="192"/>
                    <a:pt x="2424" y="186"/>
                    <a:pt x="2429" y="186"/>
                  </a:cubicBezTo>
                  <a:cubicBezTo>
                    <a:pt x="2436" y="182"/>
                    <a:pt x="2444" y="184"/>
                    <a:pt x="2452" y="183"/>
                  </a:cubicBezTo>
                  <a:cubicBezTo>
                    <a:pt x="2459" y="183"/>
                    <a:pt x="2466" y="178"/>
                    <a:pt x="2473" y="182"/>
                  </a:cubicBezTo>
                  <a:cubicBezTo>
                    <a:pt x="2479" y="189"/>
                    <a:pt x="2488" y="186"/>
                    <a:pt x="2496" y="187"/>
                  </a:cubicBezTo>
                  <a:cubicBezTo>
                    <a:pt x="2506" y="187"/>
                    <a:pt x="2517" y="189"/>
                    <a:pt x="2527" y="183"/>
                  </a:cubicBezTo>
                  <a:cubicBezTo>
                    <a:pt x="2532" y="178"/>
                    <a:pt x="2536" y="186"/>
                    <a:pt x="2541" y="188"/>
                  </a:cubicBezTo>
                  <a:cubicBezTo>
                    <a:pt x="2547" y="193"/>
                    <a:pt x="2556" y="192"/>
                    <a:pt x="2561" y="198"/>
                  </a:cubicBezTo>
                  <a:cubicBezTo>
                    <a:pt x="2565" y="205"/>
                    <a:pt x="2572" y="201"/>
                    <a:pt x="2578" y="201"/>
                  </a:cubicBezTo>
                  <a:cubicBezTo>
                    <a:pt x="2583" y="200"/>
                    <a:pt x="2589" y="199"/>
                    <a:pt x="2594" y="197"/>
                  </a:cubicBezTo>
                  <a:cubicBezTo>
                    <a:pt x="2596" y="192"/>
                    <a:pt x="2590" y="188"/>
                    <a:pt x="2588" y="184"/>
                  </a:cubicBezTo>
                  <a:cubicBezTo>
                    <a:pt x="2585" y="181"/>
                    <a:pt x="2576" y="184"/>
                    <a:pt x="2583" y="178"/>
                  </a:cubicBezTo>
                  <a:cubicBezTo>
                    <a:pt x="2585" y="172"/>
                    <a:pt x="2589" y="172"/>
                    <a:pt x="2594" y="173"/>
                  </a:cubicBezTo>
                  <a:cubicBezTo>
                    <a:pt x="2607" y="174"/>
                    <a:pt x="2619" y="174"/>
                    <a:pt x="2631" y="177"/>
                  </a:cubicBezTo>
                  <a:cubicBezTo>
                    <a:pt x="2633" y="183"/>
                    <a:pt x="2639" y="178"/>
                    <a:pt x="2643" y="179"/>
                  </a:cubicBezTo>
                  <a:cubicBezTo>
                    <a:pt x="2660" y="178"/>
                    <a:pt x="2676" y="176"/>
                    <a:pt x="2693" y="180"/>
                  </a:cubicBezTo>
                  <a:cubicBezTo>
                    <a:pt x="2704" y="185"/>
                    <a:pt x="2717" y="183"/>
                    <a:pt x="2728" y="188"/>
                  </a:cubicBezTo>
                  <a:cubicBezTo>
                    <a:pt x="2736" y="191"/>
                    <a:pt x="2745" y="190"/>
                    <a:pt x="2752" y="196"/>
                  </a:cubicBezTo>
                  <a:cubicBezTo>
                    <a:pt x="2758" y="197"/>
                    <a:pt x="2755" y="205"/>
                    <a:pt x="2756" y="209"/>
                  </a:cubicBezTo>
                  <a:cubicBezTo>
                    <a:pt x="2756" y="236"/>
                    <a:pt x="2756" y="262"/>
                    <a:pt x="2756" y="288"/>
                  </a:cubicBezTo>
                  <a:cubicBezTo>
                    <a:pt x="2751" y="290"/>
                    <a:pt x="2746" y="292"/>
                    <a:pt x="2741" y="292"/>
                  </a:cubicBezTo>
                  <a:cubicBezTo>
                    <a:pt x="2736" y="298"/>
                    <a:pt x="2728" y="297"/>
                    <a:pt x="2722" y="297"/>
                  </a:cubicBezTo>
                  <a:cubicBezTo>
                    <a:pt x="2719" y="295"/>
                    <a:pt x="2712" y="299"/>
                    <a:pt x="2712" y="292"/>
                  </a:cubicBezTo>
                  <a:cubicBezTo>
                    <a:pt x="2707" y="290"/>
                    <a:pt x="2707" y="289"/>
                    <a:pt x="2706" y="289"/>
                  </a:cubicBezTo>
                  <a:cubicBezTo>
                    <a:pt x="2701" y="292"/>
                    <a:pt x="2694" y="294"/>
                    <a:pt x="2690" y="290"/>
                  </a:cubicBezTo>
                  <a:cubicBezTo>
                    <a:pt x="2682" y="287"/>
                    <a:pt x="2695" y="296"/>
                    <a:pt x="2686" y="297"/>
                  </a:cubicBezTo>
                  <a:cubicBezTo>
                    <a:pt x="2686" y="298"/>
                    <a:pt x="2694" y="301"/>
                    <a:pt x="2697" y="299"/>
                  </a:cubicBezTo>
                  <a:cubicBezTo>
                    <a:pt x="2699" y="296"/>
                    <a:pt x="2707" y="295"/>
                    <a:pt x="2707" y="301"/>
                  </a:cubicBezTo>
                  <a:cubicBezTo>
                    <a:pt x="2707" y="306"/>
                    <a:pt x="2713" y="307"/>
                    <a:pt x="2716" y="307"/>
                  </a:cubicBezTo>
                  <a:cubicBezTo>
                    <a:pt x="2722" y="305"/>
                    <a:pt x="2724" y="305"/>
                    <a:pt x="2721" y="308"/>
                  </a:cubicBezTo>
                  <a:cubicBezTo>
                    <a:pt x="2726" y="304"/>
                    <a:pt x="2727" y="309"/>
                    <a:pt x="2729" y="314"/>
                  </a:cubicBezTo>
                  <a:cubicBezTo>
                    <a:pt x="2734" y="318"/>
                    <a:pt x="2721" y="323"/>
                    <a:pt x="2727" y="322"/>
                  </a:cubicBezTo>
                  <a:cubicBezTo>
                    <a:pt x="2733" y="320"/>
                    <a:pt x="2735" y="330"/>
                    <a:pt x="2740" y="330"/>
                  </a:cubicBezTo>
                  <a:cubicBezTo>
                    <a:pt x="2741" y="337"/>
                    <a:pt x="2740" y="339"/>
                    <a:pt x="2747" y="337"/>
                  </a:cubicBezTo>
                  <a:cubicBezTo>
                    <a:pt x="2746" y="342"/>
                    <a:pt x="2744" y="346"/>
                    <a:pt x="2739" y="347"/>
                  </a:cubicBezTo>
                  <a:cubicBezTo>
                    <a:pt x="2733" y="350"/>
                    <a:pt x="2726" y="345"/>
                    <a:pt x="2719" y="345"/>
                  </a:cubicBezTo>
                  <a:cubicBezTo>
                    <a:pt x="2715" y="344"/>
                    <a:pt x="2711" y="345"/>
                    <a:pt x="2708" y="343"/>
                  </a:cubicBezTo>
                  <a:cubicBezTo>
                    <a:pt x="2711" y="337"/>
                    <a:pt x="2701" y="339"/>
                    <a:pt x="2700" y="343"/>
                  </a:cubicBezTo>
                  <a:cubicBezTo>
                    <a:pt x="2696" y="349"/>
                    <a:pt x="2689" y="349"/>
                    <a:pt x="2683" y="352"/>
                  </a:cubicBezTo>
                  <a:cubicBezTo>
                    <a:pt x="2676" y="355"/>
                    <a:pt x="2668" y="357"/>
                    <a:pt x="2660" y="358"/>
                  </a:cubicBezTo>
                  <a:cubicBezTo>
                    <a:pt x="2656" y="362"/>
                    <a:pt x="2650" y="365"/>
                    <a:pt x="2645" y="364"/>
                  </a:cubicBezTo>
                  <a:cubicBezTo>
                    <a:pt x="2638" y="363"/>
                    <a:pt x="2635" y="373"/>
                    <a:pt x="2629" y="372"/>
                  </a:cubicBezTo>
                  <a:cubicBezTo>
                    <a:pt x="2623" y="371"/>
                    <a:pt x="2619" y="376"/>
                    <a:pt x="2615" y="381"/>
                  </a:cubicBezTo>
                  <a:cubicBezTo>
                    <a:pt x="2610" y="383"/>
                    <a:pt x="2604" y="383"/>
                    <a:pt x="2600" y="387"/>
                  </a:cubicBezTo>
                  <a:cubicBezTo>
                    <a:pt x="2597" y="394"/>
                    <a:pt x="2589" y="390"/>
                    <a:pt x="2585" y="395"/>
                  </a:cubicBezTo>
                  <a:cubicBezTo>
                    <a:pt x="2584" y="400"/>
                    <a:pt x="2581" y="404"/>
                    <a:pt x="2577" y="403"/>
                  </a:cubicBezTo>
                  <a:cubicBezTo>
                    <a:pt x="2572" y="402"/>
                    <a:pt x="2571" y="396"/>
                    <a:pt x="2568" y="393"/>
                  </a:cubicBezTo>
                  <a:cubicBezTo>
                    <a:pt x="2561" y="388"/>
                    <a:pt x="2553" y="391"/>
                    <a:pt x="2545" y="391"/>
                  </a:cubicBezTo>
                  <a:cubicBezTo>
                    <a:pt x="2536" y="393"/>
                    <a:pt x="2525" y="393"/>
                    <a:pt x="2517" y="400"/>
                  </a:cubicBezTo>
                  <a:cubicBezTo>
                    <a:pt x="2514" y="402"/>
                    <a:pt x="2510" y="408"/>
                    <a:pt x="2506" y="406"/>
                  </a:cubicBezTo>
                  <a:cubicBezTo>
                    <a:pt x="2505" y="402"/>
                    <a:pt x="2512" y="393"/>
                    <a:pt x="2509" y="393"/>
                  </a:cubicBezTo>
                  <a:cubicBezTo>
                    <a:pt x="2504" y="393"/>
                    <a:pt x="2501" y="392"/>
                    <a:pt x="2497" y="397"/>
                  </a:cubicBezTo>
                  <a:cubicBezTo>
                    <a:pt x="2494" y="400"/>
                    <a:pt x="2486" y="398"/>
                    <a:pt x="2487" y="406"/>
                  </a:cubicBezTo>
                  <a:cubicBezTo>
                    <a:pt x="2484" y="409"/>
                    <a:pt x="2478" y="409"/>
                    <a:pt x="2477" y="402"/>
                  </a:cubicBezTo>
                  <a:cubicBezTo>
                    <a:pt x="2474" y="397"/>
                    <a:pt x="2470" y="400"/>
                    <a:pt x="2466" y="404"/>
                  </a:cubicBezTo>
                  <a:cubicBezTo>
                    <a:pt x="2464" y="407"/>
                    <a:pt x="2467" y="401"/>
                    <a:pt x="2460" y="404"/>
                  </a:cubicBezTo>
                  <a:cubicBezTo>
                    <a:pt x="2458" y="407"/>
                    <a:pt x="2452" y="410"/>
                    <a:pt x="2454" y="415"/>
                  </a:cubicBezTo>
                  <a:cubicBezTo>
                    <a:pt x="2461" y="417"/>
                    <a:pt x="2451" y="420"/>
                    <a:pt x="2449" y="423"/>
                  </a:cubicBezTo>
                  <a:cubicBezTo>
                    <a:pt x="2451" y="426"/>
                    <a:pt x="2449" y="427"/>
                    <a:pt x="2444" y="430"/>
                  </a:cubicBezTo>
                  <a:cubicBezTo>
                    <a:pt x="2440" y="434"/>
                    <a:pt x="2433" y="438"/>
                    <a:pt x="2431" y="445"/>
                  </a:cubicBezTo>
                  <a:cubicBezTo>
                    <a:pt x="2429" y="453"/>
                    <a:pt x="2438" y="454"/>
                    <a:pt x="2442" y="453"/>
                  </a:cubicBezTo>
                  <a:cubicBezTo>
                    <a:pt x="2446" y="453"/>
                    <a:pt x="2452" y="452"/>
                    <a:pt x="2455" y="456"/>
                  </a:cubicBezTo>
                  <a:cubicBezTo>
                    <a:pt x="2452" y="461"/>
                    <a:pt x="2446" y="462"/>
                    <a:pt x="2444" y="468"/>
                  </a:cubicBezTo>
                  <a:cubicBezTo>
                    <a:pt x="2445" y="472"/>
                    <a:pt x="2446" y="479"/>
                    <a:pt x="2451" y="478"/>
                  </a:cubicBezTo>
                  <a:cubicBezTo>
                    <a:pt x="2456" y="478"/>
                    <a:pt x="2457" y="488"/>
                    <a:pt x="2454" y="491"/>
                  </a:cubicBezTo>
                  <a:cubicBezTo>
                    <a:pt x="2452" y="495"/>
                    <a:pt x="2443" y="494"/>
                    <a:pt x="2445" y="488"/>
                  </a:cubicBezTo>
                  <a:cubicBezTo>
                    <a:pt x="2450" y="483"/>
                    <a:pt x="2443" y="482"/>
                    <a:pt x="2440" y="486"/>
                  </a:cubicBezTo>
                  <a:cubicBezTo>
                    <a:pt x="2434" y="492"/>
                    <a:pt x="2428" y="498"/>
                    <a:pt x="2425" y="508"/>
                  </a:cubicBezTo>
                  <a:cubicBezTo>
                    <a:pt x="2426" y="514"/>
                    <a:pt x="2430" y="516"/>
                    <a:pt x="2434" y="519"/>
                  </a:cubicBezTo>
                  <a:cubicBezTo>
                    <a:pt x="2436" y="523"/>
                    <a:pt x="2429" y="526"/>
                    <a:pt x="2426" y="527"/>
                  </a:cubicBezTo>
                  <a:cubicBezTo>
                    <a:pt x="2418" y="529"/>
                    <a:pt x="2410" y="524"/>
                    <a:pt x="2403" y="530"/>
                  </a:cubicBezTo>
                  <a:cubicBezTo>
                    <a:pt x="2399" y="534"/>
                    <a:pt x="2393" y="537"/>
                    <a:pt x="2392" y="544"/>
                  </a:cubicBezTo>
                  <a:cubicBezTo>
                    <a:pt x="2392" y="548"/>
                    <a:pt x="2400" y="551"/>
                    <a:pt x="2395" y="555"/>
                  </a:cubicBezTo>
                  <a:cubicBezTo>
                    <a:pt x="2390" y="558"/>
                    <a:pt x="2385" y="556"/>
                    <a:pt x="2380" y="559"/>
                  </a:cubicBezTo>
                  <a:cubicBezTo>
                    <a:pt x="2376" y="562"/>
                    <a:pt x="2369" y="561"/>
                    <a:pt x="2370" y="568"/>
                  </a:cubicBezTo>
                  <a:cubicBezTo>
                    <a:pt x="2371" y="576"/>
                    <a:pt x="2367" y="583"/>
                    <a:pt x="2363" y="587"/>
                  </a:cubicBezTo>
                  <a:cubicBezTo>
                    <a:pt x="2356" y="595"/>
                    <a:pt x="2348" y="600"/>
                    <a:pt x="2340" y="606"/>
                  </a:cubicBezTo>
                  <a:cubicBezTo>
                    <a:pt x="2336" y="607"/>
                    <a:pt x="2336" y="597"/>
                    <a:pt x="2335" y="593"/>
                  </a:cubicBezTo>
                  <a:cubicBezTo>
                    <a:pt x="2333" y="587"/>
                    <a:pt x="2332" y="581"/>
                    <a:pt x="2332" y="576"/>
                  </a:cubicBezTo>
                  <a:cubicBezTo>
                    <a:pt x="2330" y="569"/>
                    <a:pt x="2326" y="565"/>
                    <a:pt x="2325" y="558"/>
                  </a:cubicBezTo>
                  <a:cubicBezTo>
                    <a:pt x="2324" y="550"/>
                    <a:pt x="2320" y="543"/>
                    <a:pt x="2321" y="535"/>
                  </a:cubicBezTo>
                  <a:cubicBezTo>
                    <a:pt x="2320" y="528"/>
                    <a:pt x="2318" y="522"/>
                    <a:pt x="2316" y="515"/>
                  </a:cubicBezTo>
                  <a:cubicBezTo>
                    <a:pt x="2316" y="505"/>
                    <a:pt x="2318" y="495"/>
                    <a:pt x="2320" y="485"/>
                  </a:cubicBezTo>
                  <a:cubicBezTo>
                    <a:pt x="2325" y="478"/>
                    <a:pt x="2332" y="474"/>
                    <a:pt x="2337" y="469"/>
                  </a:cubicBezTo>
                  <a:cubicBezTo>
                    <a:pt x="2339" y="465"/>
                    <a:pt x="2344" y="460"/>
                    <a:pt x="2340" y="456"/>
                  </a:cubicBezTo>
                  <a:cubicBezTo>
                    <a:pt x="2354" y="452"/>
                    <a:pt x="2367" y="447"/>
                    <a:pt x="2380" y="438"/>
                  </a:cubicBezTo>
                  <a:cubicBezTo>
                    <a:pt x="2384" y="435"/>
                    <a:pt x="2390" y="431"/>
                    <a:pt x="2392" y="424"/>
                  </a:cubicBezTo>
                  <a:cubicBezTo>
                    <a:pt x="2404" y="416"/>
                    <a:pt x="2418" y="409"/>
                    <a:pt x="2429" y="399"/>
                  </a:cubicBezTo>
                  <a:cubicBezTo>
                    <a:pt x="2431" y="392"/>
                    <a:pt x="2437" y="392"/>
                    <a:pt x="2442" y="390"/>
                  </a:cubicBezTo>
                  <a:cubicBezTo>
                    <a:pt x="2447" y="388"/>
                    <a:pt x="2454" y="387"/>
                    <a:pt x="2459" y="384"/>
                  </a:cubicBezTo>
                  <a:cubicBezTo>
                    <a:pt x="2460" y="378"/>
                    <a:pt x="2466" y="378"/>
                    <a:pt x="2467" y="373"/>
                  </a:cubicBezTo>
                  <a:cubicBezTo>
                    <a:pt x="2460" y="372"/>
                    <a:pt x="2466" y="366"/>
                    <a:pt x="2469" y="362"/>
                  </a:cubicBezTo>
                  <a:cubicBezTo>
                    <a:pt x="2470" y="358"/>
                    <a:pt x="2469" y="350"/>
                    <a:pt x="2475" y="350"/>
                  </a:cubicBezTo>
                  <a:cubicBezTo>
                    <a:pt x="2481" y="349"/>
                    <a:pt x="2487" y="350"/>
                    <a:pt x="2494" y="349"/>
                  </a:cubicBezTo>
                  <a:cubicBezTo>
                    <a:pt x="2488" y="343"/>
                    <a:pt x="2481" y="345"/>
                    <a:pt x="2474" y="343"/>
                  </a:cubicBezTo>
                  <a:cubicBezTo>
                    <a:pt x="2467" y="344"/>
                    <a:pt x="2459" y="345"/>
                    <a:pt x="2452" y="348"/>
                  </a:cubicBezTo>
                  <a:cubicBezTo>
                    <a:pt x="2454" y="353"/>
                    <a:pt x="2446" y="357"/>
                    <a:pt x="2448" y="362"/>
                  </a:cubicBezTo>
                  <a:cubicBezTo>
                    <a:pt x="2447" y="367"/>
                    <a:pt x="2440" y="364"/>
                    <a:pt x="2437" y="367"/>
                  </a:cubicBezTo>
                  <a:cubicBezTo>
                    <a:pt x="2427" y="372"/>
                    <a:pt x="2418" y="380"/>
                    <a:pt x="2408" y="385"/>
                  </a:cubicBezTo>
                  <a:cubicBezTo>
                    <a:pt x="2405" y="386"/>
                    <a:pt x="2396" y="391"/>
                    <a:pt x="2400" y="384"/>
                  </a:cubicBezTo>
                  <a:cubicBezTo>
                    <a:pt x="2406" y="377"/>
                    <a:pt x="2398" y="380"/>
                    <a:pt x="2395" y="377"/>
                  </a:cubicBezTo>
                  <a:cubicBezTo>
                    <a:pt x="2392" y="373"/>
                    <a:pt x="2398" y="369"/>
                    <a:pt x="2400" y="365"/>
                  </a:cubicBezTo>
                  <a:cubicBezTo>
                    <a:pt x="2403" y="358"/>
                    <a:pt x="2394" y="362"/>
                    <a:pt x="2392" y="363"/>
                  </a:cubicBezTo>
                  <a:cubicBezTo>
                    <a:pt x="2387" y="367"/>
                    <a:pt x="2384" y="365"/>
                    <a:pt x="2381" y="361"/>
                  </a:cubicBezTo>
                  <a:cubicBezTo>
                    <a:pt x="2374" y="359"/>
                    <a:pt x="2366" y="362"/>
                    <a:pt x="2359" y="362"/>
                  </a:cubicBezTo>
                  <a:cubicBezTo>
                    <a:pt x="2350" y="363"/>
                    <a:pt x="2341" y="364"/>
                    <a:pt x="2334" y="369"/>
                  </a:cubicBezTo>
                  <a:cubicBezTo>
                    <a:pt x="2334" y="375"/>
                    <a:pt x="2332" y="377"/>
                    <a:pt x="2327" y="379"/>
                  </a:cubicBezTo>
                  <a:cubicBezTo>
                    <a:pt x="2322" y="380"/>
                    <a:pt x="2319" y="383"/>
                    <a:pt x="2321" y="388"/>
                  </a:cubicBezTo>
                  <a:cubicBezTo>
                    <a:pt x="2309" y="392"/>
                    <a:pt x="2296" y="397"/>
                    <a:pt x="2289" y="410"/>
                  </a:cubicBezTo>
                  <a:cubicBezTo>
                    <a:pt x="2288" y="417"/>
                    <a:pt x="2295" y="417"/>
                    <a:pt x="2298" y="417"/>
                  </a:cubicBezTo>
                  <a:cubicBezTo>
                    <a:pt x="2301" y="414"/>
                    <a:pt x="2310" y="421"/>
                    <a:pt x="2303" y="421"/>
                  </a:cubicBezTo>
                  <a:cubicBezTo>
                    <a:pt x="2296" y="422"/>
                    <a:pt x="2289" y="427"/>
                    <a:pt x="2281" y="425"/>
                  </a:cubicBezTo>
                  <a:cubicBezTo>
                    <a:pt x="2276" y="423"/>
                    <a:pt x="2270" y="422"/>
                    <a:pt x="2266" y="427"/>
                  </a:cubicBezTo>
                  <a:cubicBezTo>
                    <a:pt x="2262" y="432"/>
                    <a:pt x="2258" y="422"/>
                    <a:pt x="2254" y="426"/>
                  </a:cubicBezTo>
                  <a:cubicBezTo>
                    <a:pt x="2248" y="429"/>
                    <a:pt x="2242" y="432"/>
                    <a:pt x="2236" y="428"/>
                  </a:cubicBezTo>
                  <a:cubicBezTo>
                    <a:pt x="2237" y="422"/>
                    <a:pt x="2244" y="425"/>
                    <a:pt x="2247" y="423"/>
                  </a:cubicBezTo>
                  <a:cubicBezTo>
                    <a:pt x="2255" y="424"/>
                    <a:pt x="2247" y="418"/>
                    <a:pt x="2245" y="415"/>
                  </a:cubicBezTo>
                  <a:cubicBezTo>
                    <a:pt x="2237" y="412"/>
                    <a:pt x="2229" y="414"/>
                    <a:pt x="2222" y="415"/>
                  </a:cubicBezTo>
                  <a:cubicBezTo>
                    <a:pt x="2217" y="414"/>
                    <a:pt x="2213" y="408"/>
                    <a:pt x="2208" y="410"/>
                  </a:cubicBezTo>
                  <a:cubicBezTo>
                    <a:pt x="2203" y="409"/>
                    <a:pt x="2199" y="410"/>
                    <a:pt x="2195" y="413"/>
                  </a:cubicBezTo>
                  <a:cubicBezTo>
                    <a:pt x="2197" y="418"/>
                    <a:pt x="2190" y="423"/>
                    <a:pt x="2186" y="420"/>
                  </a:cubicBezTo>
                  <a:cubicBezTo>
                    <a:pt x="2177" y="414"/>
                    <a:pt x="2166" y="421"/>
                    <a:pt x="2156" y="418"/>
                  </a:cubicBezTo>
                  <a:cubicBezTo>
                    <a:pt x="2153" y="417"/>
                    <a:pt x="2146" y="415"/>
                    <a:pt x="2145" y="421"/>
                  </a:cubicBezTo>
                  <a:cubicBezTo>
                    <a:pt x="2145" y="426"/>
                    <a:pt x="2135" y="425"/>
                    <a:pt x="2136" y="419"/>
                  </a:cubicBezTo>
                  <a:cubicBezTo>
                    <a:pt x="2134" y="413"/>
                    <a:pt x="2129" y="418"/>
                    <a:pt x="2125" y="417"/>
                  </a:cubicBezTo>
                  <a:cubicBezTo>
                    <a:pt x="2113" y="415"/>
                    <a:pt x="2101" y="418"/>
                    <a:pt x="2089" y="417"/>
                  </a:cubicBezTo>
                  <a:cubicBezTo>
                    <a:pt x="2079" y="420"/>
                    <a:pt x="2069" y="425"/>
                    <a:pt x="2062" y="435"/>
                  </a:cubicBezTo>
                  <a:cubicBezTo>
                    <a:pt x="2055" y="438"/>
                    <a:pt x="2046" y="439"/>
                    <a:pt x="2042" y="448"/>
                  </a:cubicBezTo>
                  <a:cubicBezTo>
                    <a:pt x="2039" y="453"/>
                    <a:pt x="2035" y="456"/>
                    <a:pt x="2030" y="458"/>
                  </a:cubicBezTo>
                  <a:cubicBezTo>
                    <a:pt x="2015" y="465"/>
                    <a:pt x="2003" y="478"/>
                    <a:pt x="1990" y="489"/>
                  </a:cubicBezTo>
                  <a:cubicBezTo>
                    <a:pt x="1977" y="501"/>
                    <a:pt x="1961" y="507"/>
                    <a:pt x="1947" y="518"/>
                  </a:cubicBezTo>
                  <a:cubicBezTo>
                    <a:pt x="1943" y="522"/>
                    <a:pt x="1946" y="528"/>
                    <a:pt x="1951" y="527"/>
                  </a:cubicBezTo>
                  <a:cubicBezTo>
                    <a:pt x="1958" y="529"/>
                    <a:pt x="1966" y="525"/>
                    <a:pt x="1974" y="527"/>
                  </a:cubicBezTo>
                  <a:cubicBezTo>
                    <a:pt x="1973" y="532"/>
                    <a:pt x="1971" y="538"/>
                    <a:pt x="1971" y="544"/>
                  </a:cubicBezTo>
                  <a:cubicBezTo>
                    <a:pt x="1976" y="546"/>
                    <a:pt x="1980" y="543"/>
                    <a:pt x="1984" y="540"/>
                  </a:cubicBezTo>
                  <a:cubicBezTo>
                    <a:pt x="1990" y="540"/>
                    <a:pt x="1991" y="543"/>
                    <a:pt x="1985" y="546"/>
                  </a:cubicBezTo>
                  <a:cubicBezTo>
                    <a:pt x="1983" y="552"/>
                    <a:pt x="1992" y="549"/>
                    <a:pt x="1995" y="549"/>
                  </a:cubicBezTo>
                  <a:cubicBezTo>
                    <a:pt x="2001" y="550"/>
                    <a:pt x="2008" y="547"/>
                    <a:pt x="2008" y="540"/>
                  </a:cubicBezTo>
                  <a:cubicBezTo>
                    <a:pt x="2007" y="532"/>
                    <a:pt x="2014" y="536"/>
                    <a:pt x="2018" y="535"/>
                  </a:cubicBezTo>
                  <a:cubicBezTo>
                    <a:pt x="2027" y="534"/>
                    <a:pt x="2038" y="537"/>
                    <a:pt x="2043" y="548"/>
                  </a:cubicBezTo>
                  <a:cubicBezTo>
                    <a:pt x="2047" y="552"/>
                    <a:pt x="2053" y="555"/>
                    <a:pt x="2057" y="559"/>
                  </a:cubicBezTo>
                  <a:cubicBezTo>
                    <a:pt x="2053" y="564"/>
                    <a:pt x="2052" y="563"/>
                    <a:pt x="2057" y="569"/>
                  </a:cubicBezTo>
                  <a:cubicBezTo>
                    <a:pt x="2054" y="575"/>
                    <a:pt x="2054" y="577"/>
                    <a:pt x="2060" y="580"/>
                  </a:cubicBezTo>
                  <a:cubicBezTo>
                    <a:pt x="2058" y="588"/>
                    <a:pt x="2050" y="593"/>
                    <a:pt x="2048" y="602"/>
                  </a:cubicBezTo>
                  <a:cubicBezTo>
                    <a:pt x="2045" y="608"/>
                    <a:pt x="2041" y="616"/>
                    <a:pt x="2045" y="623"/>
                  </a:cubicBezTo>
                  <a:cubicBezTo>
                    <a:pt x="2046" y="629"/>
                    <a:pt x="2043" y="636"/>
                    <a:pt x="2043" y="643"/>
                  </a:cubicBezTo>
                  <a:cubicBezTo>
                    <a:pt x="2041" y="649"/>
                    <a:pt x="2040" y="657"/>
                    <a:pt x="2038" y="663"/>
                  </a:cubicBezTo>
                  <a:cubicBezTo>
                    <a:pt x="2032" y="670"/>
                    <a:pt x="2024" y="675"/>
                    <a:pt x="2020" y="683"/>
                  </a:cubicBezTo>
                  <a:cubicBezTo>
                    <a:pt x="2019" y="691"/>
                    <a:pt x="2012" y="693"/>
                    <a:pt x="2008" y="698"/>
                  </a:cubicBezTo>
                  <a:cubicBezTo>
                    <a:pt x="2003" y="705"/>
                    <a:pt x="2001" y="715"/>
                    <a:pt x="1995" y="720"/>
                  </a:cubicBezTo>
                  <a:cubicBezTo>
                    <a:pt x="1987" y="730"/>
                    <a:pt x="1977" y="738"/>
                    <a:pt x="1970" y="748"/>
                  </a:cubicBezTo>
                  <a:cubicBezTo>
                    <a:pt x="1967" y="759"/>
                    <a:pt x="1956" y="759"/>
                    <a:pt x="1952" y="768"/>
                  </a:cubicBezTo>
                  <a:cubicBezTo>
                    <a:pt x="1944" y="780"/>
                    <a:pt x="1933" y="788"/>
                    <a:pt x="1921" y="791"/>
                  </a:cubicBezTo>
                  <a:cubicBezTo>
                    <a:pt x="1917" y="791"/>
                    <a:pt x="1912" y="796"/>
                    <a:pt x="1909" y="793"/>
                  </a:cubicBezTo>
                  <a:cubicBezTo>
                    <a:pt x="1907" y="787"/>
                    <a:pt x="1899" y="793"/>
                    <a:pt x="1898" y="786"/>
                  </a:cubicBezTo>
                  <a:cubicBezTo>
                    <a:pt x="1896" y="780"/>
                    <a:pt x="1891" y="787"/>
                    <a:pt x="1887" y="787"/>
                  </a:cubicBezTo>
                  <a:cubicBezTo>
                    <a:pt x="1892" y="781"/>
                    <a:pt x="1889" y="779"/>
                    <a:pt x="1884" y="784"/>
                  </a:cubicBezTo>
                  <a:cubicBezTo>
                    <a:pt x="1878" y="791"/>
                    <a:pt x="1871" y="797"/>
                    <a:pt x="1864" y="804"/>
                  </a:cubicBezTo>
                  <a:cubicBezTo>
                    <a:pt x="1863" y="798"/>
                    <a:pt x="1858" y="794"/>
                    <a:pt x="1866" y="793"/>
                  </a:cubicBezTo>
                  <a:cubicBezTo>
                    <a:pt x="1870" y="791"/>
                    <a:pt x="1875" y="788"/>
                    <a:pt x="1877" y="782"/>
                  </a:cubicBezTo>
                  <a:cubicBezTo>
                    <a:pt x="1876" y="777"/>
                    <a:pt x="1878" y="772"/>
                    <a:pt x="1877" y="767"/>
                  </a:cubicBezTo>
                  <a:cubicBezTo>
                    <a:pt x="1878" y="759"/>
                    <a:pt x="1873" y="753"/>
                    <a:pt x="1874" y="746"/>
                  </a:cubicBezTo>
                  <a:cubicBezTo>
                    <a:pt x="1879" y="743"/>
                    <a:pt x="1884" y="738"/>
                    <a:pt x="1889" y="736"/>
                  </a:cubicBezTo>
                  <a:cubicBezTo>
                    <a:pt x="1895" y="736"/>
                    <a:pt x="1901" y="743"/>
                    <a:pt x="1907" y="742"/>
                  </a:cubicBezTo>
                  <a:cubicBezTo>
                    <a:pt x="1917" y="732"/>
                    <a:pt x="1922" y="718"/>
                    <a:pt x="1927" y="704"/>
                  </a:cubicBezTo>
                  <a:cubicBezTo>
                    <a:pt x="1929" y="697"/>
                    <a:pt x="1930" y="688"/>
                    <a:pt x="1936" y="685"/>
                  </a:cubicBezTo>
                  <a:cubicBezTo>
                    <a:pt x="1940" y="683"/>
                    <a:pt x="1943" y="679"/>
                    <a:pt x="1941" y="673"/>
                  </a:cubicBezTo>
                  <a:cubicBezTo>
                    <a:pt x="1941" y="666"/>
                    <a:pt x="1935" y="668"/>
                    <a:pt x="1932" y="668"/>
                  </a:cubicBezTo>
                  <a:cubicBezTo>
                    <a:pt x="1920" y="670"/>
                    <a:pt x="1908" y="674"/>
                    <a:pt x="1897" y="679"/>
                  </a:cubicBezTo>
                  <a:cubicBezTo>
                    <a:pt x="1889" y="679"/>
                    <a:pt x="1881" y="679"/>
                    <a:pt x="1873" y="680"/>
                  </a:cubicBezTo>
                  <a:cubicBezTo>
                    <a:pt x="1869" y="671"/>
                    <a:pt x="1868" y="661"/>
                    <a:pt x="1865" y="653"/>
                  </a:cubicBezTo>
                  <a:cubicBezTo>
                    <a:pt x="1857" y="648"/>
                    <a:pt x="1848" y="645"/>
                    <a:pt x="1840" y="643"/>
                  </a:cubicBezTo>
                  <a:cubicBezTo>
                    <a:pt x="1831" y="641"/>
                    <a:pt x="1822" y="639"/>
                    <a:pt x="1814" y="634"/>
                  </a:cubicBezTo>
                  <a:cubicBezTo>
                    <a:pt x="1809" y="627"/>
                    <a:pt x="1807" y="617"/>
                    <a:pt x="1803" y="609"/>
                  </a:cubicBezTo>
                  <a:cubicBezTo>
                    <a:pt x="1797" y="597"/>
                    <a:pt x="1792" y="583"/>
                    <a:pt x="1787" y="570"/>
                  </a:cubicBezTo>
                  <a:cubicBezTo>
                    <a:pt x="1783" y="563"/>
                    <a:pt x="1778" y="555"/>
                    <a:pt x="1771" y="556"/>
                  </a:cubicBezTo>
                  <a:cubicBezTo>
                    <a:pt x="1764" y="557"/>
                    <a:pt x="1757" y="558"/>
                    <a:pt x="1751" y="553"/>
                  </a:cubicBezTo>
                  <a:cubicBezTo>
                    <a:pt x="1738" y="545"/>
                    <a:pt x="1724" y="550"/>
                    <a:pt x="1710" y="551"/>
                  </a:cubicBezTo>
                  <a:cubicBezTo>
                    <a:pt x="1701" y="552"/>
                    <a:pt x="1690" y="552"/>
                    <a:pt x="1683" y="561"/>
                  </a:cubicBezTo>
                  <a:cubicBezTo>
                    <a:pt x="1681" y="562"/>
                    <a:pt x="1673" y="568"/>
                    <a:pt x="1676" y="569"/>
                  </a:cubicBezTo>
                  <a:cubicBezTo>
                    <a:pt x="1681" y="568"/>
                    <a:pt x="1689" y="567"/>
                    <a:pt x="1691" y="574"/>
                  </a:cubicBezTo>
                  <a:cubicBezTo>
                    <a:pt x="1691" y="581"/>
                    <a:pt x="1688" y="584"/>
                    <a:pt x="1684" y="586"/>
                  </a:cubicBezTo>
                  <a:cubicBezTo>
                    <a:pt x="1673" y="590"/>
                    <a:pt x="1668" y="604"/>
                    <a:pt x="1661" y="613"/>
                  </a:cubicBezTo>
                  <a:cubicBezTo>
                    <a:pt x="1659" y="617"/>
                    <a:pt x="1668" y="621"/>
                    <a:pt x="1663" y="626"/>
                  </a:cubicBezTo>
                  <a:cubicBezTo>
                    <a:pt x="1653" y="631"/>
                    <a:pt x="1643" y="634"/>
                    <a:pt x="1634" y="637"/>
                  </a:cubicBezTo>
                  <a:cubicBezTo>
                    <a:pt x="1627" y="638"/>
                    <a:pt x="1623" y="631"/>
                    <a:pt x="1617" y="629"/>
                  </a:cubicBezTo>
                  <a:cubicBezTo>
                    <a:pt x="1609" y="624"/>
                    <a:pt x="1601" y="634"/>
                    <a:pt x="1593" y="630"/>
                  </a:cubicBezTo>
                  <a:cubicBezTo>
                    <a:pt x="1587" y="629"/>
                    <a:pt x="1584" y="621"/>
                    <a:pt x="1577" y="621"/>
                  </a:cubicBezTo>
                  <a:cubicBezTo>
                    <a:pt x="1568" y="621"/>
                    <a:pt x="1560" y="626"/>
                    <a:pt x="1553" y="633"/>
                  </a:cubicBezTo>
                  <a:cubicBezTo>
                    <a:pt x="1544" y="643"/>
                    <a:pt x="1531" y="641"/>
                    <a:pt x="1520" y="644"/>
                  </a:cubicBezTo>
                  <a:cubicBezTo>
                    <a:pt x="1506" y="645"/>
                    <a:pt x="1491" y="647"/>
                    <a:pt x="1477" y="641"/>
                  </a:cubicBezTo>
                  <a:cubicBezTo>
                    <a:pt x="1471" y="640"/>
                    <a:pt x="1465" y="639"/>
                    <a:pt x="1460" y="635"/>
                  </a:cubicBezTo>
                  <a:cubicBezTo>
                    <a:pt x="1450" y="633"/>
                    <a:pt x="1443" y="625"/>
                    <a:pt x="1434" y="620"/>
                  </a:cubicBezTo>
                  <a:cubicBezTo>
                    <a:pt x="1426" y="617"/>
                    <a:pt x="1417" y="619"/>
                    <a:pt x="1408" y="618"/>
                  </a:cubicBezTo>
                  <a:cubicBezTo>
                    <a:pt x="1398" y="618"/>
                    <a:pt x="1389" y="623"/>
                    <a:pt x="1380" y="624"/>
                  </a:cubicBezTo>
                  <a:cubicBezTo>
                    <a:pt x="1374" y="623"/>
                    <a:pt x="1367" y="620"/>
                    <a:pt x="1361" y="617"/>
                  </a:cubicBezTo>
                  <a:cubicBezTo>
                    <a:pt x="1357" y="613"/>
                    <a:pt x="1353" y="606"/>
                    <a:pt x="1354" y="599"/>
                  </a:cubicBezTo>
                  <a:cubicBezTo>
                    <a:pt x="1352" y="595"/>
                    <a:pt x="1346" y="597"/>
                    <a:pt x="1342" y="594"/>
                  </a:cubicBezTo>
                  <a:cubicBezTo>
                    <a:pt x="1329" y="588"/>
                    <a:pt x="1314" y="586"/>
                    <a:pt x="1300" y="583"/>
                  </a:cubicBezTo>
                  <a:cubicBezTo>
                    <a:pt x="1295" y="580"/>
                    <a:pt x="1292" y="585"/>
                    <a:pt x="1288" y="588"/>
                  </a:cubicBezTo>
                  <a:cubicBezTo>
                    <a:pt x="1284" y="593"/>
                    <a:pt x="1279" y="597"/>
                    <a:pt x="1277" y="603"/>
                  </a:cubicBezTo>
                  <a:cubicBezTo>
                    <a:pt x="1278" y="609"/>
                    <a:pt x="1281" y="613"/>
                    <a:pt x="1284" y="617"/>
                  </a:cubicBezTo>
                  <a:cubicBezTo>
                    <a:pt x="1284" y="624"/>
                    <a:pt x="1278" y="627"/>
                    <a:pt x="1274" y="630"/>
                  </a:cubicBezTo>
                  <a:cubicBezTo>
                    <a:pt x="1268" y="634"/>
                    <a:pt x="1262" y="633"/>
                    <a:pt x="1257" y="630"/>
                  </a:cubicBezTo>
                  <a:cubicBezTo>
                    <a:pt x="1246" y="629"/>
                    <a:pt x="1235" y="628"/>
                    <a:pt x="1225" y="629"/>
                  </a:cubicBezTo>
                  <a:cubicBezTo>
                    <a:pt x="1220" y="629"/>
                    <a:pt x="1217" y="625"/>
                    <a:pt x="1214" y="621"/>
                  </a:cubicBezTo>
                  <a:cubicBezTo>
                    <a:pt x="1212" y="615"/>
                    <a:pt x="1207" y="615"/>
                    <a:pt x="1203" y="615"/>
                  </a:cubicBezTo>
                  <a:cubicBezTo>
                    <a:pt x="1193" y="615"/>
                    <a:pt x="1183" y="612"/>
                    <a:pt x="1173" y="611"/>
                  </a:cubicBezTo>
                  <a:cubicBezTo>
                    <a:pt x="1163" y="614"/>
                    <a:pt x="1153" y="618"/>
                    <a:pt x="1143" y="622"/>
                  </a:cubicBezTo>
                  <a:cubicBezTo>
                    <a:pt x="1134" y="628"/>
                    <a:pt x="1126" y="639"/>
                    <a:pt x="1115" y="638"/>
                  </a:cubicBezTo>
                  <a:cubicBezTo>
                    <a:pt x="1108" y="637"/>
                    <a:pt x="1102" y="641"/>
                    <a:pt x="1096" y="645"/>
                  </a:cubicBezTo>
                  <a:cubicBezTo>
                    <a:pt x="1092" y="647"/>
                    <a:pt x="1088" y="646"/>
                    <a:pt x="1085" y="645"/>
                  </a:cubicBezTo>
                  <a:cubicBezTo>
                    <a:pt x="1081" y="646"/>
                    <a:pt x="1079" y="638"/>
                    <a:pt x="1076" y="636"/>
                  </a:cubicBezTo>
                  <a:cubicBezTo>
                    <a:pt x="1077" y="630"/>
                    <a:pt x="1069" y="638"/>
                    <a:pt x="1067" y="639"/>
                  </a:cubicBezTo>
                  <a:cubicBezTo>
                    <a:pt x="1062" y="638"/>
                    <a:pt x="1057" y="639"/>
                    <a:pt x="1052" y="637"/>
                  </a:cubicBezTo>
                  <a:cubicBezTo>
                    <a:pt x="1047" y="632"/>
                    <a:pt x="1044" y="623"/>
                    <a:pt x="1037" y="624"/>
                  </a:cubicBezTo>
                  <a:cubicBezTo>
                    <a:pt x="1032" y="624"/>
                    <a:pt x="1033" y="615"/>
                    <a:pt x="1028" y="613"/>
                  </a:cubicBezTo>
                  <a:cubicBezTo>
                    <a:pt x="1024" y="609"/>
                    <a:pt x="1020" y="605"/>
                    <a:pt x="1015" y="606"/>
                  </a:cubicBezTo>
                  <a:cubicBezTo>
                    <a:pt x="1007" y="607"/>
                    <a:pt x="999" y="613"/>
                    <a:pt x="990" y="611"/>
                  </a:cubicBezTo>
                  <a:cubicBezTo>
                    <a:pt x="986" y="613"/>
                    <a:pt x="983" y="608"/>
                    <a:pt x="980" y="607"/>
                  </a:cubicBezTo>
                  <a:cubicBezTo>
                    <a:pt x="976" y="608"/>
                    <a:pt x="977" y="597"/>
                    <a:pt x="971" y="599"/>
                  </a:cubicBezTo>
                  <a:cubicBezTo>
                    <a:pt x="966" y="597"/>
                    <a:pt x="965" y="604"/>
                    <a:pt x="961" y="607"/>
                  </a:cubicBezTo>
                  <a:cubicBezTo>
                    <a:pt x="957" y="613"/>
                    <a:pt x="955" y="607"/>
                    <a:pt x="952" y="602"/>
                  </a:cubicBezTo>
                  <a:cubicBezTo>
                    <a:pt x="946" y="592"/>
                    <a:pt x="938" y="583"/>
                    <a:pt x="932" y="572"/>
                  </a:cubicBezTo>
                  <a:cubicBezTo>
                    <a:pt x="924" y="559"/>
                    <a:pt x="914" y="548"/>
                    <a:pt x="902" y="543"/>
                  </a:cubicBezTo>
                  <a:cubicBezTo>
                    <a:pt x="899" y="540"/>
                    <a:pt x="891" y="540"/>
                    <a:pt x="893" y="534"/>
                  </a:cubicBezTo>
                  <a:cubicBezTo>
                    <a:pt x="899" y="534"/>
                    <a:pt x="899" y="525"/>
                    <a:pt x="893" y="528"/>
                  </a:cubicBezTo>
                  <a:cubicBezTo>
                    <a:pt x="888" y="530"/>
                    <a:pt x="884" y="532"/>
                    <a:pt x="879" y="534"/>
                  </a:cubicBezTo>
                  <a:cubicBezTo>
                    <a:pt x="875" y="538"/>
                    <a:pt x="869" y="539"/>
                    <a:pt x="863" y="541"/>
                  </a:cubicBezTo>
                  <a:cubicBezTo>
                    <a:pt x="859" y="542"/>
                    <a:pt x="857" y="550"/>
                    <a:pt x="853" y="547"/>
                  </a:cubicBezTo>
                  <a:cubicBezTo>
                    <a:pt x="847" y="545"/>
                    <a:pt x="842" y="547"/>
                    <a:pt x="837" y="547"/>
                  </a:cubicBezTo>
                  <a:cubicBezTo>
                    <a:pt x="832" y="544"/>
                    <a:pt x="840" y="541"/>
                    <a:pt x="842" y="538"/>
                  </a:cubicBezTo>
                  <a:cubicBezTo>
                    <a:pt x="841" y="533"/>
                    <a:pt x="835" y="542"/>
                    <a:pt x="832" y="538"/>
                  </a:cubicBezTo>
                  <a:cubicBezTo>
                    <a:pt x="829" y="533"/>
                    <a:pt x="824" y="534"/>
                    <a:pt x="821" y="537"/>
                  </a:cubicBezTo>
                  <a:cubicBezTo>
                    <a:pt x="818" y="535"/>
                    <a:pt x="815" y="527"/>
                    <a:pt x="811" y="532"/>
                  </a:cubicBezTo>
                  <a:cubicBezTo>
                    <a:pt x="807" y="532"/>
                    <a:pt x="804" y="532"/>
                    <a:pt x="800" y="533"/>
                  </a:cubicBezTo>
                  <a:cubicBezTo>
                    <a:pt x="793" y="533"/>
                    <a:pt x="796" y="531"/>
                    <a:pt x="796" y="526"/>
                  </a:cubicBezTo>
                  <a:cubicBezTo>
                    <a:pt x="801" y="520"/>
                    <a:pt x="794" y="520"/>
                    <a:pt x="793" y="515"/>
                  </a:cubicBezTo>
                  <a:cubicBezTo>
                    <a:pt x="794" y="508"/>
                    <a:pt x="788" y="508"/>
                    <a:pt x="784" y="509"/>
                  </a:cubicBezTo>
                  <a:cubicBezTo>
                    <a:pt x="779" y="510"/>
                    <a:pt x="776" y="510"/>
                    <a:pt x="772" y="507"/>
                  </a:cubicBezTo>
                  <a:cubicBezTo>
                    <a:pt x="766" y="506"/>
                    <a:pt x="760" y="504"/>
                    <a:pt x="754" y="505"/>
                  </a:cubicBezTo>
                  <a:cubicBezTo>
                    <a:pt x="753" y="511"/>
                    <a:pt x="744" y="506"/>
                    <a:pt x="744" y="512"/>
                  </a:cubicBezTo>
                  <a:cubicBezTo>
                    <a:pt x="741" y="519"/>
                    <a:pt x="733" y="516"/>
                    <a:pt x="727" y="517"/>
                  </a:cubicBezTo>
                  <a:cubicBezTo>
                    <a:pt x="716" y="517"/>
                    <a:pt x="706" y="523"/>
                    <a:pt x="695" y="522"/>
                  </a:cubicBezTo>
                  <a:cubicBezTo>
                    <a:pt x="690" y="524"/>
                    <a:pt x="689" y="531"/>
                    <a:pt x="684" y="529"/>
                  </a:cubicBezTo>
                  <a:cubicBezTo>
                    <a:pt x="673" y="530"/>
                    <a:pt x="663" y="531"/>
                    <a:pt x="653" y="532"/>
                  </a:cubicBezTo>
                  <a:cubicBezTo>
                    <a:pt x="648" y="534"/>
                    <a:pt x="643" y="536"/>
                    <a:pt x="638" y="538"/>
                  </a:cubicBezTo>
                  <a:cubicBezTo>
                    <a:pt x="632" y="538"/>
                    <a:pt x="625" y="537"/>
                    <a:pt x="619" y="536"/>
                  </a:cubicBezTo>
                  <a:cubicBezTo>
                    <a:pt x="616" y="537"/>
                    <a:pt x="615" y="546"/>
                    <a:pt x="618" y="548"/>
                  </a:cubicBezTo>
                  <a:cubicBezTo>
                    <a:pt x="615" y="550"/>
                    <a:pt x="618" y="555"/>
                    <a:pt x="623" y="554"/>
                  </a:cubicBezTo>
                  <a:cubicBezTo>
                    <a:pt x="626" y="555"/>
                    <a:pt x="634" y="555"/>
                    <a:pt x="632" y="560"/>
                  </a:cubicBezTo>
                  <a:cubicBezTo>
                    <a:pt x="625" y="562"/>
                    <a:pt x="617" y="556"/>
                    <a:pt x="612" y="563"/>
                  </a:cubicBezTo>
                  <a:cubicBezTo>
                    <a:pt x="606" y="565"/>
                    <a:pt x="610" y="570"/>
                    <a:pt x="613" y="574"/>
                  </a:cubicBezTo>
                  <a:cubicBezTo>
                    <a:pt x="609" y="579"/>
                    <a:pt x="603" y="578"/>
                    <a:pt x="599" y="582"/>
                  </a:cubicBezTo>
                  <a:cubicBezTo>
                    <a:pt x="591" y="583"/>
                    <a:pt x="600" y="586"/>
                    <a:pt x="601" y="588"/>
                  </a:cubicBezTo>
                  <a:cubicBezTo>
                    <a:pt x="602" y="592"/>
                    <a:pt x="610" y="588"/>
                    <a:pt x="611" y="594"/>
                  </a:cubicBezTo>
                  <a:cubicBezTo>
                    <a:pt x="615" y="596"/>
                    <a:pt x="622" y="593"/>
                    <a:pt x="623" y="599"/>
                  </a:cubicBezTo>
                  <a:cubicBezTo>
                    <a:pt x="623" y="605"/>
                    <a:pt x="621" y="610"/>
                    <a:pt x="615" y="610"/>
                  </a:cubicBezTo>
                  <a:cubicBezTo>
                    <a:pt x="610" y="612"/>
                    <a:pt x="605" y="614"/>
                    <a:pt x="600" y="612"/>
                  </a:cubicBezTo>
                  <a:cubicBezTo>
                    <a:pt x="596" y="604"/>
                    <a:pt x="594" y="614"/>
                    <a:pt x="590" y="615"/>
                  </a:cubicBezTo>
                  <a:cubicBezTo>
                    <a:pt x="586" y="615"/>
                    <a:pt x="582" y="613"/>
                    <a:pt x="578" y="612"/>
                  </a:cubicBezTo>
                  <a:cubicBezTo>
                    <a:pt x="572" y="612"/>
                    <a:pt x="572" y="605"/>
                    <a:pt x="568" y="603"/>
                  </a:cubicBezTo>
                  <a:cubicBezTo>
                    <a:pt x="563" y="602"/>
                    <a:pt x="559" y="603"/>
                    <a:pt x="555" y="603"/>
                  </a:cubicBezTo>
                  <a:cubicBezTo>
                    <a:pt x="555" y="611"/>
                    <a:pt x="547" y="609"/>
                    <a:pt x="545" y="605"/>
                  </a:cubicBezTo>
                  <a:cubicBezTo>
                    <a:pt x="541" y="603"/>
                    <a:pt x="536" y="604"/>
                    <a:pt x="532" y="603"/>
                  </a:cubicBezTo>
                  <a:cubicBezTo>
                    <a:pt x="526" y="607"/>
                    <a:pt x="523" y="615"/>
                    <a:pt x="517" y="615"/>
                  </a:cubicBezTo>
                  <a:cubicBezTo>
                    <a:pt x="514" y="612"/>
                    <a:pt x="508" y="613"/>
                    <a:pt x="505" y="609"/>
                  </a:cubicBezTo>
                  <a:cubicBezTo>
                    <a:pt x="504" y="605"/>
                    <a:pt x="494" y="602"/>
                    <a:pt x="498" y="609"/>
                  </a:cubicBezTo>
                  <a:cubicBezTo>
                    <a:pt x="501" y="616"/>
                    <a:pt x="492" y="616"/>
                    <a:pt x="494" y="608"/>
                  </a:cubicBezTo>
                  <a:cubicBezTo>
                    <a:pt x="491" y="604"/>
                    <a:pt x="485" y="602"/>
                    <a:pt x="480" y="599"/>
                  </a:cubicBezTo>
                  <a:cubicBezTo>
                    <a:pt x="481" y="593"/>
                    <a:pt x="473" y="595"/>
                    <a:pt x="469" y="594"/>
                  </a:cubicBezTo>
                  <a:cubicBezTo>
                    <a:pt x="465" y="595"/>
                    <a:pt x="459" y="596"/>
                    <a:pt x="457" y="589"/>
                  </a:cubicBezTo>
                  <a:cubicBezTo>
                    <a:pt x="452" y="586"/>
                    <a:pt x="446" y="595"/>
                    <a:pt x="441" y="593"/>
                  </a:cubicBezTo>
                  <a:cubicBezTo>
                    <a:pt x="438" y="589"/>
                    <a:pt x="433" y="591"/>
                    <a:pt x="429" y="591"/>
                  </a:cubicBezTo>
                  <a:cubicBezTo>
                    <a:pt x="423" y="596"/>
                    <a:pt x="416" y="601"/>
                    <a:pt x="409" y="602"/>
                  </a:cubicBezTo>
                  <a:cubicBezTo>
                    <a:pt x="404" y="603"/>
                    <a:pt x="403" y="610"/>
                    <a:pt x="398" y="611"/>
                  </a:cubicBezTo>
                  <a:cubicBezTo>
                    <a:pt x="395" y="613"/>
                    <a:pt x="389" y="614"/>
                    <a:pt x="392" y="620"/>
                  </a:cubicBezTo>
                  <a:cubicBezTo>
                    <a:pt x="394" y="625"/>
                    <a:pt x="392" y="631"/>
                    <a:pt x="388" y="631"/>
                  </a:cubicBezTo>
                  <a:cubicBezTo>
                    <a:pt x="380" y="633"/>
                    <a:pt x="378" y="619"/>
                    <a:pt x="371" y="619"/>
                  </a:cubicBezTo>
                  <a:cubicBezTo>
                    <a:pt x="366" y="618"/>
                    <a:pt x="367" y="629"/>
                    <a:pt x="362" y="628"/>
                  </a:cubicBezTo>
                  <a:cubicBezTo>
                    <a:pt x="356" y="627"/>
                    <a:pt x="357" y="635"/>
                    <a:pt x="356" y="640"/>
                  </a:cubicBezTo>
                  <a:cubicBezTo>
                    <a:pt x="355" y="644"/>
                    <a:pt x="365" y="647"/>
                    <a:pt x="358" y="650"/>
                  </a:cubicBezTo>
                  <a:cubicBezTo>
                    <a:pt x="353" y="653"/>
                    <a:pt x="353" y="660"/>
                    <a:pt x="350" y="664"/>
                  </a:cubicBezTo>
                  <a:cubicBezTo>
                    <a:pt x="354" y="666"/>
                    <a:pt x="360" y="665"/>
                    <a:pt x="362" y="670"/>
                  </a:cubicBezTo>
                  <a:cubicBezTo>
                    <a:pt x="360" y="674"/>
                    <a:pt x="366" y="684"/>
                    <a:pt x="367" y="676"/>
                  </a:cubicBezTo>
                  <a:cubicBezTo>
                    <a:pt x="370" y="680"/>
                    <a:pt x="375" y="677"/>
                    <a:pt x="379" y="679"/>
                  </a:cubicBezTo>
                  <a:cubicBezTo>
                    <a:pt x="382" y="684"/>
                    <a:pt x="387" y="684"/>
                    <a:pt x="389" y="690"/>
                  </a:cubicBezTo>
                  <a:cubicBezTo>
                    <a:pt x="391" y="694"/>
                    <a:pt x="396" y="699"/>
                    <a:pt x="397" y="703"/>
                  </a:cubicBezTo>
                  <a:cubicBezTo>
                    <a:pt x="394" y="704"/>
                    <a:pt x="386" y="698"/>
                    <a:pt x="388" y="705"/>
                  </a:cubicBezTo>
                  <a:cubicBezTo>
                    <a:pt x="391" y="708"/>
                    <a:pt x="395" y="709"/>
                    <a:pt x="400" y="711"/>
                  </a:cubicBezTo>
                  <a:cubicBezTo>
                    <a:pt x="398" y="716"/>
                    <a:pt x="391" y="715"/>
                    <a:pt x="391" y="719"/>
                  </a:cubicBezTo>
                  <a:cubicBezTo>
                    <a:pt x="390" y="722"/>
                    <a:pt x="384" y="719"/>
                    <a:pt x="382" y="724"/>
                  </a:cubicBezTo>
                  <a:cubicBezTo>
                    <a:pt x="378" y="725"/>
                    <a:pt x="374" y="728"/>
                    <a:pt x="370" y="725"/>
                  </a:cubicBezTo>
                  <a:cubicBezTo>
                    <a:pt x="369" y="729"/>
                    <a:pt x="368" y="733"/>
                    <a:pt x="365" y="737"/>
                  </a:cubicBezTo>
                  <a:cubicBezTo>
                    <a:pt x="363" y="742"/>
                    <a:pt x="361" y="746"/>
                    <a:pt x="356" y="748"/>
                  </a:cubicBezTo>
                  <a:cubicBezTo>
                    <a:pt x="351" y="753"/>
                    <a:pt x="357" y="757"/>
                    <a:pt x="361" y="758"/>
                  </a:cubicBezTo>
                  <a:cubicBezTo>
                    <a:pt x="363" y="761"/>
                    <a:pt x="368" y="764"/>
                    <a:pt x="368" y="770"/>
                  </a:cubicBezTo>
                  <a:cubicBezTo>
                    <a:pt x="366" y="779"/>
                    <a:pt x="368" y="771"/>
                    <a:pt x="370" y="768"/>
                  </a:cubicBezTo>
                  <a:cubicBezTo>
                    <a:pt x="372" y="771"/>
                    <a:pt x="365" y="777"/>
                    <a:pt x="370" y="781"/>
                  </a:cubicBezTo>
                  <a:cubicBezTo>
                    <a:pt x="365" y="787"/>
                    <a:pt x="372" y="788"/>
                    <a:pt x="373" y="793"/>
                  </a:cubicBezTo>
                  <a:cubicBezTo>
                    <a:pt x="374" y="797"/>
                    <a:pt x="378" y="799"/>
                    <a:pt x="380" y="804"/>
                  </a:cubicBezTo>
                  <a:cubicBezTo>
                    <a:pt x="383" y="807"/>
                    <a:pt x="385" y="812"/>
                    <a:pt x="388" y="814"/>
                  </a:cubicBezTo>
                  <a:cubicBezTo>
                    <a:pt x="386" y="821"/>
                    <a:pt x="379" y="820"/>
                    <a:pt x="377" y="826"/>
                  </a:cubicBezTo>
                  <a:cubicBezTo>
                    <a:pt x="373" y="831"/>
                    <a:pt x="368" y="825"/>
                    <a:pt x="364" y="826"/>
                  </a:cubicBezTo>
                  <a:cubicBezTo>
                    <a:pt x="365" y="820"/>
                    <a:pt x="359" y="819"/>
                    <a:pt x="356" y="816"/>
                  </a:cubicBezTo>
                  <a:cubicBezTo>
                    <a:pt x="353" y="812"/>
                    <a:pt x="351" y="815"/>
                    <a:pt x="348" y="811"/>
                  </a:cubicBezTo>
                  <a:cubicBezTo>
                    <a:pt x="343" y="811"/>
                    <a:pt x="339" y="809"/>
                    <a:pt x="335" y="804"/>
                  </a:cubicBezTo>
                  <a:cubicBezTo>
                    <a:pt x="339" y="798"/>
                    <a:pt x="335" y="796"/>
                    <a:pt x="330" y="798"/>
                  </a:cubicBezTo>
                  <a:cubicBezTo>
                    <a:pt x="328" y="795"/>
                    <a:pt x="324" y="792"/>
                    <a:pt x="321" y="793"/>
                  </a:cubicBezTo>
                  <a:cubicBezTo>
                    <a:pt x="318" y="796"/>
                    <a:pt x="313" y="789"/>
                    <a:pt x="310" y="794"/>
                  </a:cubicBezTo>
                  <a:cubicBezTo>
                    <a:pt x="308" y="797"/>
                    <a:pt x="302" y="798"/>
                    <a:pt x="301" y="795"/>
                  </a:cubicBezTo>
                  <a:cubicBezTo>
                    <a:pt x="304" y="791"/>
                    <a:pt x="295" y="790"/>
                    <a:pt x="293" y="789"/>
                  </a:cubicBezTo>
                  <a:cubicBezTo>
                    <a:pt x="289" y="789"/>
                    <a:pt x="287" y="781"/>
                    <a:pt x="282" y="784"/>
                  </a:cubicBezTo>
                  <a:cubicBezTo>
                    <a:pt x="279" y="783"/>
                    <a:pt x="275" y="781"/>
                    <a:pt x="270" y="783"/>
                  </a:cubicBezTo>
                  <a:cubicBezTo>
                    <a:pt x="266" y="784"/>
                    <a:pt x="261" y="782"/>
                    <a:pt x="257" y="779"/>
                  </a:cubicBezTo>
                  <a:cubicBezTo>
                    <a:pt x="252" y="780"/>
                    <a:pt x="247" y="774"/>
                    <a:pt x="242" y="775"/>
                  </a:cubicBezTo>
                  <a:cubicBezTo>
                    <a:pt x="237" y="772"/>
                    <a:pt x="234" y="777"/>
                    <a:pt x="232" y="778"/>
                  </a:cubicBezTo>
                  <a:cubicBezTo>
                    <a:pt x="223" y="770"/>
                    <a:pt x="215" y="760"/>
                    <a:pt x="205" y="756"/>
                  </a:cubicBezTo>
                  <a:cubicBezTo>
                    <a:pt x="200" y="756"/>
                    <a:pt x="196" y="753"/>
                    <a:pt x="193" y="748"/>
                  </a:cubicBezTo>
                  <a:cubicBezTo>
                    <a:pt x="189" y="749"/>
                    <a:pt x="185" y="751"/>
                    <a:pt x="183" y="744"/>
                  </a:cubicBezTo>
                  <a:cubicBezTo>
                    <a:pt x="180" y="740"/>
                    <a:pt x="173" y="736"/>
                    <a:pt x="181" y="735"/>
                  </a:cubicBezTo>
                  <a:cubicBezTo>
                    <a:pt x="185" y="735"/>
                    <a:pt x="191" y="736"/>
                    <a:pt x="190" y="729"/>
                  </a:cubicBezTo>
                  <a:cubicBezTo>
                    <a:pt x="193" y="725"/>
                    <a:pt x="193" y="717"/>
                    <a:pt x="199" y="719"/>
                  </a:cubicBezTo>
                  <a:cubicBezTo>
                    <a:pt x="206" y="719"/>
                    <a:pt x="202" y="712"/>
                    <a:pt x="197" y="710"/>
                  </a:cubicBezTo>
                  <a:cubicBezTo>
                    <a:pt x="193" y="709"/>
                    <a:pt x="188" y="703"/>
                    <a:pt x="196" y="704"/>
                  </a:cubicBezTo>
                  <a:cubicBezTo>
                    <a:pt x="203" y="704"/>
                    <a:pt x="210" y="697"/>
                    <a:pt x="217" y="695"/>
                  </a:cubicBezTo>
                  <a:cubicBezTo>
                    <a:pt x="220" y="691"/>
                    <a:pt x="213" y="689"/>
                    <a:pt x="210" y="691"/>
                  </a:cubicBezTo>
                  <a:cubicBezTo>
                    <a:pt x="207" y="690"/>
                    <a:pt x="199" y="696"/>
                    <a:pt x="199" y="690"/>
                  </a:cubicBezTo>
                  <a:cubicBezTo>
                    <a:pt x="198" y="684"/>
                    <a:pt x="201" y="681"/>
                    <a:pt x="206" y="681"/>
                  </a:cubicBezTo>
                  <a:cubicBezTo>
                    <a:pt x="210" y="679"/>
                    <a:pt x="211" y="675"/>
                    <a:pt x="216" y="676"/>
                  </a:cubicBezTo>
                  <a:cubicBezTo>
                    <a:pt x="220" y="675"/>
                    <a:pt x="224" y="680"/>
                    <a:pt x="227" y="676"/>
                  </a:cubicBezTo>
                  <a:cubicBezTo>
                    <a:pt x="228" y="672"/>
                    <a:pt x="231" y="667"/>
                    <a:pt x="228" y="662"/>
                  </a:cubicBezTo>
                  <a:cubicBezTo>
                    <a:pt x="225" y="661"/>
                    <a:pt x="224" y="654"/>
                    <a:pt x="229" y="655"/>
                  </a:cubicBezTo>
                  <a:cubicBezTo>
                    <a:pt x="236" y="654"/>
                    <a:pt x="222" y="652"/>
                    <a:pt x="227" y="650"/>
                  </a:cubicBezTo>
                  <a:cubicBezTo>
                    <a:pt x="229" y="648"/>
                    <a:pt x="236" y="646"/>
                    <a:pt x="233" y="641"/>
                  </a:cubicBezTo>
                  <a:cubicBezTo>
                    <a:pt x="234" y="635"/>
                    <a:pt x="230" y="639"/>
                    <a:pt x="226" y="638"/>
                  </a:cubicBezTo>
                  <a:cubicBezTo>
                    <a:pt x="223" y="634"/>
                    <a:pt x="219" y="635"/>
                    <a:pt x="216" y="632"/>
                  </a:cubicBezTo>
                  <a:cubicBezTo>
                    <a:pt x="212" y="632"/>
                    <a:pt x="209" y="630"/>
                    <a:pt x="205" y="630"/>
                  </a:cubicBezTo>
                  <a:cubicBezTo>
                    <a:pt x="201" y="625"/>
                    <a:pt x="199" y="629"/>
                    <a:pt x="195" y="629"/>
                  </a:cubicBezTo>
                  <a:cubicBezTo>
                    <a:pt x="191" y="627"/>
                    <a:pt x="188" y="626"/>
                    <a:pt x="186" y="621"/>
                  </a:cubicBezTo>
                  <a:cubicBezTo>
                    <a:pt x="184" y="616"/>
                    <a:pt x="180" y="621"/>
                    <a:pt x="176" y="621"/>
                  </a:cubicBezTo>
                  <a:cubicBezTo>
                    <a:pt x="172" y="623"/>
                    <a:pt x="169" y="622"/>
                    <a:pt x="165" y="622"/>
                  </a:cubicBezTo>
                  <a:cubicBezTo>
                    <a:pt x="161" y="619"/>
                    <a:pt x="156" y="616"/>
                    <a:pt x="153" y="621"/>
                  </a:cubicBezTo>
                  <a:cubicBezTo>
                    <a:pt x="148" y="618"/>
                    <a:pt x="149" y="613"/>
                    <a:pt x="147" y="609"/>
                  </a:cubicBezTo>
                  <a:cubicBezTo>
                    <a:pt x="146" y="603"/>
                    <a:pt x="144" y="603"/>
                    <a:pt x="141" y="600"/>
                  </a:cubicBezTo>
                  <a:cubicBezTo>
                    <a:pt x="137" y="602"/>
                    <a:pt x="133" y="599"/>
                    <a:pt x="129" y="600"/>
                  </a:cubicBezTo>
                  <a:cubicBezTo>
                    <a:pt x="127" y="597"/>
                    <a:pt x="123" y="589"/>
                    <a:pt x="128" y="589"/>
                  </a:cubicBezTo>
                  <a:cubicBezTo>
                    <a:pt x="134" y="588"/>
                    <a:pt x="125" y="584"/>
                    <a:pt x="124" y="580"/>
                  </a:cubicBezTo>
                  <a:cubicBezTo>
                    <a:pt x="121" y="576"/>
                    <a:pt x="118" y="572"/>
                    <a:pt x="113" y="575"/>
                  </a:cubicBezTo>
                  <a:cubicBezTo>
                    <a:pt x="108" y="572"/>
                    <a:pt x="102" y="580"/>
                    <a:pt x="96" y="575"/>
                  </a:cubicBezTo>
                  <a:cubicBezTo>
                    <a:pt x="93" y="573"/>
                    <a:pt x="92" y="584"/>
                    <a:pt x="86" y="581"/>
                  </a:cubicBezTo>
                  <a:cubicBezTo>
                    <a:pt x="85" y="581"/>
                    <a:pt x="84" y="580"/>
                    <a:pt x="83" y="580"/>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76" name="Freeform 297">
              <a:extLst>
                <a:ext uri="{FF2B5EF4-FFF2-40B4-BE49-F238E27FC236}">
                  <a16:creationId xmlns:a16="http://schemas.microsoft.com/office/drawing/2014/main" id="{302711F7-4864-4A9C-AAB7-484BE2B8A46A}"/>
                </a:ext>
              </a:extLst>
            </p:cNvPr>
            <p:cNvSpPr>
              <a:spLocks/>
            </p:cNvSpPr>
            <p:nvPr/>
          </p:nvSpPr>
          <p:spPr bwMode="auto">
            <a:xfrm>
              <a:off x="3062618" y="3261251"/>
              <a:ext cx="135587" cy="43974"/>
            </a:xfrm>
            <a:custGeom>
              <a:avLst/>
              <a:gdLst/>
              <a:ahLst/>
              <a:cxnLst>
                <a:cxn ang="0">
                  <a:pos x="55" y="82"/>
                </a:cxn>
                <a:cxn ang="0">
                  <a:pos x="23" y="78"/>
                </a:cxn>
                <a:cxn ang="0">
                  <a:pos x="7" y="77"/>
                </a:cxn>
                <a:cxn ang="0">
                  <a:pos x="8" y="70"/>
                </a:cxn>
                <a:cxn ang="0">
                  <a:pos x="32" y="65"/>
                </a:cxn>
                <a:cxn ang="0">
                  <a:pos x="30" y="58"/>
                </a:cxn>
                <a:cxn ang="0">
                  <a:pos x="49" y="51"/>
                </a:cxn>
                <a:cxn ang="0">
                  <a:pos x="48" y="44"/>
                </a:cxn>
                <a:cxn ang="0">
                  <a:pos x="63" y="38"/>
                </a:cxn>
                <a:cxn ang="0">
                  <a:pos x="77" y="32"/>
                </a:cxn>
                <a:cxn ang="0">
                  <a:pos x="121" y="24"/>
                </a:cxn>
                <a:cxn ang="0">
                  <a:pos x="133" y="16"/>
                </a:cxn>
                <a:cxn ang="0">
                  <a:pos x="149" y="16"/>
                </a:cxn>
                <a:cxn ang="0">
                  <a:pos x="184" y="14"/>
                </a:cxn>
                <a:cxn ang="0">
                  <a:pos x="217" y="10"/>
                </a:cxn>
                <a:cxn ang="0">
                  <a:pos x="232" y="2"/>
                </a:cxn>
                <a:cxn ang="0">
                  <a:pos x="264" y="1"/>
                </a:cxn>
                <a:cxn ang="0">
                  <a:pos x="268" y="10"/>
                </a:cxn>
                <a:cxn ang="0">
                  <a:pos x="235" y="21"/>
                </a:cxn>
                <a:cxn ang="0">
                  <a:pos x="143" y="36"/>
                </a:cxn>
                <a:cxn ang="0">
                  <a:pos x="117" y="42"/>
                </a:cxn>
                <a:cxn ang="0">
                  <a:pos x="117" y="48"/>
                </a:cxn>
                <a:cxn ang="0">
                  <a:pos x="89" y="51"/>
                </a:cxn>
                <a:cxn ang="0">
                  <a:pos x="88" y="59"/>
                </a:cxn>
                <a:cxn ang="0">
                  <a:pos x="76" y="65"/>
                </a:cxn>
                <a:cxn ang="0">
                  <a:pos x="63" y="66"/>
                </a:cxn>
                <a:cxn ang="0">
                  <a:pos x="68" y="74"/>
                </a:cxn>
                <a:cxn ang="0">
                  <a:pos x="55" y="82"/>
                </a:cxn>
              </a:cxnLst>
              <a:rect l="0" t="0" r="r" b="b"/>
              <a:pathLst>
                <a:path w="274" h="82">
                  <a:moveTo>
                    <a:pt x="55" y="82"/>
                  </a:moveTo>
                  <a:cubicBezTo>
                    <a:pt x="44" y="78"/>
                    <a:pt x="33" y="76"/>
                    <a:pt x="23" y="78"/>
                  </a:cubicBezTo>
                  <a:cubicBezTo>
                    <a:pt x="17" y="77"/>
                    <a:pt x="12" y="81"/>
                    <a:pt x="7" y="77"/>
                  </a:cubicBezTo>
                  <a:cubicBezTo>
                    <a:pt x="0" y="74"/>
                    <a:pt x="2" y="72"/>
                    <a:pt x="8" y="70"/>
                  </a:cubicBezTo>
                  <a:cubicBezTo>
                    <a:pt x="16" y="65"/>
                    <a:pt x="24" y="64"/>
                    <a:pt x="32" y="65"/>
                  </a:cubicBezTo>
                  <a:cubicBezTo>
                    <a:pt x="39" y="66"/>
                    <a:pt x="35" y="58"/>
                    <a:pt x="30" y="58"/>
                  </a:cubicBezTo>
                  <a:cubicBezTo>
                    <a:pt x="35" y="51"/>
                    <a:pt x="43" y="54"/>
                    <a:pt x="49" y="51"/>
                  </a:cubicBezTo>
                  <a:cubicBezTo>
                    <a:pt x="44" y="48"/>
                    <a:pt x="41" y="47"/>
                    <a:pt x="48" y="44"/>
                  </a:cubicBezTo>
                  <a:cubicBezTo>
                    <a:pt x="52" y="40"/>
                    <a:pt x="57" y="35"/>
                    <a:pt x="63" y="38"/>
                  </a:cubicBezTo>
                  <a:cubicBezTo>
                    <a:pt x="68" y="39"/>
                    <a:pt x="72" y="35"/>
                    <a:pt x="77" y="32"/>
                  </a:cubicBezTo>
                  <a:cubicBezTo>
                    <a:pt x="91" y="25"/>
                    <a:pt x="106" y="23"/>
                    <a:pt x="121" y="24"/>
                  </a:cubicBezTo>
                  <a:cubicBezTo>
                    <a:pt x="126" y="24"/>
                    <a:pt x="130" y="20"/>
                    <a:pt x="133" y="16"/>
                  </a:cubicBezTo>
                  <a:cubicBezTo>
                    <a:pt x="138" y="16"/>
                    <a:pt x="144" y="14"/>
                    <a:pt x="149" y="16"/>
                  </a:cubicBezTo>
                  <a:cubicBezTo>
                    <a:pt x="160" y="21"/>
                    <a:pt x="172" y="13"/>
                    <a:pt x="184" y="14"/>
                  </a:cubicBezTo>
                  <a:cubicBezTo>
                    <a:pt x="195" y="12"/>
                    <a:pt x="206" y="11"/>
                    <a:pt x="217" y="10"/>
                  </a:cubicBezTo>
                  <a:cubicBezTo>
                    <a:pt x="221" y="6"/>
                    <a:pt x="226" y="1"/>
                    <a:pt x="232" y="2"/>
                  </a:cubicBezTo>
                  <a:cubicBezTo>
                    <a:pt x="242" y="2"/>
                    <a:pt x="253" y="0"/>
                    <a:pt x="264" y="1"/>
                  </a:cubicBezTo>
                  <a:cubicBezTo>
                    <a:pt x="267" y="1"/>
                    <a:pt x="274" y="7"/>
                    <a:pt x="268" y="10"/>
                  </a:cubicBezTo>
                  <a:cubicBezTo>
                    <a:pt x="258" y="17"/>
                    <a:pt x="246" y="18"/>
                    <a:pt x="235" y="21"/>
                  </a:cubicBezTo>
                  <a:cubicBezTo>
                    <a:pt x="204" y="26"/>
                    <a:pt x="173" y="29"/>
                    <a:pt x="143" y="36"/>
                  </a:cubicBezTo>
                  <a:cubicBezTo>
                    <a:pt x="134" y="38"/>
                    <a:pt x="125" y="38"/>
                    <a:pt x="117" y="42"/>
                  </a:cubicBezTo>
                  <a:cubicBezTo>
                    <a:pt x="113" y="45"/>
                    <a:pt x="126" y="45"/>
                    <a:pt x="117" y="48"/>
                  </a:cubicBezTo>
                  <a:cubicBezTo>
                    <a:pt x="108" y="54"/>
                    <a:pt x="98" y="51"/>
                    <a:pt x="89" y="51"/>
                  </a:cubicBezTo>
                  <a:cubicBezTo>
                    <a:pt x="80" y="54"/>
                    <a:pt x="89" y="57"/>
                    <a:pt x="88" y="59"/>
                  </a:cubicBezTo>
                  <a:cubicBezTo>
                    <a:pt x="85" y="62"/>
                    <a:pt x="80" y="64"/>
                    <a:pt x="76" y="65"/>
                  </a:cubicBezTo>
                  <a:cubicBezTo>
                    <a:pt x="72" y="63"/>
                    <a:pt x="67" y="62"/>
                    <a:pt x="63" y="66"/>
                  </a:cubicBezTo>
                  <a:cubicBezTo>
                    <a:pt x="66" y="67"/>
                    <a:pt x="74" y="70"/>
                    <a:pt x="68" y="74"/>
                  </a:cubicBezTo>
                  <a:cubicBezTo>
                    <a:pt x="64" y="78"/>
                    <a:pt x="59" y="80"/>
                    <a:pt x="55" y="82"/>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77" name="Freeform 298">
              <a:extLst>
                <a:ext uri="{FF2B5EF4-FFF2-40B4-BE49-F238E27FC236}">
                  <a16:creationId xmlns:a16="http://schemas.microsoft.com/office/drawing/2014/main" id="{0CCEE465-4152-401D-B895-B01FDCCAB2E4}"/>
                </a:ext>
              </a:extLst>
            </p:cNvPr>
            <p:cNvSpPr>
              <a:spLocks/>
            </p:cNvSpPr>
            <p:nvPr/>
          </p:nvSpPr>
          <p:spPr bwMode="auto">
            <a:xfrm>
              <a:off x="3038798" y="3303393"/>
              <a:ext cx="56800" cy="36645"/>
            </a:xfrm>
            <a:custGeom>
              <a:avLst/>
              <a:gdLst/>
              <a:ahLst/>
              <a:cxnLst>
                <a:cxn ang="0">
                  <a:pos x="22" y="15"/>
                </a:cxn>
                <a:cxn ang="0">
                  <a:pos x="39" y="6"/>
                </a:cxn>
                <a:cxn ang="0">
                  <a:pos x="61" y="3"/>
                </a:cxn>
                <a:cxn ang="0">
                  <a:pos x="91" y="5"/>
                </a:cxn>
                <a:cxn ang="0">
                  <a:pos x="84" y="14"/>
                </a:cxn>
                <a:cxn ang="0">
                  <a:pos x="75" y="25"/>
                </a:cxn>
                <a:cxn ang="0">
                  <a:pos x="79" y="41"/>
                </a:cxn>
                <a:cxn ang="0">
                  <a:pos x="103" y="57"/>
                </a:cxn>
                <a:cxn ang="0">
                  <a:pos x="98" y="61"/>
                </a:cxn>
                <a:cxn ang="0">
                  <a:pos x="70" y="64"/>
                </a:cxn>
                <a:cxn ang="0">
                  <a:pos x="58" y="60"/>
                </a:cxn>
                <a:cxn ang="0">
                  <a:pos x="42" y="60"/>
                </a:cxn>
                <a:cxn ang="0">
                  <a:pos x="52" y="53"/>
                </a:cxn>
                <a:cxn ang="0">
                  <a:pos x="45" y="47"/>
                </a:cxn>
                <a:cxn ang="0">
                  <a:pos x="20" y="41"/>
                </a:cxn>
                <a:cxn ang="0">
                  <a:pos x="2" y="39"/>
                </a:cxn>
                <a:cxn ang="0">
                  <a:pos x="12" y="31"/>
                </a:cxn>
                <a:cxn ang="0">
                  <a:pos x="31" y="20"/>
                </a:cxn>
                <a:cxn ang="0">
                  <a:pos x="22" y="15"/>
                </a:cxn>
                <a:cxn ang="0">
                  <a:pos x="22" y="15"/>
                </a:cxn>
              </a:cxnLst>
              <a:rect l="0" t="0" r="r" b="b"/>
              <a:pathLst>
                <a:path w="110" h="68">
                  <a:moveTo>
                    <a:pt x="22" y="15"/>
                  </a:moveTo>
                  <a:cubicBezTo>
                    <a:pt x="28" y="13"/>
                    <a:pt x="33" y="8"/>
                    <a:pt x="39" y="6"/>
                  </a:cubicBezTo>
                  <a:cubicBezTo>
                    <a:pt x="46" y="6"/>
                    <a:pt x="54" y="5"/>
                    <a:pt x="61" y="3"/>
                  </a:cubicBezTo>
                  <a:cubicBezTo>
                    <a:pt x="71" y="3"/>
                    <a:pt x="82" y="0"/>
                    <a:pt x="91" y="5"/>
                  </a:cubicBezTo>
                  <a:cubicBezTo>
                    <a:pt x="93" y="7"/>
                    <a:pt x="88" y="14"/>
                    <a:pt x="84" y="14"/>
                  </a:cubicBezTo>
                  <a:cubicBezTo>
                    <a:pt x="79" y="13"/>
                    <a:pt x="73" y="18"/>
                    <a:pt x="75" y="25"/>
                  </a:cubicBezTo>
                  <a:cubicBezTo>
                    <a:pt x="74" y="31"/>
                    <a:pt x="77" y="37"/>
                    <a:pt x="79" y="41"/>
                  </a:cubicBezTo>
                  <a:cubicBezTo>
                    <a:pt x="86" y="49"/>
                    <a:pt x="94" y="54"/>
                    <a:pt x="103" y="57"/>
                  </a:cubicBezTo>
                  <a:cubicBezTo>
                    <a:pt x="110" y="60"/>
                    <a:pt x="103" y="63"/>
                    <a:pt x="98" y="61"/>
                  </a:cubicBezTo>
                  <a:cubicBezTo>
                    <a:pt x="89" y="61"/>
                    <a:pt x="79" y="59"/>
                    <a:pt x="70" y="64"/>
                  </a:cubicBezTo>
                  <a:cubicBezTo>
                    <a:pt x="65" y="68"/>
                    <a:pt x="62" y="61"/>
                    <a:pt x="58" y="60"/>
                  </a:cubicBezTo>
                  <a:cubicBezTo>
                    <a:pt x="53" y="60"/>
                    <a:pt x="48" y="62"/>
                    <a:pt x="42" y="60"/>
                  </a:cubicBezTo>
                  <a:cubicBezTo>
                    <a:pt x="41" y="53"/>
                    <a:pt x="49" y="55"/>
                    <a:pt x="52" y="53"/>
                  </a:cubicBezTo>
                  <a:cubicBezTo>
                    <a:pt x="57" y="49"/>
                    <a:pt x="47" y="48"/>
                    <a:pt x="45" y="47"/>
                  </a:cubicBezTo>
                  <a:cubicBezTo>
                    <a:pt x="37" y="44"/>
                    <a:pt x="29" y="41"/>
                    <a:pt x="20" y="41"/>
                  </a:cubicBezTo>
                  <a:cubicBezTo>
                    <a:pt x="15" y="45"/>
                    <a:pt x="6" y="45"/>
                    <a:pt x="2" y="39"/>
                  </a:cubicBezTo>
                  <a:cubicBezTo>
                    <a:pt x="0" y="32"/>
                    <a:pt x="8" y="27"/>
                    <a:pt x="12" y="31"/>
                  </a:cubicBezTo>
                  <a:cubicBezTo>
                    <a:pt x="20" y="32"/>
                    <a:pt x="26" y="25"/>
                    <a:pt x="31" y="20"/>
                  </a:cubicBezTo>
                  <a:cubicBezTo>
                    <a:pt x="35" y="15"/>
                    <a:pt x="25" y="17"/>
                    <a:pt x="22" y="15"/>
                  </a:cubicBezTo>
                  <a:cubicBezTo>
                    <a:pt x="22" y="15"/>
                    <a:pt x="22" y="15"/>
                    <a:pt x="22" y="15"/>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78" name="Freeform 299">
              <a:extLst>
                <a:ext uri="{FF2B5EF4-FFF2-40B4-BE49-F238E27FC236}">
                  <a16:creationId xmlns:a16="http://schemas.microsoft.com/office/drawing/2014/main" id="{8DFA7386-963C-44CA-89EE-5CF40F9B3228}"/>
                </a:ext>
              </a:extLst>
            </p:cNvPr>
            <p:cNvSpPr>
              <a:spLocks noEditPoints="1"/>
            </p:cNvSpPr>
            <p:nvPr/>
          </p:nvSpPr>
          <p:spPr bwMode="auto">
            <a:xfrm>
              <a:off x="2813431" y="3673511"/>
              <a:ext cx="170399" cy="73291"/>
            </a:xfrm>
            <a:custGeom>
              <a:avLst/>
              <a:gdLst/>
              <a:ahLst/>
              <a:cxnLst>
                <a:cxn ang="0">
                  <a:pos x="329" y="117"/>
                </a:cxn>
                <a:cxn ang="0">
                  <a:pos x="309" y="110"/>
                </a:cxn>
                <a:cxn ang="0">
                  <a:pos x="289" y="115"/>
                </a:cxn>
                <a:cxn ang="0">
                  <a:pos x="244" y="125"/>
                </a:cxn>
                <a:cxn ang="0">
                  <a:pos x="195" y="123"/>
                </a:cxn>
                <a:cxn ang="0">
                  <a:pos x="185" y="141"/>
                </a:cxn>
                <a:cxn ang="0">
                  <a:pos x="183" y="126"/>
                </a:cxn>
                <a:cxn ang="0">
                  <a:pos x="165" y="128"/>
                </a:cxn>
                <a:cxn ang="0">
                  <a:pos x="142" y="137"/>
                </a:cxn>
                <a:cxn ang="0">
                  <a:pos x="109" y="130"/>
                </a:cxn>
                <a:cxn ang="0">
                  <a:pos x="82" y="131"/>
                </a:cxn>
                <a:cxn ang="0">
                  <a:pos x="58" y="130"/>
                </a:cxn>
                <a:cxn ang="0">
                  <a:pos x="38" y="125"/>
                </a:cxn>
                <a:cxn ang="0">
                  <a:pos x="24" y="116"/>
                </a:cxn>
                <a:cxn ang="0">
                  <a:pos x="21" y="95"/>
                </a:cxn>
                <a:cxn ang="0">
                  <a:pos x="13" y="85"/>
                </a:cxn>
                <a:cxn ang="0">
                  <a:pos x="18" y="72"/>
                </a:cxn>
                <a:cxn ang="0">
                  <a:pos x="16" y="57"/>
                </a:cxn>
                <a:cxn ang="0">
                  <a:pos x="5" y="48"/>
                </a:cxn>
                <a:cxn ang="0">
                  <a:pos x="25" y="39"/>
                </a:cxn>
                <a:cxn ang="0">
                  <a:pos x="36" y="39"/>
                </a:cxn>
                <a:cxn ang="0">
                  <a:pos x="54" y="33"/>
                </a:cxn>
                <a:cxn ang="0">
                  <a:pos x="59" y="28"/>
                </a:cxn>
                <a:cxn ang="0">
                  <a:pos x="78" y="21"/>
                </a:cxn>
                <a:cxn ang="0">
                  <a:pos x="106" y="14"/>
                </a:cxn>
                <a:cxn ang="0">
                  <a:pos x="163" y="1"/>
                </a:cxn>
                <a:cxn ang="0">
                  <a:pos x="182" y="13"/>
                </a:cxn>
                <a:cxn ang="0">
                  <a:pos x="209" y="24"/>
                </a:cxn>
                <a:cxn ang="0">
                  <a:pos x="259" y="26"/>
                </a:cxn>
                <a:cxn ang="0">
                  <a:pos x="291" y="16"/>
                </a:cxn>
                <a:cxn ang="0">
                  <a:pos x="323" y="31"/>
                </a:cxn>
                <a:cxn ang="0">
                  <a:pos x="337" y="52"/>
                </a:cxn>
                <a:cxn ang="0">
                  <a:pos x="329" y="72"/>
                </a:cxn>
                <a:cxn ang="0">
                  <a:pos x="330" y="96"/>
                </a:cxn>
                <a:cxn ang="0">
                  <a:pos x="340" y="113"/>
                </a:cxn>
                <a:cxn ang="0">
                  <a:pos x="42" y="14"/>
                </a:cxn>
                <a:cxn ang="0">
                  <a:pos x="46" y="25"/>
                </a:cxn>
                <a:cxn ang="0">
                  <a:pos x="23" y="32"/>
                </a:cxn>
                <a:cxn ang="0">
                  <a:pos x="4" y="41"/>
                </a:cxn>
                <a:cxn ang="0">
                  <a:pos x="4" y="26"/>
                </a:cxn>
                <a:cxn ang="0">
                  <a:pos x="12" y="5"/>
                </a:cxn>
                <a:cxn ang="0">
                  <a:pos x="35" y="3"/>
                </a:cxn>
              </a:cxnLst>
              <a:rect l="0" t="0" r="r" b="b"/>
              <a:pathLst>
                <a:path w="341" h="143">
                  <a:moveTo>
                    <a:pt x="340" y="113"/>
                  </a:moveTo>
                  <a:cubicBezTo>
                    <a:pt x="335" y="110"/>
                    <a:pt x="334" y="120"/>
                    <a:pt x="329" y="117"/>
                  </a:cubicBezTo>
                  <a:cubicBezTo>
                    <a:pt x="330" y="112"/>
                    <a:pt x="325" y="106"/>
                    <a:pt x="322" y="111"/>
                  </a:cubicBezTo>
                  <a:cubicBezTo>
                    <a:pt x="318" y="112"/>
                    <a:pt x="313" y="108"/>
                    <a:pt x="309" y="110"/>
                  </a:cubicBezTo>
                  <a:cubicBezTo>
                    <a:pt x="306" y="105"/>
                    <a:pt x="300" y="114"/>
                    <a:pt x="299" y="109"/>
                  </a:cubicBezTo>
                  <a:cubicBezTo>
                    <a:pt x="296" y="107"/>
                    <a:pt x="293" y="115"/>
                    <a:pt x="289" y="115"/>
                  </a:cubicBezTo>
                  <a:cubicBezTo>
                    <a:pt x="282" y="117"/>
                    <a:pt x="275" y="117"/>
                    <a:pt x="268" y="115"/>
                  </a:cubicBezTo>
                  <a:cubicBezTo>
                    <a:pt x="259" y="117"/>
                    <a:pt x="253" y="125"/>
                    <a:pt x="244" y="125"/>
                  </a:cubicBezTo>
                  <a:cubicBezTo>
                    <a:pt x="235" y="128"/>
                    <a:pt x="228" y="120"/>
                    <a:pt x="219" y="120"/>
                  </a:cubicBezTo>
                  <a:cubicBezTo>
                    <a:pt x="212" y="125"/>
                    <a:pt x="203" y="126"/>
                    <a:pt x="195" y="123"/>
                  </a:cubicBezTo>
                  <a:cubicBezTo>
                    <a:pt x="189" y="121"/>
                    <a:pt x="192" y="130"/>
                    <a:pt x="194" y="133"/>
                  </a:cubicBezTo>
                  <a:cubicBezTo>
                    <a:pt x="192" y="135"/>
                    <a:pt x="188" y="138"/>
                    <a:pt x="185" y="141"/>
                  </a:cubicBezTo>
                  <a:cubicBezTo>
                    <a:pt x="182" y="143"/>
                    <a:pt x="177" y="141"/>
                    <a:pt x="175" y="136"/>
                  </a:cubicBezTo>
                  <a:cubicBezTo>
                    <a:pt x="175" y="131"/>
                    <a:pt x="183" y="130"/>
                    <a:pt x="183" y="126"/>
                  </a:cubicBezTo>
                  <a:cubicBezTo>
                    <a:pt x="181" y="118"/>
                    <a:pt x="177" y="124"/>
                    <a:pt x="173" y="125"/>
                  </a:cubicBezTo>
                  <a:cubicBezTo>
                    <a:pt x="173" y="127"/>
                    <a:pt x="169" y="131"/>
                    <a:pt x="165" y="128"/>
                  </a:cubicBezTo>
                  <a:cubicBezTo>
                    <a:pt x="161" y="125"/>
                    <a:pt x="155" y="121"/>
                    <a:pt x="150" y="127"/>
                  </a:cubicBezTo>
                  <a:cubicBezTo>
                    <a:pt x="146" y="129"/>
                    <a:pt x="144" y="134"/>
                    <a:pt x="142" y="137"/>
                  </a:cubicBezTo>
                  <a:cubicBezTo>
                    <a:pt x="139" y="133"/>
                    <a:pt x="134" y="139"/>
                    <a:pt x="130" y="139"/>
                  </a:cubicBezTo>
                  <a:cubicBezTo>
                    <a:pt x="122" y="140"/>
                    <a:pt x="115" y="137"/>
                    <a:pt x="109" y="130"/>
                  </a:cubicBezTo>
                  <a:cubicBezTo>
                    <a:pt x="104" y="124"/>
                    <a:pt x="96" y="121"/>
                    <a:pt x="88" y="120"/>
                  </a:cubicBezTo>
                  <a:cubicBezTo>
                    <a:pt x="83" y="119"/>
                    <a:pt x="82" y="125"/>
                    <a:pt x="82" y="131"/>
                  </a:cubicBezTo>
                  <a:cubicBezTo>
                    <a:pt x="82" y="139"/>
                    <a:pt x="76" y="133"/>
                    <a:pt x="72" y="135"/>
                  </a:cubicBezTo>
                  <a:cubicBezTo>
                    <a:pt x="67" y="137"/>
                    <a:pt x="60" y="138"/>
                    <a:pt x="58" y="130"/>
                  </a:cubicBezTo>
                  <a:cubicBezTo>
                    <a:pt x="56" y="121"/>
                    <a:pt x="54" y="126"/>
                    <a:pt x="50" y="125"/>
                  </a:cubicBezTo>
                  <a:cubicBezTo>
                    <a:pt x="46" y="121"/>
                    <a:pt x="41" y="121"/>
                    <a:pt x="38" y="125"/>
                  </a:cubicBezTo>
                  <a:cubicBezTo>
                    <a:pt x="32" y="127"/>
                    <a:pt x="40" y="117"/>
                    <a:pt x="35" y="118"/>
                  </a:cubicBezTo>
                  <a:cubicBezTo>
                    <a:pt x="32" y="117"/>
                    <a:pt x="26" y="120"/>
                    <a:pt x="24" y="116"/>
                  </a:cubicBezTo>
                  <a:cubicBezTo>
                    <a:pt x="27" y="114"/>
                    <a:pt x="30" y="109"/>
                    <a:pt x="23" y="108"/>
                  </a:cubicBezTo>
                  <a:cubicBezTo>
                    <a:pt x="18" y="107"/>
                    <a:pt x="23" y="99"/>
                    <a:pt x="21" y="95"/>
                  </a:cubicBezTo>
                  <a:cubicBezTo>
                    <a:pt x="17" y="95"/>
                    <a:pt x="14" y="89"/>
                    <a:pt x="10" y="91"/>
                  </a:cubicBezTo>
                  <a:cubicBezTo>
                    <a:pt x="5" y="91"/>
                    <a:pt x="9" y="78"/>
                    <a:pt x="13" y="85"/>
                  </a:cubicBezTo>
                  <a:cubicBezTo>
                    <a:pt x="17" y="88"/>
                    <a:pt x="20" y="83"/>
                    <a:pt x="16" y="80"/>
                  </a:cubicBezTo>
                  <a:cubicBezTo>
                    <a:pt x="8" y="76"/>
                    <a:pt x="23" y="77"/>
                    <a:pt x="18" y="72"/>
                  </a:cubicBezTo>
                  <a:cubicBezTo>
                    <a:pt x="13" y="72"/>
                    <a:pt x="17" y="68"/>
                    <a:pt x="13" y="65"/>
                  </a:cubicBezTo>
                  <a:cubicBezTo>
                    <a:pt x="8" y="65"/>
                    <a:pt x="22" y="58"/>
                    <a:pt x="16" y="57"/>
                  </a:cubicBezTo>
                  <a:cubicBezTo>
                    <a:pt x="11" y="58"/>
                    <a:pt x="6" y="60"/>
                    <a:pt x="2" y="60"/>
                  </a:cubicBezTo>
                  <a:cubicBezTo>
                    <a:pt x="4" y="56"/>
                    <a:pt x="2" y="50"/>
                    <a:pt x="5" y="48"/>
                  </a:cubicBezTo>
                  <a:cubicBezTo>
                    <a:pt x="8" y="46"/>
                    <a:pt x="10" y="41"/>
                    <a:pt x="14" y="39"/>
                  </a:cubicBezTo>
                  <a:cubicBezTo>
                    <a:pt x="18" y="41"/>
                    <a:pt x="22" y="34"/>
                    <a:pt x="25" y="39"/>
                  </a:cubicBezTo>
                  <a:cubicBezTo>
                    <a:pt x="27" y="42"/>
                    <a:pt x="37" y="42"/>
                    <a:pt x="32" y="38"/>
                  </a:cubicBezTo>
                  <a:cubicBezTo>
                    <a:pt x="31" y="34"/>
                    <a:pt x="39" y="37"/>
                    <a:pt x="36" y="39"/>
                  </a:cubicBezTo>
                  <a:cubicBezTo>
                    <a:pt x="42" y="38"/>
                    <a:pt x="49" y="38"/>
                    <a:pt x="56" y="40"/>
                  </a:cubicBezTo>
                  <a:cubicBezTo>
                    <a:pt x="60" y="35"/>
                    <a:pt x="45" y="37"/>
                    <a:pt x="54" y="33"/>
                  </a:cubicBezTo>
                  <a:cubicBezTo>
                    <a:pt x="59" y="32"/>
                    <a:pt x="65" y="33"/>
                    <a:pt x="71" y="31"/>
                  </a:cubicBezTo>
                  <a:cubicBezTo>
                    <a:pt x="67" y="29"/>
                    <a:pt x="61" y="33"/>
                    <a:pt x="59" y="28"/>
                  </a:cubicBezTo>
                  <a:cubicBezTo>
                    <a:pt x="53" y="27"/>
                    <a:pt x="57" y="17"/>
                    <a:pt x="61" y="20"/>
                  </a:cubicBezTo>
                  <a:cubicBezTo>
                    <a:pt x="67" y="21"/>
                    <a:pt x="73" y="22"/>
                    <a:pt x="78" y="21"/>
                  </a:cubicBezTo>
                  <a:cubicBezTo>
                    <a:pt x="84" y="23"/>
                    <a:pt x="91" y="26"/>
                    <a:pt x="97" y="22"/>
                  </a:cubicBezTo>
                  <a:cubicBezTo>
                    <a:pt x="98" y="18"/>
                    <a:pt x="101" y="16"/>
                    <a:pt x="106" y="14"/>
                  </a:cubicBezTo>
                  <a:cubicBezTo>
                    <a:pt x="118" y="6"/>
                    <a:pt x="132" y="0"/>
                    <a:pt x="146" y="4"/>
                  </a:cubicBezTo>
                  <a:cubicBezTo>
                    <a:pt x="152" y="5"/>
                    <a:pt x="158" y="6"/>
                    <a:pt x="163" y="1"/>
                  </a:cubicBezTo>
                  <a:cubicBezTo>
                    <a:pt x="164" y="5"/>
                    <a:pt x="167" y="10"/>
                    <a:pt x="171" y="10"/>
                  </a:cubicBezTo>
                  <a:cubicBezTo>
                    <a:pt x="175" y="12"/>
                    <a:pt x="181" y="6"/>
                    <a:pt x="182" y="13"/>
                  </a:cubicBezTo>
                  <a:cubicBezTo>
                    <a:pt x="184" y="18"/>
                    <a:pt x="189" y="21"/>
                    <a:pt x="193" y="18"/>
                  </a:cubicBezTo>
                  <a:cubicBezTo>
                    <a:pt x="199" y="18"/>
                    <a:pt x="202" y="26"/>
                    <a:pt x="209" y="24"/>
                  </a:cubicBezTo>
                  <a:cubicBezTo>
                    <a:pt x="217" y="24"/>
                    <a:pt x="226" y="29"/>
                    <a:pt x="235" y="25"/>
                  </a:cubicBezTo>
                  <a:cubicBezTo>
                    <a:pt x="243" y="21"/>
                    <a:pt x="251" y="27"/>
                    <a:pt x="259" y="26"/>
                  </a:cubicBezTo>
                  <a:cubicBezTo>
                    <a:pt x="266" y="24"/>
                    <a:pt x="272" y="21"/>
                    <a:pt x="278" y="17"/>
                  </a:cubicBezTo>
                  <a:cubicBezTo>
                    <a:pt x="281" y="13"/>
                    <a:pt x="287" y="16"/>
                    <a:pt x="291" y="16"/>
                  </a:cubicBezTo>
                  <a:cubicBezTo>
                    <a:pt x="297" y="19"/>
                    <a:pt x="302" y="8"/>
                    <a:pt x="307" y="14"/>
                  </a:cubicBezTo>
                  <a:cubicBezTo>
                    <a:pt x="312" y="19"/>
                    <a:pt x="319" y="24"/>
                    <a:pt x="323" y="31"/>
                  </a:cubicBezTo>
                  <a:cubicBezTo>
                    <a:pt x="323" y="36"/>
                    <a:pt x="317" y="42"/>
                    <a:pt x="321" y="46"/>
                  </a:cubicBezTo>
                  <a:cubicBezTo>
                    <a:pt x="326" y="50"/>
                    <a:pt x="333" y="45"/>
                    <a:pt x="337" y="52"/>
                  </a:cubicBezTo>
                  <a:cubicBezTo>
                    <a:pt x="340" y="57"/>
                    <a:pt x="329" y="53"/>
                    <a:pt x="332" y="61"/>
                  </a:cubicBezTo>
                  <a:cubicBezTo>
                    <a:pt x="327" y="62"/>
                    <a:pt x="326" y="67"/>
                    <a:pt x="329" y="72"/>
                  </a:cubicBezTo>
                  <a:cubicBezTo>
                    <a:pt x="328" y="76"/>
                    <a:pt x="329" y="84"/>
                    <a:pt x="332" y="83"/>
                  </a:cubicBezTo>
                  <a:cubicBezTo>
                    <a:pt x="337" y="86"/>
                    <a:pt x="330" y="91"/>
                    <a:pt x="330" y="96"/>
                  </a:cubicBezTo>
                  <a:cubicBezTo>
                    <a:pt x="334" y="98"/>
                    <a:pt x="333" y="100"/>
                    <a:pt x="335" y="106"/>
                  </a:cubicBezTo>
                  <a:cubicBezTo>
                    <a:pt x="336" y="110"/>
                    <a:pt x="341" y="108"/>
                    <a:pt x="340" y="113"/>
                  </a:cubicBezTo>
                  <a:close/>
                  <a:moveTo>
                    <a:pt x="35" y="3"/>
                  </a:moveTo>
                  <a:cubicBezTo>
                    <a:pt x="38" y="5"/>
                    <a:pt x="36" y="12"/>
                    <a:pt x="42" y="14"/>
                  </a:cubicBezTo>
                  <a:cubicBezTo>
                    <a:pt x="46" y="17"/>
                    <a:pt x="52" y="17"/>
                    <a:pt x="56" y="20"/>
                  </a:cubicBezTo>
                  <a:cubicBezTo>
                    <a:pt x="55" y="26"/>
                    <a:pt x="50" y="28"/>
                    <a:pt x="46" y="25"/>
                  </a:cubicBezTo>
                  <a:cubicBezTo>
                    <a:pt x="42" y="23"/>
                    <a:pt x="37" y="24"/>
                    <a:pt x="33" y="26"/>
                  </a:cubicBezTo>
                  <a:cubicBezTo>
                    <a:pt x="29" y="25"/>
                    <a:pt x="24" y="26"/>
                    <a:pt x="23" y="32"/>
                  </a:cubicBezTo>
                  <a:cubicBezTo>
                    <a:pt x="18" y="35"/>
                    <a:pt x="13" y="37"/>
                    <a:pt x="9" y="42"/>
                  </a:cubicBezTo>
                  <a:cubicBezTo>
                    <a:pt x="4" y="46"/>
                    <a:pt x="3" y="48"/>
                    <a:pt x="4" y="41"/>
                  </a:cubicBezTo>
                  <a:cubicBezTo>
                    <a:pt x="7" y="39"/>
                    <a:pt x="14" y="34"/>
                    <a:pt x="7" y="34"/>
                  </a:cubicBezTo>
                  <a:cubicBezTo>
                    <a:pt x="1" y="35"/>
                    <a:pt x="0" y="30"/>
                    <a:pt x="4" y="26"/>
                  </a:cubicBezTo>
                  <a:cubicBezTo>
                    <a:pt x="6" y="21"/>
                    <a:pt x="11" y="18"/>
                    <a:pt x="12" y="14"/>
                  </a:cubicBezTo>
                  <a:cubicBezTo>
                    <a:pt x="7" y="10"/>
                    <a:pt x="6" y="9"/>
                    <a:pt x="12" y="5"/>
                  </a:cubicBezTo>
                  <a:cubicBezTo>
                    <a:pt x="15" y="1"/>
                    <a:pt x="20" y="1"/>
                    <a:pt x="25" y="2"/>
                  </a:cubicBezTo>
                  <a:cubicBezTo>
                    <a:pt x="28" y="2"/>
                    <a:pt x="32" y="2"/>
                    <a:pt x="35" y="3"/>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79" name="Freeform 300">
              <a:extLst>
                <a:ext uri="{FF2B5EF4-FFF2-40B4-BE49-F238E27FC236}">
                  <a16:creationId xmlns:a16="http://schemas.microsoft.com/office/drawing/2014/main" id="{C806CDCF-B2A9-4AC2-931C-CF25432DAE2E}"/>
                </a:ext>
              </a:extLst>
            </p:cNvPr>
            <p:cNvSpPr>
              <a:spLocks/>
            </p:cNvSpPr>
            <p:nvPr/>
          </p:nvSpPr>
          <p:spPr bwMode="auto">
            <a:xfrm>
              <a:off x="2938025" y="3653355"/>
              <a:ext cx="62296" cy="31149"/>
            </a:xfrm>
            <a:custGeom>
              <a:avLst/>
              <a:gdLst/>
              <a:ahLst/>
              <a:cxnLst>
                <a:cxn ang="0">
                  <a:pos x="0" y="7"/>
                </a:cxn>
                <a:cxn ang="0">
                  <a:pos x="10" y="3"/>
                </a:cxn>
                <a:cxn ang="0">
                  <a:pos x="25" y="7"/>
                </a:cxn>
                <a:cxn ang="0">
                  <a:pos x="45" y="10"/>
                </a:cxn>
                <a:cxn ang="0">
                  <a:pos x="55" y="14"/>
                </a:cxn>
                <a:cxn ang="0">
                  <a:pos x="69" y="21"/>
                </a:cxn>
                <a:cxn ang="0">
                  <a:pos x="76" y="24"/>
                </a:cxn>
                <a:cxn ang="0">
                  <a:pos x="86" y="23"/>
                </a:cxn>
                <a:cxn ang="0">
                  <a:pos x="96" y="24"/>
                </a:cxn>
                <a:cxn ang="0">
                  <a:pos x="103" y="30"/>
                </a:cxn>
                <a:cxn ang="0">
                  <a:pos x="111" y="38"/>
                </a:cxn>
                <a:cxn ang="0">
                  <a:pos x="113" y="45"/>
                </a:cxn>
                <a:cxn ang="0">
                  <a:pos x="121" y="53"/>
                </a:cxn>
                <a:cxn ang="0">
                  <a:pos x="113" y="57"/>
                </a:cxn>
                <a:cxn ang="0">
                  <a:pos x="102" y="52"/>
                </a:cxn>
                <a:cxn ang="0">
                  <a:pos x="90" y="54"/>
                </a:cxn>
                <a:cxn ang="0">
                  <a:pos x="75" y="56"/>
                </a:cxn>
                <a:cxn ang="0">
                  <a:pos x="61" y="59"/>
                </a:cxn>
                <a:cxn ang="0">
                  <a:pos x="47" y="48"/>
                </a:cxn>
                <a:cxn ang="0">
                  <a:pos x="34" y="52"/>
                </a:cxn>
                <a:cxn ang="0">
                  <a:pos x="28" y="46"/>
                </a:cxn>
                <a:cxn ang="0">
                  <a:pos x="25" y="23"/>
                </a:cxn>
                <a:cxn ang="0">
                  <a:pos x="9" y="12"/>
                </a:cxn>
                <a:cxn ang="0">
                  <a:pos x="0" y="7"/>
                </a:cxn>
              </a:cxnLst>
              <a:rect l="0" t="0" r="r" b="b"/>
              <a:pathLst>
                <a:path w="123" h="60">
                  <a:moveTo>
                    <a:pt x="0" y="7"/>
                  </a:moveTo>
                  <a:cubicBezTo>
                    <a:pt x="1" y="0"/>
                    <a:pt x="6" y="3"/>
                    <a:pt x="10" y="3"/>
                  </a:cubicBezTo>
                  <a:cubicBezTo>
                    <a:pt x="15" y="2"/>
                    <a:pt x="20" y="9"/>
                    <a:pt x="25" y="7"/>
                  </a:cubicBezTo>
                  <a:cubicBezTo>
                    <a:pt x="31" y="13"/>
                    <a:pt x="38" y="10"/>
                    <a:pt x="45" y="10"/>
                  </a:cubicBezTo>
                  <a:cubicBezTo>
                    <a:pt x="48" y="14"/>
                    <a:pt x="53" y="9"/>
                    <a:pt x="55" y="14"/>
                  </a:cubicBezTo>
                  <a:cubicBezTo>
                    <a:pt x="59" y="19"/>
                    <a:pt x="65" y="17"/>
                    <a:pt x="69" y="21"/>
                  </a:cubicBezTo>
                  <a:cubicBezTo>
                    <a:pt x="65" y="26"/>
                    <a:pt x="74" y="25"/>
                    <a:pt x="76" y="24"/>
                  </a:cubicBezTo>
                  <a:cubicBezTo>
                    <a:pt x="78" y="20"/>
                    <a:pt x="83" y="19"/>
                    <a:pt x="86" y="23"/>
                  </a:cubicBezTo>
                  <a:cubicBezTo>
                    <a:pt x="89" y="18"/>
                    <a:pt x="93" y="23"/>
                    <a:pt x="96" y="24"/>
                  </a:cubicBezTo>
                  <a:cubicBezTo>
                    <a:pt x="98" y="27"/>
                    <a:pt x="107" y="24"/>
                    <a:pt x="103" y="30"/>
                  </a:cubicBezTo>
                  <a:cubicBezTo>
                    <a:pt x="101" y="35"/>
                    <a:pt x="108" y="37"/>
                    <a:pt x="111" y="38"/>
                  </a:cubicBezTo>
                  <a:cubicBezTo>
                    <a:pt x="116" y="37"/>
                    <a:pt x="118" y="42"/>
                    <a:pt x="113" y="45"/>
                  </a:cubicBezTo>
                  <a:cubicBezTo>
                    <a:pt x="113" y="50"/>
                    <a:pt x="118" y="51"/>
                    <a:pt x="121" y="53"/>
                  </a:cubicBezTo>
                  <a:cubicBezTo>
                    <a:pt x="123" y="60"/>
                    <a:pt x="116" y="60"/>
                    <a:pt x="113" y="57"/>
                  </a:cubicBezTo>
                  <a:cubicBezTo>
                    <a:pt x="109" y="58"/>
                    <a:pt x="105" y="56"/>
                    <a:pt x="102" y="52"/>
                  </a:cubicBezTo>
                  <a:cubicBezTo>
                    <a:pt x="98" y="49"/>
                    <a:pt x="94" y="51"/>
                    <a:pt x="90" y="54"/>
                  </a:cubicBezTo>
                  <a:cubicBezTo>
                    <a:pt x="85" y="56"/>
                    <a:pt x="80" y="56"/>
                    <a:pt x="75" y="56"/>
                  </a:cubicBezTo>
                  <a:cubicBezTo>
                    <a:pt x="70" y="58"/>
                    <a:pt x="65" y="58"/>
                    <a:pt x="61" y="59"/>
                  </a:cubicBezTo>
                  <a:cubicBezTo>
                    <a:pt x="56" y="55"/>
                    <a:pt x="53" y="48"/>
                    <a:pt x="47" y="48"/>
                  </a:cubicBezTo>
                  <a:cubicBezTo>
                    <a:pt x="43" y="51"/>
                    <a:pt x="38" y="53"/>
                    <a:pt x="34" y="52"/>
                  </a:cubicBezTo>
                  <a:cubicBezTo>
                    <a:pt x="30" y="51"/>
                    <a:pt x="22" y="53"/>
                    <a:pt x="28" y="46"/>
                  </a:cubicBezTo>
                  <a:cubicBezTo>
                    <a:pt x="30" y="39"/>
                    <a:pt x="27" y="31"/>
                    <a:pt x="25" y="23"/>
                  </a:cubicBezTo>
                  <a:cubicBezTo>
                    <a:pt x="22" y="15"/>
                    <a:pt x="15" y="13"/>
                    <a:pt x="9" y="12"/>
                  </a:cubicBezTo>
                  <a:cubicBezTo>
                    <a:pt x="6" y="11"/>
                    <a:pt x="2" y="9"/>
                    <a:pt x="0" y="7"/>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80" name="Freeform 301">
              <a:extLst>
                <a:ext uri="{FF2B5EF4-FFF2-40B4-BE49-F238E27FC236}">
                  <a16:creationId xmlns:a16="http://schemas.microsoft.com/office/drawing/2014/main" id="{ADC707D4-3B7D-4E34-8C1C-9E4C487B933F}"/>
                </a:ext>
              </a:extLst>
            </p:cNvPr>
            <p:cNvSpPr>
              <a:spLocks/>
            </p:cNvSpPr>
            <p:nvPr/>
          </p:nvSpPr>
          <p:spPr bwMode="auto">
            <a:xfrm>
              <a:off x="2897715" y="3726646"/>
              <a:ext cx="64128" cy="64130"/>
            </a:xfrm>
            <a:custGeom>
              <a:avLst/>
              <a:gdLst/>
              <a:ahLst/>
              <a:cxnLst>
                <a:cxn ang="0">
                  <a:pos x="7" y="109"/>
                </a:cxn>
                <a:cxn ang="0">
                  <a:pos x="6" y="99"/>
                </a:cxn>
                <a:cxn ang="0">
                  <a:pos x="10" y="89"/>
                </a:cxn>
                <a:cxn ang="0">
                  <a:pos x="17" y="83"/>
                </a:cxn>
                <a:cxn ang="0">
                  <a:pos x="19" y="73"/>
                </a:cxn>
                <a:cxn ang="0">
                  <a:pos x="13" y="69"/>
                </a:cxn>
                <a:cxn ang="0">
                  <a:pos x="9" y="58"/>
                </a:cxn>
                <a:cxn ang="0">
                  <a:pos x="6" y="45"/>
                </a:cxn>
                <a:cxn ang="0">
                  <a:pos x="12" y="37"/>
                </a:cxn>
                <a:cxn ang="0">
                  <a:pos x="22" y="31"/>
                </a:cxn>
                <a:cxn ang="0">
                  <a:pos x="22" y="20"/>
                </a:cxn>
                <a:cxn ang="0">
                  <a:pos x="34" y="21"/>
                </a:cxn>
                <a:cxn ang="0">
                  <a:pos x="52" y="16"/>
                </a:cxn>
                <a:cxn ang="0">
                  <a:pos x="75" y="21"/>
                </a:cxn>
                <a:cxn ang="0">
                  <a:pos x="99" y="11"/>
                </a:cxn>
                <a:cxn ang="0">
                  <a:pos x="126" y="7"/>
                </a:cxn>
                <a:cxn ang="0">
                  <a:pos x="127" y="13"/>
                </a:cxn>
                <a:cxn ang="0">
                  <a:pos x="113" y="24"/>
                </a:cxn>
                <a:cxn ang="0">
                  <a:pos x="109" y="38"/>
                </a:cxn>
                <a:cxn ang="0">
                  <a:pos x="105" y="70"/>
                </a:cxn>
                <a:cxn ang="0">
                  <a:pos x="27" y="121"/>
                </a:cxn>
                <a:cxn ang="0">
                  <a:pos x="10" y="111"/>
                </a:cxn>
                <a:cxn ang="0">
                  <a:pos x="7" y="109"/>
                </a:cxn>
              </a:cxnLst>
              <a:rect l="0" t="0" r="r" b="b"/>
              <a:pathLst>
                <a:path w="132" h="121">
                  <a:moveTo>
                    <a:pt x="7" y="109"/>
                  </a:moveTo>
                  <a:cubicBezTo>
                    <a:pt x="8" y="105"/>
                    <a:pt x="0" y="101"/>
                    <a:pt x="6" y="99"/>
                  </a:cubicBezTo>
                  <a:cubicBezTo>
                    <a:pt x="10" y="95"/>
                    <a:pt x="11" y="93"/>
                    <a:pt x="10" y="89"/>
                  </a:cubicBezTo>
                  <a:cubicBezTo>
                    <a:pt x="15" y="86"/>
                    <a:pt x="16" y="89"/>
                    <a:pt x="17" y="83"/>
                  </a:cubicBezTo>
                  <a:cubicBezTo>
                    <a:pt x="21" y="81"/>
                    <a:pt x="22" y="77"/>
                    <a:pt x="19" y="73"/>
                  </a:cubicBezTo>
                  <a:cubicBezTo>
                    <a:pt x="14" y="72"/>
                    <a:pt x="20" y="66"/>
                    <a:pt x="13" y="69"/>
                  </a:cubicBezTo>
                  <a:cubicBezTo>
                    <a:pt x="8" y="71"/>
                    <a:pt x="7" y="62"/>
                    <a:pt x="9" y="58"/>
                  </a:cubicBezTo>
                  <a:cubicBezTo>
                    <a:pt x="12" y="52"/>
                    <a:pt x="3" y="49"/>
                    <a:pt x="6" y="45"/>
                  </a:cubicBezTo>
                  <a:cubicBezTo>
                    <a:pt x="7" y="42"/>
                    <a:pt x="8" y="36"/>
                    <a:pt x="12" y="37"/>
                  </a:cubicBezTo>
                  <a:cubicBezTo>
                    <a:pt x="17" y="41"/>
                    <a:pt x="18" y="33"/>
                    <a:pt x="22" y="31"/>
                  </a:cubicBezTo>
                  <a:cubicBezTo>
                    <a:pt x="28" y="32"/>
                    <a:pt x="20" y="24"/>
                    <a:pt x="22" y="20"/>
                  </a:cubicBezTo>
                  <a:cubicBezTo>
                    <a:pt x="24" y="16"/>
                    <a:pt x="30" y="21"/>
                    <a:pt x="34" y="21"/>
                  </a:cubicBezTo>
                  <a:cubicBezTo>
                    <a:pt x="40" y="22"/>
                    <a:pt x="46" y="18"/>
                    <a:pt x="52" y="16"/>
                  </a:cubicBezTo>
                  <a:cubicBezTo>
                    <a:pt x="60" y="17"/>
                    <a:pt x="67" y="24"/>
                    <a:pt x="75" y="21"/>
                  </a:cubicBezTo>
                  <a:cubicBezTo>
                    <a:pt x="84" y="20"/>
                    <a:pt x="91" y="13"/>
                    <a:pt x="99" y="11"/>
                  </a:cubicBezTo>
                  <a:cubicBezTo>
                    <a:pt x="108" y="14"/>
                    <a:pt x="118" y="13"/>
                    <a:pt x="126" y="7"/>
                  </a:cubicBezTo>
                  <a:cubicBezTo>
                    <a:pt x="130" y="0"/>
                    <a:pt x="132" y="12"/>
                    <a:pt x="127" y="13"/>
                  </a:cubicBezTo>
                  <a:cubicBezTo>
                    <a:pt x="123" y="18"/>
                    <a:pt x="119" y="24"/>
                    <a:pt x="113" y="24"/>
                  </a:cubicBezTo>
                  <a:cubicBezTo>
                    <a:pt x="108" y="25"/>
                    <a:pt x="106" y="33"/>
                    <a:pt x="109" y="38"/>
                  </a:cubicBezTo>
                  <a:cubicBezTo>
                    <a:pt x="109" y="49"/>
                    <a:pt x="106" y="59"/>
                    <a:pt x="105" y="70"/>
                  </a:cubicBezTo>
                  <a:cubicBezTo>
                    <a:pt x="79" y="87"/>
                    <a:pt x="53" y="103"/>
                    <a:pt x="27" y="121"/>
                  </a:cubicBezTo>
                  <a:cubicBezTo>
                    <a:pt x="21" y="121"/>
                    <a:pt x="16" y="114"/>
                    <a:pt x="10" y="111"/>
                  </a:cubicBezTo>
                  <a:cubicBezTo>
                    <a:pt x="9" y="111"/>
                    <a:pt x="8" y="110"/>
                    <a:pt x="7" y="109"/>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81" name="Freeform 302">
              <a:extLst>
                <a:ext uri="{FF2B5EF4-FFF2-40B4-BE49-F238E27FC236}">
                  <a16:creationId xmlns:a16="http://schemas.microsoft.com/office/drawing/2014/main" id="{44AD5F40-7B9D-4DDA-820D-1C110D252B86}"/>
                </a:ext>
              </a:extLst>
            </p:cNvPr>
            <p:cNvSpPr>
              <a:spLocks/>
            </p:cNvSpPr>
            <p:nvPr/>
          </p:nvSpPr>
          <p:spPr bwMode="auto">
            <a:xfrm>
              <a:off x="2894050" y="3777949"/>
              <a:ext cx="38477" cy="49472"/>
            </a:xfrm>
            <a:custGeom>
              <a:avLst/>
              <a:gdLst/>
              <a:ahLst/>
              <a:cxnLst>
                <a:cxn ang="0">
                  <a:pos x="2" y="91"/>
                </a:cxn>
                <a:cxn ang="0">
                  <a:pos x="3" y="77"/>
                </a:cxn>
                <a:cxn ang="0">
                  <a:pos x="6" y="60"/>
                </a:cxn>
                <a:cxn ang="0">
                  <a:pos x="11" y="40"/>
                </a:cxn>
                <a:cxn ang="0">
                  <a:pos x="13" y="17"/>
                </a:cxn>
                <a:cxn ang="0">
                  <a:pos x="20" y="15"/>
                </a:cxn>
                <a:cxn ang="0">
                  <a:pos x="34" y="23"/>
                </a:cxn>
                <a:cxn ang="0">
                  <a:pos x="69" y="0"/>
                </a:cxn>
                <a:cxn ang="0">
                  <a:pos x="79" y="24"/>
                </a:cxn>
                <a:cxn ang="0">
                  <a:pos x="60" y="35"/>
                </a:cxn>
                <a:cxn ang="0">
                  <a:pos x="39" y="42"/>
                </a:cxn>
                <a:cxn ang="0">
                  <a:pos x="54" y="65"/>
                </a:cxn>
                <a:cxn ang="0">
                  <a:pos x="37" y="78"/>
                </a:cxn>
                <a:cxn ang="0">
                  <a:pos x="27" y="87"/>
                </a:cxn>
                <a:cxn ang="0">
                  <a:pos x="16" y="93"/>
                </a:cxn>
                <a:cxn ang="0">
                  <a:pos x="2" y="91"/>
                </a:cxn>
              </a:cxnLst>
              <a:rect l="0" t="0" r="r" b="b"/>
              <a:pathLst>
                <a:path w="79" h="96">
                  <a:moveTo>
                    <a:pt x="2" y="91"/>
                  </a:moveTo>
                  <a:cubicBezTo>
                    <a:pt x="2" y="85"/>
                    <a:pt x="0" y="83"/>
                    <a:pt x="3" y="77"/>
                  </a:cubicBezTo>
                  <a:cubicBezTo>
                    <a:pt x="5" y="71"/>
                    <a:pt x="3" y="65"/>
                    <a:pt x="6" y="60"/>
                  </a:cubicBezTo>
                  <a:cubicBezTo>
                    <a:pt x="9" y="54"/>
                    <a:pt x="11" y="47"/>
                    <a:pt x="11" y="40"/>
                  </a:cubicBezTo>
                  <a:cubicBezTo>
                    <a:pt x="13" y="33"/>
                    <a:pt x="12" y="25"/>
                    <a:pt x="13" y="17"/>
                  </a:cubicBezTo>
                  <a:cubicBezTo>
                    <a:pt x="11" y="9"/>
                    <a:pt x="17" y="12"/>
                    <a:pt x="20" y="15"/>
                  </a:cubicBezTo>
                  <a:cubicBezTo>
                    <a:pt x="25" y="18"/>
                    <a:pt x="29" y="23"/>
                    <a:pt x="34" y="23"/>
                  </a:cubicBezTo>
                  <a:cubicBezTo>
                    <a:pt x="46" y="15"/>
                    <a:pt x="57" y="7"/>
                    <a:pt x="69" y="0"/>
                  </a:cubicBezTo>
                  <a:cubicBezTo>
                    <a:pt x="72" y="8"/>
                    <a:pt x="76" y="17"/>
                    <a:pt x="79" y="24"/>
                  </a:cubicBezTo>
                  <a:cubicBezTo>
                    <a:pt x="75" y="32"/>
                    <a:pt x="67" y="33"/>
                    <a:pt x="60" y="35"/>
                  </a:cubicBezTo>
                  <a:cubicBezTo>
                    <a:pt x="53" y="37"/>
                    <a:pt x="46" y="39"/>
                    <a:pt x="39" y="42"/>
                  </a:cubicBezTo>
                  <a:cubicBezTo>
                    <a:pt x="44" y="49"/>
                    <a:pt x="50" y="57"/>
                    <a:pt x="54" y="65"/>
                  </a:cubicBezTo>
                  <a:cubicBezTo>
                    <a:pt x="49" y="70"/>
                    <a:pt x="45" y="77"/>
                    <a:pt x="37" y="78"/>
                  </a:cubicBezTo>
                  <a:cubicBezTo>
                    <a:pt x="32" y="78"/>
                    <a:pt x="30" y="83"/>
                    <a:pt x="27" y="87"/>
                  </a:cubicBezTo>
                  <a:cubicBezTo>
                    <a:pt x="24" y="90"/>
                    <a:pt x="21" y="96"/>
                    <a:pt x="16" y="93"/>
                  </a:cubicBezTo>
                  <a:cubicBezTo>
                    <a:pt x="12" y="93"/>
                    <a:pt x="7" y="92"/>
                    <a:pt x="2" y="91"/>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82" name="Freeform 303">
              <a:extLst>
                <a:ext uri="{FF2B5EF4-FFF2-40B4-BE49-F238E27FC236}">
                  <a16:creationId xmlns:a16="http://schemas.microsoft.com/office/drawing/2014/main" id="{3BA357E1-C162-4D4D-8D05-477147447487}"/>
                </a:ext>
              </a:extLst>
            </p:cNvPr>
            <p:cNvSpPr>
              <a:spLocks/>
            </p:cNvSpPr>
            <p:nvPr/>
          </p:nvSpPr>
          <p:spPr bwMode="auto">
            <a:xfrm>
              <a:off x="2892218" y="3761459"/>
              <a:ext cx="16490" cy="20154"/>
            </a:xfrm>
            <a:custGeom>
              <a:avLst/>
              <a:gdLst/>
              <a:ahLst/>
              <a:cxnLst>
                <a:cxn ang="0">
                  <a:pos x="18" y="3"/>
                </a:cxn>
                <a:cxn ang="0">
                  <a:pos x="25" y="6"/>
                </a:cxn>
                <a:cxn ang="0">
                  <a:pos x="29" y="15"/>
                </a:cxn>
                <a:cxn ang="0">
                  <a:pos x="22" y="21"/>
                </a:cxn>
                <a:cxn ang="0">
                  <a:pos x="17" y="30"/>
                </a:cxn>
                <a:cxn ang="0">
                  <a:pos x="10" y="38"/>
                </a:cxn>
                <a:cxn ang="0">
                  <a:pos x="5" y="34"/>
                </a:cxn>
                <a:cxn ang="0">
                  <a:pos x="9" y="20"/>
                </a:cxn>
                <a:cxn ang="0">
                  <a:pos x="15" y="8"/>
                </a:cxn>
                <a:cxn ang="0">
                  <a:pos x="18" y="3"/>
                </a:cxn>
              </a:cxnLst>
              <a:rect l="0" t="0" r="r" b="b"/>
              <a:pathLst>
                <a:path w="32" h="40">
                  <a:moveTo>
                    <a:pt x="18" y="3"/>
                  </a:moveTo>
                  <a:cubicBezTo>
                    <a:pt x="21" y="4"/>
                    <a:pt x="29" y="0"/>
                    <a:pt x="25" y="6"/>
                  </a:cubicBezTo>
                  <a:cubicBezTo>
                    <a:pt x="29" y="6"/>
                    <a:pt x="32" y="12"/>
                    <a:pt x="29" y="15"/>
                  </a:cubicBezTo>
                  <a:cubicBezTo>
                    <a:pt x="23" y="17"/>
                    <a:pt x="27" y="23"/>
                    <a:pt x="22" y="21"/>
                  </a:cubicBezTo>
                  <a:cubicBezTo>
                    <a:pt x="15" y="23"/>
                    <a:pt x="23" y="28"/>
                    <a:pt x="17" y="30"/>
                  </a:cubicBezTo>
                  <a:cubicBezTo>
                    <a:pt x="14" y="34"/>
                    <a:pt x="10" y="34"/>
                    <a:pt x="10" y="38"/>
                  </a:cubicBezTo>
                  <a:cubicBezTo>
                    <a:pt x="7" y="38"/>
                    <a:pt x="0" y="40"/>
                    <a:pt x="5" y="34"/>
                  </a:cubicBezTo>
                  <a:cubicBezTo>
                    <a:pt x="6" y="29"/>
                    <a:pt x="10" y="25"/>
                    <a:pt x="9" y="20"/>
                  </a:cubicBezTo>
                  <a:cubicBezTo>
                    <a:pt x="14" y="20"/>
                    <a:pt x="11" y="10"/>
                    <a:pt x="15" y="8"/>
                  </a:cubicBezTo>
                  <a:cubicBezTo>
                    <a:pt x="16" y="6"/>
                    <a:pt x="20" y="6"/>
                    <a:pt x="18" y="3"/>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83" name="Freeform 304">
              <a:extLst>
                <a:ext uri="{FF2B5EF4-FFF2-40B4-BE49-F238E27FC236}">
                  <a16:creationId xmlns:a16="http://schemas.microsoft.com/office/drawing/2014/main" id="{AAF75E69-B81C-47BB-99C4-5401A94157EC}"/>
                </a:ext>
              </a:extLst>
            </p:cNvPr>
            <p:cNvSpPr>
              <a:spLocks/>
            </p:cNvSpPr>
            <p:nvPr/>
          </p:nvSpPr>
          <p:spPr bwMode="auto">
            <a:xfrm>
              <a:off x="2888552" y="3776118"/>
              <a:ext cx="12826" cy="45806"/>
            </a:xfrm>
            <a:custGeom>
              <a:avLst/>
              <a:gdLst/>
              <a:ahLst/>
              <a:cxnLst>
                <a:cxn ang="0">
                  <a:pos x="14" y="89"/>
                </a:cxn>
                <a:cxn ang="0">
                  <a:pos x="0" y="48"/>
                </a:cxn>
                <a:cxn ang="0">
                  <a:pos x="12" y="15"/>
                </a:cxn>
                <a:cxn ang="0">
                  <a:pos x="19" y="10"/>
                </a:cxn>
                <a:cxn ang="0">
                  <a:pos x="26" y="9"/>
                </a:cxn>
                <a:cxn ang="0">
                  <a:pos x="27" y="20"/>
                </a:cxn>
                <a:cxn ang="0">
                  <a:pos x="25" y="45"/>
                </a:cxn>
                <a:cxn ang="0">
                  <a:pos x="18" y="70"/>
                </a:cxn>
                <a:cxn ang="0">
                  <a:pos x="14" y="89"/>
                </a:cxn>
              </a:cxnLst>
              <a:rect l="0" t="0" r="r" b="b"/>
              <a:pathLst>
                <a:path w="30" h="89">
                  <a:moveTo>
                    <a:pt x="14" y="89"/>
                  </a:moveTo>
                  <a:cubicBezTo>
                    <a:pt x="9" y="76"/>
                    <a:pt x="4" y="62"/>
                    <a:pt x="0" y="48"/>
                  </a:cubicBezTo>
                  <a:cubicBezTo>
                    <a:pt x="7" y="40"/>
                    <a:pt x="10" y="27"/>
                    <a:pt x="12" y="15"/>
                  </a:cubicBezTo>
                  <a:cubicBezTo>
                    <a:pt x="15" y="15"/>
                    <a:pt x="14" y="5"/>
                    <a:pt x="19" y="10"/>
                  </a:cubicBezTo>
                  <a:cubicBezTo>
                    <a:pt x="23" y="12"/>
                    <a:pt x="23" y="0"/>
                    <a:pt x="26" y="9"/>
                  </a:cubicBezTo>
                  <a:cubicBezTo>
                    <a:pt x="30" y="12"/>
                    <a:pt x="25" y="16"/>
                    <a:pt x="27" y="20"/>
                  </a:cubicBezTo>
                  <a:cubicBezTo>
                    <a:pt x="26" y="28"/>
                    <a:pt x="27" y="37"/>
                    <a:pt x="25" y="45"/>
                  </a:cubicBezTo>
                  <a:cubicBezTo>
                    <a:pt x="25" y="54"/>
                    <a:pt x="19" y="62"/>
                    <a:pt x="18" y="70"/>
                  </a:cubicBezTo>
                  <a:cubicBezTo>
                    <a:pt x="18" y="77"/>
                    <a:pt x="17" y="84"/>
                    <a:pt x="14" y="89"/>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84" name="Freeform 305">
              <a:extLst>
                <a:ext uri="{FF2B5EF4-FFF2-40B4-BE49-F238E27FC236}">
                  <a16:creationId xmlns:a16="http://schemas.microsoft.com/office/drawing/2014/main" id="{A669EFED-5498-4C38-9665-1958AA885B75}"/>
                </a:ext>
              </a:extLst>
            </p:cNvPr>
            <p:cNvSpPr>
              <a:spLocks/>
            </p:cNvSpPr>
            <p:nvPr/>
          </p:nvSpPr>
          <p:spPr bwMode="auto">
            <a:xfrm>
              <a:off x="2996657" y="3818259"/>
              <a:ext cx="18323" cy="16491"/>
            </a:xfrm>
            <a:custGeom>
              <a:avLst/>
              <a:gdLst/>
              <a:ahLst/>
              <a:cxnLst>
                <a:cxn ang="0">
                  <a:pos x="25" y="0"/>
                </a:cxn>
                <a:cxn ang="0">
                  <a:pos x="22" y="12"/>
                </a:cxn>
                <a:cxn ang="0">
                  <a:pos x="28" y="15"/>
                </a:cxn>
                <a:cxn ang="0">
                  <a:pos x="34" y="29"/>
                </a:cxn>
                <a:cxn ang="0">
                  <a:pos x="26" y="34"/>
                </a:cxn>
                <a:cxn ang="0">
                  <a:pos x="17" y="25"/>
                </a:cxn>
                <a:cxn ang="0">
                  <a:pos x="0" y="21"/>
                </a:cxn>
                <a:cxn ang="0">
                  <a:pos x="11" y="2"/>
                </a:cxn>
                <a:cxn ang="0">
                  <a:pos x="25" y="0"/>
                </a:cxn>
              </a:cxnLst>
              <a:rect l="0" t="0" r="r" b="b"/>
              <a:pathLst>
                <a:path w="38" h="36">
                  <a:moveTo>
                    <a:pt x="25" y="0"/>
                  </a:moveTo>
                  <a:cubicBezTo>
                    <a:pt x="27" y="7"/>
                    <a:pt x="27" y="9"/>
                    <a:pt x="22" y="12"/>
                  </a:cubicBezTo>
                  <a:cubicBezTo>
                    <a:pt x="17" y="17"/>
                    <a:pt x="26" y="16"/>
                    <a:pt x="28" y="15"/>
                  </a:cubicBezTo>
                  <a:cubicBezTo>
                    <a:pt x="31" y="17"/>
                    <a:pt x="32" y="25"/>
                    <a:pt x="34" y="29"/>
                  </a:cubicBezTo>
                  <a:cubicBezTo>
                    <a:pt x="38" y="36"/>
                    <a:pt x="29" y="33"/>
                    <a:pt x="26" y="34"/>
                  </a:cubicBezTo>
                  <a:cubicBezTo>
                    <a:pt x="21" y="35"/>
                    <a:pt x="19" y="30"/>
                    <a:pt x="17" y="25"/>
                  </a:cubicBezTo>
                  <a:cubicBezTo>
                    <a:pt x="12" y="23"/>
                    <a:pt x="6" y="23"/>
                    <a:pt x="0" y="21"/>
                  </a:cubicBezTo>
                  <a:cubicBezTo>
                    <a:pt x="4" y="16"/>
                    <a:pt x="8" y="10"/>
                    <a:pt x="11" y="2"/>
                  </a:cubicBezTo>
                  <a:cubicBezTo>
                    <a:pt x="15" y="0"/>
                    <a:pt x="20" y="1"/>
                    <a:pt x="25" y="0"/>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85" name="Freeform 306">
              <a:extLst>
                <a:ext uri="{FF2B5EF4-FFF2-40B4-BE49-F238E27FC236}">
                  <a16:creationId xmlns:a16="http://schemas.microsoft.com/office/drawing/2014/main" id="{32868E2C-E86E-4EA6-96DD-B5F076EF1A56}"/>
                </a:ext>
              </a:extLst>
            </p:cNvPr>
            <p:cNvSpPr>
              <a:spLocks/>
            </p:cNvSpPr>
            <p:nvPr/>
          </p:nvSpPr>
          <p:spPr bwMode="auto">
            <a:xfrm>
              <a:off x="2892218" y="3790776"/>
              <a:ext cx="188723" cy="201549"/>
            </a:xfrm>
            <a:custGeom>
              <a:avLst/>
              <a:gdLst/>
              <a:ahLst/>
              <a:cxnLst>
                <a:cxn ang="0">
                  <a:pos x="147" y="361"/>
                </a:cxn>
                <a:cxn ang="0">
                  <a:pos x="132" y="328"/>
                </a:cxn>
                <a:cxn ang="0">
                  <a:pos x="119" y="305"/>
                </a:cxn>
                <a:cxn ang="0">
                  <a:pos x="108" y="279"/>
                </a:cxn>
                <a:cxn ang="0">
                  <a:pos x="88" y="262"/>
                </a:cxn>
                <a:cxn ang="0">
                  <a:pos x="81" y="242"/>
                </a:cxn>
                <a:cxn ang="0">
                  <a:pos x="77" y="213"/>
                </a:cxn>
                <a:cxn ang="0">
                  <a:pos x="56" y="181"/>
                </a:cxn>
                <a:cxn ang="0">
                  <a:pos x="46" y="171"/>
                </a:cxn>
                <a:cxn ang="0">
                  <a:pos x="43" y="153"/>
                </a:cxn>
                <a:cxn ang="0">
                  <a:pos x="19" y="110"/>
                </a:cxn>
                <a:cxn ang="0">
                  <a:pos x="7" y="94"/>
                </a:cxn>
                <a:cxn ang="0">
                  <a:pos x="5" y="85"/>
                </a:cxn>
                <a:cxn ang="0">
                  <a:pos x="7" y="68"/>
                </a:cxn>
                <a:cxn ang="0">
                  <a:pos x="26" y="71"/>
                </a:cxn>
                <a:cxn ang="0">
                  <a:pos x="37" y="57"/>
                </a:cxn>
                <a:cxn ang="0">
                  <a:pos x="55" y="46"/>
                </a:cxn>
                <a:cxn ang="0">
                  <a:pos x="54" y="34"/>
                </a:cxn>
                <a:cxn ang="0">
                  <a:pos x="44" y="19"/>
                </a:cxn>
                <a:cxn ang="0">
                  <a:pos x="80" y="7"/>
                </a:cxn>
                <a:cxn ang="0">
                  <a:pos x="90" y="4"/>
                </a:cxn>
                <a:cxn ang="0">
                  <a:pos x="115" y="17"/>
                </a:cxn>
                <a:cxn ang="0">
                  <a:pos x="148" y="36"/>
                </a:cxn>
                <a:cxn ang="0">
                  <a:pos x="157" y="43"/>
                </a:cxn>
                <a:cxn ang="0">
                  <a:pos x="161" y="56"/>
                </a:cxn>
                <a:cxn ang="0">
                  <a:pos x="168" y="65"/>
                </a:cxn>
                <a:cxn ang="0">
                  <a:pos x="188" y="72"/>
                </a:cxn>
                <a:cxn ang="0">
                  <a:pos x="229" y="76"/>
                </a:cxn>
                <a:cxn ang="0">
                  <a:pos x="238" y="85"/>
                </a:cxn>
                <a:cxn ang="0">
                  <a:pos x="249" y="87"/>
                </a:cxn>
                <a:cxn ang="0">
                  <a:pos x="256" y="105"/>
                </a:cxn>
                <a:cxn ang="0">
                  <a:pos x="263" y="111"/>
                </a:cxn>
                <a:cxn ang="0">
                  <a:pos x="272" y="119"/>
                </a:cxn>
                <a:cxn ang="0">
                  <a:pos x="277" y="127"/>
                </a:cxn>
                <a:cxn ang="0">
                  <a:pos x="277" y="140"/>
                </a:cxn>
                <a:cxn ang="0">
                  <a:pos x="281" y="150"/>
                </a:cxn>
                <a:cxn ang="0">
                  <a:pos x="287" y="163"/>
                </a:cxn>
                <a:cxn ang="0">
                  <a:pos x="292" y="176"/>
                </a:cxn>
                <a:cxn ang="0">
                  <a:pos x="301" y="186"/>
                </a:cxn>
                <a:cxn ang="0">
                  <a:pos x="312" y="221"/>
                </a:cxn>
                <a:cxn ang="0">
                  <a:pos x="374" y="230"/>
                </a:cxn>
                <a:cxn ang="0">
                  <a:pos x="383" y="231"/>
                </a:cxn>
                <a:cxn ang="0">
                  <a:pos x="386" y="249"/>
                </a:cxn>
                <a:cxn ang="0">
                  <a:pos x="306" y="302"/>
                </a:cxn>
                <a:cxn ang="0">
                  <a:pos x="235" y="332"/>
                </a:cxn>
                <a:cxn ang="0">
                  <a:pos x="226" y="344"/>
                </a:cxn>
                <a:cxn ang="0">
                  <a:pos x="197" y="390"/>
                </a:cxn>
                <a:cxn ang="0">
                  <a:pos x="176" y="337"/>
                </a:cxn>
                <a:cxn ang="0">
                  <a:pos x="160" y="335"/>
                </a:cxn>
                <a:cxn ang="0">
                  <a:pos x="154" y="347"/>
                </a:cxn>
                <a:cxn ang="0">
                  <a:pos x="148" y="360"/>
                </a:cxn>
                <a:cxn ang="0">
                  <a:pos x="147" y="361"/>
                </a:cxn>
              </a:cxnLst>
              <a:rect l="0" t="0" r="r" b="b"/>
              <a:pathLst>
                <a:path w="386" h="390">
                  <a:moveTo>
                    <a:pt x="147" y="361"/>
                  </a:moveTo>
                  <a:cubicBezTo>
                    <a:pt x="146" y="348"/>
                    <a:pt x="139" y="338"/>
                    <a:pt x="132" y="328"/>
                  </a:cubicBezTo>
                  <a:cubicBezTo>
                    <a:pt x="125" y="323"/>
                    <a:pt x="122" y="314"/>
                    <a:pt x="119" y="305"/>
                  </a:cubicBezTo>
                  <a:cubicBezTo>
                    <a:pt x="116" y="296"/>
                    <a:pt x="113" y="286"/>
                    <a:pt x="108" y="279"/>
                  </a:cubicBezTo>
                  <a:cubicBezTo>
                    <a:pt x="101" y="273"/>
                    <a:pt x="92" y="271"/>
                    <a:pt x="88" y="262"/>
                  </a:cubicBezTo>
                  <a:cubicBezTo>
                    <a:pt x="85" y="256"/>
                    <a:pt x="80" y="250"/>
                    <a:pt x="81" y="242"/>
                  </a:cubicBezTo>
                  <a:cubicBezTo>
                    <a:pt x="79" y="233"/>
                    <a:pt x="82" y="222"/>
                    <a:pt x="77" y="213"/>
                  </a:cubicBezTo>
                  <a:cubicBezTo>
                    <a:pt x="72" y="201"/>
                    <a:pt x="67" y="187"/>
                    <a:pt x="56" y="181"/>
                  </a:cubicBezTo>
                  <a:cubicBezTo>
                    <a:pt x="51" y="181"/>
                    <a:pt x="49" y="176"/>
                    <a:pt x="46" y="171"/>
                  </a:cubicBezTo>
                  <a:cubicBezTo>
                    <a:pt x="48" y="165"/>
                    <a:pt x="46" y="158"/>
                    <a:pt x="43" y="153"/>
                  </a:cubicBezTo>
                  <a:cubicBezTo>
                    <a:pt x="36" y="138"/>
                    <a:pt x="25" y="126"/>
                    <a:pt x="19" y="110"/>
                  </a:cubicBezTo>
                  <a:cubicBezTo>
                    <a:pt x="16" y="104"/>
                    <a:pt x="12" y="98"/>
                    <a:pt x="7" y="94"/>
                  </a:cubicBezTo>
                  <a:cubicBezTo>
                    <a:pt x="0" y="95"/>
                    <a:pt x="2" y="90"/>
                    <a:pt x="5" y="85"/>
                  </a:cubicBezTo>
                  <a:cubicBezTo>
                    <a:pt x="6" y="79"/>
                    <a:pt x="7" y="73"/>
                    <a:pt x="7" y="68"/>
                  </a:cubicBezTo>
                  <a:cubicBezTo>
                    <a:pt x="14" y="68"/>
                    <a:pt x="20" y="71"/>
                    <a:pt x="26" y="71"/>
                  </a:cubicBezTo>
                  <a:cubicBezTo>
                    <a:pt x="30" y="66"/>
                    <a:pt x="35" y="63"/>
                    <a:pt x="37" y="57"/>
                  </a:cubicBezTo>
                  <a:cubicBezTo>
                    <a:pt x="44" y="55"/>
                    <a:pt x="51" y="54"/>
                    <a:pt x="55" y="46"/>
                  </a:cubicBezTo>
                  <a:cubicBezTo>
                    <a:pt x="61" y="43"/>
                    <a:pt x="58" y="38"/>
                    <a:pt x="54" y="34"/>
                  </a:cubicBezTo>
                  <a:cubicBezTo>
                    <a:pt x="51" y="29"/>
                    <a:pt x="48" y="24"/>
                    <a:pt x="44" y="19"/>
                  </a:cubicBezTo>
                  <a:cubicBezTo>
                    <a:pt x="56" y="13"/>
                    <a:pt x="68" y="12"/>
                    <a:pt x="80" y="7"/>
                  </a:cubicBezTo>
                  <a:cubicBezTo>
                    <a:pt x="83" y="2"/>
                    <a:pt x="86" y="0"/>
                    <a:pt x="90" y="4"/>
                  </a:cubicBezTo>
                  <a:cubicBezTo>
                    <a:pt x="98" y="8"/>
                    <a:pt x="107" y="12"/>
                    <a:pt x="115" y="17"/>
                  </a:cubicBezTo>
                  <a:cubicBezTo>
                    <a:pt x="126" y="23"/>
                    <a:pt x="137" y="29"/>
                    <a:pt x="148" y="36"/>
                  </a:cubicBezTo>
                  <a:cubicBezTo>
                    <a:pt x="150" y="41"/>
                    <a:pt x="152" y="46"/>
                    <a:pt x="157" y="43"/>
                  </a:cubicBezTo>
                  <a:cubicBezTo>
                    <a:pt x="164" y="42"/>
                    <a:pt x="160" y="51"/>
                    <a:pt x="161" y="56"/>
                  </a:cubicBezTo>
                  <a:cubicBezTo>
                    <a:pt x="160" y="62"/>
                    <a:pt x="165" y="63"/>
                    <a:pt x="168" y="65"/>
                  </a:cubicBezTo>
                  <a:cubicBezTo>
                    <a:pt x="175" y="68"/>
                    <a:pt x="181" y="74"/>
                    <a:pt x="188" y="72"/>
                  </a:cubicBezTo>
                  <a:cubicBezTo>
                    <a:pt x="202" y="73"/>
                    <a:pt x="215" y="73"/>
                    <a:pt x="229" y="76"/>
                  </a:cubicBezTo>
                  <a:cubicBezTo>
                    <a:pt x="233" y="76"/>
                    <a:pt x="232" y="87"/>
                    <a:pt x="238" y="85"/>
                  </a:cubicBezTo>
                  <a:cubicBezTo>
                    <a:pt x="241" y="87"/>
                    <a:pt x="247" y="84"/>
                    <a:pt x="249" y="87"/>
                  </a:cubicBezTo>
                  <a:cubicBezTo>
                    <a:pt x="251" y="93"/>
                    <a:pt x="255" y="98"/>
                    <a:pt x="256" y="105"/>
                  </a:cubicBezTo>
                  <a:cubicBezTo>
                    <a:pt x="259" y="107"/>
                    <a:pt x="264" y="105"/>
                    <a:pt x="263" y="111"/>
                  </a:cubicBezTo>
                  <a:cubicBezTo>
                    <a:pt x="265" y="115"/>
                    <a:pt x="268" y="118"/>
                    <a:pt x="272" y="119"/>
                  </a:cubicBezTo>
                  <a:cubicBezTo>
                    <a:pt x="276" y="118"/>
                    <a:pt x="282" y="125"/>
                    <a:pt x="277" y="127"/>
                  </a:cubicBezTo>
                  <a:cubicBezTo>
                    <a:pt x="274" y="131"/>
                    <a:pt x="281" y="135"/>
                    <a:pt x="277" y="140"/>
                  </a:cubicBezTo>
                  <a:cubicBezTo>
                    <a:pt x="275" y="142"/>
                    <a:pt x="279" y="152"/>
                    <a:pt x="281" y="150"/>
                  </a:cubicBezTo>
                  <a:cubicBezTo>
                    <a:pt x="286" y="152"/>
                    <a:pt x="283" y="159"/>
                    <a:pt x="287" y="163"/>
                  </a:cubicBezTo>
                  <a:cubicBezTo>
                    <a:pt x="289" y="167"/>
                    <a:pt x="287" y="174"/>
                    <a:pt x="292" y="176"/>
                  </a:cubicBezTo>
                  <a:cubicBezTo>
                    <a:pt x="298" y="175"/>
                    <a:pt x="299" y="181"/>
                    <a:pt x="301" y="186"/>
                  </a:cubicBezTo>
                  <a:cubicBezTo>
                    <a:pt x="305" y="198"/>
                    <a:pt x="310" y="209"/>
                    <a:pt x="312" y="221"/>
                  </a:cubicBezTo>
                  <a:cubicBezTo>
                    <a:pt x="333" y="223"/>
                    <a:pt x="353" y="227"/>
                    <a:pt x="374" y="230"/>
                  </a:cubicBezTo>
                  <a:cubicBezTo>
                    <a:pt x="377" y="225"/>
                    <a:pt x="381" y="223"/>
                    <a:pt x="383" y="231"/>
                  </a:cubicBezTo>
                  <a:cubicBezTo>
                    <a:pt x="386" y="236"/>
                    <a:pt x="385" y="243"/>
                    <a:pt x="386" y="249"/>
                  </a:cubicBezTo>
                  <a:cubicBezTo>
                    <a:pt x="360" y="267"/>
                    <a:pt x="334" y="287"/>
                    <a:pt x="306" y="302"/>
                  </a:cubicBezTo>
                  <a:cubicBezTo>
                    <a:pt x="282" y="312"/>
                    <a:pt x="259" y="322"/>
                    <a:pt x="235" y="332"/>
                  </a:cubicBezTo>
                  <a:cubicBezTo>
                    <a:pt x="231" y="334"/>
                    <a:pt x="229" y="340"/>
                    <a:pt x="226" y="344"/>
                  </a:cubicBezTo>
                  <a:cubicBezTo>
                    <a:pt x="215" y="359"/>
                    <a:pt x="206" y="374"/>
                    <a:pt x="197" y="390"/>
                  </a:cubicBezTo>
                  <a:cubicBezTo>
                    <a:pt x="190" y="372"/>
                    <a:pt x="183" y="354"/>
                    <a:pt x="176" y="337"/>
                  </a:cubicBezTo>
                  <a:cubicBezTo>
                    <a:pt x="171" y="337"/>
                    <a:pt x="166" y="338"/>
                    <a:pt x="160" y="335"/>
                  </a:cubicBezTo>
                  <a:cubicBezTo>
                    <a:pt x="155" y="332"/>
                    <a:pt x="153" y="342"/>
                    <a:pt x="154" y="347"/>
                  </a:cubicBezTo>
                  <a:cubicBezTo>
                    <a:pt x="155" y="353"/>
                    <a:pt x="152" y="357"/>
                    <a:pt x="148" y="360"/>
                  </a:cubicBezTo>
                  <a:cubicBezTo>
                    <a:pt x="148" y="361"/>
                    <a:pt x="148" y="361"/>
                    <a:pt x="147" y="361"/>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86" name="Freeform 307">
              <a:extLst>
                <a:ext uri="{FF2B5EF4-FFF2-40B4-BE49-F238E27FC236}">
                  <a16:creationId xmlns:a16="http://schemas.microsoft.com/office/drawing/2014/main" id="{4077BC39-CE08-4CEC-9529-F7E2A559D246}"/>
                </a:ext>
              </a:extLst>
            </p:cNvPr>
            <p:cNvSpPr>
              <a:spLocks/>
            </p:cNvSpPr>
            <p:nvPr/>
          </p:nvSpPr>
          <p:spPr bwMode="auto">
            <a:xfrm>
              <a:off x="3036967" y="3862235"/>
              <a:ext cx="49470" cy="47639"/>
            </a:xfrm>
            <a:custGeom>
              <a:avLst/>
              <a:gdLst/>
              <a:ahLst/>
              <a:cxnLst>
                <a:cxn ang="0">
                  <a:pos x="0" y="38"/>
                </a:cxn>
                <a:cxn ang="0">
                  <a:pos x="9" y="43"/>
                </a:cxn>
                <a:cxn ang="0">
                  <a:pos x="17" y="48"/>
                </a:cxn>
                <a:cxn ang="0">
                  <a:pos x="28" y="46"/>
                </a:cxn>
                <a:cxn ang="0">
                  <a:pos x="40" y="46"/>
                </a:cxn>
                <a:cxn ang="0">
                  <a:pos x="52" y="46"/>
                </a:cxn>
                <a:cxn ang="0">
                  <a:pos x="60" y="42"/>
                </a:cxn>
                <a:cxn ang="0">
                  <a:pos x="67" y="30"/>
                </a:cxn>
                <a:cxn ang="0">
                  <a:pos x="79" y="15"/>
                </a:cxn>
                <a:cxn ang="0">
                  <a:pos x="88" y="7"/>
                </a:cxn>
                <a:cxn ang="0">
                  <a:pos x="90" y="10"/>
                </a:cxn>
                <a:cxn ang="0">
                  <a:pos x="96" y="19"/>
                </a:cxn>
                <a:cxn ang="0">
                  <a:pos x="90" y="26"/>
                </a:cxn>
                <a:cxn ang="0">
                  <a:pos x="88" y="41"/>
                </a:cxn>
                <a:cxn ang="0">
                  <a:pos x="82" y="58"/>
                </a:cxn>
                <a:cxn ang="0">
                  <a:pos x="83" y="86"/>
                </a:cxn>
                <a:cxn ang="0">
                  <a:pos x="71" y="90"/>
                </a:cxn>
                <a:cxn ang="0">
                  <a:pos x="15" y="82"/>
                </a:cxn>
                <a:cxn ang="0">
                  <a:pos x="0" y="38"/>
                </a:cxn>
              </a:cxnLst>
              <a:rect l="0" t="0" r="r" b="b"/>
              <a:pathLst>
                <a:path w="97" h="93">
                  <a:moveTo>
                    <a:pt x="0" y="38"/>
                  </a:moveTo>
                  <a:cubicBezTo>
                    <a:pt x="4" y="36"/>
                    <a:pt x="4" y="45"/>
                    <a:pt x="9" y="43"/>
                  </a:cubicBezTo>
                  <a:cubicBezTo>
                    <a:pt x="7" y="49"/>
                    <a:pt x="13" y="48"/>
                    <a:pt x="17" y="48"/>
                  </a:cubicBezTo>
                  <a:cubicBezTo>
                    <a:pt x="21" y="48"/>
                    <a:pt x="23" y="44"/>
                    <a:pt x="28" y="46"/>
                  </a:cubicBezTo>
                  <a:cubicBezTo>
                    <a:pt x="32" y="48"/>
                    <a:pt x="36" y="45"/>
                    <a:pt x="40" y="46"/>
                  </a:cubicBezTo>
                  <a:cubicBezTo>
                    <a:pt x="44" y="48"/>
                    <a:pt x="48" y="48"/>
                    <a:pt x="52" y="46"/>
                  </a:cubicBezTo>
                  <a:cubicBezTo>
                    <a:pt x="51" y="41"/>
                    <a:pt x="59" y="49"/>
                    <a:pt x="60" y="42"/>
                  </a:cubicBezTo>
                  <a:cubicBezTo>
                    <a:pt x="63" y="39"/>
                    <a:pt x="65" y="34"/>
                    <a:pt x="67" y="30"/>
                  </a:cubicBezTo>
                  <a:cubicBezTo>
                    <a:pt x="71" y="25"/>
                    <a:pt x="75" y="20"/>
                    <a:pt x="79" y="15"/>
                  </a:cubicBezTo>
                  <a:cubicBezTo>
                    <a:pt x="82" y="17"/>
                    <a:pt x="85" y="9"/>
                    <a:pt x="88" y="7"/>
                  </a:cubicBezTo>
                  <a:cubicBezTo>
                    <a:pt x="92" y="0"/>
                    <a:pt x="93" y="5"/>
                    <a:pt x="90" y="10"/>
                  </a:cubicBezTo>
                  <a:cubicBezTo>
                    <a:pt x="87" y="17"/>
                    <a:pt x="97" y="11"/>
                    <a:pt x="96" y="19"/>
                  </a:cubicBezTo>
                  <a:cubicBezTo>
                    <a:pt x="97" y="25"/>
                    <a:pt x="95" y="29"/>
                    <a:pt x="90" y="26"/>
                  </a:cubicBezTo>
                  <a:cubicBezTo>
                    <a:pt x="86" y="28"/>
                    <a:pt x="88" y="37"/>
                    <a:pt x="88" y="41"/>
                  </a:cubicBezTo>
                  <a:cubicBezTo>
                    <a:pt x="89" y="48"/>
                    <a:pt x="80" y="51"/>
                    <a:pt x="82" y="58"/>
                  </a:cubicBezTo>
                  <a:cubicBezTo>
                    <a:pt x="82" y="67"/>
                    <a:pt x="82" y="77"/>
                    <a:pt x="83" y="86"/>
                  </a:cubicBezTo>
                  <a:cubicBezTo>
                    <a:pt x="79" y="89"/>
                    <a:pt x="76" y="93"/>
                    <a:pt x="71" y="90"/>
                  </a:cubicBezTo>
                  <a:cubicBezTo>
                    <a:pt x="53" y="87"/>
                    <a:pt x="34" y="84"/>
                    <a:pt x="15" y="82"/>
                  </a:cubicBezTo>
                  <a:cubicBezTo>
                    <a:pt x="12" y="67"/>
                    <a:pt x="5" y="53"/>
                    <a:pt x="0" y="38"/>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87" name="Freeform 308">
              <a:extLst>
                <a:ext uri="{FF2B5EF4-FFF2-40B4-BE49-F238E27FC236}">
                  <a16:creationId xmlns:a16="http://schemas.microsoft.com/office/drawing/2014/main" id="{17D0645F-521E-4D04-90E2-0037FB6D1F5F}"/>
                </a:ext>
              </a:extLst>
            </p:cNvPr>
            <p:cNvSpPr>
              <a:spLocks/>
            </p:cNvSpPr>
            <p:nvPr/>
          </p:nvSpPr>
          <p:spPr bwMode="auto">
            <a:xfrm>
              <a:off x="3035134" y="3862235"/>
              <a:ext cx="9162" cy="21987"/>
            </a:xfrm>
            <a:custGeom>
              <a:avLst/>
              <a:gdLst/>
              <a:ahLst/>
              <a:cxnLst>
                <a:cxn ang="0">
                  <a:pos x="9" y="40"/>
                </a:cxn>
                <a:cxn ang="0">
                  <a:pos x="3" y="31"/>
                </a:cxn>
                <a:cxn ang="0">
                  <a:pos x="4" y="13"/>
                </a:cxn>
                <a:cxn ang="0">
                  <a:pos x="10" y="3"/>
                </a:cxn>
                <a:cxn ang="0">
                  <a:pos x="14" y="16"/>
                </a:cxn>
                <a:cxn ang="0">
                  <a:pos x="13" y="32"/>
                </a:cxn>
                <a:cxn ang="0">
                  <a:pos x="9" y="40"/>
                </a:cxn>
              </a:cxnLst>
              <a:rect l="0" t="0" r="r" b="b"/>
              <a:pathLst>
                <a:path w="17" h="43">
                  <a:moveTo>
                    <a:pt x="9" y="40"/>
                  </a:moveTo>
                  <a:cubicBezTo>
                    <a:pt x="3" y="43"/>
                    <a:pt x="3" y="36"/>
                    <a:pt x="3" y="31"/>
                  </a:cubicBezTo>
                  <a:cubicBezTo>
                    <a:pt x="1" y="25"/>
                    <a:pt x="0" y="17"/>
                    <a:pt x="4" y="13"/>
                  </a:cubicBezTo>
                  <a:cubicBezTo>
                    <a:pt x="3" y="9"/>
                    <a:pt x="6" y="0"/>
                    <a:pt x="10" y="3"/>
                  </a:cubicBezTo>
                  <a:cubicBezTo>
                    <a:pt x="11" y="8"/>
                    <a:pt x="16" y="10"/>
                    <a:pt x="14" y="16"/>
                  </a:cubicBezTo>
                  <a:cubicBezTo>
                    <a:pt x="13" y="22"/>
                    <a:pt x="17" y="28"/>
                    <a:pt x="13" y="32"/>
                  </a:cubicBezTo>
                  <a:cubicBezTo>
                    <a:pt x="12" y="35"/>
                    <a:pt x="11" y="37"/>
                    <a:pt x="9" y="40"/>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88" name="Freeform 309">
              <a:extLst>
                <a:ext uri="{FF2B5EF4-FFF2-40B4-BE49-F238E27FC236}">
                  <a16:creationId xmlns:a16="http://schemas.microsoft.com/office/drawing/2014/main" id="{5F00D090-EC40-4E67-8595-A5DBA91A4DAE}"/>
                </a:ext>
              </a:extLst>
            </p:cNvPr>
            <p:cNvSpPr>
              <a:spLocks/>
            </p:cNvSpPr>
            <p:nvPr/>
          </p:nvSpPr>
          <p:spPr bwMode="auto">
            <a:xfrm>
              <a:off x="2961843" y="3944686"/>
              <a:ext cx="93446" cy="76955"/>
            </a:xfrm>
            <a:custGeom>
              <a:avLst/>
              <a:gdLst/>
              <a:ahLst/>
              <a:cxnLst>
                <a:cxn ang="0">
                  <a:pos x="186" y="54"/>
                </a:cxn>
                <a:cxn ang="0">
                  <a:pos x="170" y="75"/>
                </a:cxn>
                <a:cxn ang="0">
                  <a:pos x="153" y="86"/>
                </a:cxn>
                <a:cxn ang="0">
                  <a:pos x="118" y="100"/>
                </a:cxn>
                <a:cxn ang="0">
                  <a:pos x="105" y="113"/>
                </a:cxn>
                <a:cxn ang="0">
                  <a:pos x="90" y="117"/>
                </a:cxn>
                <a:cxn ang="0">
                  <a:pos x="60" y="128"/>
                </a:cxn>
                <a:cxn ang="0">
                  <a:pos x="46" y="136"/>
                </a:cxn>
                <a:cxn ang="0">
                  <a:pos x="34" y="141"/>
                </a:cxn>
                <a:cxn ang="0">
                  <a:pos x="19" y="143"/>
                </a:cxn>
                <a:cxn ang="0">
                  <a:pos x="11" y="126"/>
                </a:cxn>
                <a:cxn ang="0">
                  <a:pos x="7" y="105"/>
                </a:cxn>
                <a:cxn ang="0">
                  <a:pos x="1" y="75"/>
                </a:cxn>
                <a:cxn ang="0">
                  <a:pos x="3" y="60"/>
                </a:cxn>
                <a:cxn ang="0">
                  <a:pos x="8" y="47"/>
                </a:cxn>
                <a:cxn ang="0">
                  <a:pos x="15" y="35"/>
                </a:cxn>
                <a:cxn ang="0">
                  <a:pos x="30" y="37"/>
                </a:cxn>
                <a:cxn ang="0">
                  <a:pos x="51" y="90"/>
                </a:cxn>
                <a:cxn ang="0">
                  <a:pos x="86" y="35"/>
                </a:cxn>
                <a:cxn ang="0">
                  <a:pos x="100" y="27"/>
                </a:cxn>
                <a:cxn ang="0">
                  <a:pos x="164" y="0"/>
                </a:cxn>
                <a:cxn ang="0">
                  <a:pos x="180" y="40"/>
                </a:cxn>
                <a:cxn ang="0">
                  <a:pos x="186" y="54"/>
                </a:cxn>
              </a:cxnLst>
              <a:rect l="0" t="0" r="r" b="b"/>
              <a:pathLst>
                <a:path w="186" h="146">
                  <a:moveTo>
                    <a:pt x="186" y="54"/>
                  </a:moveTo>
                  <a:cubicBezTo>
                    <a:pt x="178" y="57"/>
                    <a:pt x="170" y="64"/>
                    <a:pt x="170" y="75"/>
                  </a:cubicBezTo>
                  <a:cubicBezTo>
                    <a:pt x="166" y="81"/>
                    <a:pt x="159" y="83"/>
                    <a:pt x="153" y="86"/>
                  </a:cubicBezTo>
                  <a:cubicBezTo>
                    <a:pt x="142" y="90"/>
                    <a:pt x="129" y="94"/>
                    <a:pt x="118" y="100"/>
                  </a:cubicBezTo>
                  <a:cubicBezTo>
                    <a:pt x="114" y="104"/>
                    <a:pt x="112" y="113"/>
                    <a:pt x="105" y="113"/>
                  </a:cubicBezTo>
                  <a:cubicBezTo>
                    <a:pt x="100" y="112"/>
                    <a:pt x="94" y="112"/>
                    <a:pt x="90" y="117"/>
                  </a:cubicBezTo>
                  <a:cubicBezTo>
                    <a:pt x="81" y="124"/>
                    <a:pt x="71" y="129"/>
                    <a:pt x="60" y="128"/>
                  </a:cubicBezTo>
                  <a:cubicBezTo>
                    <a:pt x="54" y="125"/>
                    <a:pt x="50" y="132"/>
                    <a:pt x="46" y="136"/>
                  </a:cubicBezTo>
                  <a:cubicBezTo>
                    <a:pt x="43" y="140"/>
                    <a:pt x="38" y="141"/>
                    <a:pt x="34" y="141"/>
                  </a:cubicBezTo>
                  <a:cubicBezTo>
                    <a:pt x="30" y="146"/>
                    <a:pt x="23" y="146"/>
                    <a:pt x="19" y="143"/>
                  </a:cubicBezTo>
                  <a:cubicBezTo>
                    <a:pt x="14" y="140"/>
                    <a:pt x="8" y="133"/>
                    <a:pt x="11" y="126"/>
                  </a:cubicBezTo>
                  <a:cubicBezTo>
                    <a:pt x="13" y="118"/>
                    <a:pt x="7" y="112"/>
                    <a:pt x="7" y="105"/>
                  </a:cubicBezTo>
                  <a:cubicBezTo>
                    <a:pt x="5" y="95"/>
                    <a:pt x="1" y="85"/>
                    <a:pt x="1" y="75"/>
                  </a:cubicBezTo>
                  <a:cubicBezTo>
                    <a:pt x="4" y="70"/>
                    <a:pt x="0" y="64"/>
                    <a:pt x="3" y="60"/>
                  </a:cubicBezTo>
                  <a:cubicBezTo>
                    <a:pt x="7" y="57"/>
                    <a:pt x="9" y="52"/>
                    <a:pt x="8" y="47"/>
                  </a:cubicBezTo>
                  <a:cubicBezTo>
                    <a:pt x="7" y="41"/>
                    <a:pt x="9" y="32"/>
                    <a:pt x="15" y="35"/>
                  </a:cubicBezTo>
                  <a:cubicBezTo>
                    <a:pt x="20" y="38"/>
                    <a:pt x="25" y="37"/>
                    <a:pt x="30" y="37"/>
                  </a:cubicBezTo>
                  <a:cubicBezTo>
                    <a:pt x="37" y="55"/>
                    <a:pt x="44" y="72"/>
                    <a:pt x="51" y="90"/>
                  </a:cubicBezTo>
                  <a:cubicBezTo>
                    <a:pt x="62" y="71"/>
                    <a:pt x="73" y="52"/>
                    <a:pt x="86" y="35"/>
                  </a:cubicBezTo>
                  <a:cubicBezTo>
                    <a:pt x="89" y="30"/>
                    <a:pt x="95" y="30"/>
                    <a:pt x="100" y="27"/>
                  </a:cubicBezTo>
                  <a:cubicBezTo>
                    <a:pt x="121" y="18"/>
                    <a:pt x="142" y="9"/>
                    <a:pt x="164" y="0"/>
                  </a:cubicBezTo>
                  <a:cubicBezTo>
                    <a:pt x="164" y="16"/>
                    <a:pt x="174" y="27"/>
                    <a:pt x="180" y="40"/>
                  </a:cubicBezTo>
                  <a:cubicBezTo>
                    <a:pt x="179" y="45"/>
                    <a:pt x="184" y="49"/>
                    <a:pt x="186" y="54"/>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89" name="Freeform 310">
              <a:extLst>
                <a:ext uri="{FF2B5EF4-FFF2-40B4-BE49-F238E27FC236}">
                  <a16:creationId xmlns:a16="http://schemas.microsoft.com/office/drawing/2014/main" id="{F4F68F60-23E0-448E-9822-BCBC4FCB7437}"/>
                </a:ext>
              </a:extLst>
            </p:cNvPr>
            <p:cNvSpPr>
              <a:spLocks noEditPoints="1"/>
            </p:cNvSpPr>
            <p:nvPr/>
          </p:nvSpPr>
          <p:spPr bwMode="auto">
            <a:xfrm>
              <a:off x="3044294" y="3858569"/>
              <a:ext cx="71458" cy="115433"/>
            </a:xfrm>
            <a:custGeom>
              <a:avLst/>
              <a:gdLst/>
              <a:ahLst/>
              <a:cxnLst>
                <a:cxn ang="0">
                  <a:pos x="78" y="8"/>
                </a:cxn>
                <a:cxn ang="0">
                  <a:pos x="83" y="10"/>
                </a:cxn>
                <a:cxn ang="0">
                  <a:pos x="76" y="17"/>
                </a:cxn>
                <a:cxn ang="0">
                  <a:pos x="78" y="8"/>
                </a:cxn>
                <a:cxn ang="0">
                  <a:pos x="83" y="32"/>
                </a:cxn>
                <a:cxn ang="0">
                  <a:pos x="96" y="53"/>
                </a:cxn>
                <a:cxn ang="0">
                  <a:pos x="120" y="64"/>
                </a:cxn>
                <a:cxn ang="0">
                  <a:pos x="132" y="78"/>
                </a:cxn>
                <a:cxn ang="0">
                  <a:pos x="144" y="89"/>
                </a:cxn>
                <a:cxn ang="0">
                  <a:pos x="139" y="103"/>
                </a:cxn>
                <a:cxn ang="0">
                  <a:pos x="124" y="125"/>
                </a:cxn>
                <a:cxn ang="0">
                  <a:pos x="116" y="135"/>
                </a:cxn>
                <a:cxn ang="0">
                  <a:pos x="108" y="142"/>
                </a:cxn>
                <a:cxn ang="0">
                  <a:pos x="109" y="165"/>
                </a:cxn>
                <a:cxn ang="0">
                  <a:pos x="90" y="172"/>
                </a:cxn>
                <a:cxn ang="0">
                  <a:pos x="80" y="189"/>
                </a:cxn>
                <a:cxn ang="0">
                  <a:pos x="64" y="194"/>
                </a:cxn>
                <a:cxn ang="0">
                  <a:pos x="58" y="211"/>
                </a:cxn>
                <a:cxn ang="0">
                  <a:pos x="42" y="211"/>
                </a:cxn>
                <a:cxn ang="0">
                  <a:pos x="22" y="220"/>
                </a:cxn>
                <a:cxn ang="0">
                  <a:pos x="15" y="205"/>
                </a:cxn>
                <a:cxn ang="0">
                  <a:pos x="0" y="167"/>
                </a:cxn>
                <a:cxn ang="0">
                  <a:pos x="76" y="115"/>
                </a:cxn>
                <a:cxn ang="0">
                  <a:pos x="71" y="93"/>
                </a:cxn>
                <a:cxn ang="0">
                  <a:pos x="69" y="71"/>
                </a:cxn>
                <a:cxn ang="0">
                  <a:pos x="72" y="54"/>
                </a:cxn>
                <a:cxn ang="0">
                  <a:pos x="75" y="31"/>
                </a:cxn>
                <a:cxn ang="0">
                  <a:pos x="83" y="32"/>
                </a:cxn>
              </a:cxnLst>
              <a:rect l="0" t="0" r="r" b="b"/>
              <a:pathLst>
                <a:path w="145" h="220">
                  <a:moveTo>
                    <a:pt x="78" y="8"/>
                  </a:moveTo>
                  <a:cubicBezTo>
                    <a:pt x="81" y="0"/>
                    <a:pt x="83" y="2"/>
                    <a:pt x="83" y="10"/>
                  </a:cubicBezTo>
                  <a:cubicBezTo>
                    <a:pt x="81" y="12"/>
                    <a:pt x="78" y="23"/>
                    <a:pt x="76" y="17"/>
                  </a:cubicBezTo>
                  <a:cubicBezTo>
                    <a:pt x="76" y="13"/>
                    <a:pt x="81" y="10"/>
                    <a:pt x="78" y="8"/>
                  </a:cubicBezTo>
                  <a:close/>
                  <a:moveTo>
                    <a:pt x="83" y="32"/>
                  </a:moveTo>
                  <a:cubicBezTo>
                    <a:pt x="84" y="41"/>
                    <a:pt x="90" y="47"/>
                    <a:pt x="96" y="53"/>
                  </a:cubicBezTo>
                  <a:cubicBezTo>
                    <a:pt x="103" y="58"/>
                    <a:pt x="111" y="66"/>
                    <a:pt x="120" y="64"/>
                  </a:cubicBezTo>
                  <a:cubicBezTo>
                    <a:pt x="125" y="65"/>
                    <a:pt x="128" y="73"/>
                    <a:pt x="132" y="78"/>
                  </a:cubicBezTo>
                  <a:cubicBezTo>
                    <a:pt x="135" y="83"/>
                    <a:pt x="139" y="87"/>
                    <a:pt x="144" y="89"/>
                  </a:cubicBezTo>
                  <a:cubicBezTo>
                    <a:pt x="145" y="95"/>
                    <a:pt x="141" y="99"/>
                    <a:pt x="139" y="103"/>
                  </a:cubicBezTo>
                  <a:cubicBezTo>
                    <a:pt x="134" y="111"/>
                    <a:pt x="127" y="116"/>
                    <a:pt x="124" y="125"/>
                  </a:cubicBezTo>
                  <a:cubicBezTo>
                    <a:pt x="122" y="129"/>
                    <a:pt x="121" y="137"/>
                    <a:pt x="116" y="135"/>
                  </a:cubicBezTo>
                  <a:cubicBezTo>
                    <a:pt x="111" y="132"/>
                    <a:pt x="108" y="136"/>
                    <a:pt x="108" y="142"/>
                  </a:cubicBezTo>
                  <a:cubicBezTo>
                    <a:pt x="108" y="150"/>
                    <a:pt x="107" y="158"/>
                    <a:pt x="109" y="165"/>
                  </a:cubicBezTo>
                  <a:cubicBezTo>
                    <a:pt x="102" y="169"/>
                    <a:pt x="95" y="166"/>
                    <a:pt x="90" y="172"/>
                  </a:cubicBezTo>
                  <a:cubicBezTo>
                    <a:pt x="85" y="176"/>
                    <a:pt x="87" y="187"/>
                    <a:pt x="80" y="189"/>
                  </a:cubicBezTo>
                  <a:cubicBezTo>
                    <a:pt x="75" y="193"/>
                    <a:pt x="68" y="187"/>
                    <a:pt x="64" y="194"/>
                  </a:cubicBezTo>
                  <a:cubicBezTo>
                    <a:pt x="60" y="199"/>
                    <a:pt x="64" y="208"/>
                    <a:pt x="58" y="211"/>
                  </a:cubicBezTo>
                  <a:cubicBezTo>
                    <a:pt x="53" y="216"/>
                    <a:pt x="47" y="208"/>
                    <a:pt x="42" y="211"/>
                  </a:cubicBezTo>
                  <a:cubicBezTo>
                    <a:pt x="35" y="213"/>
                    <a:pt x="28" y="217"/>
                    <a:pt x="22" y="220"/>
                  </a:cubicBezTo>
                  <a:cubicBezTo>
                    <a:pt x="19" y="215"/>
                    <a:pt x="15" y="211"/>
                    <a:pt x="15" y="205"/>
                  </a:cubicBezTo>
                  <a:cubicBezTo>
                    <a:pt x="10" y="193"/>
                    <a:pt x="0" y="182"/>
                    <a:pt x="0" y="167"/>
                  </a:cubicBezTo>
                  <a:cubicBezTo>
                    <a:pt x="26" y="151"/>
                    <a:pt x="51" y="133"/>
                    <a:pt x="76" y="115"/>
                  </a:cubicBezTo>
                  <a:cubicBezTo>
                    <a:pt x="75" y="108"/>
                    <a:pt x="76" y="99"/>
                    <a:pt x="71" y="93"/>
                  </a:cubicBezTo>
                  <a:cubicBezTo>
                    <a:pt x="68" y="87"/>
                    <a:pt x="70" y="78"/>
                    <a:pt x="69" y="71"/>
                  </a:cubicBezTo>
                  <a:cubicBezTo>
                    <a:pt x="70" y="65"/>
                    <a:pt x="67" y="58"/>
                    <a:pt x="72" y="54"/>
                  </a:cubicBezTo>
                  <a:cubicBezTo>
                    <a:pt x="78" y="48"/>
                    <a:pt x="73" y="39"/>
                    <a:pt x="75" y="31"/>
                  </a:cubicBezTo>
                  <a:cubicBezTo>
                    <a:pt x="78" y="32"/>
                    <a:pt x="80" y="32"/>
                    <a:pt x="83" y="32"/>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90" name="Freeform 311">
              <a:extLst>
                <a:ext uri="{FF2B5EF4-FFF2-40B4-BE49-F238E27FC236}">
                  <a16:creationId xmlns:a16="http://schemas.microsoft.com/office/drawing/2014/main" id="{C0CCE973-5A75-4FEB-AA2D-E66D45490D7A}"/>
                </a:ext>
              </a:extLst>
            </p:cNvPr>
            <p:cNvSpPr>
              <a:spLocks/>
            </p:cNvSpPr>
            <p:nvPr/>
          </p:nvSpPr>
          <p:spPr bwMode="auto">
            <a:xfrm>
              <a:off x="2927030" y="3726646"/>
              <a:ext cx="87949" cy="102607"/>
            </a:xfrm>
            <a:custGeom>
              <a:avLst/>
              <a:gdLst/>
              <a:ahLst/>
              <a:cxnLst>
                <a:cxn ang="0">
                  <a:pos x="0" y="96"/>
                </a:cxn>
                <a:cxn ang="0">
                  <a:pos x="43" y="68"/>
                </a:cxn>
                <a:cxn ang="0">
                  <a:pos x="47" y="36"/>
                </a:cxn>
                <a:cxn ang="0">
                  <a:pos x="51" y="22"/>
                </a:cxn>
                <a:cxn ang="0">
                  <a:pos x="69" y="8"/>
                </a:cxn>
                <a:cxn ang="0">
                  <a:pos x="78" y="4"/>
                </a:cxn>
                <a:cxn ang="0">
                  <a:pos x="90" y="5"/>
                </a:cxn>
                <a:cxn ang="0">
                  <a:pos x="98" y="11"/>
                </a:cxn>
                <a:cxn ang="0">
                  <a:pos x="109" y="7"/>
                </a:cxn>
                <a:cxn ang="0">
                  <a:pos x="119" y="33"/>
                </a:cxn>
                <a:cxn ang="0">
                  <a:pos x="132" y="37"/>
                </a:cxn>
                <a:cxn ang="0">
                  <a:pos x="131" y="48"/>
                </a:cxn>
                <a:cxn ang="0">
                  <a:pos x="128" y="60"/>
                </a:cxn>
                <a:cxn ang="0">
                  <a:pos x="122" y="83"/>
                </a:cxn>
                <a:cxn ang="0">
                  <a:pos x="133" y="97"/>
                </a:cxn>
                <a:cxn ang="0">
                  <a:pos x="138" y="105"/>
                </a:cxn>
                <a:cxn ang="0">
                  <a:pos x="153" y="116"/>
                </a:cxn>
                <a:cxn ang="0">
                  <a:pos x="163" y="133"/>
                </a:cxn>
                <a:cxn ang="0">
                  <a:pos x="161" y="149"/>
                </a:cxn>
                <a:cxn ang="0">
                  <a:pos x="169" y="156"/>
                </a:cxn>
                <a:cxn ang="0">
                  <a:pos x="176" y="168"/>
                </a:cxn>
                <a:cxn ang="0">
                  <a:pos x="167" y="170"/>
                </a:cxn>
                <a:cxn ang="0">
                  <a:pos x="151" y="173"/>
                </a:cxn>
                <a:cxn ang="0">
                  <a:pos x="144" y="186"/>
                </a:cxn>
                <a:cxn ang="0">
                  <a:pos x="133" y="192"/>
                </a:cxn>
                <a:cxn ang="0">
                  <a:pos x="106" y="191"/>
                </a:cxn>
                <a:cxn ang="0">
                  <a:pos x="88" y="181"/>
                </a:cxn>
                <a:cxn ang="0">
                  <a:pos x="87" y="165"/>
                </a:cxn>
                <a:cxn ang="0">
                  <a:pos x="76" y="161"/>
                </a:cxn>
                <a:cxn ang="0">
                  <a:pos x="58" y="146"/>
                </a:cxn>
                <a:cxn ang="0">
                  <a:pos x="24" y="127"/>
                </a:cxn>
                <a:cxn ang="0">
                  <a:pos x="9" y="120"/>
                </a:cxn>
                <a:cxn ang="0">
                  <a:pos x="0" y="96"/>
                </a:cxn>
              </a:cxnLst>
              <a:rect l="0" t="0" r="r" b="b"/>
              <a:pathLst>
                <a:path w="177" h="194">
                  <a:moveTo>
                    <a:pt x="0" y="96"/>
                  </a:moveTo>
                  <a:cubicBezTo>
                    <a:pt x="14" y="87"/>
                    <a:pt x="28" y="78"/>
                    <a:pt x="43" y="68"/>
                  </a:cubicBezTo>
                  <a:cubicBezTo>
                    <a:pt x="44" y="57"/>
                    <a:pt x="47" y="47"/>
                    <a:pt x="47" y="36"/>
                  </a:cubicBezTo>
                  <a:cubicBezTo>
                    <a:pt x="44" y="31"/>
                    <a:pt x="46" y="24"/>
                    <a:pt x="51" y="22"/>
                  </a:cubicBezTo>
                  <a:cubicBezTo>
                    <a:pt x="59" y="22"/>
                    <a:pt x="63" y="13"/>
                    <a:pt x="69" y="8"/>
                  </a:cubicBezTo>
                  <a:cubicBezTo>
                    <a:pt x="68" y="4"/>
                    <a:pt x="75" y="1"/>
                    <a:pt x="78" y="4"/>
                  </a:cubicBezTo>
                  <a:cubicBezTo>
                    <a:pt x="82" y="3"/>
                    <a:pt x="86" y="5"/>
                    <a:pt x="90" y="5"/>
                  </a:cubicBezTo>
                  <a:cubicBezTo>
                    <a:pt x="94" y="0"/>
                    <a:pt x="99" y="5"/>
                    <a:pt x="98" y="11"/>
                  </a:cubicBezTo>
                  <a:cubicBezTo>
                    <a:pt x="102" y="15"/>
                    <a:pt x="104" y="4"/>
                    <a:pt x="109" y="7"/>
                  </a:cubicBezTo>
                  <a:cubicBezTo>
                    <a:pt x="112" y="15"/>
                    <a:pt x="116" y="24"/>
                    <a:pt x="119" y="33"/>
                  </a:cubicBezTo>
                  <a:cubicBezTo>
                    <a:pt x="122" y="37"/>
                    <a:pt x="128" y="36"/>
                    <a:pt x="132" y="37"/>
                  </a:cubicBezTo>
                  <a:cubicBezTo>
                    <a:pt x="139" y="37"/>
                    <a:pt x="127" y="43"/>
                    <a:pt x="131" y="48"/>
                  </a:cubicBezTo>
                  <a:cubicBezTo>
                    <a:pt x="136" y="53"/>
                    <a:pt x="132" y="57"/>
                    <a:pt x="128" y="60"/>
                  </a:cubicBezTo>
                  <a:cubicBezTo>
                    <a:pt x="122" y="65"/>
                    <a:pt x="123" y="75"/>
                    <a:pt x="122" y="83"/>
                  </a:cubicBezTo>
                  <a:cubicBezTo>
                    <a:pt x="125" y="88"/>
                    <a:pt x="130" y="92"/>
                    <a:pt x="133" y="97"/>
                  </a:cubicBezTo>
                  <a:cubicBezTo>
                    <a:pt x="131" y="104"/>
                    <a:pt x="133" y="107"/>
                    <a:pt x="138" y="105"/>
                  </a:cubicBezTo>
                  <a:cubicBezTo>
                    <a:pt x="144" y="107"/>
                    <a:pt x="148" y="114"/>
                    <a:pt x="153" y="116"/>
                  </a:cubicBezTo>
                  <a:cubicBezTo>
                    <a:pt x="157" y="121"/>
                    <a:pt x="165" y="125"/>
                    <a:pt x="163" y="133"/>
                  </a:cubicBezTo>
                  <a:cubicBezTo>
                    <a:pt x="162" y="138"/>
                    <a:pt x="161" y="144"/>
                    <a:pt x="161" y="149"/>
                  </a:cubicBezTo>
                  <a:cubicBezTo>
                    <a:pt x="166" y="147"/>
                    <a:pt x="170" y="150"/>
                    <a:pt x="169" y="156"/>
                  </a:cubicBezTo>
                  <a:cubicBezTo>
                    <a:pt x="167" y="162"/>
                    <a:pt x="174" y="164"/>
                    <a:pt x="176" y="168"/>
                  </a:cubicBezTo>
                  <a:cubicBezTo>
                    <a:pt x="177" y="171"/>
                    <a:pt x="169" y="169"/>
                    <a:pt x="167" y="170"/>
                  </a:cubicBezTo>
                  <a:cubicBezTo>
                    <a:pt x="163" y="174"/>
                    <a:pt x="156" y="170"/>
                    <a:pt x="151" y="173"/>
                  </a:cubicBezTo>
                  <a:cubicBezTo>
                    <a:pt x="149" y="176"/>
                    <a:pt x="148" y="182"/>
                    <a:pt x="144" y="186"/>
                  </a:cubicBezTo>
                  <a:cubicBezTo>
                    <a:pt x="142" y="191"/>
                    <a:pt x="138" y="194"/>
                    <a:pt x="133" y="192"/>
                  </a:cubicBezTo>
                  <a:cubicBezTo>
                    <a:pt x="124" y="191"/>
                    <a:pt x="115" y="192"/>
                    <a:pt x="106" y="191"/>
                  </a:cubicBezTo>
                  <a:cubicBezTo>
                    <a:pt x="100" y="187"/>
                    <a:pt x="94" y="183"/>
                    <a:pt x="88" y="181"/>
                  </a:cubicBezTo>
                  <a:cubicBezTo>
                    <a:pt x="86" y="176"/>
                    <a:pt x="87" y="170"/>
                    <a:pt x="87" y="165"/>
                  </a:cubicBezTo>
                  <a:cubicBezTo>
                    <a:pt x="86" y="158"/>
                    <a:pt x="78" y="166"/>
                    <a:pt x="76" y="161"/>
                  </a:cubicBezTo>
                  <a:cubicBezTo>
                    <a:pt x="73" y="151"/>
                    <a:pt x="64" y="150"/>
                    <a:pt x="58" y="146"/>
                  </a:cubicBezTo>
                  <a:cubicBezTo>
                    <a:pt x="47" y="140"/>
                    <a:pt x="36" y="133"/>
                    <a:pt x="24" y="127"/>
                  </a:cubicBezTo>
                  <a:cubicBezTo>
                    <a:pt x="19" y="125"/>
                    <a:pt x="14" y="123"/>
                    <a:pt x="9" y="120"/>
                  </a:cubicBezTo>
                  <a:cubicBezTo>
                    <a:pt x="7" y="112"/>
                    <a:pt x="3" y="104"/>
                    <a:pt x="0" y="96"/>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91" name="Freeform 312">
              <a:extLst>
                <a:ext uri="{FF2B5EF4-FFF2-40B4-BE49-F238E27FC236}">
                  <a16:creationId xmlns:a16="http://schemas.microsoft.com/office/drawing/2014/main" id="{81F7FAE3-F5A1-4504-BCDE-4739A71BC5D8}"/>
                </a:ext>
              </a:extLst>
            </p:cNvPr>
            <p:cNvSpPr>
              <a:spLocks/>
            </p:cNvSpPr>
            <p:nvPr/>
          </p:nvSpPr>
          <p:spPr bwMode="auto">
            <a:xfrm>
              <a:off x="2974669" y="3699162"/>
              <a:ext cx="172233" cy="174065"/>
            </a:xfrm>
            <a:custGeom>
              <a:avLst/>
              <a:gdLst/>
              <a:ahLst/>
              <a:cxnLst>
                <a:cxn ang="0">
                  <a:pos x="8" y="51"/>
                </a:cxn>
                <a:cxn ang="0">
                  <a:pos x="5" y="31"/>
                </a:cxn>
                <a:cxn ang="0">
                  <a:pos x="7" y="5"/>
                </a:cxn>
                <a:cxn ang="0">
                  <a:pos x="25" y="17"/>
                </a:cxn>
                <a:cxn ang="0">
                  <a:pos x="50" y="17"/>
                </a:cxn>
                <a:cxn ang="0">
                  <a:pos x="73" y="5"/>
                </a:cxn>
                <a:cxn ang="0">
                  <a:pos x="76" y="20"/>
                </a:cxn>
                <a:cxn ang="0">
                  <a:pos x="88" y="36"/>
                </a:cxn>
                <a:cxn ang="0">
                  <a:pos x="110" y="60"/>
                </a:cxn>
                <a:cxn ang="0">
                  <a:pos x="153" y="75"/>
                </a:cxn>
                <a:cxn ang="0">
                  <a:pos x="181" y="57"/>
                </a:cxn>
                <a:cxn ang="0">
                  <a:pos x="220" y="41"/>
                </a:cxn>
                <a:cxn ang="0">
                  <a:pos x="244" y="43"/>
                </a:cxn>
                <a:cxn ang="0">
                  <a:pos x="292" y="70"/>
                </a:cxn>
                <a:cxn ang="0">
                  <a:pos x="310" y="91"/>
                </a:cxn>
                <a:cxn ang="0">
                  <a:pos x="301" y="128"/>
                </a:cxn>
                <a:cxn ang="0">
                  <a:pos x="302" y="150"/>
                </a:cxn>
                <a:cxn ang="0">
                  <a:pos x="305" y="190"/>
                </a:cxn>
                <a:cxn ang="0">
                  <a:pos x="317" y="210"/>
                </a:cxn>
                <a:cxn ang="0">
                  <a:pos x="320" y="255"/>
                </a:cxn>
                <a:cxn ang="0">
                  <a:pos x="342" y="286"/>
                </a:cxn>
                <a:cxn ang="0">
                  <a:pos x="339" y="304"/>
                </a:cxn>
                <a:cxn ang="0">
                  <a:pos x="318" y="337"/>
                </a:cxn>
                <a:cxn ang="0">
                  <a:pos x="277" y="330"/>
                </a:cxn>
                <a:cxn ang="0">
                  <a:pos x="251" y="325"/>
                </a:cxn>
                <a:cxn ang="0">
                  <a:pos x="235" y="306"/>
                </a:cxn>
                <a:cxn ang="0">
                  <a:pos x="220" y="290"/>
                </a:cxn>
                <a:cxn ang="0">
                  <a:pos x="199" y="301"/>
                </a:cxn>
                <a:cxn ang="0">
                  <a:pos x="175" y="298"/>
                </a:cxn>
                <a:cxn ang="0">
                  <a:pos x="151" y="278"/>
                </a:cxn>
                <a:cxn ang="0">
                  <a:pos x="124" y="248"/>
                </a:cxn>
                <a:cxn ang="0">
                  <a:pos x="111" y="223"/>
                </a:cxn>
                <a:cxn ang="0">
                  <a:pos x="91" y="214"/>
                </a:cxn>
                <a:cxn ang="0">
                  <a:pos x="75" y="213"/>
                </a:cxn>
                <a:cxn ang="0">
                  <a:pos x="68" y="190"/>
                </a:cxn>
                <a:cxn ang="0">
                  <a:pos x="47" y="161"/>
                </a:cxn>
                <a:cxn ang="0">
                  <a:pos x="31" y="142"/>
                </a:cxn>
                <a:cxn ang="0">
                  <a:pos x="36" y="114"/>
                </a:cxn>
                <a:cxn ang="0">
                  <a:pos x="35" y="92"/>
                </a:cxn>
                <a:cxn ang="0">
                  <a:pos x="15" y="62"/>
                </a:cxn>
              </a:cxnLst>
              <a:rect l="0" t="0" r="r" b="b"/>
              <a:pathLst>
                <a:path w="350" h="337">
                  <a:moveTo>
                    <a:pt x="15" y="62"/>
                  </a:moveTo>
                  <a:cubicBezTo>
                    <a:pt x="15" y="57"/>
                    <a:pt x="8" y="57"/>
                    <a:pt x="8" y="51"/>
                  </a:cubicBezTo>
                  <a:cubicBezTo>
                    <a:pt x="12" y="45"/>
                    <a:pt x="0" y="47"/>
                    <a:pt x="6" y="40"/>
                  </a:cubicBezTo>
                  <a:cubicBezTo>
                    <a:pt x="10" y="36"/>
                    <a:pt x="9" y="31"/>
                    <a:pt x="5" y="31"/>
                  </a:cubicBezTo>
                  <a:cubicBezTo>
                    <a:pt x="2" y="26"/>
                    <a:pt x="5" y="21"/>
                    <a:pt x="2" y="16"/>
                  </a:cubicBezTo>
                  <a:cubicBezTo>
                    <a:pt x="0" y="10"/>
                    <a:pt x="9" y="12"/>
                    <a:pt x="7" y="5"/>
                  </a:cubicBezTo>
                  <a:cubicBezTo>
                    <a:pt x="11" y="4"/>
                    <a:pt x="14" y="0"/>
                    <a:pt x="16" y="6"/>
                  </a:cubicBezTo>
                  <a:cubicBezTo>
                    <a:pt x="17" y="12"/>
                    <a:pt x="22" y="13"/>
                    <a:pt x="25" y="17"/>
                  </a:cubicBezTo>
                  <a:cubicBezTo>
                    <a:pt x="28" y="23"/>
                    <a:pt x="35" y="22"/>
                    <a:pt x="40" y="22"/>
                  </a:cubicBezTo>
                  <a:cubicBezTo>
                    <a:pt x="45" y="26"/>
                    <a:pt x="47" y="19"/>
                    <a:pt x="50" y="17"/>
                  </a:cubicBezTo>
                  <a:cubicBezTo>
                    <a:pt x="55" y="17"/>
                    <a:pt x="57" y="10"/>
                    <a:pt x="61" y="9"/>
                  </a:cubicBezTo>
                  <a:cubicBezTo>
                    <a:pt x="65" y="8"/>
                    <a:pt x="69" y="1"/>
                    <a:pt x="73" y="5"/>
                  </a:cubicBezTo>
                  <a:cubicBezTo>
                    <a:pt x="74" y="8"/>
                    <a:pt x="84" y="10"/>
                    <a:pt x="78" y="13"/>
                  </a:cubicBezTo>
                  <a:cubicBezTo>
                    <a:pt x="69" y="14"/>
                    <a:pt x="80" y="17"/>
                    <a:pt x="76" y="20"/>
                  </a:cubicBezTo>
                  <a:cubicBezTo>
                    <a:pt x="70" y="23"/>
                    <a:pt x="75" y="27"/>
                    <a:pt x="78" y="29"/>
                  </a:cubicBezTo>
                  <a:cubicBezTo>
                    <a:pt x="80" y="33"/>
                    <a:pt x="86" y="31"/>
                    <a:pt x="88" y="36"/>
                  </a:cubicBezTo>
                  <a:cubicBezTo>
                    <a:pt x="88" y="42"/>
                    <a:pt x="84" y="49"/>
                    <a:pt x="89" y="53"/>
                  </a:cubicBezTo>
                  <a:cubicBezTo>
                    <a:pt x="95" y="58"/>
                    <a:pt x="103" y="58"/>
                    <a:pt x="110" y="60"/>
                  </a:cubicBezTo>
                  <a:cubicBezTo>
                    <a:pt x="113" y="68"/>
                    <a:pt x="120" y="73"/>
                    <a:pt x="127" y="74"/>
                  </a:cubicBezTo>
                  <a:cubicBezTo>
                    <a:pt x="135" y="78"/>
                    <a:pt x="144" y="78"/>
                    <a:pt x="153" y="75"/>
                  </a:cubicBezTo>
                  <a:cubicBezTo>
                    <a:pt x="161" y="73"/>
                    <a:pt x="170" y="73"/>
                    <a:pt x="178" y="72"/>
                  </a:cubicBezTo>
                  <a:cubicBezTo>
                    <a:pt x="184" y="70"/>
                    <a:pt x="182" y="62"/>
                    <a:pt x="181" y="57"/>
                  </a:cubicBezTo>
                  <a:cubicBezTo>
                    <a:pt x="188" y="59"/>
                    <a:pt x="194" y="52"/>
                    <a:pt x="198" y="46"/>
                  </a:cubicBezTo>
                  <a:cubicBezTo>
                    <a:pt x="204" y="39"/>
                    <a:pt x="212" y="42"/>
                    <a:pt x="220" y="41"/>
                  </a:cubicBezTo>
                  <a:cubicBezTo>
                    <a:pt x="223" y="37"/>
                    <a:pt x="228" y="35"/>
                    <a:pt x="232" y="37"/>
                  </a:cubicBezTo>
                  <a:cubicBezTo>
                    <a:pt x="237" y="36"/>
                    <a:pt x="241" y="39"/>
                    <a:pt x="244" y="43"/>
                  </a:cubicBezTo>
                  <a:cubicBezTo>
                    <a:pt x="250" y="46"/>
                    <a:pt x="256" y="49"/>
                    <a:pt x="263" y="49"/>
                  </a:cubicBezTo>
                  <a:cubicBezTo>
                    <a:pt x="275" y="50"/>
                    <a:pt x="283" y="62"/>
                    <a:pt x="292" y="70"/>
                  </a:cubicBezTo>
                  <a:cubicBezTo>
                    <a:pt x="296" y="76"/>
                    <a:pt x="303" y="73"/>
                    <a:pt x="308" y="73"/>
                  </a:cubicBezTo>
                  <a:cubicBezTo>
                    <a:pt x="311" y="78"/>
                    <a:pt x="309" y="85"/>
                    <a:pt x="310" y="91"/>
                  </a:cubicBezTo>
                  <a:cubicBezTo>
                    <a:pt x="312" y="97"/>
                    <a:pt x="310" y="101"/>
                    <a:pt x="309" y="106"/>
                  </a:cubicBezTo>
                  <a:cubicBezTo>
                    <a:pt x="307" y="114"/>
                    <a:pt x="306" y="122"/>
                    <a:pt x="301" y="128"/>
                  </a:cubicBezTo>
                  <a:cubicBezTo>
                    <a:pt x="296" y="129"/>
                    <a:pt x="296" y="136"/>
                    <a:pt x="299" y="140"/>
                  </a:cubicBezTo>
                  <a:cubicBezTo>
                    <a:pt x="304" y="141"/>
                    <a:pt x="307" y="145"/>
                    <a:pt x="302" y="150"/>
                  </a:cubicBezTo>
                  <a:cubicBezTo>
                    <a:pt x="297" y="155"/>
                    <a:pt x="301" y="162"/>
                    <a:pt x="301" y="168"/>
                  </a:cubicBezTo>
                  <a:cubicBezTo>
                    <a:pt x="303" y="175"/>
                    <a:pt x="302" y="184"/>
                    <a:pt x="305" y="190"/>
                  </a:cubicBezTo>
                  <a:cubicBezTo>
                    <a:pt x="310" y="192"/>
                    <a:pt x="316" y="192"/>
                    <a:pt x="320" y="196"/>
                  </a:cubicBezTo>
                  <a:cubicBezTo>
                    <a:pt x="323" y="201"/>
                    <a:pt x="321" y="207"/>
                    <a:pt x="317" y="210"/>
                  </a:cubicBezTo>
                  <a:cubicBezTo>
                    <a:pt x="312" y="215"/>
                    <a:pt x="308" y="221"/>
                    <a:pt x="304" y="228"/>
                  </a:cubicBezTo>
                  <a:cubicBezTo>
                    <a:pt x="310" y="236"/>
                    <a:pt x="314" y="247"/>
                    <a:pt x="320" y="255"/>
                  </a:cubicBezTo>
                  <a:cubicBezTo>
                    <a:pt x="325" y="260"/>
                    <a:pt x="333" y="260"/>
                    <a:pt x="338" y="266"/>
                  </a:cubicBezTo>
                  <a:cubicBezTo>
                    <a:pt x="341" y="272"/>
                    <a:pt x="338" y="280"/>
                    <a:pt x="342" y="286"/>
                  </a:cubicBezTo>
                  <a:cubicBezTo>
                    <a:pt x="347" y="285"/>
                    <a:pt x="350" y="290"/>
                    <a:pt x="348" y="296"/>
                  </a:cubicBezTo>
                  <a:cubicBezTo>
                    <a:pt x="349" y="303"/>
                    <a:pt x="343" y="304"/>
                    <a:pt x="339" y="304"/>
                  </a:cubicBezTo>
                  <a:cubicBezTo>
                    <a:pt x="333" y="305"/>
                    <a:pt x="326" y="308"/>
                    <a:pt x="322" y="315"/>
                  </a:cubicBezTo>
                  <a:cubicBezTo>
                    <a:pt x="320" y="322"/>
                    <a:pt x="319" y="329"/>
                    <a:pt x="318" y="337"/>
                  </a:cubicBezTo>
                  <a:cubicBezTo>
                    <a:pt x="313" y="337"/>
                    <a:pt x="308" y="337"/>
                    <a:pt x="304" y="334"/>
                  </a:cubicBezTo>
                  <a:cubicBezTo>
                    <a:pt x="296" y="327"/>
                    <a:pt x="286" y="332"/>
                    <a:pt x="277" y="330"/>
                  </a:cubicBezTo>
                  <a:cubicBezTo>
                    <a:pt x="272" y="333"/>
                    <a:pt x="270" y="326"/>
                    <a:pt x="265" y="325"/>
                  </a:cubicBezTo>
                  <a:cubicBezTo>
                    <a:pt x="261" y="325"/>
                    <a:pt x="255" y="326"/>
                    <a:pt x="251" y="325"/>
                  </a:cubicBezTo>
                  <a:cubicBezTo>
                    <a:pt x="248" y="321"/>
                    <a:pt x="243" y="322"/>
                    <a:pt x="240" y="320"/>
                  </a:cubicBezTo>
                  <a:cubicBezTo>
                    <a:pt x="240" y="314"/>
                    <a:pt x="237" y="311"/>
                    <a:pt x="235" y="306"/>
                  </a:cubicBezTo>
                  <a:cubicBezTo>
                    <a:pt x="233" y="302"/>
                    <a:pt x="235" y="295"/>
                    <a:pt x="231" y="293"/>
                  </a:cubicBezTo>
                  <a:cubicBezTo>
                    <a:pt x="229" y="290"/>
                    <a:pt x="224" y="289"/>
                    <a:pt x="220" y="290"/>
                  </a:cubicBezTo>
                  <a:cubicBezTo>
                    <a:pt x="216" y="288"/>
                    <a:pt x="213" y="293"/>
                    <a:pt x="209" y="293"/>
                  </a:cubicBezTo>
                  <a:cubicBezTo>
                    <a:pt x="206" y="296"/>
                    <a:pt x="202" y="297"/>
                    <a:pt x="199" y="301"/>
                  </a:cubicBezTo>
                  <a:cubicBezTo>
                    <a:pt x="197" y="306"/>
                    <a:pt x="192" y="307"/>
                    <a:pt x="188" y="303"/>
                  </a:cubicBezTo>
                  <a:cubicBezTo>
                    <a:pt x="184" y="299"/>
                    <a:pt x="180" y="298"/>
                    <a:pt x="175" y="298"/>
                  </a:cubicBezTo>
                  <a:cubicBezTo>
                    <a:pt x="171" y="293"/>
                    <a:pt x="165" y="293"/>
                    <a:pt x="161" y="290"/>
                  </a:cubicBezTo>
                  <a:cubicBezTo>
                    <a:pt x="157" y="286"/>
                    <a:pt x="155" y="281"/>
                    <a:pt x="151" y="278"/>
                  </a:cubicBezTo>
                  <a:cubicBezTo>
                    <a:pt x="147" y="276"/>
                    <a:pt x="143" y="274"/>
                    <a:pt x="138" y="273"/>
                  </a:cubicBezTo>
                  <a:cubicBezTo>
                    <a:pt x="131" y="268"/>
                    <a:pt x="129" y="257"/>
                    <a:pt x="124" y="248"/>
                  </a:cubicBezTo>
                  <a:cubicBezTo>
                    <a:pt x="120" y="244"/>
                    <a:pt x="123" y="238"/>
                    <a:pt x="119" y="234"/>
                  </a:cubicBezTo>
                  <a:cubicBezTo>
                    <a:pt x="116" y="231"/>
                    <a:pt x="114" y="225"/>
                    <a:pt x="111" y="223"/>
                  </a:cubicBezTo>
                  <a:cubicBezTo>
                    <a:pt x="107" y="223"/>
                    <a:pt x="102" y="225"/>
                    <a:pt x="98" y="222"/>
                  </a:cubicBezTo>
                  <a:cubicBezTo>
                    <a:pt x="93" y="222"/>
                    <a:pt x="98" y="209"/>
                    <a:pt x="91" y="214"/>
                  </a:cubicBezTo>
                  <a:cubicBezTo>
                    <a:pt x="88" y="216"/>
                    <a:pt x="88" y="226"/>
                    <a:pt x="83" y="224"/>
                  </a:cubicBezTo>
                  <a:cubicBezTo>
                    <a:pt x="82" y="220"/>
                    <a:pt x="74" y="218"/>
                    <a:pt x="75" y="213"/>
                  </a:cubicBezTo>
                  <a:cubicBezTo>
                    <a:pt x="75" y="208"/>
                    <a:pt x="74" y="202"/>
                    <a:pt x="69" y="204"/>
                  </a:cubicBezTo>
                  <a:cubicBezTo>
                    <a:pt x="65" y="203"/>
                    <a:pt x="68" y="194"/>
                    <a:pt x="68" y="190"/>
                  </a:cubicBezTo>
                  <a:cubicBezTo>
                    <a:pt x="71" y="184"/>
                    <a:pt x="68" y="178"/>
                    <a:pt x="64" y="175"/>
                  </a:cubicBezTo>
                  <a:cubicBezTo>
                    <a:pt x="58" y="170"/>
                    <a:pt x="52" y="166"/>
                    <a:pt x="47" y="161"/>
                  </a:cubicBezTo>
                  <a:cubicBezTo>
                    <a:pt x="44" y="157"/>
                    <a:pt x="37" y="164"/>
                    <a:pt x="38" y="156"/>
                  </a:cubicBezTo>
                  <a:cubicBezTo>
                    <a:pt x="40" y="149"/>
                    <a:pt x="34" y="147"/>
                    <a:pt x="31" y="142"/>
                  </a:cubicBezTo>
                  <a:cubicBezTo>
                    <a:pt x="27" y="139"/>
                    <a:pt x="28" y="134"/>
                    <a:pt x="29" y="128"/>
                  </a:cubicBezTo>
                  <a:cubicBezTo>
                    <a:pt x="29" y="122"/>
                    <a:pt x="31" y="117"/>
                    <a:pt x="36" y="114"/>
                  </a:cubicBezTo>
                  <a:cubicBezTo>
                    <a:pt x="42" y="110"/>
                    <a:pt x="39" y="106"/>
                    <a:pt x="37" y="100"/>
                  </a:cubicBezTo>
                  <a:cubicBezTo>
                    <a:pt x="39" y="94"/>
                    <a:pt x="43" y="91"/>
                    <a:pt x="35" y="92"/>
                  </a:cubicBezTo>
                  <a:cubicBezTo>
                    <a:pt x="31" y="91"/>
                    <a:pt x="25" y="91"/>
                    <a:pt x="24" y="86"/>
                  </a:cubicBezTo>
                  <a:cubicBezTo>
                    <a:pt x="21" y="78"/>
                    <a:pt x="18" y="70"/>
                    <a:pt x="15" y="62"/>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92" name="Freeform 313">
              <a:extLst>
                <a:ext uri="{FF2B5EF4-FFF2-40B4-BE49-F238E27FC236}">
                  <a16:creationId xmlns:a16="http://schemas.microsoft.com/office/drawing/2014/main" id="{13E4B311-0FE9-47AA-8A12-DD130D0C3429}"/>
                </a:ext>
              </a:extLst>
            </p:cNvPr>
            <p:cNvSpPr>
              <a:spLocks/>
            </p:cNvSpPr>
            <p:nvPr/>
          </p:nvSpPr>
          <p:spPr bwMode="auto">
            <a:xfrm>
              <a:off x="2969172" y="3682672"/>
              <a:ext cx="31149" cy="29316"/>
            </a:xfrm>
            <a:custGeom>
              <a:avLst/>
              <a:gdLst/>
              <a:ahLst/>
              <a:cxnLst>
                <a:cxn ang="0">
                  <a:pos x="59" y="54"/>
                </a:cxn>
                <a:cxn ang="0">
                  <a:pos x="50" y="51"/>
                </a:cxn>
                <a:cxn ang="0">
                  <a:pos x="46" y="41"/>
                </a:cxn>
                <a:cxn ang="0">
                  <a:pos x="35" y="38"/>
                </a:cxn>
                <a:cxn ang="0">
                  <a:pos x="24" y="36"/>
                </a:cxn>
                <a:cxn ang="0">
                  <a:pos x="13" y="31"/>
                </a:cxn>
                <a:cxn ang="0">
                  <a:pos x="7" y="21"/>
                </a:cxn>
                <a:cxn ang="0">
                  <a:pos x="4" y="8"/>
                </a:cxn>
                <a:cxn ang="0">
                  <a:pos x="12" y="4"/>
                </a:cxn>
                <a:cxn ang="0">
                  <a:pos x="25" y="3"/>
                </a:cxn>
                <a:cxn ang="0">
                  <a:pos x="35" y="4"/>
                </a:cxn>
                <a:cxn ang="0">
                  <a:pos x="42" y="11"/>
                </a:cxn>
                <a:cxn ang="0">
                  <a:pos x="43" y="21"/>
                </a:cxn>
                <a:cxn ang="0">
                  <a:pos x="47" y="30"/>
                </a:cxn>
                <a:cxn ang="0">
                  <a:pos x="49" y="36"/>
                </a:cxn>
                <a:cxn ang="0">
                  <a:pos x="58" y="42"/>
                </a:cxn>
                <a:cxn ang="0">
                  <a:pos x="58" y="50"/>
                </a:cxn>
                <a:cxn ang="0">
                  <a:pos x="59" y="54"/>
                </a:cxn>
              </a:cxnLst>
              <a:rect l="0" t="0" r="r" b="b"/>
              <a:pathLst>
                <a:path w="63" h="60">
                  <a:moveTo>
                    <a:pt x="59" y="54"/>
                  </a:moveTo>
                  <a:cubicBezTo>
                    <a:pt x="56" y="60"/>
                    <a:pt x="51" y="57"/>
                    <a:pt x="50" y="51"/>
                  </a:cubicBezTo>
                  <a:cubicBezTo>
                    <a:pt x="51" y="46"/>
                    <a:pt x="45" y="45"/>
                    <a:pt x="46" y="41"/>
                  </a:cubicBezTo>
                  <a:cubicBezTo>
                    <a:pt x="42" y="40"/>
                    <a:pt x="37" y="43"/>
                    <a:pt x="35" y="38"/>
                  </a:cubicBezTo>
                  <a:cubicBezTo>
                    <a:pt x="32" y="33"/>
                    <a:pt x="27" y="38"/>
                    <a:pt x="24" y="36"/>
                  </a:cubicBezTo>
                  <a:cubicBezTo>
                    <a:pt x="21" y="31"/>
                    <a:pt x="17" y="31"/>
                    <a:pt x="13" y="31"/>
                  </a:cubicBezTo>
                  <a:cubicBezTo>
                    <a:pt x="8" y="32"/>
                    <a:pt x="3" y="26"/>
                    <a:pt x="7" y="21"/>
                  </a:cubicBezTo>
                  <a:cubicBezTo>
                    <a:pt x="11" y="16"/>
                    <a:pt x="8" y="11"/>
                    <a:pt x="4" y="8"/>
                  </a:cubicBezTo>
                  <a:cubicBezTo>
                    <a:pt x="0" y="4"/>
                    <a:pt x="10" y="6"/>
                    <a:pt x="12" y="4"/>
                  </a:cubicBezTo>
                  <a:cubicBezTo>
                    <a:pt x="16" y="3"/>
                    <a:pt x="20" y="3"/>
                    <a:pt x="25" y="3"/>
                  </a:cubicBezTo>
                  <a:cubicBezTo>
                    <a:pt x="29" y="2"/>
                    <a:pt x="32" y="0"/>
                    <a:pt x="35" y="4"/>
                  </a:cubicBezTo>
                  <a:cubicBezTo>
                    <a:pt x="32" y="9"/>
                    <a:pt x="42" y="6"/>
                    <a:pt x="42" y="11"/>
                  </a:cubicBezTo>
                  <a:cubicBezTo>
                    <a:pt x="39" y="12"/>
                    <a:pt x="38" y="19"/>
                    <a:pt x="43" y="21"/>
                  </a:cubicBezTo>
                  <a:cubicBezTo>
                    <a:pt x="46" y="24"/>
                    <a:pt x="52" y="26"/>
                    <a:pt x="47" y="30"/>
                  </a:cubicBezTo>
                  <a:cubicBezTo>
                    <a:pt x="40" y="28"/>
                    <a:pt x="47" y="35"/>
                    <a:pt x="49" y="36"/>
                  </a:cubicBezTo>
                  <a:cubicBezTo>
                    <a:pt x="51" y="41"/>
                    <a:pt x="59" y="38"/>
                    <a:pt x="58" y="42"/>
                  </a:cubicBezTo>
                  <a:cubicBezTo>
                    <a:pt x="55" y="45"/>
                    <a:pt x="63" y="49"/>
                    <a:pt x="58" y="50"/>
                  </a:cubicBezTo>
                  <a:cubicBezTo>
                    <a:pt x="59" y="50"/>
                    <a:pt x="59" y="52"/>
                    <a:pt x="59" y="54"/>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93" name="Freeform 314">
              <a:extLst>
                <a:ext uri="{FF2B5EF4-FFF2-40B4-BE49-F238E27FC236}">
                  <a16:creationId xmlns:a16="http://schemas.microsoft.com/office/drawing/2014/main" id="{367FE59A-C0C9-4830-AA08-34701D92AA84}"/>
                </a:ext>
              </a:extLst>
            </p:cNvPr>
            <p:cNvSpPr>
              <a:spLocks/>
            </p:cNvSpPr>
            <p:nvPr/>
          </p:nvSpPr>
          <p:spPr bwMode="auto">
            <a:xfrm>
              <a:off x="2996657" y="3515936"/>
              <a:ext cx="362787" cy="174065"/>
            </a:xfrm>
            <a:custGeom>
              <a:avLst/>
              <a:gdLst/>
              <a:ahLst/>
              <a:cxnLst>
                <a:cxn ang="0">
                  <a:pos x="588" y="288"/>
                </a:cxn>
                <a:cxn ang="0">
                  <a:pos x="532" y="285"/>
                </a:cxn>
                <a:cxn ang="0">
                  <a:pos x="488" y="295"/>
                </a:cxn>
                <a:cxn ang="0">
                  <a:pos x="441" y="301"/>
                </a:cxn>
                <a:cxn ang="0">
                  <a:pos x="408" y="324"/>
                </a:cxn>
                <a:cxn ang="0">
                  <a:pos x="383" y="325"/>
                </a:cxn>
                <a:cxn ang="0">
                  <a:pos x="354" y="299"/>
                </a:cxn>
                <a:cxn ang="0">
                  <a:pos x="337" y="270"/>
                </a:cxn>
                <a:cxn ang="0">
                  <a:pos x="280" y="269"/>
                </a:cxn>
                <a:cxn ang="0">
                  <a:pos x="173" y="238"/>
                </a:cxn>
                <a:cxn ang="0">
                  <a:pos x="153" y="307"/>
                </a:cxn>
                <a:cxn ang="0">
                  <a:pos x="111" y="299"/>
                </a:cxn>
                <a:cxn ang="0">
                  <a:pos x="89" y="279"/>
                </a:cxn>
                <a:cxn ang="0">
                  <a:pos x="69" y="250"/>
                </a:cxn>
                <a:cxn ang="0">
                  <a:pos x="83" y="240"/>
                </a:cxn>
                <a:cxn ang="0">
                  <a:pos x="122" y="230"/>
                </a:cxn>
                <a:cxn ang="0">
                  <a:pos x="122" y="199"/>
                </a:cxn>
                <a:cxn ang="0">
                  <a:pos x="78" y="194"/>
                </a:cxn>
                <a:cxn ang="0">
                  <a:pos x="39" y="201"/>
                </a:cxn>
                <a:cxn ang="0">
                  <a:pos x="31" y="176"/>
                </a:cxn>
                <a:cxn ang="0">
                  <a:pos x="2" y="161"/>
                </a:cxn>
                <a:cxn ang="0">
                  <a:pos x="12" y="125"/>
                </a:cxn>
                <a:cxn ang="0">
                  <a:pos x="44" y="120"/>
                </a:cxn>
                <a:cxn ang="0">
                  <a:pos x="71" y="93"/>
                </a:cxn>
                <a:cxn ang="0">
                  <a:pos x="110" y="89"/>
                </a:cxn>
                <a:cxn ang="0">
                  <a:pos x="145" y="105"/>
                </a:cxn>
                <a:cxn ang="0">
                  <a:pos x="168" y="111"/>
                </a:cxn>
                <a:cxn ang="0">
                  <a:pos x="210" y="99"/>
                </a:cxn>
                <a:cxn ang="0">
                  <a:pos x="245" y="108"/>
                </a:cxn>
                <a:cxn ang="0">
                  <a:pos x="270" y="91"/>
                </a:cxn>
                <a:cxn ang="0">
                  <a:pos x="255" y="75"/>
                </a:cxn>
                <a:cxn ang="0">
                  <a:pos x="283" y="56"/>
                </a:cxn>
                <a:cxn ang="0">
                  <a:pos x="270" y="32"/>
                </a:cxn>
                <a:cxn ang="0">
                  <a:pos x="338" y="25"/>
                </a:cxn>
                <a:cxn ang="0">
                  <a:pos x="395" y="7"/>
                </a:cxn>
                <a:cxn ang="0">
                  <a:pos x="442" y="6"/>
                </a:cxn>
                <a:cxn ang="0">
                  <a:pos x="458" y="28"/>
                </a:cxn>
                <a:cxn ang="0">
                  <a:pos x="490" y="33"/>
                </a:cxn>
                <a:cxn ang="0">
                  <a:pos x="507" y="43"/>
                </a:cxn>
                <a:cxn ang="0">
                  <a:pos x="545" y="29"/>
                </a:cxn>
                <a:cxn ang="0">
                  <a:pos x="600" y="93"/>
                </a:cxn>
                <a:cxn ang="0">
                  <a:pos x="628" y="101"/>
                </a:cxn>
                <a:cxn ang="0">
                  <a:pos x="675" y="106"/>
                </a:cxn>
                <a:cxn ang="0">
                  <a:pos x="708" y="134"/>
                </a:cxn>
                <a:cxn ang="0">
                  <a:pos x="737" y="143"/>
                </a:cxn>
                <a:cxn ang="0">
                  <a:pos x="707" y="174"/>
                </a:cxn>
                <a:cxn ang="0">
                  <a:pos x="663" y="186"/>
                </a:cxn>
                <a:cxn ang="0">
                  <a:pos x="646" y="233"/>
                </a:cxn>
                <a:cxn ang="0">
                  <a:pos x="610" y="244"/>
                </a:cxn>
                <a:cxn ang="0">
                  <a:pos x="609" y="294"/>
                </a:cxn>
              </a:cxnLst>
              <a:rect l="0" t="0" r="r" b="b"/>
              <a:pathLst>
                <a:path w="740" h="339">
                  <a:moveTo>
                    <a:pt x="609" y="301"/>
                  </a:moveTo>
                  <a:cubicBezTo>
                    <a:pt x="607" y="295"/>
                    <a:pt x="601" y="295"/>
                    <a:pt x="597" y="296"/>
                  </a:cubicBezTo>
                  <a:cubicBezTo>
                    <a:pt x="594" y="292"/>
                    <a:pt x="593" y="286"/>
                    <a:pt x="588" y="288"/>
                  </a:cubicBezTo>
                  <a:cubicBezTo>
                    <a:pt x="583" y="287"/>
                    <a:pt x="578" y="285"/>
                    <a:pt x="573" y="287"/>
                  </a:cubicBezTo>
                  <a:cubicBezTo>
                    <a:pt x="566" y="287"/>
                    <a:pt x="559" y="287"/>
                    <a:pt x="552" y="283"/>
                  </a:cubicBezTo>
                  <a:cubicBezTo>
                    <a:pt x="545" y="286"/>
                    <a:pt x="538" y="284"/>
                    <a:pt x="532" y="285"/>
                  </a:cubicBezTo>
                  <a:cubicBezTo>
                    <a:pt x="528" y="290"/>
                    <a:pt x="522" y="285"/>
                    <a:pt x="517" y="285"/>
                  </a:cubicBezTo>
                  <a:cubicBezTo>
                    <a:pt x="509" y="282"/>
                    <a:pt x="500" y="275"/>
                    <a:pt x="493" y="282"/>
                  </a:cubicBezTo>
                  <a:cubicBezTo>
                    <a:pt x="489" y="284"/>
                    <a:pt x="489" y="293"/>
                    <a:pt x="488" y="295"/>
                  </a:cubicBezTo>
                  <a:cubicBezTo>
                    <a:pt x="481" y="293"/>
                    <a:pt x="474" y="291"/>
                    <a:pt x="467" y="289"/>
                  </a:cubicBezTo>
                  <a:cubicBezTo>
                    <a:pt x="461" y="286"/>
                    <a:pt x="454" y="288"/>
                    <a:pt x="448" y="289"/>
                  </a:cubicBezTo>
                  <a:cubicBezTo>
                    <a:pt x="445" y="293"/>
                    <a:pt x="443" y="299"/>
                    <a:pt x="441" y="301"/>
                  </a:cubicBezTo>
                  <a:cubicBezTo>
                    <a:pt x="438" y="305"/>
                    <a:pt x="435" y="302"/>
                    <a:pt x="431" y="306"/>
                  </a:cubicBezTo>
                  <a:cubicBezTo>
                    <a:pt x="428" y="310"/>
                    <a:pt x="425" y="313"/>
                    <a:pt x="420" y="313"/>
                  </a:cubicBezTo>
                  <a:cubicBezTo>
                    <a:pt x="416" y="316"/>
                    <a:pt x="409" y="317"/>
                    <a:pt x="408" y="324"/>
                  </a:cubicBezTo>
                  <a:cubicBezTo>
                    <a:pt x="405" y="326"/>
                    <a:pt x="398" y="329"/>
                    <a:pt x="402" y="335"/>
                  </a:cubicBezTo>
                  <a:cubicBezTo>
                    <a:pt x="400" y="339"/>
                    <a:pt x="393" y="337"/>
                    <a:pt x="392" y="332"/>
                  </a:cubicBezTo>
                  <a:cubicBezTo>
                    <a:pt x="394" y="326"/>
                    <a:pt x="387" y="323"/>
                    <a:pt x="383" y="325"/>
                  </a:cubicBezTo>
                  <a:cubicBezTo>
                    <a:pt x="378" y="325"/>
                    <a:pt x="373" y="326"/>
                    <a:pt x="367" y="325"/>
                  </a:cubicBezTo>
                  <a:cubicBezTo>
                    <a:pt x="366" y="319"/>
                    <a:pt x="364" y="312"/>
                    <a:pt x="363" y="306"/>
                  </a:cubicBezTo>
                  <a:cubicBezTo>
                    <a:pt x="358" y="306"/>
                    <a:pt x="353" y="307"/>
                    <a:pt x="354" y="299"/>
                  </a:cubicBezTo>
                  <a:cubicBezTo>
                    <a:pt x="356" y="294"/>
                    <a:pt x="356" y="289"/>
                    <a:pt x="356" y="284"/>
                  </a:cubicBezTo>
                  <a:cubicBezTo>
                    <a:pt x="353" y="286"/>
                    <a:pt x="349" y="287"/>
                    <a:pt x="347" y="279"/>
                  </a:cubicBezTo>
                  <a:cubicBezTo>
                    <a:pt x="346" y="274"/>
                    <a:pt x="340" y="275"/>
                    <a:pt x="337" y="270"/>
                  </a:cubicBezTo>
                  <a:cubicBezTo>
                    <a:pt x="335" y="263"/>
                    <a:pt x="330" y="269"/>
                    <a:pt x="326" y="270"/>
                  </a:cubicBezTo>
                  <a:cubicBezTo>
                    <a:pt x="315" y="270"/>
                    <a:pt x="304" y="267"/>
                    <a:pt x="293" y="270"/>
                  </a:cubicBezTo>
                  <a:cubicBezTo>
                    <a:pt x="288" y="270"/>
                    <a:pt x="283" y="275"/>
                    <a:pt x="280" y="269"/>
                  </a:cubicBezTo>
                  <a:cubicBezTo>
                    <a:pt x="272" y="262"/>
                    <a:pt x="265" y="253"/>
                    <a:pt x="256" y="249"/>
                  </a:cubicBezTo>
                  <a:cubicBezTo>
                    <a:pt x="244" y="241"/>
                    <a:pt x="232" y="233"/>
                    <a:pt x="219" y="225"/>
                  </a:cubicBezTo>
                  <a:cubicBezTo>
                    <a:pt x="204" y="229"/>
                    <a:pt x="189" y="233"/>
                    <a:pt x="173" y="238"/>
                  </a:cubicBezTo>
                  <a:cubicBezTo>
                    <a:pt x="173" y="266"/>
                    <a:pt x="173" y="293"/>
                    <a:pt x="173" y="321"/>
                  </a:cubicBezTo>
                  <a:cubicBezTo>
                    <a:pt x="169" y="322"/>
                    <a:pt x="164" y="324"/>
                    <a:pt x="161" y="319"/>
                  </a:cubicBezTo>
                  <a:cubicBezTo>
                    <a:pt x="157" y="316"/>
                    <a:pt x="156" y="310"/>
                    <a:pt x="153" y="307"/>
                  </a:cubicBezTo>
                  <a:cubicBezTo>
                    <a:pt x="147" y="303"/>
                    <a:pt x="141" y="296"/>
                    <a:pt x="134" y="298"/>
                  </a:cubicBezTo>
                  <a:cubicBezTo>
                    <a:pt x="125" y="299"/>
                    <a:pt x="116" y="303"/>
                    <a:pt x="109" y="311"/>
                  </a:cubicBezTo>
                  <a:cubicBezTo>
                    <a:pt x="111" y="306"/>
                    <a:pt x="107" y="303"/>
                    <a:pt x="111" y="299"/>
                  </a:cubicBezTo>
                  <a:cubicBezTo>
                    <a:pt x="112" y="294"/>
                    <a:pt x="116" y="289"/>
                    <a:pt x="110" y="287"/>
                  </a:cubicBezTo>
                  <a:cubicBezTo>
                    <a:pt x="106" y="287"/>
                    <a:pt x="103" y="287"/>
                    <a:pt x="99" y="286"/>
                  </a:cubicBezTo>
                  <a:cubicBezTo>
                    <a:pt x="97" y="282"/>
                    <a:pt x="94" y="278"/>
                    <a:pt x="89" y="279"/>
                  </a:cubicBezTo>
                  <a:cubicBezTo>
                    <a:pt x="88" y="277"/>
                    <a:pt x="90" y="270"/>
                    <a:pt x="85" y="269"/>
                  </a:cubicBezTo>
                  <a:cubicBezTo>
                    <a:pt x="83" y="265"/>
                    <a:pt x="82" y="259"/>
                    <a:pt x="79" y="256"/>
                  </a:cubicBezTo>
                  <a:cubicBezTo>
                    <a:pt x="76" y="253"/>
                    <a:pt x="69" y="257"/>
                    <a:pt x="69" y="250"/>
                  </a:cubicBezTo>
                  <a:cubicBezTo>
                    <a:pt x="69" y="244"/>
                    <a:pt x="76" y="246"/>
                    <a:pt x="79" y="246"/>
                  </a:cubicBezTo>
                  <a:cubicBezTo>
                    <a:pt x="83" y="248"/>
                    <a:pt x="87" y="251"/>
                    <a:pt x="91" y="248"/>
                  </a:cubicBezTo>
                  <a:cubicBezTo>
                    <a:pt x="90" y="245"/>
                    <a:pt x="83" y="244"/>
                    <a:pt x="83" y="240"/>
                  </a:cubicBezTo>
                  <a:cubicBezTo>
                    <a:pt x="86" y="237"/>
                    <a:pt x="88" y="234"/>
                    <a:pt x="90" y="229"/>
                  </a:cubicBezTo>
                  <a:cubicBezTo>
                    <a:pt x="94" y="229"/>
                    <a:pt x="98" y="228"/>
                    <a:pt x="102" y="229"/>
                  </a:cubicBezTo>
                  <a:cubicBezTo>
                    <a:pt x="109" y="228"/>
                    <a:pt x="115" y="230"/>
                    <a:pt x="122" y="230"/>
                  </a:cubicBezTo>
                  <a:cubicBezTo>
                    <a:pt x="120" y="227"/>
                    <a:pt x="112" y="228"/>
                    <a:pt x="115" y="222"/>
                  </a:cubicBezTo>
                  <a:cubicBezTo>
                    <a:pt x="118" y="219"/>
                    <a:pt x="121" y="216"/>
                    <a:pt x="121" y="211"/>
                  </a:cubicBezTo>
                  <a:cubicBezTo>
                    <a:pt x="122" y="206"/>
                    <a:pt x="118" y="202"/>
                    <a:pt x="122" y="199"/>
                  </a:cubicBezTo>
                  <a:cubicBezTo>
                    <a:pt x="121" y="192"/>
                    <a:pt x="114" y="194"/>
                    <a:pt x="110" y="193"/>
                  </a:cubicBezTo>
                  <a:cubicBezTo>
                    <a:pt x="106" y="196"/>
                    <a:pt x="99" y="197"/>
                    <a:pt x="95" y="192"/>
                  </a:cubicBezTo>
                  <a:cubicBezTo>
                    <a:pt x="89" y="190"/>
                    <a:pt x="83" y="189"/>
                    <a:pt x="78" y="194"/>
                  </a:cubicBezTo>
                  <a:cubicBezTo>
                    <a:pt x="72" y="194"/>
                    <a:pt x="68" y="201"/>
                    <a:pt x="62" y="202"/>
                  </a:cubicBezTo>
                  <a:cubicBezTo>
                    <a:pt x="58" y="203"/>
                    <a:pt x="54" y="201"/>
                    <a:pt x="51" y="206"/>
                  </a:cubicBezTo>
                  <a:cubicBezTo>
                    <a:pt x="47" y="207"/>
                    <a:pt x="43" y="203"/>
                    <a:pt x="39" y="201"/>
                  </a:cubicBezTo>
                  <a:cubicBezTo>
                    <a:pt x="36" y="195"/>
                    <a:pt x="44" y="198"/>
                    <a:pt x="47" y="199"/>
                  </a:cubicBezTo>
                  <a:cubicBezTo>
                    <a:pt x="49" y="196"/>
                    <a:pt x="42" y="191"/>
                    <a:pt x="41" y="187"/>
                  </a:cubicBezTo>
                  <a:cubicBezTo>
                    <a:pt x="39" y="181"/>
                    <a:pt x="34" y="180"/>
                    <a:pt x="31" y="176"/>
                  </a:cubicBezTo>
                  <a:cubicBezTo>
                    <a:pt x="27" y="172"/>
                    <a:pt x="22" y="176"/>
                    <a:pt x="18" y="173"/>
                  </a:cubicBezTo>
                  <a:cubicBezTo>
                    <a:pt x="18" y="179"/>
                    <a:pt x="11" y="172"/>
                    <a:pt x="13" y="167"/>
                  </a:cubicBezTo>
                  <a:cubicBezTo>
                    <a:pt x="13" y="161"/>
                    <a:pt x="6" y="163"/>
                    <a:pt x="2" y="161"/>
                  </a:cubicBezTo>
                  <a:cubicBezTo>
                    <a:pt x="0" y="158"/>
                    <a:pt x="5" y="151"/>
                    <a:pt x="7" y="148"/>
                  </a:cubicBezTo>
                  <a:cubicBezTo>
                    <a:pt x="12" y="146"/>
                    <a:pt x="13" y="140"/>
                    <a:pt x="7" y="139"/>
                  </a:cubicBezTo>
                  <a:cubicBezTo>
                    <a:pt x="9" y="134"/>
                    <a:pt x="6" y="125"/>
                    <a:pt x="12" y="125"/>
                  </a:cubicBezTo>
                  <a:cubicBezTo>
                    <a:pt x="17" y="126"/>
                    <a:pt x="17" y="118"/>
                    <a:pt x="20" y="115"/>
                  </a:cubicBezTo>
                  <a:cubicBezTo>
                    <a:pt x="27" y="113"/>
                    <a:pt x="30" y="125"/>
                    <a:pt x="35" y="127"/>
                  </a:cubicBezTo>
                  <a:cubicBezTo>
                    <a:pt x="39" y="128"/>
                    <a:pt x="45" y="126"/>
                    <a:pt x="44" y="120"/>
                  </a:cubicBezTo>
                  <a:cubicBezTo>
                    <a:pt x="42" y="115"/>
                    <a:pt x="41" y="109"/>
                    <a:pt x="46" y="108"/>
                  </a:cubicBezTo>
                  <a:cubicBezTo>
                    <a:pt x="51" y="107"/>
                    <a:pt x="54" y="104"/>
                    <a:pt x="56" y="100"/>
                  </a:cubicBezTo>
                  <a:cubicBezTo>
                    <a:pt x="61" y="96"/>
                    <a:pt x="67" y="97"/>
                    <a:pt x="71" y="93"/>
                  </a:cubicBezTo>
                  <a:cubicBezTo>
                    <a:pt x="76" y="90"/>
                    <a:pt x="80" y="84"/>
                    <a:pt x="86" y="87"/>
                  </a:cubicBezTo>
                  <a:cubicBezTo>
                    <a:pt x="90" y="86"/>
                    <a:pt x="93" y="92"/>
                    <a:pt x="98" y="88"/>
                  </a:cubicBezTo>
                  <a:cubicBezTo>
                    <a:pt x="102" y="85"/>
                    <a:pt x="108" y="81"/>
                    <a:pt x="110" y="89"/>
                  </a:cubicBezTo>
                  <a:cubicBezTo>
                    <a:pt x="113" y="92"/>
                    <a:pt x="119" y="90"/>
                    <a:pt x="123" y="90"/>
                  </a:cubicBezTo>
                  <a:cubicBezTo>
                    <a:pt x="129" y="90"/>
                    <a:pt x="130" y="93"/>
                    <a:pt x="133" y="96"/>
                  </a:cubicBezTo>
                  <a:cubicBezTo>
                    <a:pt x="137" y="99"/>
                    <a:pt x="143" y="100"/>
                    <a:pt x="145" y="105"/>
                  </a:cubicBezTo>
                  <a:cubicBezTo>
                    <a:pt x="143" y="112"/>
                    <a:pt x="152" y="112"/>
                    <a:pt x="149" y="105"/>
                  </a:cubicBezTo>
                  <a:cubicBezTo>
                    <a:pt x="145" y="98"/>
                    <a:pt x="155" y="101"/>
                    <a:pt x="156" y="105"/>
                  </a:cubicBezTo>
                  <a:cubicBezTo>
                    <a:pt x="159" y="109"/>
                    <a:pt x="165" y="108"/>
                    <a:pt x="168" y="111"/>
                  </a:cubicBezTo>
                  <a:cubicBezTo>
                    <a:pt x="175" y="111"/>
                    <a:pt x="178" y="101"/>
                    <a:pt x="183" y="99"/>
                  </a:cubicBezTo>
                  <a:cubicBezTo>
                    <a:pt x="189" y="100"/>
                    <a:pt x="195" y="99"/>
                    <a:pt x="199" y="104"/>
                  </a:cubicBezTo>
                  <a:cubicBezTo>
                    <a:pt x="205" y="107"/>
                    <a:pt x="205" y="97"/>
                    <a:pt x="210" y="99"/>
                  </a:cubicBezTo>
                  <a:cubicBezTo>
                    <a:pt x="214" y="99"/>
                    <a:pt x="220" y="97"/>
                    <a:pt x="222" y="102"/>
                  </a:cubicBezTo>
                  <a:cubicBezTo>
                    <a:pt x="223" y="107"/>
                    <a:pt x="229" y="107"/>
                    <a:pt x="233" y="109"/>
                  </a:cubicBezTo>
                  <a:cubicBezTo>
                    <a:pt x="238" y="110"/>
                    <a:pt x="241" y="113"/>
                    <a:pt x="245" y="108"/>
                  </a:cubicBezTo>
                  <a:cubicBezTo>
                    <a:pt x="247" y="100"/>
                    <a:pt x="251" y="110"/>
                    <a:pt x="255" y="108"/>
                  </a:cubicBezTo>
                  <a:cubicBezTo>
                    <a:pt x="261" y="109"/>
                    <a:pt x="266" y="106"/>
                    <a:pt x="272" y="104"/>
                  </a:cubicBezTo>
                  <a:cubicBezTo>
                    <a:pt x="274" y="100"/>
                    <a:pt x="276" y="91"/>
                    <a:pt x="270" y="91"/>
                  </a:cubicBezTo>
                  <a:cubicBezTo>
                    <a:pt x="265" y="92"/>
                    <a:pt x="262" y="88"/>
                    <a:pt x="258" y="86"/>
                  </a:cubicBezTo>
                  <a:cubicBezTo>
                    <a:pt x="253" y="87"/>
                    <a:pt x="253" y="82"/>
                    <a:pt x="249" y="81"/>
                  </a:cubicBezTo>
                  <a:cubicBezTo>
                    <a:pt x="243" y="78"/>
                    <a:pt x="252" y="78"/>
                    <a:pt x="255" y="75"/>
                  </a:cubicBezTo>
                  <a:cubicBezTo>
                    <a:pt x="257" y="73"/>
                    <a:pt x="266" y="72"/>
                    <a:pt x="262" y="67"/>
                  </a:cubicBezTo>
                  <a:cubicBezTo>
                    <a:pt x="256" y="63"/>
                    <a:pt x="261" y="59"/>
                    <a:pt x="265" y="57"/>
                  </a:cubicBezTo>
                  <a:cubicBezTo>
                    <a:pt x="271" y="53"/>
                    <a:pt x="277" y="58"/>
                    <a:pt x="283" y="56"/>
                  </a:cubicBezTo>
                  <a:cubicBezTo>
                    <a:pt x="285" y="51"/>
                    <a:pt x="277" y="51"/>
                    <a:pt x="274" y="50"/>
                  </a:cubicBezTo>
                  <a:cubicBezTo>
                    <a:pt x="269" y="51"/>
                    <a:pt x="266" y="47"/>
                    <a:pt x="269" y="44"/>
                  </a:cubicBezTo>
                  <a:cubicBezTo>
                    <a:pt x="266" y="42"/>
                    <a:pt x="266" y="34"/>
                    <a:pt x="270" y="32"/>
                  </a:cubicBezTo>
                  <a:cubicBezTo>
                    <a:pt x="276" y="32"/>
                    <a:pt x="283" y="34"/>
                    <a:pt x="289" y="34"/>
                  </a:cubicBezTo>
                  <a:cubicBezTo>
                    <a:pt x="296" y="31"/>
                    <a:pt x="304" y="26"/>
                    <a:pt x="312" y="27"/>
                  </a:cubicBezTo>
                  <a:cubicBezTo>
                    <a:pt x="320" y="26"/>
                    <a:pt x="329" y="25"/>
                    <a:pt x="338" y="25"/>
                  </a:cubicBezTo>
                  <a:cubicBezTo>
                    <a:pt x="341" y="23"/>
                    <a:pt x="344" y="17"/>
                    <a:pt x="349" y="18"/>
                  </a:cubicBezTo>
                  <a:cubicBezTo>
                    <a:pt x="360" y="18"/>
                    <a:pt x="371" y="12"/>
                    <a:pt x="382" y="13"/>
                  </a:cubicBezTo>
                  <a:cubicBezTo>
                    <a:pt x="386" y="12"/>
                    <a:pt x="393" y="14"/>
                    <a:pt x="395" y="7"/>
                  </a:cubicBezTo>
                  <a:cubicBezTo>
                    <a:pt x="395" y="3"/>
                    <a:pt x="404" y="7"/>
                    <a:pt x="405" y="1"/>
                  </a:cubicBezTo>
                  <a:cubicBezTo>
                    <a:pt x="413" y="0"/>
                    <a:pt x="422" y="3"/>
                    <a:pt x="430" y="6"/>
                  </a:cubicBezTo>
                  <a:cubicBezTo>
                    <a:pt x="434" y="5"/>
                    <a:pt x="439" y="3"/>
                    <a:pt x="442" y="6"/>
                  </a:cubicBezTo>
                  <a:cubicBezTo>
                    <a:pt x="445" y="9"/>
                    <a:pt x="443" y="16"/>
                    <a:pt x="449" y="16"/>
                  </a:cubicBezTo>
                  <a:cubicBezTo>
                    <a:pt x="448" y="22"/>
                    <a:pt x="445" y="26"/>
                    <a:pt x="446" y="28"/>
                  </a:cubicBezTo>
                  <a:cubicBezTo>
                    <a:pt x="450" y="30"/>
                    <a:pt x="454" y="28"/>
                    <a:pt x="458" y="28"/>
                  </a:cubicBezTo>
                  <a:cubicBezTo>
                    <a:pt x="461" y="29"/>
                    <a:pt x="465" y="24"/>
                    <a:pt x="468" y="29"/>
                  </a:cubicBezTo>
                  <a:cubicBezTo>
                    <a:pt x="471" y="36"/>
                    <a:pt x="474" y="30"/>
                    <a:pt x="478" y="31"/>
                  </a:cubicBezTo>
                  <a:cubicBezTo>
                    <a:pt x="482" y="32"/>
                    <a:pt x="486" y="37"/>
                    <a:pt x="490" y="33"/>
                  </a:cubicBezTo>
                  <a:cubicBezTo>
                    <a:pt x="497" y="32"/>
                    <a:pt x="489" y="37"/>
                    <a:pt x="487" y="40"/>
                  </a:cubicBezTo>
                  <a:cubicBezTo>
                    <a:pt x="484" y="45"/>
                    <a:pt x="492" y="43"/>
                    <a:pt x="495" y="42"/>
                  </a:cubicBezTo>
                  <a:cubicBezTo>
                    <a:pt x="499" y="40"/>
                    <a:pt x="504" y="45"/>
                    <a:pt x="507" y="43"/>
                  </a:cubicBezTo>
                  <a:cubicBezTo>
                    <a:pt x="512" y="37"/>
                    <a:pt x="518" y="36"/>
                    <a:pt x="524" y="34"/>
                  </a:cubicBezTo>
                  <a:cubicBezTo>
                    <a:pt x="530" y="29"/>
                    <a:pt x="537" y="27"/>
                    <a:pt x="543" y="24"/>
                  </a:cubicBezTo>
                  <a:cubicBezTo>
                    <a:pt x="548" y="20"/>
                    <a:pt x="552" y="28"/>
                    <a:pt x="545" y="29"/>
                  </a:cubicBezTo>
                  <a:cubicBezTo>
                    <a:pt x="541" y="34"/>
                    <a:pt x="549" y="36"/>
                    <a:pt x="552" y="38"/>
                  </a:cubicBezTo>
                  <a:cubicBezTo>
                    <a:pt x="562" y="43"/>
                    <a:pt x="570" y="50"/>
                    <a:pt x="577" y="59"/>
                  </a:cubicBezTo>
                  <a:cubicBezTo>
                    <a:pt x="585" y="71"/>
                    <a:pt x="592" y="83"/>
                    <a:pt x="600" y="93"/>
                  </a:cubicBezTo>
                  <a:cubicBezTo>
                    <a:pt x="603" y="97"/>
                    <a:pt x="605" y="104"/>
                    <a:pt x="608" y="106"/>
                  </a:cubicBezTo>
                  <a:cubicBezTo>
                    <a:pt x="612" y="104"/>
                    <a:pt x="616" y="100"/>
                    <a:pt x="618" y="95"/>
                  </a:cubicBezTo>
                  <a:cubicBezTo>
                    <a:pt x="621" y="95"/>
                    <a:pt x="628" y="94"/>
                    <a:pt x="628" y="101"/>
                  </a:cubicBezTo>
                  <a:cubicBezTo>
                    <a:pt x="629" y="103"/>
                    <a:pt x="634" y="104"/>
                    <a:pt x="637" y="107"/>
                  </a:cubicBezTo>
                  <a:cubicBezTo>
                    <a:pt x="646" y="108"/>
                    <a:pt x="654" y="106"/>
                    <a:pt x="663" y="103"/>
                  </a:cubicBezTo>
                  <a:cubicBezTo>
                    <a:pt x="667" y="102"/>
                    <a:pt x="672" y="101"/>
                    <a:pt x="675" y="106"/>
                  </a:cubicBezTo>
                  <a:cubicBezTo>
                    <a:pt x="679" y="109"/>
                    <a:pt x="684" y="113"/>
                    <a:pt x="685" y="119"/>
                  </a:cubicBezTo>
                  <a:cubicBezTo>
                    <a:pt x="690" y="120"/>
                    <a:pt x="695" y="120"/>
                    <a:pt x="697" y="126"/>
                  </a:cubicBezTo>
                  <a:cubicBezTo>
                    <a:pt x="701" y="129"/>
                    <a:pt x="703" y="135"/>
                    <a:pt x="708" y="134"/>
                  </a:cubicBezTo>
                  <a:cubicBezTo>
                    <a:pt x="713" y="134"/>
                    <a:pt x="718" y="137"/>
                    <a:pt x="722" y="132"/>
                  </a:cubicBezTo>
                  <a:cubicBezTo>
                    <a:pt x="728" y="127"/>
                    <a:pt x="726" y="133"/>
                    <a:pt x="730" y="136"/>
                  </a:cubicBezTo>
                  <a:cubicBezTo>
                    <a:pt x="730" y="143"/>
                    <a:pt x="740" y="140"/>
                    <a:pt x="737" y="143"/>
                  </a:cubicBezTo>
                  <a:cubicBezTo>
                    <a:pt x="733" y="143"/>
                    <a:pt x="726" y="144"/>
                    <a:pt x="727" y="151"/>
                  </a:cubicBezTo>
                  <a:cubicBezTo>
                    <a:pt x="728" y="159"/>
                    <a:pt x="720" y="158"/>
                    <a:pt x="715" y="158"/>
                  </a:cubicBezTo>
                  <a:cubicBezTo>
                    <a:pt x="709" y="158"/>
                    <a:pt x="704" y="166"/>
                    <a:pt x="707" y="174"/>
                  </a:cubicBezTo>
                  <a:cubicBezTo>
                    <a:pt x="707" y="178"/>
                    <a:pt x="710" y="185"/>
                    <a:pt x="706" y="188"/>
                  </a:cubicBezTo>
                  <a:cubicBezTo>
                    <a:pt x="700" y="194"/>
                    <a:pt x="691" y="191"/>
                    <a:pt x="684" y="191"/>
                  </a:cubicBezTo>
                  <a:cubicBezTo>
                    <a:pt x="677" y="190"/>
                    <a:pt x="670" y="188"/>
                    <a:pt x="663" y="186"/>
                  </a:cubicBezTo>
                  <a:cubicBezTo>
                    <a:pt x="658" y="193"/>
                    <a:pt x="656" y="204"/>
                    <a:pt x="652" y="212"/>
                  </a:cubicBezTo>
                  <a:cubicBezTo>
                    <a:pt x="649" y="217"/>
                    <a:pt x="648" y="223"/>
                    <a:pt x="653" y="226"/>
                  </a:cubicBezTo>
                  <a:cubicBezTo>
                    <a:pt x="658" y="231"/>
                    <a:pt x="650" y="236"/>
                    <a:pt x="646" y="233"/>
                  </a:cubicBezTo>
                  <a:cubicBezTo>
                    <a:pt x="641" y="233"/>
                    <a:pt x="636" y="228"/>
                    <a:pt x="630" y="231"/>
                  </a:cubicBezTo>
                  <a:cubicBezTo>
                    <a:pt x="622" y="234"/>
                    <a:pt x="613" y="233"/>
                    <a:pt x="606" y="237"/>
                  </a:cubicBezTo>
                  <a:cubicBezTo>
                    <a:pt x="601" y="242"/>
                    <a:pt x="605" y="245"/>
                    <a:pt x="610" y="244"/>
                  </a:cubicBezTo>
                  <a:cubicBezTo>
                    <a:pt x="615" y="245"/>
                    <a:pt x="611" y="254"/>
                    <a:pt x="612" y="259"/>
                  </a:cubicBezTo>
                  <a:cubicBezTo>
                    <a:pt x="614" y="264"/>
                    <a:pt x="619" y="269"/>
                    <a:pt x="618" y="275"/>
                  </a:cubicBezTo>
                  <a:cubicBezTo>
                    <a:pt x="615" y="282"/>
                    <a:pt x="606" y="284"/>
                    <a:pt x="609" y="294"/>
                  </a:cubicBezTo>
                  <a:cubicBezTo>
                    <a:pt x="609" y="296"/>
                    <a:pt x="609" y="298"/>
                    <a:pt x="609" y="301"/>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94" name="Freeform 315">
              <a:extLst>
                <a:ext uri="{FF2B5EF4-FFF2-40B4-BE49-F238E27FC236}">
                  <a16:creationId xmlns:a16="http://schemas.microsoft.com/office/drawing/2014/main" id="{9465D457-D98F-40BF-BEDE-204097E5F783}"/>
                </a:ext>
              </a:extLst>
            </p:cNvPr>
            <p:cNvSpPr>
              <a:spLocks/>
            </p:cNvSpPr>
            <p:nvPr/>
          </p:nvSpPr>
          <p:spPr bwMode="auto">
            <a:xfrm>
              <a:off x="3080941" y="3631368"/>
              <a:ext cx="155741" cy="102607"/>
            </a:xfrm>
            <a:custGeom>
              <a:avLst/>
              <a:gdLst/>
              <a:ahLst/>
              <a:cxnLst>
                <a:cxn ang="0">
                  <a:pos x="200" y="190"/>
                </a:cxn>
                <a:cxn ang="0">
                  <a:pos x="192" y="172"/>
                </a:cxn>
                <a:cxn ang="0">
                  <a:pos x="151" y="150"/>
                </a:cxn>
                <a:cxn ang="0">
                  <a:pos x="123" y="130"/>
                </a:cxn>
                <a:cxn ang="0">
                  <a:pos x="109" y="106"/>
                </a:cxn>
                <a:cxn ang="0">
                  <a:pos x="84" y="99"/>
                </a:cxn>
                <a:cxn ang="0">
                  <a:pos x="73" y="81"/>
                </a:cxn>
                <a:cxn ang="0">
                  <a:pos x="51" y="66"/>
                </a:cxn>
                <a:cxn ang="0">
                  <a:pos x="37" y="70"/>
                </a:cxn>
                <a:cxn ang="0">
                  <a:pos x="19" y="85"/>
                </a:cxn>
                <a:cxn ang="0">
                  <a:pos x="0" y="96"/>
                </a:cxn>
                <a:cxn ang="0">
                  <a:pos x="47" y="0"/>
                </a:cxn>
                <a:cxn ang="0">
                  <a:pos x="109" y="47"/>
                </a:cxn>
                <a:cxn ang="0">
                  <a:pos x="159" y="43"/>
                </a:cxn>
                <a:cxn ang="0">
                  <a:pos x="178" y="61"/>
                </a:cxn>
                <a:cxn ang="0">
                  <a:pos x="183" y="81"/>
                </a:cxn>
                <a:cxn ang="0">
                  <a:pos x="198" y="101"/>
                </a:cxn>
                <a:cxn ang="0">
                  <a:pos x="222" y="111"/>
                </a:cxn>
                <a:cxn ang="0">
                  <a:pos x="237" y="94"/>
                </a:cxn>
                <a:cxn ang="0">
                  <a:pos x="264" y="80"/>
                </a:cxn>
                <a:cxn ang="0">
                  <a:pos x="268" y="83"/>
                </a:cxn>
                <a:cxn ang="0">
                  <a:pos x="266" y="94"/>
                </a:cxn>
                <a:cxn ang="0">
                  <a:pos x="283" y="92"/>
                </a:cxn>
                <a:cxn ang="0">
                  <a:pos x="302" y="106"/>
                </a:cxn>
                <a:cxn ang="0">
                  <a:pos x="297" y="115"/>
                </a:cxn>
                <a:cxn ang="0">
                  <a:pos x="277" y="120"/>
                </a:cxn>
                <a:cxn ang="0">
                  <a:pos x="264" y="113"/>
                </a:cxn>
                <a:cxn ang="0">
                  <a:pos x="251" y="110"/>
                </a:cxn>
                <a:cxn ang="0">
                  <a:pos x="239" y="121"/>
                </a:cxn>
                <a:cxn ang="0">
                  <a:pos x="231" y="127"/>
                </a:cxn>
                <a:cxn ang="0">
                  <a:pos x="210" y="135"/>
                </a:cxn>
                <a:cxn ang="0">
                  <a:pos x="219" y="152"/>
                </a:cxn>
                <a:cxn ang="0">
                  <a:pos x="218" y="178"/>
                </a:cxn>
                <a:cxn ang="0">
                  <a:pos x="211" y="196"/>
                </a:cxn>
              </a:cxnLst>
              <a:rect l="0" t="0" r="r" b="b"/>
              <a:pathLst>
                <a:path w="313" h="196">
                  <a:moveTo>
                    <a:pt x="211" y="196"/>
                  </a:moveTo>
                  <a:cubicBezTo>
                    <a:pt x="209" y="191"/>
                    <a:pt x="205" y="189"/>
                    <a:pt x="200" y="190"/>
                  </a:cubicBezTo>
                  <a:cubicBezTo>
                    <a:pt x="198" y="188"/>
                    <a:pt x="190" y="192"/>
                    <a:pt x="191" y="186"/>
                  </a:cubicBezTo>
                  <a:cubicBezTo>
                    <a:pt x="191" y="181"/>
                    <a:pt x="190" y="176"/>
                    <a:pt x="192" y="172"/>
                  </a:cubicBezTo>
                  <a:cubicBezTo>
                    <a:pt x="186" y="171"/>
                    <a:pt x="182" y="164"/>
                    <a:pt x="175" y="167"/>
                  </a:cubicBezTo>
                  <a:cubicBezTo>
                    <a:pt x="168" y="160"/>
                    <a:pt x="159" y="157"/>
                    <a:pt x="151" y="150"/>
                  </a:cubicBezTo>
                  <a:cubicBezTo>
                    <a:pt x="147" y="151"/>
                    <a:pt x="143" y="147"/>
                    <a:pt x="139" y="144"/>
                  </a:cubicBezTo>
                  <a:cubicBezTo>
                    <a:pt x="135" y="137"/>
                    <a:pt x="128" y="136"/>
                    <a:pt x="123" y="130"/>
                  </a:cubicBezTo>
                  <a:cubicBezTo>
                    <a:pt x="119" y="127"/>
                    <a:pt x="116" y="125"/>
                    <a:pt x="115" y="119"/>
                  </a:cubicBezTo>
                  <a:cubicBezTo>
                    <a:pt x="113" y="115"/>
                    <a:pt x="109" y="112"/>
                    <a:pt x="109" y="106"/>
                  </a:cubicBezTo>
                  <a:cubicBezTo>
                    <a:pt x="109" y="100"/>
                    <a:pt x="104" y="98"/>
                    <a:pt x="99" y="97"/>
                  </a:cubicBezTo>
                  <a:cubicBezTo>
                    <a:pt x="95" y="102"/>
                    <a:pt x="89" y="96"/>
                    <a:pt x="84" y="99"/>
                  </a:cubicBezTo>
                  <a:cubicBezTo>
                    <a:pt x="81" y="99"/>
                    <a:pt x="73" y="96"/>
                    <a:pt x="75" y="92"/>
                  </a:cubicBezTo>
                  <a:cubicBezTo>
                    <a:pt x="74" y="88"/>
                    <a:pt x="77" y="83"/>
                    <a:pt x="73" y="81"/>
                  </a:cubicBezTo>
                  <a:cubicBezTo>
                    <a:pt x="74" y="74"/>
                    <a:pt x="67" y="74"/>
                    <a:pt x="62" y="73"/>
                  </a:cubicBezTo>
                  <a:cubicBezTo>
                    <a:pt x="59" y="70"/>
                    <a:pt x="55" y="69"/>
                    <a:pt x="51" y="66"/>
                  </a:cubicBezTo>
                  <a:cubicBezTo>
                    <a:pt x="49" y="63"/>
                    <a:pt x="42" y="65"/>
                    <a:pt x="41" y="67"/>
                  </a:cubicBezTo>
                  <a:cubicBezTo>
                    <a:pt x="47" y="75"/>
                    <a:pt x="42" y="71"/>
                    <a:pt x="37" y="70"/>
                  </a:cubicBezTo>
                  <a:cubicBezTo>
                    <a:pt x="35" y="74"/>
                    <a:pt x="32" y="78"/>
                    <a:pt x="28" y="76"/>
                  </a:cubicBezTo>
                  <a:cubicBezTo>
                    <a:pt x="24" y="77"/>
                    <a:pt x="19" y="80"/>
                    <a:pt x="19" y="85"/>
                  </a:cubicBezTo>
                  <a:cubicBezTo>
                    <a:pt x="16" y="89"/>
                    <a:pt x="24" y="96"/>
                    <a:pt x="18" y="97"/>
                  </a:cubicBezTo>
                  <a:cubicBezTo>
                    <a:pt x="12" y="97"/>
                    <a:pt x="6" y="97"/>
                    <a:pt x="0" y="96"/>
                  </a:cubicBezTo>
                  <a:cubicBezTo>
                    <a:pt x="0" y="69"/>
                    <a:pt x="0" y="41"/>
                    <a:pt x="1" y="13"/>
                  </a:cubicBezTo>
                  <a:cubicBezTo>
                    <a:pt x="16" y="8"/>
                    <a:pt x="31" y="4"/>
                    <a:pt x="47" y="0"/>
                  </a:cubicBezTo>
                  <a:cubicBezTo>
                    <a:pt x="62" y="10"/>
                    <a:pt x="79" y="20"/>
                    <a:pt x="94" y="31"/>
                  </a:cubicBezTo>
                  <a:cubicBezTo>
                    <a:pt x="99" y="37"/>
                    <a:pt x="104" y="42"/>
                    <a:pt x="109" y="47"/>
                  </a:cubicBezTo>
                  <a:cubicBezTo>
                    <a:pt x="120" y="46"/>
                    <a:pt x="130" y="42"/>
                    <a:pt x="141" y="45"/>
                  </a:cubicBezTo>
                  <a:cubicBezTo>
                    <a:pt x="147" y="45"/>
                    <a:pt x="153" y="47"/>
                    <a:pt x="159" y="43"/>
                  </a:cubicBezTo>
                  <a:cubicBezTo>
                    <a:pt x="163" y="39"/>
                    <a:pt x="165" y="48"/>
                    <a:pt x="169" y="49"/>
                  </a:cubicBezTo>
                  <a:cubicBezTo>
                    <a:pt x="174" y="50"/>
                    <a:pt x="175" y="57"/>
                    <a:pt x="178" y="61"/>
                  </a:cubicBezTo>
                  <a:cubicBezTo>
                    <a:pt x="183" y="56"/>
                    <a:pt x="184" y="60"/>
                    <a:pt x="183" y="67"/>
                  </a:cubicBezTo>
                  <a:cubicBezTo>
                    <a:pt x="182" y="71"/>
                    <a:pt x="179" y="79"/>
                    <a:pt x="183" y="81"/>
                  </a:cubicBezTo>
                  <a:cubicBezTo>
                    <a:pt x="188" y="79"/>
                    <a:pt x="191" y="82"/>
                    <a:pt x="192" y="89"/>
                  </a:cubicBezTo>
                  <a:cubicBezTo>
                    <a:pt x="193" y="93"/>
                    <a:pt x="193" y="102"/>
                    <a:pt x="198" y="101"/>
                  </a:cubicBezTo>
                  <a:cubicBezTo>
                    <a:pt x="204" y="101"/>
                    <a:pt x="210" y="98"/>
                    <a:pt x="216" y="100"/>
                  </a:cubicBezTo>
                  <a:cubicBezTo>
                    <a:pt x="221" y="102"/>
                    <a:pt x="217" y="109"/>
                    <a:pt x="222" y="111"/>
                  </a:cubicBezTo>
                  <a:cubicBezTo>
                    <a:pt x="226" y="114"/>
                    <a:pt x="230" y="111"/>
                    <a:pt x="228" y="105"/>
                  </a:cubicBezTo>
                  <a:cubicBezTo>
                    <a:pt x="231" y="101"/>
                    <a:pt x="236" y="101"/>
                    <a:pt x="237" y="94"/>
                  </a:cubicBezTo>
                  <a:cubicBezTo>
                    <a:pt x="242" y="90"/>
                    <a:pt x="249" y="89"/>
                    <a:pt x="254" y="86"/>
                  </a:cubicBezTo>
                  <a:cubicBezTo>
                    <a:pt x="257" y="83"/>
                    <a:pt x="260" y="76"/>
                    <a:pt x="264" y="80"/>
                  </a:cubicBezTo>
                  <a:cubicBezTo>
                    <a:pt x="266" y="76"/>
                    <a:pt x="271" y="73"/>
                    <a:pt x="275" y="76"/>
                  </a:cubicBezTo>
                  <a:cubicBezTo>
                    <a:pt x="279" y="79"/>
                    <a:pt x="268" y="79"/>
                    <a:pt x="268" y="83"/>
                  </a:cubicBezTo>
                  <a:cubicBezTo>
                    <a:pt x="263" y="83"/>
                    <a:pt x="260" y="88"/>
                    <a:pt x="257" y="91"/>
                  </a:cubicBezTo>
                  <a:cubicBezTo>
                    <a:pt x="258" y="94"/>
                    <a:pt x="264" y="94"/>
                    <a:pt x="266" y="94"/>
                  </a:cubicBezTo>
                  <a:cubicBezTo>
                    <a:pt x="268" y="99"/>
                    <a:pt x="272" y="101"/>
                    <a:pt x="276" y="100"/>
                  </a:cubicBezTo>
                  <a:cubicBezTo>
                    <a:pt x="279" y="99"/>
                    <a:pt x="281" y="97"/>
                    <a:pt x="283" y="92"/>
                  </a:cubicBezTo>
                  <a:cubicBezTo>
                    <a:pt x="287" y="94"/>
                    <a:pt x="287" y="102"/>
                    <a:pt x="292" y="99"/>
                  </a:cubicBezTo>
                  <a:cubicBezTo>
                    <a:pt x="293" y="105"/>
                    <a:pt x="299" y="103"/>
                    <a:pt x="302" y="106"/>
                  </a:cubicBezTo>
                  <a:cubicBezTo>
                    <a:pt x="306" y="107"/>
                    <a:pt x="313" y="108"/>
                    <a:pt x="306" y="111"/>
                  </a:cubicBezTo>
                  <a:cubicBezTo>
                    <a:pt x="304" y="116"/>
                    <a:pt x="297" y="111"/>
                    <a:pt x="297" y="115"/>
                  </a:cubicBezTo>
                  <a:cubicBezTo>
                    <a:pt x="295" y="117"/>
                    <a:pt x="290" y="117"/>
                    <a:pt x="288" y="121"/>
                  </a:cubicBezTo>
                  <a:cubicBezTo>
                    <a:pt x="284" y="124"/>
                    <a:pt x="281" y="121"/>
                    <a:pt x="277" y="120"/>
                  </a:cubicBezTo>
                  <a:cubicBezTo>
                    <a:pt x="273" y="121"/>
                    <a:pt x="270" y="121"/>
                    <a:pt x="266" y="121"/>
                  </a:cubicBezTo>
                  <a:cubicBezTo>
                    <a:pt x="262" y="119"/>
                    <a:pt x="257" y="116"/>
                    <a:pt x="264" y="113"/>
                  </a:cubicBezTo>
                  <a:cubicBezTo>
                    <a:pt x="269" y="109"/>
                    <a:pt x="264" y="105"/>
                    <a:pt x="261" y="103"/>
                  </a:cubicBezTo>
                  <a:cubicBezTo>
                    <a:pt x="259" y="105"/>
                    <a:pt x="255" y="110"/>
                    <a:pt x="251" y="110"/>
                  </a:cubicBezTo>
                  <a:cubicBezTo>
                    <a:pt x="248" y="115"/>
                    <a:pt x="244" y="104"/>
                    <a:pt x="242" y="109"/>
                  </a:cubicBezTo>
                  <a:cubicBezTo>
                    <a:pt x="238" y="112"/>
                    <a:pt x="243" y="119"/>
                    <a:pt x="239" y="121"/>
                  </a:cubicBezTo>
                  <a:cubicBezTo>
                    <a:pt x="236" y="120"/>
                    <a:pt x="229" y="122"/>
                    <a:pt x="228" y="123"/>
                  </a:cubicBezTo>
                  <a:cubicBezTo>
                    <a:pt x="233" y="124"/>
                    <a:pt x="237" y="123"/>
                    <a:pt x="231" y="127"/>
                  </a:cubicBezTo>
                  <a:cubicBezTo>
                    <a:pt x="229" y="130"/>
                    <a:pt x="227" y="133"/>
                    <a:pt x="225" y="137"/>
                  </a:cubicBezTo>
                  <a:cubicBezTo>
                    <a:pt x="220" y="137"/>
                    <a:pt x="215" y="135"/>
                    <a:pt x="210" y="135"/>
                  </a:cubicBezTo>
                  <a:cubicBezTo>
                    <a:pt x="206" y="136"/>
                    <a:pt x="205" y="144"/>
                    <a:pt x="210" y="146"/>
                  </a:cubicBezTo>
                  <a:cubicBezTo>
                    <a:pt x="212" y="151"/>
                    <a:pt x="219" y="146"/>
                    <a:pt x="219" y="152"/>
                  </a:cubicBezTo>
                  <a:cubicBezTo>
                    <a:pt x="217" y="157"/>
                    <a:pt x="219" y="164"/>
                    <a:pt x="223" y="166"/>
                  </a:cubicBezTo>
                  <a:cubicBezTo>
                    <a:pt x="227" y="172"/>
                    <a:pt x="218" y="173"/>
                    <a:pt x="218" y="178"/>
                  </a:cubicBezTo>
                  <a:cubicBezTo>
                    <a:pt x="214" y="182"/>
                    <a:pt x="214" y="186"/>
                    <a:pt x="213" y="191"/>
                  </a:cubicBezTo>
                  <a:cubicBezTo>
                    <a:pt x="212" y="193"/>
                    <a:pt x="212" y="195"/>
                    <a:pt x="211" y="196"/>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95" name="Freeform 316">
              <a:extLst>
                <a:ext uri="{FF2B5EF4-FFF2-40B4-BE49-F238E27FC236}">
                  <a16:creationId xmlns:a16="http://schemas.microsoft.com/office/drawing/2014/main" id="{25B39817-946D-4F8C-B677-89D86B53D538}"/>
                </a:ext>
              </a:extLst>
            </p:cNvPr>
            <p:cNvSpPr>
              <a:spLocks noEditPoints="1"/>
            </p:cNvSpPr>
            <p:nvPr/>
          </p:nvSpPr>
          <p:spPr bwMode="auto">
            <a:xfrm>
              <a:off x="2980166" y="3675342"/>
              <a:ext cx="54968" cy="42143"/>
            </a:xfrm>
            <a:custGeom>
              <a:avLst/>
              <a:gdLst/>
              <a:ahLst/>
              <a:cxnLst>
                <a:cxn ang="0">
                  <a:pos x="75" y="82"/>
                </a:cxn>
                <a:cxn ang="0">
                  <a:pos x="64" y="75"/>
                </a:cxn>
                <a:cxn ang="0">
                  <a:pos x="64" y="66"/>
                </a:cxn>
                <a:cxn ang="0">
                  <a:pos x="66" y="60"/>
                </a:cxn>
                <a:cxn ang="0">
                  <a:pos x="58" y="51"/>
                </a:cxn>
                <a:cxn ang="0">
                  <a:pos x="46" y="57"/>
                </a:cxn>
                <a:cxn ang="0">
                  <a:pos x="36" y="65"/>
                </a:cxn>
                <a:cxn ang="0">
                  <a:pos x="36" y="61"/>
                </a:cxn>
                <a:cxn ang="0">
                  <a:pos x="32" y="53"/>
                </a:cxn>
                <a:cxn ang="0">
                  <a:pos x="22" y="45"/>
                </a:cxn>
                <a:cxn ang="0">
                  <a:pos x="25" y="39"/>
                </a:cxn>
                <a:cxn ang="0">
                  <a:pos x="15" y="29"/>
                </a:cxn>
                <a:cxn ang="0">
                  <a:pos x="14" y="20"/>
                </a:cxn>
                <a:cxn ang="0">
                  <a:pos x="9" y="13"/>
                </a:cxn>
                <a:cxn ang="0">
                  <a:pos x="22" y="15"/>
                </a:cxn>
                <a:cxn ang="0">
                  <a:pos x="33" y="19"/>
                </a:cxn>
                <a:cxn ang="0">
                  <a:pos x="35" y="11"/>
                </a:cxn>
                <a:cxn ang="0">
                  <a:pos x="32" y="2"/>
                </a:cxn>
                <a:cxn ang="0">
                  <a:pos x="41" y="5"/>
                </a:cxn>
                <a:cxn ang="0">
                  <a:pos x="49" y="14"/>
                </a:cxn>
                <a:cxn ang="0">
                  <a:pos x="61" y="13"/>
                </a:cxn>
                <a:cxn ang="0">
                  <a:pos x="72" y="3"/>
                </a:cxn>
                <a:cxn ang="0">
                  <a:pos x="80" y="11"/>
                </a:cxn>
                <a:cxn ang="0">
                  <a:pos x="87" y="25"/>
                </a:cxn>
                <a:cxn ang="0">
                  <a:pos x="97" y="30"/>
                </a:cxn>
                <a:cxn ang="0">
                  <a:pos x="103" y="37"/>
                </a:cxn>
                <a:cxn ang="0">
                  <a:pos x="92" y="38"/>
                </a:cxn>
                <a:cxn ang="0">
                  <a:pos x="86" y="50"/>
                </a:cxn>
                <a:cxn ang="0">
                  <a:pos x="84" y="60"/>
                </a:cxn>
                <a:cxn ang="0">
                  <a:pos x="79" y="64"/>
                </a:cxn>
                <a:cxn ang="0">
                  <a:pos x="76" y="77"/>
                </a:cxn>
                <a:cxn ang="0">
                  <a:pos x="75" y="82"/>
                </a:cxn>
                <a:cxn ang="0">
                  <a:pos x="0" y="49"/>
                </a:cxn>
                <a:cxn ang="0">
                  <a:pos x="11" y="51"/>
                </a:cxn>
                <a:cxn ang="0">
                  <a:pos x="21" y="54"/>
                </a:cxn>
                <a:cxn ang="0">
                  <a:pos x="26" y="63"/>
                </a:cxn>
                <a:cxn ang="0">
                  <a:pos x="23" y="69"/>
                </a:cxn>
                <a:cxn ang="0">
                  <a:pos x="11" y="62"/>
                </a:cxn>
                <a:cxn ang="0">
                  <a:pos x="0" y="49"/>
                </a:cxn>
              </a:cxnLst>
              <a:rect l="0" t="0" r="r" b="b"/>
              <a:pathLst>
                <a:path w="107" h="82">
                  <a:moveTo>
                    <a:pt x="75" y="82"/>
                  </a:moveTo>
                  <a:cubicBezTo>
                    <a:pt x="71" y="79"/>
                    <a:pt x="66" y="80"/>
                    <a:pt x="64" y="75"/>
                  </a:cubicBezTo>
                  <a:cubicBezTo>
                    <a:pt x="58" y="74"/>
                    <a:pt x="60" y="68"/>
                    <a:pt x="64" y="66"/>
                  </a:cubicBezTo>
                  <a:cubicBezTo>
                    <a:pt x="62" y="63"/>
                    <a:pt x="59" y="60"/>
                    <a:pt x="66" y="60"/>
                  </a:cubicBezTo>
                  <a:cubicBezTo>
                    <a:pt x="68" y="55"/>
                    <a:pt x="60" y="54"/>
                    <a:pt x="58" y="51"/>
                  </a:cubicBezTo>
                  <a:cubicBezTo>
                    <a:pt x="54" y="50"/>
                    <a:pt x="50" y="55"/>
                    <a:pt x="46" y="57"/>
                  </a:cubicBezTo>
                  <a:cubicBezTo>
                    <a:pt x="43" y="60"/>
                    <a:pt x="40" y="63"/>
                    <a:pt x="36" y="65"/>
                  </a:cubicBezTo>
                  <a:cubicBezTo>
                    <a:pt x="35" y="69"/>
                    <a:pt x="31" y="59"/>
                    <a:pt x="36" y="61"/>
                  </a:cubicBezTo>
                  <a:cubicBezTo>
                    <a:pt x="29" y="58"/>
                    <a:pt x="38" y="53"/>
                    <a:pt x="32" y="53"/>
                  </a:cubicBezTo>
                  <a:cubicBezTo>
                    <a:pt x="28" y="52"/>
                    <a:pt x="24" y="49"/>
                    <a:pt x="22" y="45"/>
                  </a:cubicBezTo>
                  <a:cubicBezTo>
                    <a:pt x="15" y="41"/>
                    <a:pt x="27" y="45"/>
                    <a:pt x="25" y="39"/>
                  </a:cubicBezTo>
                  <a:cubicBezTo>
                    <a:pt x="22" y="37"/>
                    <a:pt x="17" y="34"/>
                    <a:pt x="15" y="29"/>
                  </a:cubicBezTo>
                  <a:cubicBezTo>
                    <a:pt x="17" y="25"/>
                    <a:pt x="20" y="22"/>
                    <a:pt x="14" y="20"/>
                  </a:cubicBezTo>
                  <a:cubicBezTo>
                    <a:pt x="10" y="20"/>
                    <a:pt x="8" y="16"/>
                    <a:pt x="9" y="13"/>
                  </a:cubicBezTo>
                  <a:cubicBezTo>
                    <a:pt x="13" y="9"/>
                    <a:pt x="19" y="10"/>
                    <a:pt x="22" y="15"/>
                  </a:cubicBezTo>
                  <a:cubicBezTo>
                    <a:pt x="25" y="18"/>
                    <a:pt x="30" y="15"/>
                    <a:pt x="33" y="19"/>
                  </a:cubicBezTo>
                  <a:cubicBezTo>
                    <a:pt x="37" y="23"/>
                    <a:pt x="41" y="11"/>
                    <a:pt x="35" y="11"/>
                  </a:cubicBezTo>
                  <a:cubicBezTo>
                    <a:pt x="31" y="11"/>
                    <a:pt x="28" y="4"/>
                    <a:pt x="32" y="2"/>
                  </a:cubicBezTo>
                  <a:cubicBezTo>
                    <a:pt x="36" y="0"/>
                    <a:pt x="38" y="2"/>
                    <a:pt x="41" y="5"/>
                  </a:cubicBezTo>
                  <a:cubicBezTo>
                    <a:pt x="45" y="7"/>
                    <a:pt x="48" y="10"/>
                    <a:pt x="49" y="14"/>
                  </a:cubicBezTo>
                  <a:cubicBezTo>
                    <a:pt x="53" y="14"/>
                    <a:pt x="59" y="19"/>
                    <a:pt x="61" y="13"/>
                  </a:cubicBezTo>
                  <a:cubicBezTo>
                    <a:pt x="64" y="8"/>
                    <a:pt x="70" y="9"/>
                    <a:pt x="72" y="3"/>
                  </a:cubicBezTo>
                  <a:cubicBezTo>
                    <a:pt x="75" y="1"/>
                    <a:pt x="77" y="9"/>
                    <a:pt x="80" y="11"/>
                  </a:cubicBezTo>
                  <a:cubicBezTo>
                    <a:pt x="84" y="14"/>
                    <a:pt x="82" y="22"/>
                    <a:pt x="87" y="25"/>
                  </a:cubicBezTo>
                  <a:cubicBezTo>
                    <a:pt x="89" y="28"/>
                    <a:pt x="92" y="32"/>
                    <a:pt x="97" y="30"/>
                  </a:cubicBezTo>
                  <a:cubicBezTo>
                    <a:pt x="100" y="29"/>
                    <a:pt x="107" y="37"/>
                    <a:pt x="103" y="37"/>
                  </a:cubicBezTo>
                  <a:cubicBezTo>
                    <a:pt x="99" y="35"/>
                    <a:pt x="95" y="36"/>
                    <a:pt x="92" y="38"/>
                  </a:cubicBezTo>
                  <a:cubicBezTo>
                    <a:pt x="86" y="38"/>
                    <a:pt x="89" y="46"/>
                    <a:pt x="86" y="50"/>
                  </a:cubicBezTo>
                  <a:cubicBezTo>
                    <a:pt x="83" y="54"/>
                    <a:pt x="90" y="60"/>
                    <a:pt x="84" y="60"/>
                  </a:cubicBezTo>
                  <a:cubicBezTo>
                    <a:pt x="84" y="70"/>
                    <a:pt x="81" y="60"/>
                    <a:pt x="79" y="64"/>
                  </a:cubicBezTo>
                  <a:cubicBezTo>
                    <a:pt x="78" y="69"/>
                    <a:pt x="78" y="72"/>
                    <a:pt x="76" y="77"/>
                  </a:cubicBezTo>
                  <a:cubicBezTo>
                    <a:pt x="76" y="79"/>
                    <a:pt x="75" y="80"/>
                    <a:pt x="75" y="82"/>
                  </a:cubicBezTo>
                  <a:close/>
                  <a:moveTo>
                    <a:pt x="0" y="49"/>
                  </a:moveTo>
                  <a:cubicBezTo>
                    <a:pt x="3" y="51"/>
                    <a:pt x="8" y="46"/>
                    <a:pt x="11" y="51"/>
                  </a:cubicBezTo>
                  <a:cubicBezTo>
                    <a:pt x="13" y="56"/>
                    <a:pt x="18" y="54"/>
                    <a:pt x="21" y="54"/>
                  </a:cubicBezTo>
                  <a:cubicBezTo>
                    <a:pt x="21" y="57"/>
                    <a:pt x="26" y="59"/>
                    <a:pt x="26" y="63"/>
                  </a:cubicBezTo>
                  <a:cubicBezTo>
                    <a:pt x="29" y="70"/>
                    <a:pt x="29" y="70"/>
                    <a:pt x="23" y="69"/>
                  </a:cubicBezTo>
                  <a:cubicBezTo>
                    <a:pt x="18" y="70"/>
                    <a:pt x="13" y="67"/>
                    <a:pt x="11" y="62"/>
                  </a:cubicBezTo>
                  <a:cubicBezTo>
                    <a:pt x="5" y="60"/>
                    <a:pt x="4" y="53"/>
                    <a:pt x="0" y="49"/>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96" name="Freeform 317">
              <a:extLst>
                <a:ext uri="{FF2B5EF4-FFF2-40B4-BE49-F238E27FC236}">
                  <a16:creationId xmlns:a16="http://schemas.microsoft.com/office/drawing/2014/main" id="{806CC0D5-C29D-4243-8989-5090DC096A6D}"/>
                </a:ext>
              </a:extLst>
            </p:cNvPr>
            <p:cNvSpPr>
              <a:spLocks/>
            </p:cNvSpPr>
            <p:nvPr/>
          </p:nvSpPr>
          <p:spPr bwMode="auto">
            <a:xfrm>
              <a:off x="3049792" y="3662517"/>
              <a:ext cx="126427" cy="91613"/>
            </a:xfrm>
            <a:custGeom>
              <a:avLst/>
              <a:gdLst/>
              <a:ahLst/>
              <a:cxnLst>
                <a:cxn ang="0">
                  <a:pos x="158" y="165"/>
                </a:cxn>
                <a:cxn ang="0">
                  <a:pos x="155" y="142"/>
                </a:cxn>
                <a:cxn ang="0">
                  <a:pos x="142" y="142"/>
                </a:cxn>
                <a:cxn ang="0">
                  <a:pos x="116" y="119"/>
                </a:cxn>
                <a:cxn ang="0">
                  <a:pos x="94" y="113"/>
                </a:cxn>
                <a:cxn ang="0">
                  <a:pos x="83" y="105"/>
                </a:cxn>
                <a:cxn ang="0">
                  <a:pos x="67" y="108"/>
                </a:cxn>
                <a:cxn ang="0">
                  <a:pos x="46" y="113"/>
                </a:cxn>
                <a:cxn ang="0">
                  <a:pos x="30" y="125"/>
                </a:cxn>
                <a:cxn ang="0">
                  <a:pos x="25" y="111"/>
                </a:cxn>
                <a:cxn ang="0">
                  <a:pos x="26" y="96"/>
                </a:cxn>
                <a:cxn ang="0">
                  <a:pos x="24" y="85"/>
                </a:cxn>
                <a:cxn ang="0">
                  <a:pos x="15" y="79"/>
                </a:cxn>
                <a:cxn ang="0">
                  <a:pos x="19" y="75"/>
                </a:cxn>
                <a:cxn ang="0">
                  <a:pos x="19" y="71"/>
                </a:cxn>
                <a:cxn ang="0">
                  <a:pos x="16" y="65"/>
                </a:cxn>
                <a:cxn ang="0">
                  <a:pos x="7" y="61"/>
                </a:cxn>
                <a:cxn ang="0">
                  <a:pos x="8" y="47"/>
                </a:cxn>
                <a:cxn ang="0">
                  <a:pos x="14" y="47"/>
                </a:cxn>
                <a:cxn ang="0">
                  <a:pos x="23" y="46"/>
                </a:cxn>
                <a:cxn ang="0">
                  <a:pos x="32" y="48"/>
                </a:cxn>
                <a:cxn ang="0">
                  <a:pos x="36" y="45"/>
                </a:cxn>
                <a:cxn ang="0">
                  <a:pos x="40" y="38"/>
                </a:cxn>
                <a:cxn ang="0">
                  <a:pos x="30" y="29"/>
                </a:cxn>
                <a:cxn ang="0">
                  <a:pos x="26" y="17"/>
                </a:cxn>
                <a:cxn ang="0">
                  <a:pos x="10" y="18"/>
                </a:cxn>
                <a:cxn ang="0">
                  <a:pos x="8" y="33"/>
                </a:cxn>
                <a:cxn ang="0">
                  <a:pos x="4" y="31"/>
                </a:cxn>
                <a:cxn ang="0">
                  <a:pos x="5" y="20"/>
                </a:cxn>
                <a:cxn ang="0">
                  <a:pos x="31" y="11"/>
                </a:cxn>
                <a:cxn ang="0">
                  <a:pos x="46" y="22"/>
                </a:cxn>
                <a:cxn ang="0">
                  <a:pos x="58" y="36"/>
                </a:cxn>
                <a:cxn ang="0">
                  <a:pos x="72" y="35"/>
                </a:cxn>
                <a:cxn ang="0">
                  <a:pos x="85" y="35"/>
                </a:cxn>
                <a:cxn ang="0">
                  <a:pos x="84" y="20"/>
                </a:cxn>
                <a:cxn ang="0">
                  <a:pos x="97" y="14"/>
                </a:cxn>
                <a:cxn ang="0">
                  <a:pos x="106" y="9"/>
                </a:cxn>
                <a:cxn ang="0">
                  <a:pos x="109" y="3"/>
                </a:cxn>
                <a:cxn ang="0">
                  <a:pos x="123" y="7"/>
                </a:cxn>
                <a:cxn ang="0">
                  <a:pos x="137" y="16"/>
                </a:cxn>
                <a:cxn ang="0">
                  <a:pos x="140" y="27"/>
                </a:cxn>
                <a:cxn ang="0">
                  <a:pos x="146" y="36"/>
                </a:cxn>
                <a:cxn ang="0">
                  <a:pos x="159" y="37"/>
                </a:cxn>
                <a:cxn ang="0">
                  <a:pos x="171" y="37"/>
                </a:cxn>
                <a:cxn ang="0">
                  <a:pos x="178" y="54"/>
                </a:cxn>
                <a:cxn ang="0">
                  <a:pos x="185" y="66"/>
                </a:cxn>
                <a:cxn ang="0">
                  <a:pos x="203" y="79"/>
                </a:cxn>
                <a:cxn ang="0">
                  <a:pos x="214" y="88"/>
                </a:cxn>
                <a:cxn ang="0">
                  <a:pos x="226" y="95"/>
                </a:cxn>
                <a:cxn ang="0">
                  <a:pos x="241" y="104"/>
                </a:cxn>
                <a:cxn ang="0">
                  <a:pos x="257" y="110"/>
                </a:cxn>
                <a:cxn ang="0">
                  <a:pos x="255" y="125"/>
                </a:cxn>
                <a:cxn ang="0">
                  <a:pos x="244" y="125"/>
                </a:cxn>
                <a:cxn ang="0">
                  <a:pos x="233" y="126"/>
                </a:cxn>
                <a:cxn ang="0">
                  <a:pos x="221" y="133"/>
                </a:cxn>
                <a:cxn ang="0">
                  <a:pos x="216" y="150"/>
                </a:cxn>
                <a:cxn ang="0">
                  <a:pos x="192" y="160"/>
                </a:cxn>
                <a:cxn ang="0">
                  <a:pos x="185" y="172"/>
                </a:cxn>
                <a:cxn ang="0">
                  <a:pos x="159" y="166"/>
                </a:cxn>
                <a:cxn ang="0">
                  <a:pos x="158" y="165"/>
                </a:cxn>
              </a:cxnLst>
              <a:rect l="0" t="0" r="r" b="b"/>
              <a:pathLst>
                <a:path w="257" h="175">
                  <a:moveTo>
                    <a:pt x="158" y="165"/>
                  </a:moveTo>
                  <a:cubicBezTo>
                    <a:pt x="154" y="159"/>
                    <a:pt x="157" y="149"/>
                    <a:pt x="155" y="142"/>
                  </a:cubicBezTo>
                  <a:cubicBezTo>
                    <a:pt x="152" y="139"/>
                    <a:pt x="146" y="143"/>
                    <a:pt x="142" y="142"/>
                  </a:cubicBezTo>
                  <a:cubicBezTo>
                    <a:pt x="133" y="135"/>
                    <a:pt x="126" y="124"/>
                    <a:pt x="116" y="119"/>
                  </a:cubicBezTo>
                  <a:cubicBezTo>
                    <a:pt x="109" y="116"/>
                    <a:pt x="101" y="118"/>
                    <a:pt x="94" y="113"/>
                  </a:cubicBezTo>
                  <a:cubicBezTo>
                    <a:pt x="90" y="113"/>
                    <a:pt x="87" y="106"/>
                    <a:pt x="83" y="105"/>
                  </a:cubicBezTo>
                  <a:cubicBezTo>
                    <a:pt x="78" y="105"/>
                    <a:pt x="71" y="102"/>
                    <a:pt x="67" y="108"/>
                  </a:cubicBezTo>
                  <a:cubicBezTo>
                    <a:pt x="60" y="111"/>
                    <a:pt x="52" y="106"/>
                    <a:pt x="46" y="113"/>
                  </a:cubicBezTo>
                  <a:cubicBezTo>
                    <a:pt x="41" y="118"/>
                    <a:pt x="37" y="126"/>
                    <a:pt x="30" y="125"/>
                  </a:cubicBezTo>
                  <a:cubicBezTo>
                    <a:pt x="25" y="125"/>
                    <a:pt x="27" y="115"/>
                    <a:pt x="25" y="111"/>
                  </a:cubicBezTo>
                  <a:cubicBezTo>
                    <a:pt x="26" y="107"/>
                    <a:pt x="26" y="101"/>
                    <a:pt x="26" y="96"/>
                  </a:cubicBezTo>
                  <a:cubicBezTo>
                    <a:pt x="29" y="92"/>
                    <a:pt x="29" y="86"/>
                    <a:pt x="24" y="85"/>
                  </a:cubicBezTo>
                  <a:cubicBezTo>
                    <a:pt x="22" y="81"/>
                    <a:pt x="18" y="78"/>
                    <a:pt x="15" y="79"/>
                  </a:cubicBezTo>
                  <a:cubicBezTo>
                    <a:pt x="11" y="81"/>
                    <a:pt x="15" y="72"/>
                    <a:pt x="19" y="75"/>
                  </a:cubicBezTo>
                  <a:cubicBezTo>
                    <a:pt x="27" y="78"/>
                    <a:pt x="22" y="73"/>
                    <a:pt x="19" y="71"/>
                  </a:cubicBezTo>
                  <a:cubicBezTo>
                    <a:pt x="21" y="65"/>
                    <a:pt x="22" y="63"/>
                    <a:pt x="16" y="65"/>
                  </a:cubicBezTo>
                  <a:cubicBezTo>
                    <a:pt x="11" y="64"/>
                    <a:pt x="8" y="68"/>
                    <a:pt x="7" y="61"/>
                  </a:cubicBezTo>
                  <a:cubicBezTo>
                    <a:pt x="5" y="56"/>
                    <a:pt x="8" y="52"/>
                    <a:pt x="8" y="47"/>
                  </a:cubicBezTo>
                  <a:cubicBezTo>
                    <a:pt x="10" y="37"/>
                    <a:pt x="11" y="45"/>
                    <a:pt x="14" y="47"/>
                  </a:cubicBezTo>
                  <a:cubicBezTo>
                    <a:pt x="19" y="48"/>
                    <a:pt x="21" y="44"/>
                    <a:pt x="23" y="46"/>
                  </a:cubicBezTo>
                  <a:cubicBezTo>
                    <a:pt x="23" y="53"/>
                    <a:pt x="29" y="49"/>
                    <a:pt x="32" y="48"/>
                  </a:cubicBezTo>
                  <a:cubicBezTo>
                    <a:pt x="38" y="54"/>
                    <a:pt x="31" y="40"/>
                    <a:pt x="36" y="45"/>
                  </a:cubicBezTo>
                  <a:cubicBezTo>
                    <a:pt x="40" y="48"/>
                    <a:pt x="45" y="42"/>
                    <a:pt x="40" y="38"/>
                  </a:cubicBezTo>
                  <a:cubicBezTo>
                    <a:pt x="37" y="34"/>
                    <a:pt x="32" y="34"/>
                    <a:pt x="30" y="29"/>
                  </a:cubicBezTo>
                  <a:cubicBezTo>
                    <a:pt x="29" y="25"/>
                    <a:pt x="28" y="20"/>
                    <a:pt x="26" y="17"/>
                  </a:cubicBezTo>
                  <a:cubicBezTo>
                    <a:pt x="21" y="16"/>
                    <a:pt x="15" y="17"/>
                    <a:pt x="10" y="18"/>
                  </a:cubicBezTo>
                  <a:cubicBezTo>
                    <a:pt x="7" y="23"/>
                    <a:pt x="10" y="28"/>
                    <a:pt x="8" y="33"/>
                  </a:cubicBezTo>
                  <a:cubicBezTo>
                    <a:pt x="9" y="43"/>
                    <a:pt x="8" y="34"/>
                    <a:pt x="4" y="31"/>
                  </a:cubicBezTo>
                  <a:cubicBezTo>
                    <a:pt x="3" y="26"/>
                    <a:pt x="0" y="24"/>
                    <a:pt x="5" y="20"/>
                  </a:cubicBezTo>
                  <a:cubicBezTo>
                    <a:pt x="13" y="13"/>
                    <a:pt x="22" y="11"/>
                    <a:pt x="31" y="11"/>
                  </a:cubicBezTo>
                  <a:cubicBezTo>
                    <a:pt x="37" y="14"/>
                    <a:pt x="42" y="17"/>
                    <a:pt x="46" y="22"/>
                  </a:cubicBezTo>
                  <a:cubicBezTo>
                    <a:pt x="49" y="28"/>
                    <a:pt x="53" y="34"/>
                    <a:pt x="58" y="36"/>
                  </a:cubicBezTo>
                  <a:cubicBezTo>
                    <a:pt x="62" y="35"/>
                    <a:pt x="67" y="34"/>
                    <a:pt x="72" y="35"/>
                  </a:cubicBezTo>
                  <a:cubicBezTo>
                    <a:pt x="76" y="35"/>
                    <a:pt x="80" y="35"/>
                    <a:pt x="85" y="35"/>
                  </a:cubicBezTo>
                  <a:cubicBezTo>
                    <a:pt x="87" y="30"/>
                    <a:pt x="81" y="26"/>
                    <a:pt x="84" y="20"/>
                  </a:cubicBezTo>
                  <a:cubicBezTo>
                    <a:pt x="88" y="16"/>
                    <a:pt x="92" y="13"/>
                    <a:pt x="97" y="14"/>
                  </a:cubicBezTo>
                  <a:cubicBezTo>
                    <a:pt x="101" y="13"/>
                    <a:pt x="102" y="5"/>
                    <a:pt x="106" y="9"/>
                  </a:cubicBezTo>
                  <a:cubicBezTo>
                    <a:pt x="114" y="14"/>
                    <a:pt x="101" y="2"/>
                    <a:pt x="109" y="3"/>
                  </a:cubicBezTo>
                  <a:cubicBezTo>
                    <a:pt x="114" y="0"/>
                    <a:pt x="118" y="8"/>
                    <a:pt x="123" y="7"/>
                  </a:cubicBezTo>
                  <a:cubicBezTo>
                    <a:pt x="126" y="15"/>
                    <a:pt x="135" y="9"/>
                    <a:pt x="137" y="16"/>
                  </a:cubicBezTo>
                  <a:cubicBezTo>
                    <a:pt x="138" y="22"/>
                    <a:pt x="141" y="22"/>
                    <a:pt x="140" y="27"/>
                  </a:cubicBezTo>
                  <a:cubicBezTo>
                    <a:pt x="138" y="32"/>
                    <a:pt x="141" y="34"/>
                    <a:pt x="146" y="36"/>
                  </a:cubicBezTo>
                  <a:cubicBezTo>
                    <a:pt x="150" y="38"/>
                    <a:pt x="155" y="34"/>
                    <a:pt x="159" y="37"/>
                  </a:cubicBezTo>
                  <a:cubicBezTo>
                    <a:pt x="163" y="36"/>
                    <a:pt x="167" y="35"/>
                    <a:pt x="171" y="37"/>
                  </a:cubicBezTo>
                  <a:cubicBezTo>
                    <a:pt x="174" y="42"/>
                    <a:pt x="174" y="50"/>
                    <a:pt x="178" y="54"/>
                  </a:cubicBezTo>
                  <a:cubicBezTo>
                    <a:pt x="182" y="56"/>
                    <a:pt x="180" y="64"/>
                    <a:pt x="185" y="66"/>
                  </a:cubicBezTo>
                  <a:cubicBezTo>
                    <a:pt x="190" y="71"/>
                    <a:pt x="197" y="75"/>
                    <a:pt x="203" y="79"/>
                  </a:cubicBezTo>
                  <a:cubicBezTo>
                    <a:pt x="205" y="84"/>
                    <a:pt x="210" y="86"/>
                    <a:pt x="214" y="88"/>
                  </a:cubicBezTo>
                  <a:cubicBezTo>
                    <a:pt x="219" y="87"/>
                    <a:pt x="222" y="94"/>
                    <a:pt x="226" y="95"/>
                  </a:cubicBezTo>
                  <a:cubicBezTo>
                    <a:pt x="231" y="97"/>
                    <a:pt x="236" y="102"/>
                    <a:pt x="241" y="104"/>
                  </a:cubicBezTo>
                  <a:cubicBezTo>
                    <a:pt x="247" y="102"/>
                    <a:pt x="252" y="110"/>
                    <a:pt x="257" y="110"/>
                  </a:cubicBezTo>
                  <a:cubicBezTo>
                    <a:pt x="255" y="114"/>
                    <a:pt x="256" y="120"/>
                    <a:pt x="255" y="125"/>
                  </a:cubicBezTo>
                  <a:cubicBezTo>
                    <a:pt x="254" y="130"/>
                    <a:pt x="247" y="124"/>
                    <a:pt x="244" y="125"/>
                  </a:cubicBezTo>
                  <a:cubicBezTo>
                    <a:pt x="240" y="120"/>
                    <a:pt x="237" y="123"/>
                    <a:pt x="233" y="126"/>
                  </a:cubicBezTo>
                  <a:cubicBezTo>
                    <a:pt x="229" y="130"/>
                    <a:pt x="222" y="126"/>
                    <a:pt x="221" y="133"/>
                  </a:cubicBezTo>
                  <a:cubicBezTo>
                    <a:pt x="218" y="138"/>
                    <a:pt x="220" y="146"/>
                    <a:pt x="216" y="150"/>
                  </a:cubicBezTo>
                  <a:cubicBezTo>
                    <a:pt x="208" y="154"/>
                    <a:pt x="200" y="157"/>
                    <a:pt x="192" y="160"/>
                  </a:cubicBezTo>
                  <a:cubicBezTo>
                    <a:pt x="191" y="165"/>
                    <a:pt x="190" y="170"/>
                    <a:pt x="185" y="172"/>
                  </a:cubicBezTo>
                  <a:cubicBezTo>
                    <a:pt x="176" y="175"/>
                    <a:pt x="168" y="167"/>
                    <a:pt x="159" y="166"/>
                  </a:cubicBezTo>
                  <a:cubicBezTo>
                    <a:pt x="159" y="166"/>
                    <a:pt x="158" y="165"/>
                    <a:pt x="158" y="165"/>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97" name="Freeform 318">
              <a:extLst>
                <a:ext uri="{FF2B5EF4-FFF2-40B4-BE49-F238E27FC236}">
                  <a16:creationId xmlns:a16="http://schemas.microsoft.com/office/drawing/2014/main" id="{1AF39BC1-5B20-48CA-9A6F-09D121F29190}"/>
                </a:ext>
              </a:extLst>
            </p:cNvPr>
            <p:cNvSpPr>
              <a:spLocks/>
            </p:cNvSpPr>
            <p:nvPr/>
          </p:nvSpPr>
          <p:spPr bwMode="auto">
            <a:xfrm>
              <a:off x="3183547" y="3682672"/>
              <a:ext cx="67793" cy="53136"/>
            </a:xfrm>
            <a:custGeom>
              <a:avLst/>
              <a:gdLst/>
              <a:ahLst/>
              <a:cxnLst>
                <a:cxn ang="0">
                  <a:pos x="132" y="90"/>
                </a:cxn>
                <a:cxn ang="0">
                  <a:pos x="119" y="87"/>
                </a:cxn>
                <a:cxn ang="0">
                  <a:pos x="107" y="90"/>
                </a:cxn>
                <a:cxn ang="0">
                  <a:pos x="98" y="89"/>
                </a:cxn>
                <a:cxn ang="0">
                  <a:pos x="86" y="96"/>
                </a:cxn>
                <a:cxn ang="0">
                  <a:pos x="73" y="100"/>
                </a:cxn>
                <a:cxn ang="0">
                  <a:pos x="71" y="85"/>
                </a:cxn>
                <a:cxn ang="0">
                  <a:pos x="67" y="75"/>
                </a:cxn>
                <a:cxn ang="0">
                  <a:pos x="62" y="63"/>
                </a:cxn>
                <a:cxn ang="0">
                  <a:pos x="53" y="72"/>
                </a:cxn>
                <a:cxn ang="0">
                  <a:pos x="47" y="84"/>
                </a:cxn>
                <a:cxn ang="0">
                  <a:pos x="38" y="87"/>
                </a:cxn>
                <a:cxn ang="0">
                  <a:pos x="27" y="91"/>
                </a:cxn>
                <a:cxn ang="0">
                  <a:pos x="7" y="98"/>
                </a:cxn>
                <a:cxn ang="0">
                  <a:pos x="9" y="84"/>
                </a:cxn>
                <a:cxn ang="0">
                  <a:pos x="18" y="71"/>
                </a:cxn>
                <a:cxn ang="0">
                  <a:pos x="14" y="59"/>
                </a:cxn>
                <a:cxn ang="0">
                  <a:pos x="9" y="49"/>
                </a:cxn>
                <a:cxn ang="0">
                  <a:pos x="2" y="40"/>
                </a:cxn>
                <a:cxn ang="0">
                  <a:pos x="12" y="36"/>
                </a:cxn>
                <a:cxn ang="0">
                  <a:pos x="22" y="32"/>
                </a:cxn>
                <a:cxn ang="0">
                  <a:pos x="30" y="24"/>
                </a:cxn>
                <a:cxn ang="0">
                  <a:pos x="27" y="21"/>
                </a:cxn>
                <a:cxn ang="0">
                  <a:pos x="36" y="17"/>
                </a:cxn>
                <a:cxn ang="0">
                  <a:pos x="40" y="9"/>
                </a:cxn>
                <a:cxn ang="0">
                  <a:pos x="50" y="8"/>
                </a:cxn>
                <a:cxn ang="0">
                  <a:pos x="60" y="7"/>
                </a:cxn>
                <a:cxn ang="0">
                  <a:pos x="55" y="16"/>
                </a:cxn>
                <a:cxn ang="0">
                  <a:pos x="65" y="21"/>
                </a:cxn>
                <a:cxn ang="0">
                  <a:pos x="57" y="25"/>
                </a:cxn>
                <a:cxn ang="0">
                  <a:pos x="43" y="23"/>
                </a:cxn>
                <a:cxn ang="0">
                  <a:pos x="37" y="27"/>
                </a:cxn>
                <a:cxn ang="0">
                  <a:pos x="39" y="37"/>
                </a:cxn>
                <a:cxn ang="0">
                  <a:pos x="54" y="36"/>
                </a:cxn>
                <a:cxn ang="0">
                  <a:pos x="65" y="40"/>
                </a:cxn>
                <a:cxn ang="0">
                  <a:pos x="74" y="36"/>
                </a:cxn>
                <a:cxn ang="0">
                  <a:pos x="82" y="41"/>
                </a:cxn>
                <a:cxn ang="0">
                  <a:pos x="91" y="42"/>
                </a:cxn>
                <a:cxn ang="0">
                  <a:pos x="107" y="41"/>
                </a:cxn>
                <a:cxn ang="0">
                  <a:pos x="114" y="44"/>
                </a:cxn>
                <a:cxn ang="0">
                  <a:pos x="115" y="58"/>
                </a:cxn>
                <a:cxn ang="0">
                  <a:pos x="126" y="58"/>
                </a:cxn>
                <a:cxn ang="0">
                  <a:pos x="134" y="71"/>
                </a:cxn>
                <a:cxn ang="0">
                  <a:pos x="135" y="82"/>
                </a:cxn>
                <a:cxn ang="0">
                  <a:pos x="132" y="90"/>
                </a:cxn>
              </a:cxnLst>
              <a:rect l="0" t="0" r="r" b="b"/>
              <a:pathLst>
                <a:path w="138" h="104">
                  <a:moveTo>
                    <a:pt x="132" y="90"/>
                  </a:moveTo>
                  <a:cubicBezTo>
                    <a:pt x="128" y="89"/>
                    <a:pt x="123" y="87"/>
                    <a:pt x="119" y="87"/>
                  </a:cubicBezTo>
                  <a:cubicBezTo>
                    <a:pt x="116" y="89"/>
                    <a:pt x="111" y="90"/>
                    <a:pt x="107" y="90"/>
                  </a:cubicBezTo>
                  <a:cubicBezTo>
                    <a:pt x="109" y="85"/>
                    <a:pt x="100" y="87"/>
                    <a:pt x="98" y="89"/>
                  </a:cubicBezTo>
                  <a:cubicBezTo>
                    <a:pt x="93" y="91"/>
                    <a:pt x="91" y="97"/>
                    <a:pt x="86" y="96"/>
                  </a:cubicBezTo>
                  <a:cubicBezTo>
                    <a:pt x="82" y="100"/>
                    <a:pt x="77" y="104"/>
                    <a:pt x="73" y="100"/>
                  </a:cubicBezTo>
                  <a:cubicBezTo>
                    <a:pt x="71" y="95"/>
                    <a:pt x="69" y="90"/>
                    <a:pt x="71" y="85"/>
                  </a:cubicBezTo>
                  <a:cubicBezTo>
                    <a:pt x="72" y="81"/>
                    <a:pt x="74" y="71"/>
                    <a:pt x="67" y="75"/>
                  </a:cubicBezTo>
                  <a:cubicBezTo>
                    <a:pt x="69" y="70"/>
                    <a:pt x="67" y="65"/>
                    <a:pt x="62" y="63"/>
                  </a:cubicBezTo>
                  <a:cubicBezTo>
                    <a:pt x="57" y="62"/>
                    <a:pt x="56" y="69"/>
                    <a:pt x="53" y="72"/>
                  </a:cubicBezTo>
                  <a:cubicBezTo>
                    <a:pt x="51" y="76"/>
                    <a:pt x="53" y="84"/>
                    <a:pt x="47" y="84"/>
                  </a:cubicBezTo>
                  <a:cubicBezTo>
                    <a:pt x="44" y="84"/>
                    <a:pt x="37" y="80"/>
                    <a:pt x="38" y="87"/>
                  </a:cubicBezTo>
                  <a:cubicBezTo>
                    <a:pt x="37" y="93"/>
                    <a:pt x="31" y="95"/>
                    <a:pt x="27" y="91"/>
                  </a:cubicBezTo>
                  <a:cubicBezTo>
                    <a:pt x="20" y="87"/>
                    <a:pt x="15" y="100"/>
                    <a:pt x="7" y="98"/>
                  </a:cubicBezTo>
                  <a:cubicBezTo>
                    <a:pt x="4" y="94"/>
                    <a:pt x="11" y="89"/>
                    <a:pt x="9" y="84"/>
                  </a:cubicBezTo>
                  <a:cubicBezTo>
                    <a:pt x="12" y="80"/>
                    <a:pt x="13" y="73"/>
                    <a:pt x="18" y="71"/>
                  </a:cubicBezTo>
                  <a:cubicBezTo>
                    <a:pt x="22" y="66"/>
                    <a:pt x="13" y="65"/>
                    <a:pt x="14" y="59"/>
                  </a:cubicBezTo>
                  <a:cubicBezTo>
                    <a:pt x="13" y="54"/>
                    <a:pt x="16" y="47"/>
                    <a:pt x="9" y="49"/>
                  </a:cubicBezTo>
                  <a:cubicBezTo>
                    <a:pt x="6" y="48"/>
                    <a:pt x="0" y="45"/>
                    <a:pt x="2" y="40"/>
                  </a:cubicBezTo>
                  <a:cubicBezTo>
                    <a:pt x="3" y="34"/>
                    <a:pt x="8" y="35"/>
                    <a:pt x="12" y="36"/>
                  </a:cubicBezTo>
                  <a:cubicBezTo>
                    <a:pt x="15" y="36"/>
                    <a:pt x="22" y="39"/>
                    <a:pt x="22" y="32"/>
                  </a:cubicBezTo>
                  <a:cubicBezTo>
                    <a:pt x="26" y="30"/>
                    <a:pt x="26" y="26"/>
                    <a:pt x="30" y="24"/>
                  </a:cubicBezTo>
                  <a:cubicBezTo>
                    <a:pt x="27" y="23"/>
                    <a:pt x="19" y="23"/>
                    <a:pt x="27" y="21"/>
                  </a:cubicBezTo>
                  <a:cubicBezTo>
                    <a:pt x="30" y="19"/>
                    <a:pt x="37" y="25"/>
                    <a:pt x="36" y="17"/>
                  </a:cubicBezTo>
                  <a:cubicBezTo>
                    <a:pt x="33" y="13"/>
                    <a:pt x="37" y="5"/>
                    <a:pt x="40" y="9"/>
                  </a:cubicBezTo>
                  <a:cubicBezTo>
                    <a:pt x="43" y="14"/>
                    <a:pt x="47" y="8"/>
                    <a:pt x="50" y="8"/>
                  </a:cubicBezTo>
                  <a:cubicBezTo>
                    <a:pt x="54" y="5"/>
                    <a:pt x="57" y="0"/>
                    <a:pt x="60" y="7"/>
                  </a:cubicBezTo>
                  <a:cubicBezTo>
                    <a:pt x="64" y="10"/>
                    <a:pt x="57" y="14"/>
                    <a:pt x="55" y="16"/>
                  </a:cubicBezTo>
                  <a:cubicBezTo>
                    <a:pt x="58" y="20"/>
                    <a:pt x="61" y="22"/>
                    <a:pt x="65" y="21"/>
                  </a:cubicBezTo>
                  <a:cubicBezTo>
                    <a:pt x="61" y="21"/>
                    <a:pt x="59" y="30"/>
                    <a:pt x="57" y="25"/>
                  </a:cubicBezTo>
                  <a:cubicBezTo>
                    <a:pt x="52" y="23"/>
                    <a:pt x="48" y="21"/>
                    <a:pt x="43" y="23"/>
                  </a:cubicBezTo>
                  <a:cubicBezTo>
                    <a:pt x="38" y="21"/>
                    <a:pt x="40" y="33"/>
                    <a:pt x="37" y="27"/>
                  </a:cubicBezTo>
                  <a:cubicBezTo>
                    <a:pt x="33" y="29"/>
                    <a:pt x="35" y="39"/>
                    <a:pt x="39" y="37"/>
                  </a:cubicBezTo>
                  <a:cubicBezTo>
                    <a:pt x="44" y="36"/>
                    <a:pt x="50" y="36"/>
                    <a:pt x="54" y="36"/>
                  </a:cubicBezTo>
                  <a:cubicBezTo>
                    <a:pt x="59" y="33"/>
                    <a:pt x="61" y="40"/>
                    <a:pt x="65" y="40"/>
                  </a:cubicBezTo>
                  <a:cubicBezTo>
                    <a:pt x="68" y="40"/>
                    <a:pt x="69" y="36"/>
                    <a:pt x="74" y="36"/>
                  </a:cubicBezTo>
                  <a:cubicBezTo>
                    <a:pt x="78" y="37"/>
                    <a:pt x="80" y="43"/>
                    <a:pt x="82" y="41"/>
                  </a:cubicBezTo>
                  <a:cubicBezTo>
                    <a:pt x="86" y="38"/>
                    <a:pt x="87" y="48"/>
                    <a:pt x="91" y="42"/>
                  </a:cubicBezTo>
                  <a:cubicBezTo>
                    <a:pt x="96" y="39"/>
                    <a:pt x="102" y="41"/>
                    <a:pt x="107" y="41"/>
                  </a:cubicBezTo>
                  <a:cubicBezTo>
                    <a:pt x="110" y="38"/>
                    <a:pt x="116" y="37"/>
                    <a:pt x="114" y="44"/>
                  </a:cubicBezTo>
                  <a:cubicBezTo>
                    <a:pt x="115" y="50"/>
                    <a:pt x="110" y="54"/>
                    <a:pt x="115" y="58"/>
                  </a:cubicBezTo>
                  <a:cubicBezTo>
                    <a:pt x="118" y="62"/>
                    <a:pt x="122" y="56"/>
                    <a:pt x="126" y="58"/>
                  </a:cubicBezTo>
                  <a:cubicBezTo>
                    <a:pt x="131" y="57"/>
                    <a:pt x="134" y="65"/>
                    <a:pt x="134" y="71"/>
                  </a:cubicBezTo>
                  <a:cubicBezTo>
                    <a:pt x="135" y="73"/>
                    <a:pt x="136" y="79"/>
                    <a:pt x="135" y="82"/>
                  </a:cubicBezTo>
                  <a:cubicBezTo>
                    <a:pt x="138" y="84"/>
                    <a:pt x="134" y="90"/>
                    <a:pt x="132" y="90"/>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98" name="Freeform 319">
              <a:extLst>
                <a:ext uri="{FF2B5EF4-FFF2-40B4-BE49-F238E27FC236}">
                  <a16:creationId xmlns:a16="http://schemas.microsoft.com/office/drawing/2014/main" id="{5126AD50-5D9C-4A52-BD46-FBFC4FE7CB8A}"/>
                </a:ext>
              </a:extLst>
            </p:cNvPr>
            <p:cNvSpPr>
              <a:spLocks/>
            </p:cNvSpPr>
            <p:nvPr/>
          </p:nvSpPr>
          <p:spPr bwMode="auto">
            <a:xfrm>
              <a:off x="3200037" y="3660684"/>
              <a:ext cx="97110" cy="45807"/>
            </a:xfrm>
            <a:custGeom>
              <a:avLst/>
              <a:gdLst/>
              <a:ahLst/>
              <a:cxnLst>
                <a:cxn ang="0">
                  <a:pos x="32" y="68"/>
                </a:cxn>
                <a:cxn ang="0">
                  <a:pos x="43" y="68"/>
                </a:cxn>
                <a:cxn ang="0">
                  <a:pos x="52" y="65"/>
                </a:cxn>
                <a:cxn ang="0">
                  <a:pos x="60" y="60"/>
                </a:cxn>
                <a:cxn ang="0">
                  <a:pos x="70" y="55"/>
                </a:cxn>
                <a:cxn ang="0">
                  <a:pos x="59" y="51"/>
                </a:cxn>
                <a:cxn ang="0">
                  <a:pos x="49" y="46"/>
                </a:cxn>
                <a:cxn ang="0">
                  <a:pos x="42" y="44"/>
                </a:cxn>
                <a:cxn ang="0">
                  <a:pos x="32" y="47"/>
                </a:cxn>
                <a:cxn ang="0">
                  <a:pos x="23" y="41"/>
                </a:cxn>
                <a:cxn ang="0">
                  <a:pos x="21" y="35"/>
                </a:cxn>
                <a:cxn ang="0">
                  <a:pos x="31" y="27"/>
                </a:cxn>
                <a:cxn ang="0">
                  <a:pos x="32" y="22"/>
                </a:cxn>
                <a:cxn ang="0">
                  <a:pos x="36" y="12"/>
                </a:cxn>
                <a:cxn ang="0">
                  <a:pos x="58" y="12"/>
                </a:cxn>
                <a:cxn ang="0">
                  <a:pos x="77" y="18"/>
                </a:cxn>
                <a:cxn ang="0">
                  <a:pos x="86" y="1"/>
                </a:cxn>
                <a:cxn ang="0">
                  <a:pos x="111" y="8"/>
                </a:cxn>
                <a:cxn ang="0">
                  <a:pos x="123" y="7"/>
                </a:cxn>
                <a:cxn ang="0">
                  <a:pos x="141" y="5"/>
                </a:cxn>
                <a:cxn ang="0">
                  <a:pos x="169" y="8"/>
                </a:cxn>
                <a:cxn ang="0">
                  <a:pos x="181" y="12"/>
                </a:cxn>
                <a:cxn ang="0">
                  <a:pos x="190" y="18"/>
                </a:cxn>
                <a:cxn ang="0">
                  <a:pos x="197" y="27"/>
                </a:cxn>
                <a:cxn ang="0">
                  <a:pos x="172" y="36"/>
                </a:cxn>
                <a:cxn ang="0">
                  <a:pos x="156" y="50"/>
                </a:cxn>
                <a:cxn ang="0">
                  <a:pos x="138" y="49"/>
                </a:cxn>
                <a:cxn ang="0">
                  <a:pos x="126" y="64"/>
                </a:cxn>
                <a:cxn ang="0">
                  <a:pos x="114" y="63"/>
                </a:cxn>
                <a:cxn ang="0">
                  <a:pos x="105" y="62"/>
                </a:cxn>
                <a:cxn ang="0">
                  <a:pos x="82" y="77"/>
                </a:cxn>
                <a:cxn ang="0">
                  <a:pos x="76" y="86"/>
                </a:cxn>
                <a:cxn ang="0">
                  <a:pos x="58" y="89"/>
                </a:cxn>
                <a:cxn ang="0">
                  <a:pos x="49" y="88"/>
                </a:cxn>
                <a:cxn ang="0">
                  <a:pos x="41" y="83"/>
                </a:cxn>
                <a:cxn ang="0">
                  <a:pos x="31" y="87"/>
                </a:cxn>
                <a:cxn ang="0">
                  <a:pos x="22" y="83"/>
                </a:cxn>
                <a:cxn ang="0">
                  <a:pos x="9" y="83"/>
                </a:cxn>
                <a:cxn ang="0">
                  <a:pos x="1" y="78"/>
                </a:cxn>
                <a:cxn ang="0">
                  <a:pos x="6" y="71"/>
                </a:cxn>
                <a:cxn ang="0">
                  <a:pos x="20" y="71"/>
                </a:cxn>
                <a:cxn ang="0">
                  <a:pos x="29" y="70"/>
                </a:cxn>
                <a:cxn ang="0">
                  <a:pos x="32" y="68"/>
                </a:cxn>
              </a:cxnLst>
              <a:rect l="0" t="0" r="r" b="b"/>
              <a:pathLst>
                <a:path w="200" h="94">
                  <a:moveTo>
                    <a:pt x="32" y="68"/>
                  </a:moveTo>
                  <a:cubicBezTo>
                    <a:pt x="34" y="67"/>
                    <a:pt x="39" y="66"/>
                    <a:pt x="43" y="68"/>
                  </a:cubicBezTo>
                  <a:cubicBezTo>
                    <a:pt x="46" y="72"/>
                    <a:pt x="49" y="67"/>
                    <a:pt x="52" y="65"/>
                  </a:cubicBezTo>
                  <a:cubicBezTo>
                    <a:pt x="57" y="64"/>
                    <a:pt x="57" y="60"/>
                    <a:pt x="60" y="60"/>
                  </a:cubicBezTo>
                  <a:cubicBezTo>
                    <a:pt x="64" y="62"/>
                    <a:pt x="69" y="56"/>
                    <a:pt x="70" y="55"/>
                  </a:cubicBezTo>
                  <a:cubicBezTo>
                    <a:pt x="67" y="53"/>
                    <a:pt x="62" y="55"/>
                    <a:pt x="59" y="51"/>
                  </a:cubicBezTo>
                  <a:cubicBezTo>
                    <a:pt x="54" y="51"/>
                    <a:pt x="54" y="45"/>
                    <a:pt x="49" y="46"/>
                  </a:cubicBezTo>
                  <a:cubicBezTo>
                    <a:pt x="47" y="41"/>
                    <a:pt x="44" y="36"/>
                    <a:pt x="42" y="44"/>
                  </a:cubicBezTo>
                  <a:cubicBezTo>
                    <a:pt x="40" y="45"/>
                    <a:pt x="38" y="49"/>
                    <a:pt x="32" y="47"/>
                  </a:cubicBezTo>
                  <a:cubicBezTo>
                    <a:pt x="28" y="46"/>
                    <a:pt x="28" y="37"/>
                    <a:pt x="23" y="41"/>
                  </a:cubicBezTo>
                  <a:cubicBezTo>
                    <a:pt x="20" y="39"/>
                    <a:pt x="14" y="39"/>
                    <a:pt x="21" y="35"/>
                  </a:cubicBezTo>
                  <a:cubicBezTo>
                    <a:pt x="24" y="31"/>
                    <a:pt x="28" y="30"/>
                    <a:pt x="31" y="27"/>
                  </a:cubicBezTo>
                  <a:cubicBezTo>
                    <a:pt x="36" y="26"/>
                    <a:pt x="39" y="21"/>
                    <a:pt x="32" y="22"/>
                  </a:cubicBezTo>
                  <a:cubicBezTo>
                    <a:pt x="27" y="22"/>
                    <a:pt x="35" y="14"/>
                    <a:pt x="36" y="12"/>
                  </a:cubicBezTo>
                  <a:cubicBezTo>
                    <a:pt x="43" y="9"/>
                    <a:pt x="51" y="9"/>
                    <a:pt x="58" y="12"/>
                  </a:cubicBezTo>
                  <a:cubicBezTo>
                    <a:pt x="64" y="15"/>
                    <a:pt x="71" y="15"/>
                    <a:pt x="77" y="18"/>
                  </a:cubicBezTo>
                  <a:cubicBezTo>
                    <a:pt x="76" y="10"/>
                    <a:pt x="79" y="1"/>
                    <a:pt x="86" y="1"/>
                  </a:cubicBezTo>
                  <a:cubicBezTo>
                    <a:pt x="95" y="0"/>
                    <a:pt x="103" y="7"/>
                    <a:pt x="111" y="8"/>
                  </a:cubicBezTo>
                  <a:cubicBezTo>
                    <a:pt x="116" y="12"/>
                    <a:pt x="119" y="7"/>
                    <a:pt x="123" y="7"/>
                  </a:cubicBezTo>
                  <a:cubicBezTo>
                    <a:pt x="129" y="7"/>
                    <a:pt x="135" y="6"/>
                    <a:pt x="141" y="5"/>
                  </a:cubicBezTo>
                  <a:cubicBezTo>
                    <a:pt x="150" y="10"/>
                    <a:pt x="160" y="8"/>
                    <a:pt x="169" y="8"/>
                  </a:cubicBezTo>
                  <a:cubicBezTo>
                    <a:pt x="172" y="11"/>
                    <a:pt x="178" y="8"/>
                    <a:pt x="181" y="12"/>
                  </a:cubicBezTo>
                  <a:cubicBezTo>
                    <a:pt x="183" y="16"/>
                    <a:pt x="186" y="19"/>
                    <a:pt x="190" y="18"/>
                  </a:cubicBezTo>
                  <a:cubicBezTo>
                    <a:pt x="194" y="18"/>
                    <a:pt x="200" y="22"/>
                    <a:pt x="197" y="27"/>
                  </a:cubicBezTo>
                  <a:cubicBezTo>
                    <a:pt x="189" y="31"/>
                    <a:pt x="180" y="31"/>
                    <a:pt x="172" y="36"/>
                  </a:cubicBezTo>
                  <a:cubicBezTo>
                    <a:pt x="166" y="41"/>
                    <a:pt x="163" y="49"/>
                    <a:pt x="156" y="50"/>
                  </a:cubicBezTo>
                  <a:cubicBezTo>
                    <a:pt x="150" y="52"/>
                    <a:pt x="144" y="46"/>
                    <a:pt x="138" y="49"/>
                  </a:cubicBezTo>
                  <a:cubicBezTo>
                    <a:pt x="133" y="53"/>
                    <a:pt x="133" y="65"/>
                    <a:pt x="126" y="64"/>
                  </a:cubicBezTo>
                  <a:cubicBezTo>
                    <a:pt x="122" y="64"/>
                    <a:pt x="116" y="70"/>
                    <a:pt x="114" y="63"/>
                  </a:cubicBezTo>
                  <a:cubicBezTo>
                    <a:pt x="114" y="56"/>
                    <a:pt x="108" y="61"/>
                    <a:pt x="105" y="62"/>
                  </a:cubicBezTo>
                  <a:cubicBezTo>
                    <a:pt x="97" y="67"/>
                    <a:pt x="89" y="70"/>
                    <a:pt x="82" y="77"/>
                  </a:cubicBezTo>
                  <a:cubicBezTo>
                    <a:pt x="80" y="82"/>
                    <a:pt x="81" y="87"/>
                    <a:pt x="76" y="86"/>
                  </a:cubicBezTo>
                  <a:cubicBezTo>
                    <a:pt x="70" y="91"/>
                    <a:pt x="64" y="85"/>
                    <a:pt x="58" y="89"/>
                  </a:cubicBezTo>
                  <a:cubicBezTo>
                    <a:pt x="54" y="94"/>
                    <a:pt x="53" y="87"/>
                    <a:pt x="49" y="88"/>
                  </a:cubicBezTo>
                  <a:cubicBezTo>
                    <a:pt x="46" y="91"/>
                    <a:pt x="45" y="84"/>
                    <a:pt x="41" y="83"/>
                  </a:cubicBezTo>
                  <a:cubicBezTo>
                    <a:pt x="37" y="82"/>
                    <a:pt x="34" y="86"/>
                    <a:pt x="31" y="87"/>
                  </a:cubicBezTo>
                  <a:cubicBezTo>
                    <a:pt x="27" y="88"/>
                    <a:pt x="26" y="80"/>
                    <a:pt x="22" y="83"/>
                  </a:cubicBezTo>
                  <a:cubicBezTo>
                    <a:pt x="18" y="84"/>
                    <a:pt x="13" y="83"/>
                    <a:pt x="9" y="83"/>
                  </a:cubicBezTo>
                  <a:cubicBezTo>
                    <a:pt x="5" y="84"/>
                    <a:pt x="0" y="84"/>
                    <a:pt x="1" y="78"/>
                  </a:cubicBezTo>
                  <a:cubicBezTo>
                    <a:pt x="3" y="71"/>
                    <a:pt x="5" y="79"/>
                    <a:pt x="6" y="71"/>
                  </a:cubicBezTo>
                  <a:cubicBezTo>
                    <a:pt x="10" y="70"/>
                    <a:pt x="15" y="67"/>
                    <a:pt x="20" y="71"/>
                  </a:cubicBezTo>
                  <a:cubicBezTo>
                    <a:pt x="25" y="75"/>
                    <a:pt x="25" y="73"/>
                    <a:pt x="29" y="70"/>
                  </a:cubicBezTo>
                  <a:cubicBezTo>
                    <a:pt x="30" y="69"/>
                    <a:pt x="31" y="68"/>
                    <a:pt x="32" y="68"/>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99" name="Freeform 320">
              <a:extLst>
                <a:ext uri="{FF2B5EF4-FFF2-40B4-BE49-F238E27FC236}">
                  <a16:creationId xmlns:a16="http://schemas.microsoft.com/office/drawing/2014/main" id="{8AC23897-5015-407D-84D3-71DC8EA732EA}"/>
                </a:ext>
              </a:extLst>
            </p:cNvPr>
            <p:cNvSpPr>
              <a:spLocks/>
            </p:cNvSpPr>
            <p:nvPr/>
          </p:nvSpPr>
          <p:spPr bwMode="auto">
            <a:xfrm>
              <a:off x="3123081" y="3732144"/>
              <a:ext cx="150245" cy="155742"/>
            </a:xfrm>
            <a:custGeom>
              <a:avLst/>
              <a:gdLst/>
              <a:ahLst/>
              <a:cxnLst>
                <a:cxn ang="0">
                  <a:pos x="117" y="288"/>
                </a:cxn>
                <a:cxn ang="0">
                  <a:pos x="105" y="268"/>
                </a:cxn>
                <a:cxn ang="0">
                  <a:pos x="72" y="269"/>
                </a:cxn>
                <a:cxn ang="0">
                  <a:pos x="47" y="270"/>
                </a:cxn>
                <a:cxn ang="0">
                  <a:pos x="15" y="265"/>
                </a:cxn>
                <a:cxn ang="0">
                  <a:pos x="43" y="238"/>
                </a:cxn>
                <a:cxn ang="0">
                  <a:pos x="36" y="213"/>
                </a:cxn>
                <a:cxn ang="0">
                  <a:pos x="11" y="183"/>
                </a:cxn>
                <a:cxn ang="0">
                  <a:pos x="31" y="174"/>
                </a:cxn>
                <a:cxn ang="0">
                  <a:pos x="89" y="168"/>
                </a:cxn>
                <a:cxn ang="0">
                  <a:pos x="107" y="135"/>
                </a:cxn>
                <a:cxn ang="0">
                  <a:pos x="131" y="122"/>
                </a:cxn>
                <a:cxn ang="0">
                  <a:pos x="154" y="102"/>
                </a:cxn>
                <a:cxn ang="0">
                  <a:pos x="170" y="80"/>
                </a:cxn>
                <a:cxn ang="0">
                  <a:pos x="187" y="66"/>
                </a:cxn>
                <a:cxn ang="0">
                  <a:pos x="195" y="40"/>
                </a:cxn>
                <a:cxn ang="0">
                  <a:pos x="197" y="16"/>
                </a:cxn>
                <a:cxn ang="0">
                  <a:pos x="234" y="7"/>
                </a:cxn>
                <a:cxn ang="0">
                  <a:pos x="256" y="2"/>
                </a:cxn>
                <a:cxn ang="0">
                  <a:pos x="272" y="15"/>
                </a:cxn>
                <a:cxn ang="0">
                  <a:pos x="284" y="29"/>
                </a:cxn>
                <a:cxn ang="0">
                  <a:pos x="301" y="39"/>
                </a:cxn>
                <a:cxn ang="0">
                  <a:pos x="283" y="52"/>
                </a:cxn>
                <a:cxn ang="0">
                  <a:pos x="252" y="53"/>
                </a:cxn>
                <a:cxn ang="0">
                  <a:pos x="238" y="63"/>
                </a:cxn>
                <a:cxn ang="0">
                  <a:pos x="241" y="81"/>
                </a:cxn>
                <a:cxn ang="0">
                  <a:pos x="250" y="101"/>
                </a:cxn>
                <a:cxn ang="0">
                  <a:pos x="255" y="115"/>
                </a:cxn>
                <a:cxn ang="0">
                  <a:pos x="246" y="139"/>
                </a:cxn>
                <a:cxn ang="0">
                  <a:pos x="230" y="160"/>
                </a:cxn>
                <a:cxn ang="0">
                  <a:pos x="206" y="195"/>
                </a:cxn>
                <a:cxn ang="0">
                  <a:pos x="184" y="211"/>
                </a:cxn>
                <a:cxn ang="0">
                  <a:pos x="166" y="215"/>
                </a:cxn>
                <a:cxn ang="0">
                  <a:pos x="166" y="239"/>
                </a:cxn>
                <a:cxn ang="0">
                  <a:pos x="177" y="258"/>
                </a:cxn>
                <a:cxn ang="0">
                  <a:pos x="184" y="284"/>
                </a:cxn>
                <a:cxn ang="0">
                  <a:pos x="168" y="290"/>
                </a:cxn>
                <a:cxn ang="0">
                  <a:pos x="143" y="289"/>
                </a:cxn>
                <a:cxn ang="0">
                  <a:pos x="131" y="302"/>
                </a:cxn>
              </a:cxnLst>
              <a:rect l="0" t="0" r="r" b="b"/>
              <a:pathLst>
                <a:path w="307" h="302">
                  <a:moveTo>
                    <a:pt x="131" y="302"/>
                  </a:moveTo>
                  <a:cubicBezTo>
                    <a:pt x="124" y="302"/>
                    <a:pt x="117" y="297"/>
                    <a:pt x="117" y="288"/>
                  </a:cubicBezTo>
                  <a:cubicBezTo>
                    <a:pt x="117" y="282"/>
                    <a:pt x="113" y="279"/>
                    <a:pt x="108" y="280"/>
                  </a:cubicBezTo>
                  <a:cubicBezTo>
                    <a:pt x="102" y="280"/>
                    <a:pt x="108" y="271"/>
                    <a:pt x="105" y="268"/>
                  </a:cubicBezTo>
                  <a:cubicBezTo>
                    <a:pt x="104" y="262"/>
                    <a:pt x="99" y="261"/>
                    <a:pt x="95" y="264"/>
                  </a:cubicBezTo>
                  <a:cubicBezTo>
                    <a:pt x="88" y="268"/>
                    <a:pt x="80" y="267"/>
                    <a:pt x="72" y="269"/>
                  </a:cubicBezTo>
                  <a:cubicBezTo>
                    <a:pt x="68" y="270"/>
                    <a:pt x="61" y="271"/>
                    <a:pt x="59" y="265"/>
                  </a:cubicBezTo>
                  <a:cubicBezTo>
                    <a:pt x="55" y="265"/>
                    <a:pt x="50" y="266"/>
                    <a:pt x="47" y="270"/>
                  </a:cubicBezTo>
                  <a:cubicBezTo>
                    <a:pt x="38" y="270"/>
                    <a:pt x="29" y="269"/>
                    <a:pt x="20" y="272"/>
                  </a:cubicBezTo>
                  <a:cubicBezTo>
                    <a:pt x="14" y="275"/>
                    <a:pt x="13" y="271"/>
                    <a:pt x="15" y="265"/>
                  </a:cubicBezTo>
                  <a:cubicBezTo>
                    <a:pt x="16" y="256"/>
                    <a:pt x="19" y="247"/>
                    <a:pt x="26" y="244"/>
                  </a:cubicBezTo>
                  <a:cubicBezTo>
                    <a:pt x="31" y="239"/>
                    <a:pt x="37" y="240"/>
                    <a:pt x="43" y="238"/>
                  </a:cubicBezTo>
                  <a:cubicBezTo>
                    <a:pt x="45" y="234"/>
                    <a:pt x="45" y="227"/>
                    <a:pt x="43" y="223"/>
                  </a:cubicBezTo>
                  <a:cubicBezTo>
                    <a:pt x="37" y="225"/>
                    <a:pt x="35" y="219"/>
                    <a:pt x="36" y="213"/>
                  </a:cubicBezTo>
                  <a:cubicBezTo>
                    <a:pt x="36" y="207"/>
                    <a:pt x="35" y="200"/>
                    <a:pt x="30" y="198"/>
                  </a:cubicBezTo>
                  <a:cubicBezTo>
                    <a:pt x="22" y="195"/>
                    <a:pt x="14" y="192"/>
                    <a:pt x="11" y="183"/>
                  </a:cubicBezTo>
                  <a:cubicBezTo>
                    <a:pt x="8" y="176"/>
                    <a:pt x="4" y="170"/>
                    <a:pt x="0" y="164"/>
                  </a:cubicBezTo>
                  <a:cubicBezTo>
                    <a:pt x="10" y="169"/>
                    <a:pt x="21" y="172"/>
                    <a:pt x="31" y="174"/>
                  </a:cubicBezTo>
                  <a:cubicBezTo>
                    <a:pt x="40" y="176"/>
                    <a:pt x="48" y="170"/>
                    <a:pt x="57" y="173"/>
                  </a:cubicBezTo>
                  <a:cubicBezTo>
                    <a:pt x="68" y="174"/>
                    <a:pt x="78" y="170"/>
                    <a:pt x="89" y="168"/>
                  </a:cubicBezTo>
                  <a:cubicBezTo>
                    <a:pt x="93" y="167"/>
                    <a:pt x="99" y="166"/>
                    <a:pt x="98" y="159"/>
                  </a:cubicBezTo>
                  <a:cubicBezTo>
                    <a:pt x="99" y="150"/>
                    <a:pt x="101" y="140"/>
                    <a:pt x="107" y="135"/>
                  </a:cubicBezTo>
                  <a:cubicBezTo>
                    <a:pt x="112" y="129"/>
                    <a:pt x="118" y="134"/>
                    <a:pt x="124" y="132"/>
                  </a:cubicBezTo>
                  <a:cubicBezTo>
                    <a:pt x="126" y="129"/>
                    <a:pt x="127" y="123"/>
                    <a:pt x="131" y="122"/>
                  </a:cubicBezTo>
                  <a:cubicBezTo>
                    <a:pt x="136" y="117"/>
                    <a:pt x="142" y="122"/>
                    <a:pt x="147" y="124"/>
                  </a:cubicBezTo>
                  <a:cubicBezTo>
                    <a:pt x="155" y="121"/>
                    <a:pt x="151" y="109"/>
                    <a:pt x="154" y="102"/>
                  </a:cubicBezTo>
                  <a:cubicBezTo>
                    <a:pt x="155" y="96"/>
                    <a:pt x="158" y="89"/>
                    <a:pt x="164" y="89"/>
                  </a:cubicBezTo>
                  <a:cubicBezTo>
                    <a:pt x="169" y="90"/>
                    <a:pt x="173" y="85"/>
                    <a:pt x="170" y="80"/>
                  </a:cubicBezTo>
                  <a:cubicBezTo>
                    <a:pt x="170" y="76"/>
                    <a:pt x="161" y="71"/>
                    <a:pt x="166" y="69"/>
                  </a:cubicBezTo>
                  <a:cubicBezTo>
                    <a:pt x="173" y="69"/>
                    <a:pt x="181" y="74"/>
                    <a:pt x="187" y="66"/>
                  </a:cubicBezTo>
                  <a:cubicBezTo>
                    <a:pt x="186" y="61"/>
                    <a:pt x="183" y="55"/>
                    <a:pt x="189" y="52"/>
                  </a:cubicBezTo>
                  <a:cubicBezTo>
                    <a:pt x="191" y="49"/>
                    <a:pt x="198" y="46"/>
                    <a:pt x="195" y="40"/>
                  </a:cubicBezTo>
                  <a:cubicBezTo>
                    <a:pt x="195" y="35"/>
                    <a:pt x="195" y="30"/>
                    <a:pt x="192" y="27"/>
                  </a:cubicBezTo>
                  <a:cubicBezTo>
                    <a:pt x="187" y="23"/>
                    <a:pt x="194" y="17"/>
                    <a:pt x="197" y="16"/>
                  </a:cubicBezTo>
                  <a:cubicBezTo>
                    <a:pt x="202" y="15"/>
                    <a:pt x="206" y="6"/>
                    <a:pt x="213" y="7"/>
                  </a:cubicBezTo>
                  <a:cubicBezTo>
                    <a:pt x="220" y="5"/>
                    <a:pt x="227" y="4"/>
                    <a:pt x="234" y="7"/>
                  </a:cubicBezTo>
                  <a:cubicBezTo>
                    <a:pt x="238" y="5"/>
                    <a:pt x="242" y="3"/>
                    <a:pt x="246" y="2"/>
                  </a:cubicBezTo>
                  <a:cubicBezTo>
                    <a:pt x="249" y="0"/>
                    <a:pt x="252" y="3"/>
                    <a:pt x="256" y="2"/>
                  </a:cubicBezTo>
                  <a:cubicBezTo>
                    <a:pt x="262" y="0"/>
                    <a:pt x="258" y="10"/>
                    <a:pt x="264" y="6"/>
                  </a:cubicBezTo>
                  <a:cubicBezTo>
                    <a:pt x="268" y="5"/>
                    <a:pt x="273" y="10"/>
                    <a:pt x="272" y="15"/>
                  </a:cubicBezTo>
                  <a:cubicBezTo>
                    <a:pt x="271" y="21"/>
                    <a:pt x="269" y="22"/>
                    <a:pt x="275" y="26"/>
                  </a:cubicBezTo>
                  <a:cubicBezTo>
                    <a:pt x="277" y="31"/>
                    <a:pt x="282" y="22"/>
                    <a:pt x="284" y="29"/>
                  </a:cubicBezTo>
                  <a:cubicBezTo>
                    <a:pt x="287" y="33"/>
                    <a:pt x="291" y="34"/>
                    <a:pt x="296" y="34"/>
                  </a:cubicBezTo>
                  <a:cubicBezTo>
                    <a:pt x="298" y="34"/>
                    <a:pt x="307" y="36"/>
                    <a:pt x="301" y="39"/>
                  </a:cubicBezTo>
                  <a:cubicBezTo>
                    <a:pt x="297" y="42"/>
                    <a:pt x="291" y="43"/>
                    <a:pt x="292" y="50"/>
                  </a:cubicBezTo>
                  <a:cubicBezTo>
                    <a:pt x="291" y="58"/>
                    <a:pt x="286" y="50"/>
                    <a:pt x="283" y="52"/>
                  </a:cubicBezTo>
                  <a:cubicBezTo>
                    <a:pt x="279" y="55"/>
                    <a:pt x="276" y="55"/>
                    <a:pt x="272" y="57"/>
                  </a:cubicBezTo>
                  <a:cubicBezTo>
                    <a:pt x="266" y="58"/>
                    <a:pt x="259" y="54"/>
                    <a:pt x="252" y="53"/>
                  </a:cubicBezTo>
                  <a:cubicBezTo>
                    <a:pt x="248" y="51"/>
                    <a:pt x="243" y="51"/>
                    <a:pt x="239" y="54"/>
                  </a:cubicBezTo>
                  <a:cubicBezTo>
                    <a:pt x="235" y="56"/>
                    <a:pt x="233" y="63"/>
                    <a:pt x="238" y="63"/>
                  </a:cubicBezTo>
                  <a:cubicBezTo>
                    <a:pt x="234" y="71"/>
                    <a:pt x="242" y="66"/>
                    <a:pt x="242" y="71"/>
                  </a:cubicBezTo>
                  <a:cubicBezTo>
                    <a:pt x="237" y="73"/>
                    <a:pt x="239" y="78"/>
                    <a:pt x="241" y="81"/>
                  </a:cubicBezTo>
                  <a:cubicBezTo>
                    <a:pt x="237" y="87"/>
                    <a:pt x="241" y="89"/>
                    <a:pt x="244" y="92"/>
                  </a:cubicBezTo>
                  <a:cubicBezTo>
                    <a:pt x="242" y="101"/>
                    <a:pt x="253" y="93"/>
                    <a:pt x="250" y="101"/>
                  </a:cubicBezTo>
                  <a:cubicBezTo>
                    <a:pt x="253" y="107"/>
                    <a:pt x="259" y="101"/>
                    <a:pt x="262" y="107"/>
                  </a:cubicBezTo>
                  <a:cubicBezTo>
                    <a:pt x="265" y="111"/>
                    <a:pt x="258" y="114"/>
                    <a:pt x="255" y="115"/>
                  </a:cubicBezTo>
                  <a:cubicBezTo>
                    <a:pt x="252" y="116"/>
                    <a:pt x="245" y="118"/>
                    <a:pt x="249" y="124"/>
                  </a:cubicBezTo>
                  <a:cubicBezTo>
                    <a:pt x="250" y="129"/>
                    <a:pt x="249" y="135"/>
                    <a:pt x="246" y="139"/>
                  </a:cubicBezTo>
                  <a:cubicBezTo>
                    <a:pt x="242" y="143"/>
                    <a:pt x="239" y="147"/>
                    <a:pt x="235" y="152"/>
                  </a:cubicBezTo>
                  <a:cubicBezTo>
                    <a:pt x="240" y="157"/>
                    <a:pt x="233" y="159"/>
                    <a:pt x="230" y="160"/>
                  </a:cubicBezTo>
                  <a:cubicBezTo>
                    <a:pt x="224" y="167"/>
                    <a:pt x="224" y="181"/>
                    <a:pt x="215" y="184"/>
                  </a:cubicBezTo>
                  <a:cubicBezTo>
                    <a:pt x="211" y="186"/>
                    <a:pt x="208" y="189"/>
                    <a:pt x="206" y="195"/>
                  </a:cubicBezTo>
                  <a:cubicBezTo>
                    <a:pt x="204" y="199"/>
                    <a:pt x="201" y="202"/>
                    <a:pt x="200" y="207"/>
                  </a:cubicBezTo>
                  <a:cubicBezTo>
                    <a:pt x="195" y="211"/>
                    <a:pt x="189" y="207"/>
                    <a:pt x="184" y="211"/>
                  </a:cubicBezTo>
                  <a:cubicBezTo>
                    <a:pt x="178" y="215"/>
                    <a:pt x="178" y="207"/>
                    <a:pt x="175" y="205"/>
                  </a:cubicBezTo>
                  <a:cubicBezTo>
                    <a:pt x="171" y="205"/>
                    <a:pt x="167" y="209"/>
                    <a:pt x="166" y="215"/>
                  </a:cubicBezTo>
                  <a:cubicBezTo>
                    <a:pt x="162" y="220"/>
                    <a:pt x="157" y="224"/>
                    <a:pt x="157" y="231"/>
                  </a:cubicBezTo>
                  <a:cubicBezTo>
                    <a:pt x="155" y="238"/>
                    <a:pt x="162" y="238"/>
                    <a:pt x="166" y="239"/>
                  </a:cubicBezTo>
                  <a:cubicBezTo>
                    <a:pt x="172" y="237"/>
                    <a:pt x="167" y="247"/>
                    <a:pt x="167" y="251"/>
                  </a:cubicBezTo>
                  <a:cubicBezTo>
                    <a:pt x="167" y="256"/>
                    <a:pt x="173" y="260"/>
                    <a:pt x="177" y="258"/>
                  </a:cubicBezTo>
                  <a:cubicBezTo>
                    <a:pt x="179" y="260"/>
                    <a:pt x="179" y="267"/>
                    <a:pt x="181" y="270"/>
                  </a:cubicBezTo>
                  <a:cubicBezTo>
                    <a:pt x="184" y="275"/>
                    <a:pt x="186" y="280"/>
                    <a:pt x="184" y="284"/>
                  </a:cubicBezTo>
                  <a:cubicBezTo>
                    <a:pt x="187" y="288"/>
                    <a:pt x="181" y="291"/>
                    <a:pt x="177" y="291"/>
                  </a:cubicBezTo>
                  <a:cubicBezTo>
                    <a:pt x="177" y="285"/>
                    <a:pt x="170" y="288"/>
                    <a:pt x="168" y="290"/>
                  </a:cubicBezTo>
                  <a:cubicBezTo>
                    <a:pt x="166" y="296"/>
                    <a:pt x="161" y="290"/>
                    <a:pt x="157" y="290"/>
                  </a:cubicBezTo>
                  <a:cubicBezTo>
                    <a:pt x="153" y="290"/>
                    <a:pt x="148" y="290"/>
                    <a:pt x="143" y="289"/>
                  </a:cubicBezTo>
                  <a:cubicBezTo>
                    <a:pt x="145" y="297"/>
                    <a:pt x="141" y="298"/>
                    <a:pt x="136" y="297"/>
                  </a:cubicBezTo>
                  <a:cubicBezTo>
                    <a:pt x="135" y="300"/>
                    <a:pt x="134" y="302"/>
                    <a:pt x="131" y="302"/>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00" name="Freeform 321">
              <a:extLst>
                <a:ext uri="{FF2B5EF4-FFF2-40B4-BE49-F238E27FC236}">
                  <a16:creationId xmlns:a16="http://schemas.microsoft.com/office/drawing/2014/main" id="{2EAA326F-4F08-4118-ADF9-DF8BEFDDED3A}"/>
                </a:ext>
              </a:extLst>
            </p:cNvPr>
            <p:cNvSpPr>
              <a:spLocks/>
            </p:cNvSpPr>
            <p:nvPr/>
          </p:nvSpPr>
          <p:spPr bwMode="auto">
            <a:xfrm>
              <a:off x="3187213" y="3748633"/>
              <a:ext cx="262013" cy="326144"/>
            </a:xfrm>
            <a:custGeom>
              <a:avLst/>
              <a:gdLst/>
              <a:ahLst/>
              <a:cxnLst>
                <a:cxn ang="0">
                  <a:pos x="431" y="282"/>
                </a:cxn>
                <a:cxn ang="0">
                  <a:pos x="434" y="258"/>
                </a:cxn>
                <a:cxn ang="0">
                  <a:pos x="404" y="238"/>
                </a:cxn>
                <a:cxn ang="0">
                  <a:pos x="377" y="213"/>
                </a:cxn>
                <a:cxn ang="0">
                  <a:pos x="379" y="238"/>
                </a:cxn>
                <a:cxn ang="0">
                  <a:pos x="373" y="268"/>
                </a:cxn>
                <a:cxn ang="0">
                  <a:pos x="376" y="318"/>
                </a:cxn>
                <a:cxn ang="0">
                  <a:pos x="342" y="328"/>
                </a:cxn>
                <a:cxn ang="0">
                  <a:pos x="320" y="363"/>
                </a:cxn>
                <a:cxn ang="0">
                  <a:pos x="267" y="417"/>
                </a:cxn>
                <a:cxn ang="0">
                  <a:pos x="236" y="453"/>
                </a:cxn>
                <a:cxn ang="0">
                  <a:pos x="224" y="511"/>
                </a:cxn>
                <a:cxn ang="0">
                  <a:pos x="204" y="582"/>
                </a:cxn>
                <a:cxn ang="0">
                  <a:pos x="185" y="614"/>
                </a:cxn>
                <a:cxn ang="0">
                  <a:pos x="156" y="602"/>
                </a:cxn>
                <a:cxn ang="0">
                  <a:pos x="118" y="484"/>
                </a:cxn>
                <a:cxn ang="0">
                  <a:pos x="94" y="337"/>
                </a:cxn>
                <a:cxn ang="0">
                  <a:pos x="77" y="315"/>
                </a:cxn>
                <a:cxn ang="0">
                  <a:pos x="33" y="323"/>
                </a:cxn>
                <a:cxn ang="0">
                  <a:pos x="45" y="293"/>
                </a:cxn>
                <a:cxn ang="0">
                  <a:pos x="10" y="265"/>
                </a:cxn>
                <a:cxn ang="0">
                  <a:pos x="44" y="256"/>
                </a:cxn>
                <a:cxn ang="0">
                  <a:pos x="49" y="226"/>
                </a:cxn>
                <a:cxn ang="0">
                  <a:pos x="28" y="200"/>
                </a:cxn>
                <a:cxn ang="0">
                  <a:pos x="52" y="180"/>
                </a:cxn>
                <a:cxn ang="0">
                  <a:pos x="82" y="155"/>
                </a:cxn>
                <a:cxn ang="0">
                  <a:pos x="110" y="116"/>
                </a:cxn>
                <a:cxn ang="0">
                  <a:pos x="135" y="76"/>
                </a:cxn>
                <a:cxn ang="0">
                  <a:pos x="112" y="52"/>
                </a:cxn>
                <a:cxn ang="0">
                  <a:pos x="110" y="22"/>
                </a:cxn>
                <a:cxn ang="0">
                  <a:pos x="155" y="20"/>
                </a:cxn>
                <a:cxn ang="0">
                  <a:pos x="180" y="8"/>
                </a:cxn>
                <a:cxn ang="0">
                  <a:pos x="194" y="44"/>
                </a:cxn>
                <a:cxn ang="0">
                  <a:pos x="204" y="72"/>
                </a:cxn>
                <a:cxn ang="0">
                  <a:pos x="198" y="90"/>
                </a:cxn>
                <a:cxn ang="0">
                  <a:pos x="223" y="110"/>
                </a:cxn>
                <a:cxn ang="0">
                  <a:pos x="225" y="138"/>
                </a:cxn>
                <a:cxn ang="0">
                  <a:pos x="241" y="165"/>
                </a:cxn>
                <a:cxn ang="0">
                  <a:pos x="275" y="185"/>
                </a:cxn>
                <a:cxn ang="0">
                  <a:pos x="303" y="195"/>
                </a:cxn>
                <a:cxn ang="0">
                  <a:pos x="334" y="205"/>
                </a:cxn>
                <a:cxn ang="0">
                  <a:pos x="367" y="204"/>
                </a:cxn>
                <a:cxn ang="0">
                  <a:pos x="376" y="181"/>
                </a:cxn>
                <a:cxn ang="0">
                  <a:pos x="405" y="199"/>
                </a:cxn>
                <a:cxn ang="0">
                  <a:pos x="434" y="180"/>
                </a:cxn>
                <a:cxn ang="0">
                  <a:pos x="485" y="148"/>
                </a:cxn>
                <a:cxn ang="0">
                  <a:pos x="515" y="160"/>
                </a:cxn>
                <a:cxn ang="0">
                  <a:pos x="526" y="183"/>
                </a:cxn>
                <a:cxn ang="0">
                  <a:pos x="492" y="208"/>
                </a:cxn>
                <a:cxn ang="0">
                  <a:pos x="478" y="258"/>
                </a:cxn>
                <a:cxn ang="0">
                  <a:pos x="460" y="286"/>
                </a:cxn>
                <a:cxn ang="0">
                  <a:pos x="445" y="307"/>
                </a:cxn>
              </a:cxnLst>
              <a:rect l="0" t="0" r="r" b="b"/>
              <a:pathLst>
                <a:path w="533" h="628">
                  <a:moveTo>
                    <a:pt x="445" y="307"/>
                  </a:moveTo>
                  <a:cubicBezTo>
                    <a:pt x="444" y="295"/>
                    <a:pt x="439" y="284"/>
                    <a:pt x="439" y="271"/>
                  </a:cubicBezTo>
                  <a:cubicBezTo>
                    <a:pt x="433" y="270"/>
                    <a:pt x="432" y="276"/>
                    <a:pt x="431" y="282"/>
                  </a:cubicBezTo>
                  <a:cubicBezTo>
                    <a:pt x="430" y="290"/>
                    <a:pt x="426" y="288"/>
                    <a:pt x="423" y="283"/>
                  </a:cubicBezTo>
                  <a:cubicBezTo>
                    <a:pt x="419" y="279"/>
                    <a:pt x="420" y="273"/>
                    <a:pt x="420" y="268"/>
                  </a:cubicBezTo>
                  <a:cubicBezTo>
                    <a:pt x="423" y="262"/>
                    <a:pt x="430" y="263"/>
                    <a:pt x="434" y="258"/>
                  </a:cubicBezTo>
                  <a:cubicBezTo>
                    <a:pt x="438" y="255"/>
                    <a:pt x="440" y="250"/>
                    <a:pt x="439" y="243"/>
                  </a:cubicBezTo>
                  <a:cubicBezTo>
                    <a:pt x="439" y="237"/>
                    <a:pt x="432" y="240"/>
                    <a:pt x="429" y="238"/>
                  </a:cubicBezTo>
                  <a:cubicBezTo>
                    <a:pt x="420" y="237"/>
                    <a:pt x="412" y="238"/>
                    <a:pt x="404" y="238"/>
                  </a:cubicBezTo>
                  <a:cubicBezTo>
                    <a:pt x="400" y="238"/>
                    <a:pt x="395" y="237"/>
                    <a:pt x="396" y="230"/>
                  </a:cubicBezTo>
                  <a:cubicBezTo>
                    <a:pt x="395" y="225"/>
                    <a:pt x="395" y="218"/>
                    <a:pt x="390" y="219"/>
                  </a:cubicBezTo>
                  <a:cubicBezTo>
                    <a:pt x="385" y="222"/>
                    <a:pt x="382" y="213"/>
                    <a:pt x="377" y="213"/>
                  </a:cubicBezTo>
                  <a:cubicBezTo>
                    <a:pt x="372" y="210"/>
                    <a:pt x="369" y="212"/>
                    <a:pt x="366" y="217"/>
                  </a:cubicBezTo>
                  <a:cubicBezTo>
                    <a:pt x="360" y="222"/>
                    <a:pt x="367" y="224"/>
                    <a:pt x="370" y="227"/>
                  </a:cubicBezTo>
                  <a:cubicBezTo>
                    <a:pt x="372" y="231"/>
                    <a:pt x="379" y="233"/>
                    <a:pt x="379" y="238"/>
                  </a:cubicBezTo>
                  <a:cubicBezTo>
                    <a:pt x="373" y="239"/>
                    <a:pt x="368" y="242"/>
                    <a:pt x="365" y="248"/>
                  </a:cubicBezTo>
                  <a:cubicBezTo>
                    <a:pt x="363" y="252"/>
                    <a:pt x="371" y="254"/>
                    <a:pt x="373" y="256"/>
                  </a:cubicBezTo>
                  <a:cubicBezTo>
                    <a:pt x="379" y="258"/>
                    <a:pt x="376" y="265"/>
                    <a:pt x="373" y="268"/>
                  </a:cubicBezTo>
                  <a:cubicBezTo>
                    <a:pt x="370" y="273"/>
                    <a:pt x="377" y="277"/>
                    <a:pt x="376" y="282"/>
                  </a:cubicBezTo>
                  <a:cubicBezTo>
                    <a:pt x="378" y="293"/>
                    <a:pt x="380" y="304"/>
                    <a:pt x="382" y="315"/>
                  </a:cubicBezTo>
                  <a:cubicBezTo>
                    <a:pt x="383" y="320"/>
                    <a:pt x="377" y="324"/>
                    <a:pt x="376" y="318"/>
                  </a:cubicBezTo>
                  <a:cubicBezTo>
                    <a:pt x="376" y="309"/>
                    <a:pt x="371" y="314"/>
                    <a:pt x="370" y="320"/>
                  </a:cubicBezTo>
                  <a:cubicBezTo>
                    <a:pt x="366" y="323"/>
                    <a:pt x="366" y="307"/>
                    <a:pt x="363" y="313"/>
                  </a:cubicBezTo>
                  <a:cubicBezTo>
                    <a:pt x="358" y="322"/>
                    <a:pt x="348" y="322"/>
                    <a:pt x="342" y="328"/>
                  </a:cubicBezTo>
                  <a:cubicBezTo>
                    <a:pt x="340" y="333"/>
                    <a:pt x="346" y="339"/>
                    <a:pt x="342" y="343"/>
                  </a:cubicBezTo>
                  <a:cubicBezTo>
                    <a:pt x="339" y="347"/>
                    <a:pt x="339" y="352"/>
                    <a:pt x="334" y="355"/>
                  </a:cubicBezTo>
                  <a:cubicBezTo>
                    <a:pt x="330" y="360"/>
                    <a:pt x="325" y="362"/>
                    <a:pt x="320" y="363"/>
                  </a:cubicBezTo>
                  <a:cubicBezTo>
                    <a:pt x="312" y="364"/>
                    <a:pt x="308" y="374"/>
                    <a:pt x="302" y="380"/>
                  </a:cubicBezTo>
                  <a:cubicBezTo>
                    <a:pt x="297" y="388"/>
                    <a:pt x="293" y="397"/>
                    <a:pt x="285" y="399"/>
                  </a:cubicBezTo>
                  <a:cubicBezTo>
                    <a:pt x="281" y="408"/>
                    <a:pt x="274" y="413"/>
                    <a:pt x="267" y="417"/>
                  </a:cubicBezTo>
                  <a:cubicBezTo>
                    <a:pt x="262" y="419"/>
                    <a:pt x="259" y="425"/>
                    <a:pt x="259" y="432"/>
                  </a:cubicBezTo>
                  <a:cubicBezTo>
                    <a:pt x="256" y="438"/>
                    <a:pt x="249" y="441"/>
                    <a:pt x="243" y="439"/>
                  </a:cubicBezTo>
                  <a:cubicBezTo>
                    <a:pt x="239" y="442"/>
                    <a:pt x="240" y="450"/>
                    <a:pt x="236" y="453"/>
                  </a:cubicBezTo>
                  <a:cubicBezTo>
                    <a:pt x="231" y="448"/>
                    <a:pt x="224" y="452"/>
                    <a:pt x="222" y="458"/>
                  </a:cubicBezTo>
                  <a:cubicBezTo>
                    <a:pt x="217" y="470"/>
                    <a:pt x="224" y="484"/>
                    <a:pt x="221" y="496"/>
                  </a:cubicBezTo>
                  <a:cubicBezTo>
                    <a:pt x="218" y="502"/>
                    <a:pt x="226" y="505"/>
                    <a:pt x="224" y="511"/>
                  </a:cubicBezTo>
                  <a:cubicBezTo>
                    <a:pt x="222" y="525"/>
                    <a:pt x="215" y="537"/>
                    <a:pt x="213" y="551"/>
                  </a:cubicBezTo>
                  <a:cubicBezTo>
                    <a:pt x="213" y="560"/>
                    <a:pt x="216" y="569"/>
                    <a:pt x="215" y="577"/>
                  </a:cubicBezTo>
                  <a:cubicBezTo>
                    <a:pt x="211" y="578"/>
                    <a:pt x="204" y="574"/>
                    <a:pt x="204" y="582"/>
                  </a:cubicBezTo>
                  <a:cubicBezTo>
                    <a:pt x="204" y="587"/>
                    <a:pt x="198" y="592"/>
                    <a:pt x="200" y="596"/>
                  </a:cubicBezTo>
                  <a:cubicBezTo>
                    <a:pt x="207" y="600"/>
                    <a:pt x="198" y="602"/>
                    <a:pt x="195" y="603"/>
                  </a:cubicBezTo>
                  <a:cubicBezTo>
                    <a:pt x="190" y="604"/>
                    <a:pt x="185" y="607"/>
                    <a:pt x="185" y="614"/>
                  </a:cubicBezTo>
                  <a:cubicBezTo>
                    <a:pt x="185" y="622"/>
                    <a:pt x="178" y="623"/>
                    <a:pt x="173" y="628"/>
                  </a:cubicBezTo>
                  <a:cubicBezTo>
                    <a:pt x="168" y="627"/>
                    <a:pt x="166" y="620"/>
                    <a:pt x="163" y="617"/>
                  </a:cubicBezTo>
                  <a:cubicBezTo>
                    <a:pt x="159" y="613"/>
                    <a:pt x="158" y="607"/>
                    <a:pt x="156" y="602"/>
                  </a:cubicBezTo>
                  <a:cubicBezTo>
                    <a:pt x="153" y="582"/>
                    <a:pt x="146" y="564"/>
                    <a:pt x="138" y="547"/>
                  </a:cubicBezTo>
                  <a:cubicBezTo>
                    <a:pt x="134" y="540"/>
                    <a:pt x="131" y="532"/>
                    <a:pt x="129" y="523"/>
                  </a:cubicBezTo>
                  <a:cubicBezTo>
                    <a:pt x="126" y="510"/>
                    <a:pt x="123" y="496"/>
                    <a:pt x="118" y="484"/>
                  </a:cubicBezTo>
                  <a:cubicBezTo>
                    <a:pt x="112" y="469"/>
                    <a:pt x="104" y="455"/>
                    <a:pt x="101" y="438"/>
                  </a:cubicBezTo>
                  <a:cubicBezTo>
                    <a:pt x="95" y="411"/>
                    <a:pt x="90" y="383"/>
                    <a:pt x="88" y="355"/>
                  </a:cubicBezTo>
                  <a:cubicBezTo>
                    <a:pt x="88" y="348"/>
                    <a:pt x="94" y="343"/>
                    <a:pt x="94" y="337"/>
                  </a:cubicBezTo>
                  <a:cubicBezTo>
                    <a:pt x="89" y="334"/>
                    <a:pt x="87" y="328"/>
                    <a:pt x="87" y="321"/>
                  </a:cubicBezTo>
                  <a:cubicBezTo>
                    <a:pt x="85" y="317"/>
                    <a:pt x="88" y="308"/>
                    <a:pt x="85" y="307"/>
                  </a:cubicBezTo>
                  <a:cubicBezTo>
                    <a:pt x="81" y="306"/>
                    <a:pt x="77" y="309"/>
                    <a:pt x="77" y="315"/>
                  </a:cubicBezTo>
                  <a:cubicBezTo>
                    <a:pt x="79" y="318"/>
                    <a:pt x="81" y="324"/>
                    <a:pt x="77" y="328"/>
                  </a:cubicBezTo>
                  <a:cubicBezTo>
                    <a:pt x="72" y="336"/>
                    <a:pt x="63" y="337"/>
                    <a:pt x="56" y="341"/>
                  </a:cubicBezTo>
                  <a:cubicBezTo>
                    <a:pt x="46" y="341"/>
                    <a:pt x="39" y="331"/>
                    <a:pt x="33" y="323"/>
                  </a:cubicBezTo>
                  <a:cubicBezTo>
                    <a:pt x="28" y="317"/>
                    <a:pt x="22" y="311"/>
                    <a:pt x="18" y="303"/>
                  </a:cubicBezTo>
                  <a:cubicBezTo>
                    <a:pt x="24" y="303"/>
                    <a:pt x="31" y="306"/>
                    <a:pt x="37" y="302"/>
                  </a:cubicBezTo>
                  <a:cubicBezTo>
                    <a:pt x="41" y="301"/>
                    <a:pt x="43" y="297"/>
                    <a:pt x="45" y="293"/>
                  </a:cubicBezTo>
                  <a:cubicBezTo>
                    <a:pt x="44" y="288"/>
                    <a:pt x="38" y="294"/>
                    <a:pt x="34" y="292"/>
                  </a:cubicBezTo>
                  <a:cubicBezTo>
                    <a:pt x="23" y="291"/>
                    <a:pt x="11" y="285"/>
                    <a:pt x="4" y="274"/>
                  </a:cubicBezTo>
                  <a:cubicBezTo>
                    <a:pt x="0" y="269"/>
                    <a:pt x="8" y="268"/>
                    <a:pt x="10" y="265"/>
                  </a:cubicBezTo>
                  <a:cubicBezTo>
                    <a:pt x="17" y="269"/>
                    <a:pt x="14" y="259"/>
                    <a:pt x="17" y="258"/>
                  </a:cubicBezTo>
                  <a:cubicBezTo>
                    <a:pt x="22" y="259"/>
                    <a:pt x="28" y="257"/>
                    <a:pt x="33" y="260"/>
                  </a:cubicBezTo>
                  <a:cubicBezTo>
                    <a:pt x="39" y="263"/>
                    <a:pt x="40" y="256"/>
                    <a:pt x="44" y="256"/>
                  </a:cubicBezTo>
                  <a:cubicBezTo>
                    <a:pt x="49" y="253"/>
                    <a:pt x="49" y="263"/>
                    <a:pt x="54" y="258"/>
                  </a:cubicBezTo>
                  <a:cubicBezTo>
                    <a:pt x="58" y="255"/>
                    <a:pt x="55" y="252"/>
                    <a:pt x="57" y="248"/>
                  </a:cubicBezTo>
                  <a:cubicBezTo>
                    <a:pt x="54" y="241"/>
                    <a:pt x="51" y="234"/>
                    <a:pt x="49" y="226"/>
                  </a:cubicBezTo>
                  <a:cubicBezTo>
                    <a:pt x="46" y="228"/>
                    <a:pt x="40" y="226"/>
                    <a:pt x="39" y="220"/>
                  </a:cubicBezTo>
                  <a:cubicBezTo>
                    <a:pt x="39" y="216"/>
                    <a:pt x="44" y="207"/>
                    <a:pt x="39" y="207"/>
                  </a:cubicBezTo>
                  <a:cubicBezTo>
                    <a:pt x="35" y="206"/>
                    <a:pt x="29" y="207"/>
                    <a:pt x="28" y="200"/>
                  </a:cubicBezTo>
                  <a:cubicBezTo>
                    <a:pt x="29" y="194"/>
                    <a:pt x="31" y="190"/>
                    <a:pt x="35" y="186"/>
                  </a:cubicBezTo>
                  <a:cubicBezTo>
                    <a:pt x="39" y="183"/>
                    <a:pt x="39" y="177"/>
                    <a:pt x="44" y="174"/>
                  </a:cubicBezTo>
                  <a:cubicBezTo>
                    <a:pt x="49" y="169"/>
                    <a:pt x="49" y="179"/>
                    <a:pt x="52" y="180"/>
                  </a:cubicBezTo>
                  <a:cubicBezTo>
                    <a:pt x="57" y="180"/>
                    <a:pt x="61" y="176"/>
                    <a:pt x="66" y="177"/>
                  </a:cubicBezTo>
                  <a:cubicBezTo>
                    <a:pt x="70" y="177"/>
                    <a:pt x="73" y="173"/>
                    <a:pt x="74" y="169"/>
                  </a:cubicBezTo>
                  <a:cubicBezTo>
                    <a:pt x="78" y="165"/>
                    <a:pt x="79" y="159"/>
                    <a:pt x="82" y="155"/>
                  </a:cubicBezTo>
                  <a:cubicBezTo>
                    <a:pt x="87" y="153"/>
                    <a:pt x="94" y="150"/>
                    <a:pt x="96" y="142"/>
                  </a:cubicBezTo>
                  <a:cubicBezTo>
                    <a:pt x="98" y="136"/>
                    <a:pt x="99" y="127"/>
                    <a:pt x="106" y="127"/>
                  </a:cubicBezTo>
                  <a:cubicBezTo>
                    <a:pt x="113" y="125"/>
                    <a:pt x="105" y="119"/>
                    <a:pt x="110" y="116"/>
                  </a:cubicBezTo>
                  <a:cubicBezTo>
                    <a:pt x="114" y="110"/>
                    <a:pt x="121" y="106"/>
                    <a:pt x="121" y="97"/>
                  </a:cubicBezTo>
                  <a:cubicBezTo>
                    <a:pt x="123" y="93"/>
                    <a:pt x="117" y="86"/>
                    <a:pt x="123" y="85"/>
                  </a:cubicBezTo>
                  <a:cubicBezTo>
                    <a:pt x="127" y="82"/>
                    <a:pt x="135" y="83"/>
                    <a:pt x="135" y="76"/>
                  </a:cubicBezTo>
                  <a:cubicBezTo>
                    <a:pt x="132" y="71"/>
                    <a:pt x="127" y="72"/>
                    <a:pt x="123" y="71"/>
                  </a:cubicBezTo>
                  <a:cubicBezTo>
                    <a:pt x="124" y="63"/>
                    <a:pt x="118" y="67"/>
                    <a:pt x="116" y="63"/>
                  </a:cubicBezTo>
                  <a:cubicBezTo>
                    <a:pt x="118" y="57"/>
                    <a:pt x="107" y="57"/>
                    <a:pt x="112" y="52"/>
                  </a:cubicBezTo>
                  <a:cubicBezTo>
                    <a:pt x="115" y="47"/>
                    <a:pt x="106" y="43"/>
                    <a:pt x="113" y="40"/>
                  </a:cubicBezTo>
                  <a:cubicBezTo>
                    <a:pt x="119" y="35"/>
                    <a:pt x="105" y="38"/>
                    <a:pt x="110" y="33"/>
                  </a:cubicBezTo>
                  <a:cubicBezTo>
                    <a:pt x="109" y="29"/>
                    <a:pt x="104" y="28"/>
                    <a:pt x="110" y="22"/>
                  </a:cubicBezTo>
                  <a:cubicBezTo>
                    <a:pt x="114" y="20"/>
                    <a:pt x="119" y="19"/>
                    <a:pt x="123" y="21"/>
                  </a:cubicBezTo>
                  <a:cubicBezTo>
                    <a:pt x="130" y="22"/>
                    <a:pt x="137" y="25"/>
                    <a:pt x="144" y="25"/>
                  </a:cubicBezTo>
                  <a:cubicBezTo>
                    <a:pt x="148" y="23"/>
                    <a:pt x="150" y="23"/>
                    <a:pt x="155" y="20"/>
                  </a:cubicBezTo>
                  <a:cubicBezTo>
                    <a:pt x="158" y="18"/>
                    <a:pt x="163" y="26"/>
                    <a:pt x="164" y="19"/>
                  </a:cubicBezTo>
                  <a:cubicBezTo>
                    <a:pt x="163" y="13"/>
                    <a:pt x="167" y="10"/>
                    <a:pt x="171" y="8"/>
                  </a:cubicBezTo>
                  <a:cubicBezTo>
                    <a:pt x="174" y="6"/>
                    <a:pt x="181" y="0"/>
                    <a:pt x="180" y="8"/>
                  </a:cubicBezTo>
                  <a:cubicBezTo>
                    <a:pt x="181" y="14"/>
                    <a:pt x="183" y="19"/>
                    <a:pt x="185" y="25"/>
                  </a:cubicBezTo>
                  <a:cubicBezTo>
                    <a:pt x="190" y="25"/>
                    <a:pt x="194" y="26"/>
                    <a:pt x="196" y="31"/>
                  </a:cubicBezTo>
                  <a:cubicBezTo>
                    <a:pt x="196" y="34"/>
                    <a:pt x="191" y="38"/>
                    <a:pt x="194" y="44"/>
                  </a:cubicBezTo>
                  <a:cubicBezTo>
                    <a:pt x="193" y="51"/>
                    <a:pt x="199" y="51"/>
                    <a:pt x="202" y="52"/>
                  </a:cubicBezTo>
                  <a:cubicBezTo>
                    <a:pt x="204" y="57"/>
                    <a:pt x="211" y="53"/>
                    <a:pt x="208" y="60"/>
                  </a:cubicBezTo>
                  <a:cubicBezTo>
                    <a:pt x="213" y="66"/>
                    <a:pt x="209" y="69"/>
                    <a:pt x="204" y="72"/>
                  </a:cubicBezTo>
                  <a:cubicBezTo>
                    <a:pt x="201" y="77"/>
                    <a:pt x="197" y="70"/>
                    <a:pt x="196" y="67"/>
                  </a:cubicBezTo>
                  <a:cubicBezTo>
                    <a:pt x="191" y="67"/>
                    <a:pt x="190" y="72"/>
                    <a:pt x="192" y="77"/>
                  </a:cubicBezTo>
                  <a:cubicBezTo>
                    <a:pt x="198" y="80"/>
                    <a:pt x="195" y="86"/>
                    <a:pt x="198" y="90"/>
                  </a:cubicBezTo>
                  <a:cubicBezTo>
                    <a:pt x="195" y="93"/>
                    <a:pt x="197" y="102"/>
                    <a:pt x="202" y="96"/>
                  </a:cubicBezTo>
                  <a:cubicBezTo>
                    <a:pt x="206" y="95"/>
                    <a:pt x="208" y="102"/>
                    <a:pt x="211" y="105"/>
                  </a:cubicBezTo>
                  <a:cubicBezTo>
                    <a:pt x="215" y="105"/>
                    <a:pt x="219" y="107"/>
                    <a:pt x="223" y="110"/>
                  </a:cubicBezTo>
                  <a:cubicBezTo>
                    <a:pt x="222" y="115"/>
                    <a:pt x="226" y="117"/>
                    <a:pt x="231" y="117"/>
                  </a:cubicBezTo>
                  <a:cubicBezTo>
                    <a:pt x="235" y="120"/>
                    <a:pt x="239" y="123"/>
                    <a:pt x="233" y="127"/>
                  </a:cubicBezTo>
                  <a:cubicBezTo>
                    <a:pt x="229" y="131"/>
                    <a:pt x="226" y="132"/>
                    <a:pt x="225" y="138"/>
                  </a:cubicBezTo>
                  <a:cubicBezTo>
                    <a:pt x="225" y="143"/>
                    <a:pt x="223" y="147"/>
                    <a:pt x="220" y="152"/>
                  </a:cubicBezTo>
                  <a:cubicBezTo>
                    <a:pt x="221" y="157"/>
                    <a:pt x="227" y="158"/>
                    <a:pt x="230" y="158"/>
                  </a:cubicBezTo>
                  <a:cubicBezTo>
                    <a:pt x="233" y="162"/>
                    <a:pt x="238" y="163"/>
                    <a:pt x="241" y="165"/>
                  </a:cubicBezTo>
                  <a:cubicBezTo>
                    <a:pt x="243" y="171"/>
                    <a:pt x="249" y="173"/>
                    <a:pt x="253" y="176"/>
                  </a:cubicBezTo>
                  <a:cubicBezTo>
                    <a:pt x="257" y="172"/>
                    <a:pt x="260" y="181"/>
                    <a:pt x="264" y="181"/>
                  </a:cubicBezTo>
                  <a:cubicBezTo>
                    <a:pt x="269" y="178"/>
                    <a:pt x="269" y="187"/>
                    <a:pt x="275" y="185"/>
                  </a:cubicBezTo>
                  <a:cubicBezTo>
                    <a:pt x="279" y="191"/>
                    <a:pt x="281" y="182"/>
                    <a:pt x="285" y="185"/>
                  </a:cubicBezTo>
                  <a:cubicBezTo>
                    <a:pt x="289" y="191"/>
                    <a:pt x="293" y="180"/>
                    <a:pt x="296" y="186"/>
                  </a:cubicBezTo>
                  <a:cubicBezTo>
                    <a:pt x="300" y="187"/>
                    <a:pt x="306" y="188"/>
                    <a:pt x="303" y="195"/>
                  </a:cubicBezTo>
                  <a:cubicBezTo>
                    <a:pt x="307" y="195"/>
                    <a:pt x="310" y="199"/>
                    <a:pt x="314" y="201"/>
                  </a:cubicBezTo>
                  <a:cubicBezTo>
                    <a:pt x="317" y="203"/>
                    <a:pt x="324" y="194"/>
                    <a:pt x="323" y="203"/>
                  </a:cubicBezTo>
                  <a:cubicBezTo>
                    <a:pt x="326" y="208"/>
                    <a:pt x="330" y="201"/>
                    <a:pt x="334" y="205"/>
                  </a:cubicBezTo>
                  <a:cubicBezTo>
                    <a:pt x="338" y="207"/>
                    <a:pt x="342" y="210"/>
                    <a:pt x="346" y="205"/>
                  </a:cubicBezTo>
                  <a:cubicBezTo>
                    <a:pt x="348" y="212"/>
                    <a:pt x="353" y="209"/>
                    <a:pt x="356" y="210"/>
                  </a:cubicBezTo>
                  <a:cubicBezTo>
                    <a:pt x="360" y="208"/>
                    <a:pt x="366" y="211"/>
                    <a:pt x="367" y="204"/>
                  </a:cubicBezTo>
                  <a:cubicBezTo>
                    <a:pt x="368" y="199"/>
                    <a:pt x="362" y="195"/>
                    <a:pt x="364" y="189"/>
                  </a:cubicBezTo>
                  <a:cubicBezTo>
                    <a:pt x="365" y="184"/>
                    <a:pt x="365" y="177"/>
                    <a:pt x="369" y="175"/>
                  </a:cubicBezTo>
                  <a:cubicBezTo>
                    <a:pt x="372" y="173"/>
                    <a:pt x="378" y="175"/>
                    <a:pt x="376" y="181"/>
                  </a:cubicBezTo>
                  <a:cubicBezTo>
                    <a:pt x="376" y="187"/>
                    <a:pt x="377" y="192"/>
                    <a:pt x="378" y="197"/>
                  </a:cubicBezTo>
                  <a:cubicBezTo>
                    <a:pt x="380" y="201"/>
                    <a:pt x="386" y="200"/>
                    <a:pt x="390" y="201"/>
                  </a:cubicBezTo>
                  <a:cubicBezTo>
                    <a:pt x="395" y="204"/>
                    <a:pt x="401" y="204"/>
                    <a:pt x="405" y="199"/>
                  </a:cubicBezTo>
                  <a:cubicBezTo>
                    <a:pt x="414" y="203"/>
                    <a:pt x="424" y="202"/>
                    <a:pt x="434" y="201"/>
                  </a:cubicBezTo>
                  <a:cubicBezTo>
                    <a:pt x="436" y="196"/>
                    <a:pt x="436" y="189"/>
                    <a:pt x="431" y="189"/>
                  </a:cubicBezTo>
                  <a:cubicBezTo>
                    <a:pt x="425" y="185"/>
                    <a:pt x="429" y="178"/>
                    <a:pt x="434" y="180"/>
                  </a:cubicBezTo>
                  <a:cubicBezTo>
                    <a:pt x="444" y="181"/>
                    <a:pt x="449" y="170"/>
                    <a:pt x="456" y="163"/>
                  </a:cubicBezTo>
                  <a:cubicBezTo>
                    <a:pt x="460" y="158"/>
                    <a:pt x="467" y="158"/>
                    <a:pt x="471" y="153"/>
                  </a:cubicBezTo>
                  <a:cubicBezTo>
                    <a:pt x="475" y="150"/>
                    <a:pt x="480" y="143"/>
                    <a:pt x="485" y="148"/>
                  </a:cubicBezTo>
                  <a:cubicBezTo>
                    <a:pt x="489" y="150"/>
                    <a:pt x="495" y="153"/>
                    <a:pt x="499" y="148"/>
                  </a:cubicBezTo>
                  <a:cubicBezTo>
                    <a:pt x="502" y="146"/>
                    <a:pt x="506" y="139"/>
                    <a:pt x="510" y="146"/>
                  </a:cubicBezTo>
                  <a:cubicBezTo>
                    <a:pt x="512" y="149"/>
                    <a:pt x="519" y="154"/>
                    <a:pt x="515" y="160"/>
                  </a:cubicBezTo>
                  <a:cubicBezTo>
                    <a:pt x="510" y="165"/>
                    <a:pt x="515" y="167"/>
                    <a:pt x="519" y="166"/>
                  </a:cubicBezTo>
                  <a:cubicBezTo>
                    <a:pt x="523" y="167"/>
                    <a:pt x="527" y="169"/>
                    <a:pt x="532" y="169"/>
                  </a:cubicBezTo>
                  <a:cubicBezTo>
                    <a:pt x="533" y="175"/>
                    <a:pt x="529" y="179"/>
                    <a:pt x="526" y="183"/>
                  </a:cubicBezTo>
                  <a:cubicBezTo>
                    <a:pt x="524" y="187"/>
                    <a:pt x="530" y="196"/>
                    <a:pt x="523" y="193"/>
                  </a:cubicBezTo>
                  <a:cubicBezTo>
                    <a:pt x="518" y="192"/>
                    <a:pt x="512" y="189"/>
                    <a:pt x="507" y="195"/>
                  </a:cubicBezTo>
                  <a:cubicBezTo>
                    <a:pt x="503" y="200"/>
                    <a:pt x="496" y="202"/>
                    <a:pt x="492" y="208"/>
                  </a:cubicBezTo>
                  <a:cubicBezTo>
                    <a:pt x="490" y="213"/>
                    <a:pt x="493" y="220"/>
                    <a:pt x="489" y="224"/>
                  </a:cubicBezTo>
                  <a:cubicBezTo>
                    <a:pt x="487" y="228"/>
                    <a:pt x="480" y="233"/>
                    <a:pt x="484" y="239"/>
                  </a:cubicBezTo>
                  <a:cubicBezTo>
                    <a:pt x="485" y="246"/>
                    <a:pt x="480" y="251"/>
                    <a:pt x="478" y="258"/>
                  </a:cubicBezTo>
                  <a:cubicBezTo>
                    <a:pt x="476" y="261"/>
                    <a:pt x="475" y="269"/>
                    <a:pt x="470" y="267"/>
                  </a:cubicBezTo>
                  <a:cubicBezTo>
                    <a:pt x="467" y="267"/>
                    <a:pt x="460" y="259"/>
                    <a:pt x="460" y="267"/>
                  </a:cubicBezTo>
                  <a:cubicBezTo>
                    <a:pt x="460" y="273"/>
                    <a:pt x="463" y="280"/>
                    <a:pt x="460" y="286"/>
                  </a:cubicBezTo>
                  <a:cubicBezTo>
                    <a:pt x="454" y="286"/>
                    <a:pt x="454" y="292"/>
                    <a:pt x="456" y="298"/>
                  </a:cubicBezTo>
                  <a:cubicBezTo>
                    <a:pt x="456" y="303"/>
                    <a:pt x="456" y="309"/>
                    <a:pt x="451" y="310"/>
                  </a:cubicBezTo>
                  <a:cubicBezTo>
                    <a:pt x="449" y="309"/>
                    <a:pt x="447" y="308"/>
                    <a:pt x="445" y="307"/>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01" name="Freeform 322">
              <a:extLst>
                <a:ext uri="{FF2B5EF4-FFF2-40B4-BE49-F238E27FC236}">
                  <a16:creationId xmlns:a16="http://schemas.microsoft.com/office/drawing/2014/main" id="{9075FB69-954C-4F9D-AA07-758843A72914}"/>
                </a:ext>
              </a:extLst>
            </p:cNvPr>
            <p:cNvSpPr>
              <a:spLocks/>
            </p:cNvSpPr>
            <p:nvPr/>
          </p:nvSpPr>
          <p:spPr bwMode="auto">
            <a:xfrm>
              <a:off x="3289818" y="4052789"/>
              <a:ext cx="21987" cy="47639"/>
            </a:xfrm>
            <a:custGeom>
              <a:avLst/>
              <a:gdLst/>
              <a:ahLst/>
              <a:cxnLst>
                <a:cxn ang="0">
                  <a:pos x="19" y="88"/>
                </a:cxn>
                <a:cxn ang="0">
                  <a:pos x="8" y="69"/>
                </a:cxn>
                <a:cxn ang="0">
                  <a:pos x="4" y="32"/>
                </a:cxn>
                <a:cxn ang="0">
                  <a:pos x="5" y="20"/>
                </a:cxn>
                <a:cxn ang="0">
                  <a:pos x="12" y="9"/>
                </a:cxn>
                <a:cxn ang="0">
                  <a:pos x="16" y="9"/>
                </a:cxn>
                <a:cxn ang="0">
                  <a:pos x="27" y="25"/>
                </a:cxn>
                <a:cxn ang="0">
                  <a:pos x="33" y="36"/>
                </a:cxn>
                <a:cxn ang="0">
                  <a:pos x="42" y="63"/>
                </a:cxn>
                <a:cxn ang="0">
                  <a:pos x="19" y="88"/>
                </a:cxn>
              </a:cxnLst>
              <a:rect l="0" t="0" r="r" b="b"/>
              <a:pathLst>
                <a:path w="42" h="89">
                  <a:moveTo>
                    <a:pt x="19" y="88"/>
                  </a:moveTo>
                  <a:cubicBezTo>
                    <a:pt x="11" y="89"/>
                    <a:pt x="10" y="77"/>
                    <a:pt x="8" y="69"/>
                  </a:cubicBezTo>
                  <a:cubicBezTo>
                    <a:pt x="4" y="57"/>
                    <a:pt x="8" y="44"/>
                    <a:pt x="4" y="32"/>
                  </a:cubicBezTo>
                  <a:cubicBezTo>
                    <a:pt x="8" y="28"/>
                    <a:pt x="0" y="21"/>
                    <a:pt x="5" y="20"/>
                  </a:cubicBezTo>
                  <a:cubicBezTo>
                    <a:pt x="10" y="21"/>
                    <a:pt x="9" y="13"/>
                    <a:pt x="12" y="9"/>
                  </a:cubicBezTo>
                  <a:cubicBezTo>
                    <a:pt x="10" y="0"/>
                    <a:pt x="12" y="5"/>
                    <a:pt x="16" y="9"/>
                  </a:cubicBezTo>
                  <a:cubicBezTo>
                    <a:pt x="22" y="11"/>
                    <a:pt x="24" y="19"/>
                    <a:pt x="27" y="25"/>
                  </a:cubicBezTo>
                  <a:cubicBezTo>
                    <a:pt x="28" y="30"/>
                    <a:pt x="28" y="34"/>
                    <a:pt x="33" y="36"/>
                  </a:cubicBezTo>
                  <a:cubicBezTo>
                    <a:pt x="34" y="46"/>
                    <a:pt x="42" y="53"/>
                    <a:pt x="42" y="63"/>
                  </a:cubicBezTo>
                  <a:cubicBezTo>
                    <a:pt x="40" y="77"/>
                    <a:pt x="30" y="89"/>
                    <a:pt x="19" y="88"/>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02" name="Freeform 323">
              <a:extLst>
                <a:ext uri="{FF2B5EF4-FFF2-40B4-BE49-F238E27FC236}">
                  <a16:creationId xmlns:a16="http://schemas.microsoft.com/office/drawing/2014/main" id="{0E974638-36CE-47BB-96D4-E19043A57DE0}"/>
                </a:ext>
              </a:extLst>
            </p:cNvPr>
            <p:cNvSpPr>
              <a:spLocks/>
            </p:cNvSpPr>
            <p:nvPr/>
          </p:nvSpPr>
          <p:spPr bwMode="auto">
            <a:xfrm>
              <a:off x="3295314" y="3810930"/>
              <a:ext cx="71459" cy="47639"/>
            </a:xfrm>
            <a:custGeom>
              <a:avLst/>
              <a:gdLst/>
              <a:ahLst/>
              <a:cxnLst>
                <a:cxn ang="0">
                  <a:pos x="19" y="4"/>
                </a:cxn>
                <a:cxn ang="0">
                  <a:pos x="26" y="3"/>
                </a:cxn>
                <a:cxn ang="0">
                  <a:pos x="38" y="1"/>
                </a:cxn>
                <a:cxn ang="0">
                  <a:pos x="46" y="10"/>
                </a:cxn>
                <a:cxn ang="0">
                  <a:pos x="58" y="18"/>
                </a:cxn>
                <a:cxn ang="0">
                  <a:pos x="67" y="27"/>
                </a:cxn>
                <a:cxn ang="0">
                  <a:pos x="77" y="28"/>
                </a:cxn>
                <a:cxn ang="0">
                  <a:pos x="84" y="39"/>
                </a:cxn>
                <a:cxn ang="0">
                  <a:pos x="95" y="42"/>
                </a:cxn>
                <a:cxn ang="0">
                  <a:pos x="102" y="48"/>
                </a:cxn>
                <a:cxn ang="0">
                  <a:pos x="110" y="57"/>
                </a:cxn>
                <a:cxn ang="0">
                  <a:pos x="118" y="56"/>
                </a:cxn>
                <a:cxn ang="0">
                  <a:pos x="128" y="55"/>
                </a:cxn>
                <a:cxn ang="0">
                  <a:pos x="140" y="59"/>
                </a:cxn>
                <a:cxn ang="0">
                  <a:pos x="148" y="61"/>
                </a:cxn>
                <a:cxn ang="0">
                  <a:pos x="149" y="82"/>
                </a:cxn>
                <a:cxn ang="0">
                  <a:pos x="142" y="91"/>
                </a:cxn>
                <a:cxn ang="0">
                  <a:pos x="130" y="91"/>
                </a:cxn>
                <a:cxn ang="0">
                  <a:pos x="120" y="88"/>
                </a:cxn>
                <a:cxn ang="0">
                  <a:pos x="107" y="87"/>
                </a:cxn>
                <a:cxn ang="0">
                  <a:pos x="99" y="83"/>
                </a:cxn>
                <a:cxn ang="0">
                  <a:pos x="88" y="77"/>
                </a:cxn>
                <a:cxn ang="0">
                  <a:pos x="81" y="69"/>
                </a:cxn>
                <a:cxn ang="0">
                  <a:pos x="70" y="69"/>
                </a:cxn>
                <a:cxn ang="0">
                  <a:pos x="60" y="69"/>
                </a:cxn>
                <a:cxn ang="0">
                  <a:pos x="49" y="62"/>
                </a:cxn>
                <a:cxn ang="0">
                  <a:pos x="37" y="56"/>
                </a:cxn>
                <a:cxn ang="0">
                  <a:pos x="26" y="52"/>
                </a:cxn>
                <a:cxn ang="0">
                  <a:pos x="16" y="43"/>
                </a:cxn>
                <a:cxn ang="0">
                  <a:pos x="5" y="38"/>
                </a:cxn>
                <a:cxn ang="0">
                  <a:pos x="7" y="25"/>
                </a:cxn>
                <a:cxn ang="0">
                  <a:pos x="11" y="13"/>
                </a:cxn>
                <a:cxn ang="0">
                  <a:pos x="19" y="4"/>
                </a:cxn>
              </a:cxnLst>
              <a:rect l="0" t="0" r="r" b="b"/>
              <a:pathLst>
                <a:path w="150" h="94">
                  <a:moveTo>
                    <a:pt x="19" y="4"/>
                  </a:moveTo>
                  <a:cubicBezTo>
                    <a:pt x="20" y="12"/>
                    <a:pt x="27" y="9"/>
                    <a:pt x="26" y="3"/>
                  </a:cubicBezTo>
                  <a:cubicBezTo>
                    <a:pt x="29" y="0"/>
                    <a:pt x="34" y="0"/>
                    <a:pt x="38" y="1"/>
                  </a:cubicBezTo>
                  <a:cubicBezTo>
                    <a:pt x="41" y="3"/>
                    <a:pt x="40" y="11"/>
                    <a:pt x="46" y="10"/>
                  </a:cubicBezTo>
                  <a:cubicBezTo>
                    <a:pt x="50" y="12"/>
                    <a:pt x="53" y="19"/>
                    <a:pt x="58" y="18"/>
                  </a:cubicBezTo>
                  <a:cubicBezTo>
                    <a:pt x="61" y="17"/>
                    <a:pt x="64" y="24"/>
                    <a:pt x="67" y="27"/>
                  </a:cubicBezTo>
                  <a:cubicBezTo>
                    <a:pt x="69" y="29"/>
                    <a:pt x="75" y="23"/>
                    <a:pt x="77" y="28"/>
                  </a:cubicBezTo>
                  <a:cubicBezTo>
                    <a:pt x="77" y="34"/>
                    <a:pt x="80" y="37"/>
                    <a:pt x="84" y="39"/>
                  </a:cubicBezTo>
                  <a:cubicBezTo>
                    <a:pt x="88" y="46"/>
                    <a:pt x="92" y="40"/>
                    <a:pt x="95" y="42"/>
                  </a:cubicBezTo>
                  <a:cubicBezTo>
                    <a:pt x="90" y="49"/>
                    <a:pt x="98" y="48"/>
                    <a:pt x="102" y="48"/>
                  </a:cubicBezTo>
                  <a:cubicBezTo>
                    <a:pt x="106" y="47"/>
                    <a:pt x="109" y="53"/>
                    <a:pt x="110" y="57"/>
                  </a:cubicBezTo>
                  <a:cubicBezTo>
                    <a:pt x="112" y="51"/>
                    <a:pt x="113" y="56"/>
                    <a:pt x="118" y="56"/>
                  </a:cubicBezTo>
                  <a:cubicBezTo>
                    <a:pt x="120" y="50"/>
                    <a:pt x="125" y="53"/>
                    <a:pt x="128" y="55"/>
                  </a:cubicBezTo>
                  <a:cubicBezTo>
                    <a:pt x="131" y="62"/>
                    <a:pt x="136" y="57"/>
                    <a:pt x="140" y="59"/>
                  </a:cubicBezTo>
                  <a:cubicBezTo>
                    <a:pt x="142" y="57"/>
                    <a:pt x="150" y="55"/>
                    <a:pt x="148" y="61"/>
                  </a:cubicBezTo>
                  <a:cubicBezTo>
                    <a:pt x="146" y="67"/>
                    <a:pt x="145" y="76"/>
                    <a:pt x="149" y="82"/>
                  </a:cubicBezTo>
                  <a:cubicBezTo>
                    <a:pt x="150" y="87"/>
                    <a:pt x="146" y="92"/>
                    <a:pt x="142" y="91"/>
                  </a:cubicBezTo>
                  <a:cubicBezTo>
                    <a:pt x="138" y="91"/>
                    <a:pt x="134" y="93"/>
                    <a:pt x="130" y="91"/>
                  </a:cubicBezTo>
                  <a:cubicBezTo>
                    <a:pt x="128" y="83"/>
                    <a:pt x="123" y="94"/>
                    <a:pt x="120" y="88"/>
                  </a:cubicBezTo>
                  <a:cubicBezTo>
                    <a:pt x="116" y="87"/>
                    <a:pt x="111" y="83"/>
                    <a:pt x="107" y="87"/>
                  </a:cubicBezTo>
                  <a:cubicBezTo>
                    <a:pt x="104" y="84"/>
                    <a:pt x="104" y="78"/>
                    <a:pt x="99" y="83"/>
                  </a:cubicBezTo>
                  <a:cubicBezTo>
                    <a:pt x="94" y="84"/>
                    <a:pt x="92" y="78"/>
                    <a:pt x="88" y="77"/>
                  </a:cubicBezTo>
                  <a:cubicBezTo>
                    <a:pt x="83" y="78"/>
                    <a:pt x="88" y="67"/>
                    <a:pt x="81" y="69"/>
                  </a:cubicBezTo>
                  <a:cubicBezTo>
                    <a:pt x="77" y="66"/>
                    <a:pt x="74" y="66"/>
                    <a:pt x="70" y="69"/>
                  </a:cubicBezTo>
                  <a:cubicBezTo>
                    <a:pt x="66" y="64"/>
                    <a:pt x="62" y="69"/>
                    <a:pt x="60" y="69"/>
                  </a:cubicBezTo>
                  <a:cubicBezTo>
                    <a:pt x="56" y="66"/>
                    <a:pt x="51" y="67"/>
                    <a:pt x="49" y="62"/>
                  </a:cubicBezTo>
                  <a:cubicBezTo>
                    <a:pt x="45" y="64"/>
                    <a:pt x="41" y="59"/>
                    <a:pt x="37" y="56"/>
                  </a:cubicBezTo>
                  <a:cubicBezTo>
                    <a:pt x="34" y="60"/>
                    <a:pt x="30" y="53"/>
                    <a:pt x="26" y="52"/>
                  </a:cubicBezTo>
                  <a:cubicBezTo>
                    <a:pt x="24" y="46"/>
                    <a:pt x="20" y="45"/>
                    <a:pt x="16" y="43"/>
                  </a:cubicBezTo>
                  <a:cubicBezTo>
                    <a:pt x="13" y="37"/>
                    <a:pt x="8" y="42"/>
                    <a:pt x="5" y="38"/>
                  </a:cubicBezTo>
                  <a:cubicBezTo>
                    <a:pt x="0" y="35"/>
                    <a:pt x="5" y="29"/>
                    <a:pt x="7" y="25"/>
                  </a:cubicBezTo>
                  <a:cubicBezTo>
                    <a:pt x="7" y="21"/>
                    <a:pt x="7" y="15"/>
                    <a:pt x="11" y="13"/>
                  </a:cubicBezTo>
                  <a:cubicBezTo>
                    <a:pt x="14" y="10"/>
                    <a:pt x="16" y="7"/>
                    <a:pt x="19" y="4"/>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03" name="Freeform 324">
              <a:extLst>
                <a:ext uri="{FF2B5EF4-FFF2-40B4-BE49-F238E27FC236}">
                  <a16:creationId xmlns:a16="http://schemas.microsoft.com/office/drawing/2014/main" id="{4C0F642B-DD25-4C3A-8A45-B581FE580FEE}"/>
                </a:ext>
              </a:extLst>
            </p:cNvPr>
            <p:cNvSpPr>
              <a:spLocks/>
            </p:cNvSpPr>
            <p:nvPr/>
          </p:nvSpPr>
          <p:spPr bwMode="auto">
            <a:xfrm>
              <a:off x="3372269" y="3834750"/>
              <a:ext cx="29316" cy="21987"/>
            </a:xfrm>
            <a:custGeom>
              <a:avLst/>
              <a:gdLst/>
              <a:ahLst/>
              <a:cxnLst>
                <a:cxn ang="0">
                  <a:pos x="1" y="26"/>
                </a:cxn>
                <a:cxn ang="0">
                  <a:pos x="21" y="1"/>
                </a:cxn>
                <a:cxn ang="0">
                  <a:pos x="32" y="6"/>
                </a:cxn>
                <a:cxn ang="0">
                  <a:pos x="49" y="10"/>
                </a:cxn>
                <a:cxn ang="0">
                  <a:pos x="55" y="23"/>
                </a:cxn>
                <a:cxn ang="0">
                  <a:pos x="55" y="35"/>
                </a:cxn>
                <a:cxn ang="0">
                  <a:pos x="28" y="33"/>
                </a:cxn>
                <a:cxn ang="0">
                  <a:pos x="12" y="35"/>
                </a:cxn>
                <a:cxn ang="0">
                  <a:pos x="0" y="27"/>
                </a:cxn>
                <a:cxn ang="0">
                  <a:pos x="1" y="26"/>
                </a:cxn>
              </a:cxnLst>
              <a:rect l="0" t="0" r="r" b="b"/>
              <a:pathLst>
                <a:path w="60" h="39">
                  <a:moveTo>
                    <a:pt x="1" y="26"/>
                  </a:moveTo>
                  <a:cubicBezTo>
                    <a:pt x="7" y="17"/>
                    <a:pt x="12" y="6"/>
                    <a:pt x="21" y="1"/>
                  </a:cubicBezTo>
                  <a:cubicBezTo>
                    <a:pt x="25" y="0"/>
                    <a:pt x="27" y="8"/>
                    <a:pt x="32" y="6"/>
                  </a:cubicBezTo>
                  <a:cubicBezTo>
                    <a:pt x="38" y="7"/>
                    <a:pt x="45" y="4"/>
                    <a:pt x="49" y="10"/>
                  </a:cubicBezTo>
                  <a:cubicBezTo>
                    <a:pt x="52" y="14"/>
                    <a:pt x="49" y="22"/>
                    <a:pt x="55" y="23"/>
                  </a:cubicBezTo>
                  <a:cubicBezTo>
                    <a:pt x="60" y="24"/>
                    <a:pt x="59" y="34"/>
                    <a:pt x="55" y="35"/>
                  </a:cubicBezTo>
                  <a:cubicBezTo>
                    <a:pt x="46" y="36"/>
                    <a:pt x="37" y="37"/>
                    <a:pt x="28" y="33"/>
                  </a:cubicBezTo>
                  <a:cubicBezTo>
                    <a:pt x="23" y="39"/>
                    <a:pt x="17" y="37"/>
                    <a:pt x="12" y="35"/>
                  </a:cubicBezTo>
                  <a:cubicBezTo>
                    <a:pt x="7" y="34"/>
                    <a:pt x="1" y="34"/>
                    <a:pt x="0" y="27"/>
                  </a:cubicBezTo>
                  <a:cubicBezTo>
                    <a:pt x="0" y="27"/>
                    <a:pt x="1" y="26"/>
                    <a:pt x="1" y="26"/>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04" name="Freeform 325">
              <a:extLst>
                <a:ext uri="{FF2B5EF4-FFF2-40B4-BE49-F238E27FC236}">
                  <a16:creationId xmlns:a16="http://schemas.microsoft.com/office/drawing/2014/main" id="{D201087E-BF87-4C4E-9AAE-119D5575A215}"/>
                </a:ext>
              </a:extLst>
            </p:cNvPr>
            <p:cNvSpPr>
              <a:spLocks/>
            </p:cNvSpPr>
            <p:nvPr/>
          </p:nvSpPr>
          <p:spPr bwMode="auto">
            <a:xfrm>
              <a:off x="3364939" y="3858569"/>
              <a:ext cx="42143" cy="64130"/>
            </a:xfrm>
            <a:custGeom>
              <a:avLst/>
              <a:gdLst/>
              <a:ahLst/>
              <a:cxnLst>
                <a:cxn ang="0">
                  <a:pos x="76" y="121"/>
                </a:cxn>
                <a:cxn ang="0">
                  <a:pos x="68" y="93"/>
                </a:cxn>
                <a:cxn ang="0">
                  <a:pos x="61" y="83"/>
                </a:cxn>
                <a:cxn ang="0">
                  <a:pos x="51" y="81"/>
                </a:cxn>
                <a:cxn ang="0">
                  <a:pos x="46" y="82"/>
                </a:cxn>
                <a:cxn ang="0">
                  <a:pos x="47" y="97"/>
                </a:cxn>
                <a:cxn ang="0">
                  <a:pos x="39" y="102"/>
                </a:cxn>
                <a:cxn ang="0">
                  <a:pos x="34" y="102"/>
                </a:cxn>
                <a:cxn ang="0">
                  <a:pos x="26" y="102"/>
                </a:cxn>
                <a:cxn ang="0">
                  <a:pos x="19" y="98"/>
                </a:cxn>
                <a:cxn ang="0">
                  <a:pos x="13" y="64"/>
                </a:cxn>
                <a:cxn ang="0">
                  <a:pos x="14" y="50"/>
                </a:cxn>
                <a:cxn ang="0">
                  <a:pos x="6" y="41"/>
                </a:cxn>
                <a:cxn ang="0">
                  <a:pos x="7" y="31"/>
                </a:cxn>
                <a:cxn ang="0">
                  <a:pos x="17" y="23"/>
                </a:cxn>
                <a:cxn ang="0">
                  <a:pos x="2" y="10"/>
                </a:cxn>
                <a:cxn ang="0">
                  <a:pos x="10" y="0"/>
                </a:cxn>
                <a:cxn ang="0">
                  <a:pos x="24" y="7"/>
                </a:cxn>
                <a:cxn ang="0">
                  <a:pos x="33" y="13"/>
                </a:cxn>
                <a:cxn ang="0">
                  <a:pos x="38" y="25"/>
                </a:cxn>
                <a:cxn ang="0">
                  <a:pos x="64" y="26"/>
                </a:cxn>
                <a:cxn ang="0">
                  <a:pos x="77" y="29"/>
                </a:cxn>
                <a:cxn ang="0">
                  <a:pos x="73" y="45"/>
                </a:cxn>
                <a:cxn ang="0">
                  <a:pos x="59" y="55"/>
                </a:cxn>
                <a:cxn ang="0">
                  <a:pos x="60" y="69"/>
                </a:cxn>
                <a:cxn ang="0">
                  <a:pos x="68" y="72"/>
                </a:cxn>
                <a:cxn ang="0">
                  <a:pos x="76" y="59"/>
                </a:cxn>
                <a:cxn ang="0">
                  <a:pos x="79" y="74"/>
                </a:cxn>
                <a:cxn ang="0">
                  <a:pos x="84" y="112"/>
                </a:cxn>
                <a:cxn ang="0">
                  <a:pos x="76" y="121"/>
                </a:cxn>
              </a:cxnLst>
              <a:rect l="0" t="0" r="r" b="b"/>
              <a:pathLst>
                <a:path w="84" h="121">
                  <a:moveTo>
                    <a:pt x="76" y="121"/>
                  </a:moveTo>
                  <a:cubicBezTo>
                    <a:pt x="71" y="112"/>
                    <a:pt x="72" y="102"/>
                    <a:pt x="68" y="93"/>
                  </a:cubicBezTo>
                  <a:cubicBezTo>
                    <a:pt x="67" y="90"/>
                    <a:pt x="65" y="80"/>
                    <a:pt x="61" y="83"/>
                  </a:cubicBezTo>
                  <a:cubicBezTo>
                    <a:pt x="57" y="86"/>
                    <a:pt x="53" y="87"/>
                    <a:pt x="51" y="81"/>
                  </a:cubicBezTo>
                  <a:cubicBezTo>
                    <a:pt x="50" y="74"/>
                    <a:pt x="45" y="75"/>
                    <a:pt x="46" y="82"/>
                  </a:cubicBezTo>
                  <a:cubicBezTo>
                    <a:pt x="47" y="87"/>
                    <a:pt x="52" y="94"/>
                    <a:pt x="47" y="97"/>
                  </a:cubicBezTo>
                  <a:cubicBezTo>
                    <a:pt x="43" y="95"/>
                    <a:pt x="42" y="109"/>
                    <a:pt x="39" y="102"/>
                  </a:cubicBezTo>
                  <a:cubicBezTo>
                    <a:pt x="37" y="95"/>
                    <a:pt x="34" y="93"/>
                    <a:pt x="34" y="102"/>
                  </a:cubicBezTo>
                  <a:cubicBezTo>
                    <a:pt x="30" y="111"/>
                    <a:pt x="28" y="95"/>
                    <a:pt x="26" y="102"/>
                  </a:cubicBezTo>
                  <a:cubicBezTo>
                    <a:pt x="24" y="109"/>
                    <a:pt x="19" y="102"/>
                    <a:pt x="19" y="98"/>
                  </a:cubicBezTo>
                  <a:cubicBezTo>
                    <a:pt x="17" y="87"/>
                    <a:pt x="16" y="75"/>
                    <a:pt x="13" y="64"/>
                  </a:cubicBezTo>
                  <a:cubicBezTo>
                    <a:pt x="8" y="60"/>
                    <a:pt x="12" y="54"/>
                    <a:pt x="14" y="50"/>
                  </a:cubicBezTo>
                  <a:cubicBezTo>
                    <a:pt x="16" y="44"/>
                    <a:pt x="9" y="44"/>
                    <a:pt x="6" y="41"/>
                  </a:cubicBezTo>
                  <a:cubicBezTo>
                    <a:pt x="0" y="39"/>
                    <a:pt x="4" y="34"/>
                    <a:pt x="7" y="31"/>
                  </a:cubicBezTo>
                  <a:cubicBezTo>
                    <a:pt x="9" y="26"/>
                    <a:pt x="17" y="28"/>
                    <a:pt x="17" y="23"/>
                  </a:cubicBezTo>
                  <a:cubicBezTo>
                    <a:pt x="12" y="19"/>
                    <a:pt x="7" y="14"/>
                    <a:pt x="2" y="10"/>
                  </a:cubicBezTo>
                  <a:cubicBezTo>
                    <a:pt x="2" y="6"/>
                    <a:pt x="6" y="1"/>
                    <a:pt x="10" y="0"/>
                  </a:cubicBezTo>
                  <a:cubicBezTo>
                    <a:pt x="15" y="1"/>
                    <a:pt x="20" y="2"/>
                    <a:pt x="24" y="7"/>
                  </a:cubicBezTo>
                  <a:cubicBezTo>
                    <a:pt x="27" y="8"/>
                    <a:pt x="34" y="5"/>
                    <a:pt x="33" y="13"/>
                  </a:cubicBezTo>
                  <a:cubicBezTo>
                    <a:pt x="34" y="17"/>
                    <a:pt x="32" y="26"/>
                    <a:pt x="38" y="25"/>
                  </a:cubicBezTo>
                  <a:cubicBezTo>
                    <a:pt x="47" y="27"/>
                    <a:pt x="56" y="24"/>
                    <a:pt x="64" y="26"/>
                  </a:cubicBezTo>
                  <a:cubicBezTo>
                    <a:pt x="68" y="28"/>
                    <a:pt x="74" y="25"/>
                    <a:pt x="77" y="29"/>
                  </a:cubicBezTo>
                  <a:cubicBezTo>
                    <a:pt x="78" y="35"/>
                    <a:pt x="77" y="42"/>
                    <a:pt x="73" y="45"/>
                  </a:cubicBezTo>
                  <a:cubicBezTo>
                    <a:pt x="69" y="50"/>
                    <a:pt x="62" y="50"/>
                    <a:pt x="59" y="55"/>
                  </a:cubicBezTo>
                  <a:cubicBezTo>
                    <a:pt x="58" y="59"/>
                    <a:pt x="57" y="66"/>
                    <a:pt x="60" y="69"/>
                  </a:cubicBezTo>
                  <a:cubicBezTo>
                    <a:pt x="62" y="72"/>
                    <a:pt x="67" y="80"/>
                    <a:pt x="68" y="72"/>
                  </a:cubicBezTo>
                  <a:cubicBezTo>
                    <a:pt x="70" y="67"/>
                    <a:pt x="70" y="59"/>
                    <a:pt x="76" y="59"/>
                  </a:cubicBezTo>
                  <a:cubicBezTo>
                    <a:pt x="78" y="61"/>
                    <a:pt x="77" y="70"/>
                    <a:pt x="79" y="74"/>
                  </a:cubicBezTo>
                  <a:cubicBezTo>
                    <a:pt x="82" y="86"/>
                    <a:pt x="83" y="99"/>
                    <a:pt x="84" y="112"/>
                  </a:cubicBezTo>
                  <a:cubicBezTo>
                    <a:pt x="81" y="115"/>
                    <a:pt x="77" y="116"/>
                    <a:pt x="76" y="121"/>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05" name="Freeform 326">
              <a:extLst>
                <a:ext uri="{FF2B5EF4-FFF2-40B4-BE49-F238E27FC236}">
                  <a16:creationId xmlns:a16="http://schemas.microsoft.com/office/drawing/2014/main" id="{94C6B865-FD4F-4A41-B5F7-6CE086532D06}"/>
                </a:ext>
              </a:extLst>
            </p:cNvPr>
            <p:cNvSpPr>
              <a:spLocks/>
            </p:cNvSpPr>
            <p:nvPr/>
          </p:nvSpPr>
          <p:spPr bwMode="auto">
            <a:xfrm>
              <a:off x="3493199" y="3995991"/>
              <a:ext cx="45807" cy="54968"/>
            </a:xfrm>
            <a:custGeom>
              <a:avLst/>
              <a:gdLst/>
              <a:ahLst/>
              <a:cxnLst>
                <a:cxn ang="0">
                  <a:pos x="50" y="8"/>
                </a:cxn>
                <a:cxn ang="0">
                  <a:pos x="67" y="16"/>
                </a:cxn>
                <a:cxn ang="0">
                  <a:pos x="68" y="5"/>
                </a:cxn>
                <a:cxn ang="0">
                  <a:pos x="80" y="6"/>
                </a:cxn>
                <a:cxn ang="0">
                  <a:pos x="92" y="1"/>
                </a:cxn>
                <a:cxn ang="0">
                  <a:pos x="93" y="24"/>
                </a:cxn>
                <a:cxn ang="0">
                  <a:pos x="94" y="41"/>
                </a:cxn>
                <a:cxn ang="0">
                  <a:pos x="86" y="56"/>
                </a:cxn>
                <a:cxn ang="0">
                  <a:pos x="64" y="70"/>
                </a:cxn>
                <a:cxn ang="0">
                  <a:pos x="69" y="82"/>
                </a:cxn>
                <a:cxn ang="0">
                  <a:pos x="60" y="85"/>
                </a:cxn>
                <a:cxn ang="0">
                  <a:pos x="40" y="95"/>
                </a:cxn>
                <a:cxn ang="0">
                  <a:pos x="30" y="93"/>
                </a:cxn>
                <a:cxn ang="0">
                  <a:pos x="24" y="89"/>
                </a:cxn>
                <a:cxn ang="0">
                  <a:pos x="18" y="83"/>
                </a:cxn>
                <a:cxn ang="0">
                  <a:pos x="12" y="75"/>
                </a:cxn>
                <a:cxn ang="0">
                  <a:pos x="7" y="59"/>
                </a:cxn>
                <a:cxn ang="0">
                  <a:pos x="3" y="44"/>
                </a:cxn>
                <a:cxn ang="0">
                  <a:pos x="6" y="19"/>
                </a:cxn>
                <a:cxn ang="0">
                  <a:pos x="21" y="6"/>
                </a:cxn>
                <a:cxn ang="0">
                  <a:pos x="40" y="5"/>
                </a:cxn>
                <a:cxn ang="0">
                  <a:pos x="50" y="8"/>
                </a:cxn>
              </a:cxnLst>
              <a:rect l="0" t="0" r="r" b="b"/>
              <a:pathLst>
                <a:path w="96" h="102">
                  <a:moveTo>
                    <a:pt x="50" y="8"/>
                  </a:moveTo>
                  <a:cubicBezTo>
                    <a:pt x="55" y="12"/>
                    <a:pt x="62" y="12"/>
                    <a:pt x="67" y="16"/>
                  </a:cubicBezTo>
                  <a:cubicBezTo>
                    <a:pt x="74" y="15"/>
                    <a:pt x="63" y="7"/>
                    <a:pt x="68" y="5"/>
                  </a:cubicBezTo>
                  <a:cubicBezTo>
                    <a:pt x="72" y="0"/>
                    <a:pt x="77" y="2"/>
                    <a:pt x="80" y="6"/>
                  </a:cubicBezTo>
                  <a:cubicBezTo>
                    <a:pt x="84" y="7"/>
                    <a:pt x="88" y="3"/>
                    <a:pt x="92" y="1"/>
                  </a:cubicBezTo>
                  <a:cubicBezTo>
                    <a:pt x="90" y="8"/>
                    <a:pt x="90" y="17"/>
                    <a:pt x="93" y="24"/>
                  </a:cubicBezTo>
                  <a:cubicBezTo>
                    <a:pt x="96" y="29"/>
                    <a:pt x="92" y="35"/>
                    <a:pt x="94" y="41"/>
                  </a:cubicBezTo>
                  <a:cubicBezTo>
                    <a:pt x="95" y="48"/>
                    <a:pt x="91" y="55"/>
                    <a:pt x="86" y="56"/>
                  </a:cubicBezTo>
                  <a:cubicBezTo>
                    <a:pt x="78" y="60"/>
                    <a:pt x="70" y="63"/>
                    <a:pt x="64" y="70"/>
                  </a:cubicBezTo>
                  <a:cubicBezTo>
                    <a:pt x="60" y="75"/>
                    <a:pt x="66" y="79"/>
                    <a:pt x="69" y="82"/>
                  </a:cubicBezTo>
                  <a:cubicBezTo>
                    <a:pt x="70" y="90"/>
                    <a:pt x="63" y="84"/>
                    <a:pt x="60" y="85"/>
                  </a:cubicBezTo>
                  <a:cubicBezTo>
                    <a:pt x="53" y="85"/>
                    <a:pt x="47" y="93"/>
                    <a:pt x="40" y="95"/>
                  </a:cubicBezTo>
                  <a:cubicBezTo>
                    <a:pt x="37" y="102"/>
                    <a:pt x="35" y="90"/>
                    <a:pt x="30" y="93"/>
                  </a:cubicBezTo>
                  <a:cubicBezTo>
                    <a:pt x="28" y="95"/>
                    <a:pt x="20" y="95"/>
                    <a:pt x="24" y="89"/>
                  </a:cubicBezTo>
                  <a:cubicBezTo>
                    <a:pt x="27" y="85"/>
                    <a:pt x="22" y="77"/>
                    <a:pt x="18" y="83"/>
                  </a:cubicBezTo>
                  <a:cubicBezTo>
                    <a:pt x="13" y="88"/>
                    <a:pt x="13" y="80"/>
                    <a:pt x="12" y="75"/>
                  </a:cubicBezTo>
                  <a:cubicBezTo>
                    <a:pt x="11" y="69"/>
                    <a:pt x="9" y="64"/>
                    <a:pt x="7" y="59"/>
                  </a:cubicBezTo>
                  <a:cubicBezTo>
                    <a:pt x="10" y="54"/>
                    <a:pt x="5" y="49"/>
                    <a:pt x="3" y="44"/>
                  </a:cubicBezTo>
                  <a:cubicBezTo>
                    <a:pt x="0" y="36"/>
                    <a:pt x="0" y="26"/>
                    <a:pt x="6" y="19"/>
                  </a:cubicBezTo>
                  <a:cubicBezTo>
                    <a:pt x="9" y="13"/>
                    <a:pt x="14" y="5"/>
                    <a:pt x="21" y="6"/>
                  </a:cubicBezTo>
                  <a:cubicBezTo>
                    <a:pt x="27" y="5"/>
                    <a:pt x="33" y="6"/>
                    <a:pt x="40" y="5"/>
                  </a:cubicBezTo>
                  <a:cubicBezTo>
                    <a:pt x="43" y="6"/>
                    <a:pt x="47" y="6"/>
                    <a:pt x="50" y="8"/>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06" name="Freeform 327">
              <a:extLst>
                <a:ext uri="{FF2B5EF4-FFF2-40B4-BE49-F238E27FC236}">
                  <a16:creationId xmlns:a16="http://schemas.microsoft.com/office/drawing/2014/main" id="{DC32AB94-8773-491F-AF1F-692EC48979D0}"/>
                </a:ext>
              </a:extLst>
            </p:cNvPr>
            <p:cNvSpPr>
              <a:spLocks/>
            </p:cNvSpPr>
            <p:nvPr/>
          </p:nvSpPr>
          <p:spPr bwMode="auto">
            <a:xfrm>
              <a:off x="3401585" y="3832918"/>
              <a:ext cx="80620" cy="218040"/>
            </a:xfrm>
            <a:custGeom>
              <a:avLst/>
              <a:gdLst/>
              <a:ahLst/>
              <a:cxnLst>
                <a:cxn ang="0">
                  <a:pos x="20" y="144"/>
                </a:cxn>
                <a:cxn ang="0">
                  <a:pos x="26" y="115"/>
                </a:cxn>
                <a:cxn ang="0">
                  <a:pos x="40" y="104"/>
                </a:cxn>
                <a:cxn ang="0">
                  <a:pos x="51" y="66"/>
                </a:cxn>
                <a:cxn ang="0">
                  <a:pos x="68" y="36"/>
                </a:cxn>
                <a:cxn ang="0">
                  <a:pos x="91" y="27"/>
                </a:cxn>
                <a:cxn ang="0">
                  <a:pos x="105" y="4"/>
                </a:cxn>
                <a:cxn ang="0">
                  <a:pos x="121" y="29"/>
                </a:cxn>
                <a:cxn ang="0">
                  <a:pos x="106" y="74"/>
                </a:cxn>
                <a:cxn ang="0">
                  <a:pos x="100" y="105"/>
                </a:cxn>
                <a:cxn ang="0">
                  <a:pos x="123" y="107"/>
                </a:cxn>
                <a:cxn ang="0">
                  <a:pos x="135" y="126"/>
                </a:cxn>
                <a:cxn ang="0">
                  <a:pos x="141" y="146"/>
                </a:cxn>
                <a:cxn ang="0">
                  <a:pos x="161" y="156"/>
                </a:cxn>
                <a:cxn ang="0">
                  <a:pos x="145" y="182"/>
                </a:cxn>
                <a:cxn ang="0">
                  <a:pos x="123" y="198"/>
                </a:cxn>
                <a:cxn ang="0">
                  <a:pos x="104" y="221"/>
                </a:cxn>
                <a:cxn ang="0">
                  <a:pos x="105" y="246"/>
                </a:cxn>
                <a:cxn ang="0">
                  <a:pos x="122" y="274"/>
                </a:cxn>
                <a:cxn ang="0">
                  <a:pos x="116" y="300"/>
                </a:cxn>
                <a:cxn ang="0">
                  <a:pos x="122" y="327"/>
                </a:cxn>
                <a:cxn ang="0">
                  <a:pos x="137" y="378"/>
                </a:cxn>
                <a:cxn ang="0">
                  <a:pos x="119" y="418"/>
                </a:cxn>
                <a:cxn ang="0">
                  <a:pos x="124" y="383"/>
                </a:cxn>
                <a:cxn ang="0">
                  <a:pos x="113" y="340"/>
                </a:cxn>
                <a:cxn ang="0">
                  <a:pos x="101" y="274"/>
                </a:cxn>
                <a:cxn ang="0">
                  <a:pos x="86" y="260"/>
                </a:cxn>
                <a:cxn ang="0">
                  <a:pos x="64" y="288"/>
                </a:cxn>
                <a:cxn ang="0">
                  <a:pos x="51" y="282"/>
                </a:cxn>
                <a:cxn ang="0">
                  <a:pos x="41" y="274"/>
                </a:cxn>
                <a:cxn ang="0">
                  <a:pos x="37" y="213"/>
                </a:cxn>
                <a:cxn ang="0">
                  <a:pos x="32" y="205"/>
                </a:cxn>
                <a:cxn ang="0">
                  <a:pos x="17" y="186"/>
                </a:cxn>
                <a:cxn ang="0">
                  <a:pos x="5" y="167"/>
                </a:cxn>
                <a:cxn ang="0">
                  <a:pos x="10" y="145"/>
                </a:cxn>
              </a:cxnLst>
              <a:rect l="0" t="0" r="r" b="b"/>
              <a:pathLst>
                <a:path w="165" h="418">
                  <a:moveTo>
                    <a:pt x="10" y="145"/>
                  </a:moveTo>
                  <a:cubicBezTo>
                    <a:pt x="13" y="146"/>
                    <a:pt x="18" y="151"/>
                    <a:pt x="20" y="144"/>
                  </a:cubicBezTo>
                  <a:cubicBezTo>
                    <a:pt x="22" y="139"/>
                    <a:pt x="20" y="132"/>
                    <a:pt x="20" y="127"/>
                  </a:cubicBezTo>
                  <a:cubicBezTo>
                    <a:pt x="23" y="124"/>
                    <a:pt x="28" y="122"/>
                    <a:pt x="26" y="115"/>
                  </a:cubicBezTo>
                  <a:cubicBezTo>
                    <a:pt x="26" y="111"/>
                    <a:pt x="23" y="103"/>
                    <a:pt x="27" y="101"/>
                  </a:cubicBezTo>
                  <a:cubicBezTo>
                    <a:pt x="31" y="102"/>
                    <a:pt x="36" y="107"/>
                    <a:pt x="40" y="104"/>
                  </a:cubicBezTo>
                  <a:cubicBezTo>
                    <a:pt x="43" y="96"/>
                    <a:pt x="47" y="88"/>
                    <a:pt x="49" y="80"/>
                  </a:cubicBezTo>
                  <a:cubicBezTo>
                    <a:pt x="48" y="75"/>
                    <a:pt x="47" y="70"/>
                    <a:pt x="51" y="66"/>
                  </a:cubicBezTo>
                  <a:cubicBezTo>
                    <a:pt x="55" y="62"/>
                    <a:pt x="58" y="56"/>
                    <a:pt x="56" y="49"/>
                  </a:cubicBezTo>
                  <a:cubicBezTo>
                    <a:pt x="57" y="42"/>
                    <a:pt x="64" y="40"/>
                    <a:pt x="68" y="36"/>
                  </a:cubicBezTo>
                  <a:cubicBezTo>
                    <a:pt x="73" y="33"/>
                    <a:pt x="77" y="27"/>
                    <a:pt x="83" y="29"/>
                  </a:cubicBezTo>
                  <a:cubicBezTo>
                    <a:pt x="86" y="31"/>
                    <a:pt x="94" y="35"/>
                    <a:pt x="91" y="27"/>
                  </a:cubicBezTo>
                  <a:cubicBezTo>
                    <a:pt x="88" y="19"/>
                    <a:pt x="98" y="17"/>
                    <a:pt x="97" y="9"/>
                  </a:cubicBezTo>
                  <a:cubicBezTo>
                    <a:pt x="96" y="3"/>
                    <a:pt x="102" y="0"/>
                    <a:pt x="105" y="4"/>
                  </a:cubicBezTo>
                  <a:cubicBezTo>
                    <a:pt x="110" y="8"/>
                    <a:pt x="109" y="17"/>
                    <a:pt x="113" y="22"/>
                  </a:cubicBezTo>
                  <a:cubicBezTo>
                    <a:pt x="117" y="22"/>
                    <a:pt x="122" y="21"/>
                    <a:pt x="121" y="29"/>
                  </a:cubicBezTo>
                  <a:cubicBezTo>
                    <a:pt x="122" y="38"/>
                    <a:pt x="124" y="49"/>
                    <a:pt x="119" y="58"/>
                  </a:cubicBezTo>
                  <a:cubicBezTo>
                    <a:pt x="117" y="65"/>
                    <a:pt x="112" y="70"/>
                    <a:pt x="106" y="74"/>
                  </a:cubicBezTo>
                  <a:cubicBezTo>
                    <a:pt x="104" y="79"/>
                    <a:pt x="99" y="83"/>
                    <a:pt x="101" y="89"/>
                  </a:cubicBezTo>
                  <a:cubicBezTo>
                    <a:pt x="103" y="95"/>
                    <a:pt x="101" y="99"/>
                    <a:pt x="100" y="105"/>
                  </a:cubicBezTo>
                  <a:cubicBezTo>
                    <a:pt x="106" y="107"/>
                    <a:pt x="110" y="98"/>
                    <a:pt x="116" y="100"/>
                  </a:cubicBezTo>
                  <a:cubicBezTo>
                    <a:pt x="120" y="98"/>
                    <a:pt x="124" y="100"/>
                    <a:pt x="123" y="107"/>
                  </a:cubicBezTo>
                  <a:cubicBezTo>
                    <a:pt x="124" y="112"/>
                    <a:pt x="124" y="118"/>
                    <a:pt x="127" y="122"/>
                  </a:cubicBezTo>
                  <a:cubicBezTo>
                    <a:pt x="130" y="121"/>
                    <a:pt x="138" y="120"/>
                    <a:pt x="135" y="126"/>
                  </a:cubicBezTo>
                  <a:cubicBezTo>
                    <a:pt x="133" y="131"/>
                    <a:pt x="130" y="137"/>
                    <a:pt x="130" y="142"/>
                  </a:cubicBezTo>
                  <a:cubicBezTo>
                    <a:pt x="131" y="149"/>
                    <a:pt x="138" y="144"/>
                    <a:pt x="141" y="146"/>
                  </a:cubicBezTo>
                  <a:cubicBezTo>
                    <a:pt x="144" y="150"/>
                    <a:pt x="145" y="159"/>
                    <a:pt x="151" y="160"/>
                  </a:cubicBezTo>
                  <a:cubicBezTo>
                    <a:pt x="155" y="161"/>
                    <a:pt x="160" y="153"/>
                    <a:pt x="161" y="156"/>
                  </a:cubicBezTo>
                  <a:cubicBezTo>
                    <a:pt x="165" y="162"/>
                    <a:pt x="159" y="163"/>
                    <a:pt x="157" y="168"/>
                  </a:cubicBezTo>
                  <a:cubicBezTo>
                    <a:pt x="153" y="173"/>
                    <a:pt x="150" y="178"/>
                    <a:pt x="145" y="182"/>
                  </a:cubicBezTo>
                  <a:cubicBezTo>
                    <a:pt x="142" y="187"/>
                    <a:pt x="136" y="184"/>
                    <a:pt x="133" y="188"/>
                  </a:cubicBezTo>
                  <a:cubicBezTo>
                    <a:pt x="128" y="190"/>
                    <a:pt x="128" y="198"/>
                    <a:pt x="123" y="198"/>
                  </a:cubicBezTo>
                  <a:cubicBezTo>
                    <a:pt x="119" y="200"/>
                    <a:pt x="114" y="201"/>
                    <a:pt x="109" y="199"/>
                  </a:cubicBezTo>
                  <a:cubicBezTo>
                    <a:pt x="103" y="204"/>
                    <a:pt x="106" y="213"/>
                    <a:pt x="104" y="221"/>
                  </a:cubicBezTo>
                  <a:cubicBezTo>
                    <a:pt x="108" y="229"/>
                    <a:pt x="97" y="227"/>
                    <a:pt x="98" y="230"/>
                  </a:cubicBezTo>
                  <a:cubicBezTo>
                    <a:pt x="102" y="235"/>
                    <a:pt x="105" y="239"/>
                    <a:pt x="105" y="246"/>
                  </a:cubicBezTo>
                  <a:cubicBezTo>
                    <a:pt x="105" y="251"/>
                    <a:pt x="111" y="253"/>
                    <a:pt x="113" y="257"/>
                  </a:cubicBezTo>
                  <a:cubicBezTo>
                    <a:pt x="117" y="261"/>
                    <a:pt x="119" y="268"/>
                    <a:pt x="122" y="274"/>
                  </a:cubicBezTo>
                  <a:cubicBezTo>
                    <a:pt x="127" y="280"/>
                    <a:pt x="117" y="280"/>
                    <a:pt x="117" y="285"/>
                  </a:cubicBezTo>
                  <a:cubicBezTo>
                    <a:pt x="118" y="290"/>
                    <a:pt x="122" y="298"/>
                    <a:pt x="116" y="300"/>
                  </a:cubicBezTo>
                  <a:cubicBezTo>
                    <a:pt x="109" y="301"/>
                    <a:pt x="112" y="306"/>
                    <a:pt x="114" y="312"/>
                  </a:cubicBezTo>
                  <a:cubicBezTo>
                    <a:pt x="116" y="318"/>
                    <a:pt x="118" y="323"/>
                    <a:pt x="122" y="327"/>
                  </a:cubicBezTo>
                  <a:cubicBezTo>
                    <a:pt x="128" y="332"/>
                    <a:pt x="130" y="342"/>
                    <a:pt x="128" y="351"/>
                  </a:cubicBezTo>
                  <a:cubicBezTo>
                    <a:pt x="130" y="360"/>
                    <a:pt x="134" y="369"/>
                    <a:pt x="137" y="378"/>
                  </a:cubicBezTo>
                  <a:cubicBezTo>
                    <a:pt x="134" y="388"/>
                    <a:pt x="128" y="395"/>
                    <a:pt x="125" y="405"/>
                  </a:cubicBezTo>
                  <a:cubicBezTo>
                    <a:pt x="122" y="408"/>
                    <a:pt x="120" y="415"/>
                    <a:pt x="119" y="418"/>
                  </a:cubicBezTo>
                  <a:cubicBezTo>
                    <a:pt x="115" y="416"/>
                    <a:pt x="115" y="408"/>
                    <a:pt x="118" y="404"/>
                  </a:cubicBezTo>
                  <a:cubicBezTo>
                    <a:pt x="122" y="398"/>
                    <a:pt x="120" y="389"/>
                    <a:pt x="124" y="383"/>
                  </a:cubicBezTo>
                  <a:cubicBezTo>
                    <a:pt x="119" y="385"/>
                    <a:pt x="118" y="379"/>
                    <a:pt x="121" y="374"/>
                  </a:cubicBezTo>
                  <a:cubicBezTo>
                    <a:pt x="120" y="362"/>
                    <a:pt x="119" y="350"/>
                    <a:pt x="113" y="340"/>
                  </a:cubicBezTo>
                  <a:cubicBezTo>
                    <a:pt x="110" y="332"/>
                    <a:pt x="107" y="322"/>
                    <a:pt x="105" y="313"/>
                  </a:cubicBezTo>
                  <a:cubicBezTo>
                    <a:pt x="103" y="300"/>
                    <a:pt x="103" y="287"/>
                    <a:pt x="101" y="274"/>
                  </a:cubicBezTo>
                  <a:cubicBezTo>
                    <a:pt x="94" y="274"/>
                    <a:pt x="97" y="263"/>
                    <a:pt x="92" y="259"/>
                  </a:cubicBezTo>
                  <a:cubicBezTo>
                    <a:pt x="90" y="253"/>
                    <a:pt x="85" y="252"/>
                    <a:pt x="86" y="260"/>
                  </a:cubicBezTo>
                  <a:cubicBezTo>
                    <a:pt x="87" y="270"/>
                    <a:pt x="79" y="274"/>
                    <a:pt x="73" y="278"/>
                  </a:cubicBezTo>
                  <a:cubicBezTo>
                    <a:pt x="68" y="279"/>
                    <a:pt x="66" y="283"/>
                    <a:pt x="64" y="288"/>
                  </a:cubicBezTo>
                  <a:cubicBezTo>
                    <a:pt x="60" y="296"/>
                    <a:pt x="59" y="286"/>
                    <a:pt x="57" y="285"/>
                  </a:cubicBezTo>
                  <a:cubicBezTo>
                    <a:pt x="55" y="290"/>
                    <a:pt x="48" y="289"/>
                    <a:pt x="51" y="282"/>
                  </a:cubicBezTo>
                  <a:cubicBezTo>
                    <a:pt x="52" y="277"/>
                    <a:pt x="44" y="282"/>
                    <a:pt x="43" y="285"/>
                  </a:cubicBezTo>
                  <a:cubicBezTo>
                    <a:pt x="38" y="287"/>
                    <a:pt x="39" y="278"/>
                    <a:pt x="41" y="274"/>
                  </a:cubicBezTo>
                  <a:cubicBezTo>
                    <a:pt x="45" y="263"/>
                    <a:pt x="46" y="251"/>
                    <a:pt x="44" y="238"/>
                  </a:cubicBezTo>
                  <a:cubicBezTo>
                    <a:pt x="43" y="230"/>
                    <a:pt x="40" y="221"/>
                    <a:pt x="37" y="213"/>
                  </a:cubicBezTo>
                  <a:cubicBezTo>
                    <a:pt x="35" y="214"/>
                    <a:pt x="31" y="220"/>
                    <a:pt x="27" y="213"/>
                  </a:cubicBezTo>
                  <a:cubicBezTo>
                    <a:pt x="28" y="210"/>
                    <a:pt x="36" y="212"/>
                    <a:pt x="32" y="205"/>
                  </a:cubicBezTo>
                  <a:cubicBezTo>
                    <a:pt x="30" y="200"/>
                    <a:pt x="27" y="196"/>
                    <a:pt x="24" y="193"/>
                  </a:cubicBezTo>
                  <a:cubicBezTo>
                    <a:pt x="20" y="194"/>
                    <a:pt x="15" y="192"/>
                    <a:pt x="17" y="186"/>
                  </a:cubicBezTo>
                  <a:cubicBezTo>
                    <a:pt x="15" y="182"/>
                    <a:pt x="10" y="185"/>
                    <a:pt x="8" y="179"/>
                  </a:cubicBezTo>
                  <a:cubicBezTo>
                    <a:pt x="5" y="176"/>
                    <a:pt x="0" y="171"/>
                    <a:pt x="5" y="167"/>
                  </a:cubicBezTo>
                  <a:cubicBezTo>
                    <a:pt x="10" y="164"/>
                    <a:pt x="12" y="160"/>
                    <a:pt x="10" y="154"/>
                  </a:cubicBezTo>
                  <a:cubicBezTo>
                    <a:pt x="10" y="151"/>
                    <a:pt x="10" y="148"/>
                    <a:pt x="10" y="145"/>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07" name="Freeform 328">
              <a:extLst>
                <a:ext uri="{FF2B5EF4-FFF2-40B4-BE49-F238E27FC236}">
                  <a16:creationId xmlns:a16="http://schemas.microsoft.com/office/drawing/2014/main" id="{E0EE2203-D5C7-405E-A435-761E3D28C6AC}"/>
                </a:ext>
              </a:extLst>
            </p:cNvPr>
            <p:cNvSpPr>
              <a:spLocks/>
            </p:cNvSpPr>
            <p:nvPr/>
          </p:nvSpPr>
          <p:spPr bwMode="auto">
            <a:xfrm>
              <a:off x="3491367" y="3893383"/>
              <a:ext cx="64128" cy="175898"/>
            </a:xfrm>
            <a:custGeom>
              <a:avLst/>
              <a:gdLst/>
              <a:ahLst/>
              <a:cxnLst>
                <a:cxn ang="0">
                  <a:pos x="0" y="21"/>
                </a:cxn>
                <a:cxn ang="0">
                  <a:pos x="15" y="21"/>
                </a:cxn>
                <a:cxn ang="0">
                  <a:pos x="28" y="17"/>
                </a:cxn>
                <a:cxn ang="0">
                  <a:pos x="53" y="9"/>
                </a:cxn>
                <a:cxn ang="0">
                  <a:pos x="63" y="7"/>
                </a:cxn>
                <a:cxn ang="0">
                  <a:pos x="84" y="12"/>
                </a:cxn>
                <a:cxn ang="0">
                  <a:pos x="82" y="25"/>
                </a:cxn>
                <a:cxn ang="0">
                  <a:pos x="94" y="41"/>
                </a:cxn>
                <a:cxn ang="0">
                  <a:pos x="107" y="45"/>
                </a:cxn>
                <a:cxn ang="0">
                  <a:pos x="100" y="56"/>
                </a:cxn>
                <a:cxn ang="0">
                  <a:pos x="88" y="58"/>
                </a:cxn>
                <a:cxn ang="0">
                  <a:pos x="83" y="71"/>
                </a:cxn>
                <a:cxn ang="0">
                  <a:pos x="73" y="81"/>
                </a:cxn>
                <a:cxn ang="0">
                  <a:pos x="65" y="105"/>
                </a:cxn>
                <a:cxn ang="0">
                  <a:pos x="80" y="124"/>
                </a:cxn>
                <a:cxn ang="0">
                  <a:pos x="86" y="140"/>
                </a:cxn>
                <a:cxn ang="0">
                  <a:pos x="106" y="163"/>
                </a:cxn>
                <a:cxn ang="0">
                  <a:pos x="115" y="172"/>
                </a:cxn>
                <a:cxn ang="0">
                  <a:pos x="123" y="190"/>
                </a:cxn>
                <a:cxn ang="0">
                  <a:pos x="133" y="240"/>
                </a:cxn>
                <a:cxn ang="0">
                  <a:pos x="129" y="256"/>
                </a:cxn>
                <a:cxn ang="0">
                  <a:pos x="128" y="271"/>
                </a:cxn>
                <a:cxn ang="0">
                  <a:pos x="115" y="282"/>
                </a:cxn>
                <a:cxn ang="0">
                  <a:pos x="96" y="298"/>
                </a:cxn>
                <a:cxn ang="0">
                  <a:pos x="86" y="294"/>
                </a:cxn>
                <a:cxn ang="0">
                  <a:pos x="86" y="309"/>
                </a:cxn>
                <a:cxn ang="0">
                  <a:pos x="77" y="318"/>
                </a:cxn>
                <a:cxn ang="0">
                  <a:pos x="62" y="331"/>
                </a:cxn>
                <a:cxn ang="0">
                  <a:pos x="50" y="340"/>
                </a:cxn>
                <a:cxn ang="0">
                  <a:pos x="54" y="311"/>
                </a:cxn>
                <a:cxn ang="0">
                  <a:pos x="47" y="300"/>
                </a:cxn>
                <a:cxn ang="0">
                  <a:pos x="52" y="293"/>
                </a:cxn>
                <a:cxn ang="0">
                  <a:pos x="72" y="287"/>
                </a:cxn>
                <a:cxn ang="0">
                  <a:pos x="70" y="278"/>
                </a:cxn>
                <a:cxn ang="0">
                  <a:pos x="75" y="267"/>
                </a:cxn>
                <a:cxn ang="0">
                  <a:pos x="96" y="254"/>
                </a:cxn>
                <a:cxn ang="0">
                  <a:pos x="100" y="230"/>
                </a:cxn>
                <a:cxn ang="0">
                  <a:pos x="97" y="212"/>
                </a:cxn>
                <a:cxn ang="0">
                  <a:pos x="96" y="180"/>
                </a:cxn>
                <a:cxn ang="0">
                  <a:pos x="94" y="168"/>
                </a:cxn>
                <a:cxn ang="0">
                  <a:pos x="81" y="154"/>
                </a:cxn>
                <a:cxn ang="0">
                  <a:pos x="52" y="107"/>
                </a:cxn>
                <a:cxn ang="0">
                  <a:pos x="35" y="94"/>
                </a:cxn>
                <a:cxn ang="0">
                  <a:pos x="43" y="85"/>
                </a:cxn>
                <a:cxn ang="0">
                  <a:pos x="48" y="70"/>
                </a:cxn>
                <a:cxn ang="0">
                  <a:pos x="39" y="57"/>
                </a:cxn>
                <a:cxn ang="0">
                  <a:pos x="26" y="62"/>
                </a:cxn>
                <a:cxn ang="0">
                  <a:pos x="15" y="46"/>
                </a:cxn>
                <a:cxn ang="0">
                  <a:pos x="1" y="21"/>
                </a:cxn>
                <a:cxn ang="0">
                  <a:pos x="0" y="21"/>
                </a:cxn>
              </a:cxnLst>
              <a:rect l="0" t="0" r="r" b="b"/>
              <a:pathLst>
                <a:path w="133" h="342">
                  <a:moveTo>
                    <a:pt x="0" y="21"/>
                  </a:moveTo>
                  <a:cubicBezTo>
                    <a:pt x="5" y="17"/>
                    <a:pt x="11" y="15"/>
                    <a:pt x="15" y="21"/>
                  </a:cubicBezTo>
                  <a:cubicBezTo>
                    <a:pt x="20" y="25"/>
                    <a:pt x="23" y="15"/>
                    <a:pt x="28" y="17"/>
                  </a:cubicBezTo>
                  <a:cubicBezTo>
                    <a:pt x="37" y="16"/>
                    <a:pt x="47" y="18"/>
                    <a:pt x="53" y="9"/>
                  </a:cubicBezTo>
                  <a:cubicBezTo>
                    <a:pt x="56" y="6"/>
                    <a:pt x="61" y="0"/>
                    <a:pt x="63" y="7"/>
                  </a:cubicBezTo>
                  <a:cubicBezTo>
                    <a:pt x="69" y="13"/>
                    <a:pt x="77" y="12"/>
                    <a:pt x="84" y="12"/>
                  </a:cubicBezTo>
                  <a:cubicBezTo>
                    <a:pt x="89" y="15"/>
                    <a:pt x="84" y="21"/>
                    <a:pt x="82" y="25"/>
                  </a:cubicBezTo>
                  <a:cubicBezTo>
                    <a:pt x="82" y="34"/>
                    <a:pt x="89" y="38"/>
                    <a:pt x="94" y="41"/>
                  </a:cubicBezTo>
                  <a:cubicBezTo>
                    <a:pt x="98" y="44"/>
                    <a:pt x="103" y="42"/>
                    <a:pt x="107" y="45"/>
                  </a:cubicBezTo>
                  <a:cubicBezTo>
                    <a:pt x="104" y="49"/>
                    <a:pt x="97" y="49"/>
                    <a:pt x="100" y="56"/>
                  </a:cubicBezTo>
                  <a:cubicBezTo>
                    <a:pt x="98" y="61"/>
                    <a:pt x="92" y="57"/>
                    <a:pt x="88" y="58"/>
                  </a:cubicBezTo>
                  <a:cubicBezTo>
                    <a:pt x="86" y="62"/>
                    <a:pt x="87" y="67"/>
                    <a:pt x="83" y="71"/>
                  </a:cubicBezTo>
                  <a:cubicBezTo>
                    <a:pt x="81" y="76"/>
                    <a:pt x="76" y="78"/>
                    <a:pt x="73" y="81"/>
                  </a:cubicBezTo>
                  <a:cubicBezTo>
                    <a:pt x="68" y="88"/>
                    <a:pt x="68" y="97"/>
                    <a:pt x="65" y="105"/>
                  </a:cubicBezTo>
                  <a:cubicBezTo>
                    <a:pt x="70" y="111"/>
                    <a:pt x="74" y="118"/>
                    <a:pt x="80" y="124"/>
                  </a:cubicBezTo>
                  <a:cubicBezTo>
                    <a:pt x="80" y="130"/>
                    <a:pt x="81" y="137"/>
                    <a:pt x="86" y="140"/>
                  </a:cubicBezTo>
                  <a:cubicBezTo>
                    <a:pt x="93" y="146"/>
                    <a:pt x="99" y="156"/>
                    <a:pt x="106" y="163"/>
                  </a:cubicBezTo>
                  <a:cubicBezTo>
                    <a:pt x="110" y="162"/>
                    <a:pt x="114" y="166"/>
                    <a:pt x="115" y="172"/>
                  </a:cubicBezTo>
                  <a:cubicBezTo>
                    <a:pt x="115" y="179"/>
                    <a:pt x="119" y="186"/>
                    <a:pt x="123" y="190"/>
                  </a:cubicBezTo>
                  <a:cubicBezTo>
                    <a:pt x="129" y="206"/>
                    <a:pt x="130" y="223"/>
                    <a:pt x="133" y="240"/>
                  </a:cubicBezTo>
                  <a:cubicBezTo>
                    <a:pt x="130" y="245"/>
                    <a:pt x="128" y="250"/>
                    <a:pt x="129" y="256"/>
                  </a:cubicBezTo>
                  <a:cubicBezTo>
                    <a:pt x="127" y="261"/>
                    <a:pt x="130" y="267"/>
                    <a:pt x="128" y="271"/>
                  </a:cubicBezTo>
                  <a:cubicBezTo>
                    <a:pt x="125" y="277"/>
                    <a:pt x="121" y="282"/>
                    <a:pt x="115" y="282"/>
                  </a:cubicBezTo>
                  <a:cubicBezTo>
                    <a:pt x="107" y="285"/>
                    <a:pt x="104" y="297"/>
                    <a:pt x="96" y="298"/>
                  </a:cubicBezTo>
                  <a:cubicBezTo>
                    <a:pt x="92" y="299"/>
                    <a:pt x="88" y="288"/>
                    <a:pt x="86" y="294"/>
                  </a:cubicBezTo>
                  <a:cubicBezTo>
                    <a:pt x="85" y="299"/>
                    <a:pt x="88" y="304"/>
                    <a:pt x="86" y="309"/>
                  </a:cubicBezTo>
                  <a:cubicBezTo>
                    <a:pt x="85" y="316"/>
                    <a:pt x="79" y="316"/>
                    <a:pt x="77" y="318"/>
                  </a:cubicBezTo>
                  <a:cubicBezTo>
                    <a:pt x="75" y="327"/>
                    <a:pt x="65" y="324"/>
                    <a:pt x="62" y="331"/>
                  </a:cubicBezTo>
                  <a:cubicBezTo>
                    <a:pt x="59" y="336"/>
                    <a:pt x="56" y="342"/>
                    <a:pt x="50" y="340"/>
                  </a:cubicBezTo>
                  <a:cubicBezTo>
                    <a:pt x="52" y="331"/>
                    <a:pt x="50" y="320"/>
                    <a:pt x="54" y="311"/>
                  </a:cubicBezTo>
                  <a:cubicBezTo>
                    <a:pt x="57" y="306"/>
                    <a:pt x="51" y="301"/>
                    <a:pt x="47" y="300"/>
                  </a:cubicBezTo>
                  <a:cubicBezTo>
                    <a:pt x="40" y="298"/>
                    <a:pt x="50" y="294"/>
                    <a:pt x="52" y="293"/>
                  </a:cubicBezTo>
                  <a:cubicBezTo>
                    <a:pt x="58" y="288"/>
                    <a:pt x="65" y="283"/>
                    <a:pt x="72" y="287"/>
                  </a:cubicBezTo>
                  <a:cubicBezTo>
                    <a:pt x="78" y="288"/>
                    <a:pt x="74" y="279"/>
                    <a:pt x="70" y="278"/>
                  </a:cubicBezTo>
                  <a:cubicBezTo>
                    <a:pt x="66" y="274"/>
                    <a:pt x="71" y="268"/>
                    <a:pt x="75" y="267"/>
                  </a:cubicBezTo>
                  <a:cubicBezTo>
                    <a:pt x="82" y="262"/>
                    <a:pt x="89" y="258"/>
                    <a:pt x="96" y="254"/>
                  </a:cubicBezTo>
                  <a:cubicBezTo>
                    <a:pt x="103" y="249"/>
                    <a:pt x="98" y="238"/>
                    <a:pt x="100" y="230"/>
                  </a:cubicBezTo>
                  <a:cubicBezTo>
                    <a:pt x="101" y="224"/>
                    <a:pt x="95" y="219"/>
                    <a:pt x="97" y="212"/>
                  </a:cubicBezTo>
                  <a:cubicBezTo>
                    <a:pt x="97" y="202"/>
                    <a:pt x="103" y="189"/>
                    <a:pt x="96" y="180"/>
                  </a:cubicBezTo>
                  <a:cubicBezTo>
                    <a:pt x="91" y="178"/>
                    <a:pt x="93" y="172"/>
                    <a:pt x="94" y="168"/>
                  </a:cubicBezTo>
                  <a:cubicBezTo>
                    <a:pt x="92" y="161"/>
                    <a:pt x="84" y="160"/>
                    <a:pt x="81" y="154"/>
                  </a:cubicBezTo>
                  <a:cubicBezTo>
                    <a:pt x="73" y="137"/>
                    <a:pt x="63" y="121"/>
                    <a:pt x="52" y="107"/>
                  </a:cubicBezTo>
                  <a:cubicBezTo>
                    <a:pt x="47" y="102"/>
                    <a:pt x="41" y="98"/>
                    <a:pt x="35" y="94"/>
                  </a:cubicBezTo>
                  <a:cubicBezTo>
                    <a:pt x="33" y="88"/>
                    <a:pt x="38" y="82"/>
                    <a:pt x="43" y="85"/>
                  </a:cubicBezTo>
                  <a:cubicBezTo>
                    <a:pt x="49" y="86"/>
                    <a:pt x="53" y="75"/>
                    <a:pt x="48" y="70"/>
                  </a:cubicBezTo>
                  <a:cubicBezTo>
                    <a:pt x="44" y="66"/>
                    <a:pt x="42" y="61"/>
                    <a:pt x="39" y="57"/>
                  </a:cubicBezTo>
                  <a:cubicBezTo>
                    <a:pt x="33" y="54"/>
                    <a:pt x="31" y="67"/>
                    <a:pt x="26" y="62"/>
                  </a:cubicBezTo>
                  <a:cubicBezTo>
                    <a:pt x="20" y="60"/>
                    <a:pt x="17" y="53"/>
                    <a:pt x="15" y="46"/>
                  </a:cubicBezTo>
                  <a:cubicBezTo>
                    <a:pt x="13" y="35"/>
                    <a:pt x="4" y="31"/>
                    <a:pt x="1" y="21"/>
                  </a:cubicBezTo>
                  <a:cubicBezTo>
                    <a:pt x="0" y="21"/>
                    <a:pt x="0" y="21"/>
                    <a:pt x="0" y="21"/>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08" name="Freeform 329">
              <a:extLst>
                <a:ext uri="{FF2B5EF4-FFF2-40B4-BE49-F238E27FC236}">
                  <a16:creationId xmlns:a16="http://schemas.microsoft.com/office/drawing/2014/main" id="{27E22439-BFC9-4D6B-B675-64A85819DE74}"/>
                </a:ext>
              </a:extLst>
            </p:cNvPr>
            <p:cNvSpPr>
              <a:spLocks noEditPoints="1"/>
            </p:cNvSpPr>
            <p:nvPr/>
          </p:nvSpPr>
          <p:spPr bwMode="auto">
            <a:xfrm>
              <a:off x="3471211" y="4085770"/>
              <a:ext cx="170400" cy="75124"/>
            </a:xfrm>
            <a:custGeom>
              <a:avLst/>
              <a:gdLst/>
              <a:ahLst/>
              <a:cxnLst>
                <a:cxn ang="0">
                  <a:pos x="37" y="23"/>
                </a:cxn>
                <a:cxn ang="0">
                  <a:pos x="49" y="35"/>
                </a:cxn>
                <a:cxn ang="0">
                  <a:pos x="60" y="56"/>
                </a:cxn>
                <a:cxn ang="0">
                  <a:pos x="60" y="88"/>
                </a:cxn>
                <a:cxn ang="0">
                  <a:pos x="66" y="108"/>
                </a:cxn>
                <a:cxn ang="0">
                  <a:pos x="75" y="132"/>
                </a:cxn>
                <a:cxn ang="0">
                  <a:pos x="61" y="132"/>
                </a:cxn>
                <a:cxn ang="0">
                  <a:pos x="33" y="110"/>
                </a:cxn>
                <a:cxn ang="0">
                  <a:pos x="23" y="95"/>
                </a:cxn>
                <a:cxn ang="0">
                  <a:pos x="12" y="74"/>
                </a:cxn>
                <a:cxn ang="0">
                  <a:pos x="8" y="53"/>
                </a:cxn>
                <a:cxn ang="0">
                  <a:pos x="3" y="25"/>
                </a:cxn>
                <a:cxn ang="0">
                  <a:pos x="10" y="17"/>
                </a:cxn>
                <a:cxn ang="0">
                  <a:pos x="18" y="27"/>
                </a:cxn>
                <a:cxn ang="0">
                  <a:pos x="20" y="36"/>
                </a:cxn>
                <a:cxn ang="0">
                  <a:pos x="26" y="37"/>
                </a:cxn>
                <a:cxn ang="0">
                  <a:pos x="35" y="28"/>
                </a:cxn>
                <a:cxn ang="0">
                  <a:pos x="37" y="23"/>
                </a:cxn>
                <a:cxn ang="0">
                  <a:pos x="172" y="122"/>
                </a:cxn>
                <a:cxn ang="0">
                  <a:pos x="182" y="128"/>
                </a:cxn>
                <a:cxn ang="0">
                  <a:pos x="201" y="134"/>
                </a:cxn>
                <a:cxn ang="0">
                  <a:pos x="199" y="121"/>
                </a:cxn>
                <a:cxn ang="0">
                  <a:pos x="206" y="104"/>
                </a:cxn>
                <a:cxn ang="0">
                  <a:pos x="234" y="92"/>
                </a:cxn>
                <a:cxn ang="0">
                  <a:pos x="242" y="78"/>
                </a:cxn>
                <a:cxn ang="0">
                  <a:pos x="254" y="62"/>
                </a:cxn>
                <a:cxn ang="0">
                  <a:pos x="260" y="72"/>
                </a:cxn>
                <a:cxn ang="0">
                  <a:pos x="274" y="65"/>
                </a:cxn>
                <a:cxn ang="0">
                  <a:pos x="270" y="53"/>
                </a:cxn>
                <a:cxn ang="0">
                  <a:pos x="278" y="48"/>
                </a:cxn>
                <a:cxn ang="0">
                  <a:pos x="280" y="39"/>
                </a:cxn>
                <a:cxn ang="0">
                  <a:pos x="288" y="30"/>
                </a:cxn>
                <a:cxn ang="0">
                  <a:pos x="298" y="10"/>
                </a:cxn>
                <a:cxn ang="0">
                  <a:pos x="306" y="11"/>
                </a:cxn>
                <a:cxn ang="0">
                  <a:pos x="314" y="17"/>
                </a:cxn>
                <a:cxn ang="0">
                  <a:pos x="313" y="30"/>
                </a:cxn>
                <a:cxn ang="0">
                  <a:pos x="323" y="31"/>
                </a:cxn>
                <a:cxn ang="0">
                  <a:pos x="328" y="35"/>
                </a:cxn>
                <a:cxn ang="0">
                  <a:pos x="343" y="43"/>
                </a:cxn>
                <a:cxn ang="0">
                  <a:pos x="334" y="52"/>
                </a:cxn>
                <a:cxn ang="0">
                  <a:pos x="325" y="57"/>
                </a:cxn>
                <a:cxn ang="0">
                  <a:pos x="330" y="67"/>
                </a:cxn>
                <a:cxn ang="0">
                  <a:pos x="317" y="73"/>
                </a:cxn>
                <a:cxn ang="0">
                  <a:pos x="300" y="69"/>
                </a:cxn>
                <a:cxn ang="0">
                  <a:pos x="283" y="69"/>
                </a:cxn>
                <a:cxn ang="0">
                  <a:pos x="280" y="91"/>
                </a:cxn>
                <a:cxn ang="0">
                  <a:pos x="272" y="102"/>
                </a:cxn>
                <a:cxn ang="0">
                  <a:pos x="266" y="123"/>
                </a:cxn>
                <a:cxn ang="0">
                  <a:pos x="248" y="136"/>
                </a:cxn>
                <a:cxn ang="0">
                  <a:pos x="232" y="132"/>
                </a:cxn>
                <a:cxn ang="0">
                  <a:pos x="218" y="138"/>
                </a:cxn>
                <a:cxn ang="0">
                  <a:pos x="203" y="144"/>
                </a:cxn>
                <a:cxn ang="0">
                  <a:pos x="190" y="147"/>
                </a:cxn>
                <a:cxn ang="0">
                  <a:pos x="180" y="137"/>
                </a:cxn>
                <a:cxn ang="0">
                  <a:pos x="172" y="122"/>
                </a:cxn>
              </a:cxnLst>
              <a:rect l="0" t="0" r="r" b="b"/>
              <a:pathLst>
                <a:path w="345" h="148">
                  <a:moveTo>
                    <a:pt x="37" y="23"/>
                  </a:moveTo>
                  <a:cubicBezTo>
                    <a:pt x="43" y="23"/>
                    <a:pt x="46" y="31"/>
                    <a:pt x="49" y="35"/>
                  </a:cubicBezTo>
                  <a:cubicBezTo>
                    <a:pt x="53" y="42"/>
                    <a:pt x="58" y="48"/>
                    <a:pt x="60" y="56"/>
                  </a:cubicBezTo>
                  <a:cubicBezTo>
                    <a:pt x="62" y="67"/>
                    <a:pt x="58" y="77"/>
                    <a:pt x="60" y="88"/>
                  </a:cubicBezTo>
                  <a:cubicBezTo>
                    <a:pt x="58" y="96"/>
                    <a:pt x="61" y="104"/>
                    <a:pt x="66" y="108"/>
                  </a:cubicBezTo>
                  <a:cubicBezTo>
                    <a:pt x="70" y="116"/>
                    <a:pt x="72" y="124"/>
                    <a:pt x="75" y="132"/>
                  </a:cubicBezTo>
                  <a:cubicBezTo>
                    <a:pt x="71" y="130"/>
                    <a:pt x="65" y="130"/>
                    <a:pt x="61" y="132"/>
                  </a:cubicBezTo>
                  <a:cubicBezTo>
                    <a:pt x="53" y="123"/>
                    <a:pt x="43" y="116"/>
                    <a:pt x="33" y="110"/>
                  </a:cubicBezTo>
                  <a:cubicBezTo>
                    <a:pt x="29" y="105"/>
                    <a:pt x="23" y="103"/>
                    <a:pt x="23" y="95"/>
                  </a:cubicBezTo>
                  <a:cubicBezTo>
                    <a:pt x="23" y="85"/>
                    <a:pt x="16" y="80"/>
                    <a:pt x="12" y="74"/>
                  </a:cubicBezTo>
                  <a:cubicBezTo>
                    <a:pt x="9" y="67"/>
                    <a:pt x="13" y="59"/>
                    <a:pt x="8" y="53"/>
                  </a:cubicBezTo>
                  <a:cubicBezTo>
                    <a:pt x="4" y="44"/>
                    <a:pt x="5" y="34"/>
                    <a:pt x="3" y="25"/>
                  </a:cubicBezTo>
                  <a:cubicBezTo>
                    <a:pt x="0" y="19"/>
                    <a:pt x="6" y="17"/>
                    <a:pt x="10" y="17"/>
                  </a:cubicBezTo>
                  <a:cubicBezTo>
                    <a:pt x="11" y="22"/>
                    <a:pt x="15" y="23"/>
                    <a:pt x="18" y="27"/>
                  </a:cubicBezTo>
                  <a:cubicBezTo>
                    <a:pt x="19" y="30"/>
                    <a:pt x="15" y="40"/>
                    <a:pt x="20" y="36"/>
                  </a:cubicBezTo>
                  <a:cubicBezTo>
                    <a:pt x="21" y="30"/>
                    <a:pt x="27" y="30"/>
                    <a:pt x="26" y="37"/>
                  </a:cubicBezTo>
                  <a:cubicBezTo>
                    <a:pt x="33" y="39"/>
                    <a:pt x="31" y="31"/>
                    <a:pt x="35" y="28"/>
                  </a:cubicBezTo>
                  <a:cubicBezTo>
                    <a:pt x="37" y="27"/>
                    <a:pt x="37" y="26"/>
                    <a:pt x="37" y="23"/>
                  </a:cubicBezTo>
                  <a:close/>
                  <a:moveTo>
                    <a:pt x="172" y="122"/>
                  </a:moveTo>
                  <a:cubicBezTo>
                    <a:pt x="174" y="126"/>
                    <a:pt x="178" y="129"/>
                    <a:pt x="182" y="128"/>
                  </a:cubicBezTo>
                  <a:cubicBezTo>
                    <a:pt x="189" y="127"/>
                    <a:pt x="194" y="138"/>
                    <a:pt x="201" y="134"/>
                  </a:cubicBezTo>
                  <a:cubicBezTo>
                    <a:pt x="196" y="131"/>
                    <a:pt x="196" y="126"/>
                    <a:pt x="199" y="121"/>
                  </a:cubicBezTo>
                  <a:cubicBezTo>
                    <a:pt x="202" y="116"/>
                    <a:pt x="203" y="109"/>
                    <a:pt x="206" y="104"/>
                  </a:cubicBezTo>
                  <a:cubicBezTo>
                    <a:pt x="215" y="98"/>
                    <a:pt x="226" y="100"/>
                    <a:pt x="234" y="92"/>
                  </a:cubicBezTo>
                  <a:cubicBezTo>
                    <a:pt x="236" y="86"/>
                    <a:pt x="237" y="80"/>
                    <a:pt x="242" y="78"/>
                  </a:cubicBezTo>
                  <a:cubicBezTo>
                    <a:pt x="246" y="72"/>
                    <a:pt x="249" y="65"/>
                    <a:pt x="254" y="62"/>
                  </a:cubicBezTo>
                  <a:cubicBezTo>
                    <a:pt x="255" y="67"/>
                    <a:pt x="258" y="68"/>
                    <a:pt x="260" y="72"/>
                  </a:cubicBezTo>
                  <a:cubicBezTo>
                    <a:pt x="264" y="68"/>
                    <a:pt x="269" y="68"/>
                    <a:pt x="274" y="65"/>
                  </a:cubicBezTo>
                  <a:cubicBezTo>
                    <a:pt x="271" y="62"/>
                    <a:pt x="273" y="56"/>
                    <a:pt x="270" y="53"/>
                  </a:cubicBezTo>
                  <a:cubicBezTo>
                    <a:pt x="272" y="53"/>
                    <a:pt x="279" y="55"/>
                    <a:pt x="278" y="48"/>
                  </a:cubicBezTo>
                  <a:cubicBezTo>
                    <a:pt x="273" y="45"/>
                    <a:pt x="274" y="37"/>
                    <a:pt x="280" y="39"/>
                  </a:cubicBezTo>
                  <a:cubicBezTo>
                    <a:pt x="286" y="41"/>
                    <a:pt x="283" y="31"/>
                    <a:pt x="288" y="30"/>
                  </a:cubicBezTo>
                  <a:cubicBezTo>
                    <a:pt x="291" y="23"/>
                    <a:pt x="296" y="18"/>
                    <a:pt x="298" y="10"/>
                  </a:cubicBezTo>
                  <a:cubicBezTo>
                    <a:pt x="299" y="0"/>
                    <a:pt x="302" y="16"/>
                    <a:pt x="306" y="11"/>
                  </a:cubicBezTo>
                  <a:cubicBezTo>
                    <a:pt x="308" y="4"/>
                    <a:pt x="310" y="16"/>
                    <a:pt x="314" y="17"/>
                  </a:cubicBezTo>
                  <a:cubicBezTo>
                    <a:pt x="319" y="19"/>
                    <a:pt x="315" y="26"/>
                    <a:pt x="313" y="30"/>
                  </a:cubicBezTo>
                  <a:cubicBezTo>
                    <a:pt x="314" y="35"/>
                    <a:pt x="322" y="26"/>
                    <a:pt x="323" y="31"/>
                  </a:cubicBezTo>
                  <a:cubicBezTo>
                    <a:pt x="319" y="37"/>
                    <a:pt x="323" y="37"/>
                    <a:pt x="328" y="35"/>
                  </a:cubicBezTo>
                  <a:cubicBezTo>
                    <a:pt x="334" y="34"/>
                    <a:pt x="337" y="42"/>
                    <a:pt x="343" y="43"/>
                  </a:cubicBezTo>
                  <a:cubicBezTo>
                    <a:pt x="345" y="50"/>
                    <a:pt x="337" y="52"/>
                    <a:pt x="334" y="52"/>
                  </a:cubicBezTo>
                  <a:cubicBezTo>
                    <a:pt x="330" y="51"/>
                    <a:pt x="323" y="50"/>
                    <a:pt x="325" y="57"/>
                  </a:cubicBezTo>
                  <a:cubicBezTo>
                    <a:pt x="327" y="60"/>
                    <a:pt x="335" y="63"/>
                    <a:pt x="330" y="67"/>
                  </a:cubicBezTo>
                  <a:cubicBezTo>
                    <a:pt x="326" y="71"/>
                    <a:pt x="320" y="68"/>
                    <a:pt x="317" y="73"/>
                  </a:cubicBezTo>
                  <a:cubicBezTo>
                    <a:pt x="312" y="69"/>
                    <a:pt x="306" y="68"/>
                    <a:pt x="300" y="69"/>
                  </a:cubicBezTo>
                  <a:cubicBezTo>
                    <a:pt x="295" y="68"/>
                    <a:pt x="288" y="65"/>
                    <a:pt x="283" y="69"/>
                  </a:cubicBezTo>
                  <a:cubicBezTo>
                    <a:pt x="279" y="75"/>
                    <a:pt x="279" y="83"/>
                    <a:pt x="280" y="91"/>
                  </a:cubicBezTo>
                  <a:cubicBezTo>
                    <a:pt x="279" y="98"/>
                    <a:pt x="272" y="95"/>
                    <a:pt x="272" y="102"/>
                  </a:cubicBezTo>
                  <a:cubicBezTo>
                    <a:pt x="274" y="110"/>
                    <a:pt x="268" y="116"/>
                    <a:pt x="266" y="123"/>
                  </a:cubicBezTo>
                  <a:cubicBezTo>
                    <a:pt x="264" y="134"/>
                    <a:pt x="253" y="129"/>
                    <a:pt x="248" y="136"/>
                  </a:cubicBezTo>
                  <a:cubicBezTo>
                    <a:pt x="243" y="140"/>
                    <a:pt x="237" y="134"/>
                    <a:pt x="232" y="132"/>
                  </a:cubicBezTo>
                  <a:cubicBezTo>
                    <a:pt x="227" y="128"/>
                    <a:pt x="221" y="132"/>
                    <a:pt x="218" y="138"/>
                  </a:cubicBezTo>
                  <a:cubicBezTo>
                    <a:pt x="214" y="144"/>
                    <a:pt x="208" y="148"/>
                    <a:pt x="203" y="144"/>
                  </a:cubicBezTo>
                  <a:cubicBezTo>
                    <a:pt x="199" y="140"/>
                    <a:pt x="194" y="145"/>
                    <a:pt x="190" y="147"/>
                  </a:cubicBezTo>
                  <a:cubicBezTo>
                    <a:pt x="186" y="144"/>
                    <a:pt x="182" y="142"/>
                    <a:pt x="180" y="137"/>
                  </a:cubicBezTo>
                  <a:cubicBezTo>
                    <a:pt x="176" y="133"/>
                    <a:pt x="173" y="128"/>
                    <a:pt x="172" y="122"/>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09" name="Freeform 330">
              <a:extLst>
                <a:ext uri="{FF2B5EF4-FFF2-40B4-BE49-F238E27FC236}">
                  <a16:creationId xmlns:a16="http://schemas.microsoft.com/office/drawing/2014/main" id="{EB4A6F60-445E-425D-801E-D3A374C35260}"/>
                </a:ext>
              </a:extLst>
            </p:cNvPr>
            <p:cNvSpPr>
              <a:spLocks/>
            </p:cNvSpPr>
            <p:nvPr/>
          </p:nvSpPr>
          <p:spPr bwMode="auto">
            <a:xfrm>
              <a:off x="3449223" y="3928195"/>
              <a:ext cx="71459" cy="179562"/>
            </a:xfrm>
            <a:custGeom>
              <a:avLst/>
              <a:gdLst/>
              <a:ahLst/>
              <a:cxnLst>
                <a:cxn ang="0">
                  <a:pos x="86" y="326"/>
                </a:cxn>
                <a:cxn ang="0">
                  <a:pos x="80" y="339"/>
                </a:cxn>
                <a:cxn ang="0">
                  <a:pos x="71" y="335"/>
                </a:cxn>
                <a:cxn ang="0">
                  <a:pos x="67" y="334"/>
                </a:cxn>
                <a:cxn ang="0">
                  <a:pos x="61" y="324"/>
                </a:cxn>
                <a:cxn ang="0">
                  <a:pos x="52" y="321"/>
                </a:cxn>
                <a:cxn ang="0">
                  <a:pos x="45" y="317"/>
                </a:cxn>
                <a:cxn ang="0">
                  <a:pos x="42" y="303"/>
                </a:cxn>
                <a:cxn ang="0">
                  <a:pos x="34" y="294"/>
                </a:cxn>
                <a:cxn ang="0">
                  <a:pos x="26" y="282"/>
                </a:cxn>
                <a:cxn ang="0">
                  <a:pos x="16" y="277"/>
                </a:cxn>
                <a:cxn ang="0">
                  <a:pos x="23" y="239"/>
                </a:cxn>
                <a:cxn ang="0">
                  <a:pos x="27" y="226"/>
                </a:cxn>
                <a:cxn ang="0">
                  <a:pos x="41" y="197"/>
                </a:cxn>
                <a:cxn ang="0">
                  <a:pos x="35" y="177"/>
                </a:cxn>
                <a:cxn ang="0">
                  <a:pos x="33" y="161"/>
                </a:cxn>
                <a:cxn ang="0">
                  <a:pos x="22" y="139"/>
                </a:cxn>
                <a:cxn ang="0">
                  <a:pos x="15" y="121"/>
                </a:cxn>
                <a:cxn ang="0">
                  <a:pos x="23" y="110"/>
                </a:cxn>
                <a:cxn ang="0">
                  <a:pos x="26" y="97"/>
                </a:cxn>
                <a:cxn ang="0">
                  <a:pos x="22" y="83"/>
                </a:cxn>
                <a:cxn ang="0">
                  <a:pos x="10" y="67"/>
                </a:cxn>
                <a:cxn ang="0">
                  <a:pos x="6" y="53"/>
                </a:cxn>
                <a:cxn ang="0">
                  <a:pos x="8" y="44"/>
                </a:cxn>
                <a:cxn ang="0">
                  <a:pos x="9" y="28"/>
                </a:cxn>
                <a:cxn ang="0">
                  <a:pos x="16" y="18"/>
                </a:cxn>
                <a:cxn ang="0">
                  <a:pos x="31" y="14"/>
                </a:cxn>
                <a:cxn ang="0">
                  <a:pos x="47" y="3"/>
                </a:cxn>
                <a:cxn ang="0">
                  <a:pos x="57" y="7"/>
                </a:cxn>
                <a:cxn ang="0">
                  <a:pos x="58" y="24"/>
                </a:cxn>
                <a:cxn ang="0">
                  <a:pos x="69" y="24"/>
                </a:cxn>
                <a:cxn ang="0">
                  <a:pos x="69" y="45"/>
                </a:cxn>
                <a:cxn ang="0">
                  <a:pos x="66" y="69"/>
                </a:cxn>
                <a:cxn ang="0">
                  <a:pos x="76" y="63"/>
                </a:cxn>
                <a:cxn ang="0">
                  <a:pos x="88" y="55"/>
                </a:cxn>
                <a:cxn ang="0">
                  <a:pos x="101" y="58"/>
                </a:cxn>
                <a:cxn ang="0">
                  <a:pos x="108" y="47"/>
                </a:cxn>
                <a:cxn ang="0">
                  <a:pos x="120" y="51"/>
                </a:cxn>
                <a:cxn ang="0">
                  <a:pos x="132" y="78"/>
                </a:cxn>
                <a:cxn ang="0">
                  <a:pos x="138" y="101"/>
                </a:cxn>
                <a:cxn ang="0">
                  <a:pos x="148" y="130"/>
                </a:cxn>
                <a:cxn ang="0">
                  <a:pos x="140" y="142"/>
                </a:cxn>
                <a:cxn ang="0">
                  <a:pos x="116" y="139"/>
                </a:cxn>
                <a:cxn ang="0">
                  <a:pos x="100" y="146"/>
                </a:cxn>
                <a:cxn ang="0">
                  <a:pos x="91" y="171"/>
                </a:cxn>
                <a:cxn ang="0">
                  <a:pos x="98" y="191"/>
                </a:cxn>
                <a:cxn ang="0">
                  <a:pos x="88" y="186"/>
                </a:cxn>
                <a:cxn ang="0">
                  <a:pos x="74" y="180"/>
                </a:cxn>
                <a:cxn ang="0">
                  <a:pos x="65" y="175"/>
                </a:cxn>
                <a:cxn ang="0">
                  <a:pos x="65" y="160"/>
                </a:cxn>
                <a:cxn ang="0">
                  <a:pos x="48" y="164"/>
                </a:cxn>
                <a:cxn ang="0">
                  <a:pos x="47" y="178"/>
                </a:cxn>
                <a:cxn ang="0">
                  <a:pos x="45" y="196"/>
                </a:cxn>
                <a:cxn ang="0">
                  <a:pos x="32" y="243"/>
                </a:cxn>
                <a:cxn ang="0">
                  <a:pos x="37" y="258"/>
                </a:cxn>
                <a:cxn ang="0">
                  <a:pos x="47" y="260"/>
                </a:cxn>
                <a:cxn ang="0">
                  <a:pos x="50" y="273"/>
                </a:cxn>
                <a:cxn ang="0">
                  <a:pos x="54" y="286"/>
                </a:cxn>
                <a:cxn ang="0">
                  <a:pos x="60" y="307"/>
                </a:cxn>
                <a:cxn ang="0">
                  <a:pos x="75" y="311"/>
                </a:cxn>
                <a:cxn ang="0">
                  <a:pos x="83" y="323"/>
                </a:cxn>
                <a:cxn ang="0">
                  <a:pos x="86" y="326"/>
                </a:cxn>
              </a:cxnLst>
              <a:rect l="0" t="0" r="r" b="b"/>
              <a:pathLst>
                <a:path w="149" h="345">
                  <a:moveTo>
                    <a:pt x="86" y="326"/>
                  </a:moveTo>
                  <a:cubicBezTo>
                    <a:pt x="85" y="331"/>
                    <a:pt x="80" y="334"/>
                    <a:pt x="80" y="339"/>
                  </a:cubicBezTo>
                  <a:cubicBezTo>
                    <a:pt x="74" y="345"/>
                    <a:pt x="76" y="331"/>
                    <a:pt x="71" y="335"/>
                  </a:cubicBezTo>
                  <a:cubicBezTo>
                    <a:pt x="70" y="341"/>
                    <a:pt x="64" y="341"/>
                    <a:pt x="67" y="334"/>
                  </a:cubicBezTo>
                  <a:cubicBezTo>
                    <a:pt x="69" y="328"/>
                    <a:pt x="63" y="326"/>
                    <a:pt x="61" y="324"/>
                  </a:cubicBezTo>
                  <a:cubicBezTo>
                    <a:pt x="61" y="316"/>
                    <a:pt x="53" y="323"/>
                    <a:pt x="52" y="321"/>
                  </a:cubicBezTo>
                  <a:cubicBezTo>
                    <a:pt x="55" y="313"/>
                    <a:pt x="48" y="320"/>
                    <a:pt x="45" y="317"/>
                  </a:cubicBezTo>
                  <a:cubicBezTo>
                    <a:pt x="41" y="314"/>
                    <a:pt x="43" y="308"/>
                    <a:pt x="42" y="303"/>
                  </a:cubicBezTo>
                  <a:cubicBezTo>
                    <a:pt x="40" y="297"/>
                    <a:pt x="34" y="302"/>
                    <a:pt x="34" y="294"/>
                  </a:cubicBezTo>
                  <a:cubicBezTo>
                    <a:pt x="32" y="289"/>
                    <a:pt x="30" y="284"/>
                    <a:pt x="26" y="282"/>
                  </a:cubicBezTo>
                  <a:cubicBezTo>
                    <a:pt x="23" y="274"/>
                    <a:pt x="17" y="284"/>
                    <a:pt x="16" y="277"/>
                  </a:cubicBezTo>
                  <a:cubicBezTo>
                    <a:pt x="15" y="264"/>
                    <a:pt x="21" y="252"/>
                    <a:pt x="23" y="239"/>
                  </a:cubicBezTo>
                  <a:cubicBezTo>
                    <a:pt x="24" y="235"/>
                    <a:pt x="25" y="230"/>
                    <a:pt x="27" y="226"/>
                  </a:cubicBezTo>
                  <a:cubicBezTo>
                    <a:pt x="31" y="216"/>
                    <a:pt x="37" y="207"/>
                    <a:pt x="41" y="197"/>
                  </a:cubicBezTo>
                  <a:cubicBezTo>
                    <a:pt x="40" y="190"/>
                    <a:pt x="36" y="184"/>
                    <a:pt x="35" y="177"/>
                  </a:cubicBezTo>
                  <a:cubicBezTo>
                    <a:pt x="32" y="172"/>
                    <a:pt x="33" y="167"/>
                    <a:pt x="33" y="161"/>
                  </a:cubicBezTo>
                  <a:cubicBezTo>
                    <a:pt x="33" y="151"/>
                    <a:pt x="27" y="145"/>
                    <a:pt x="22" y="139"/>
                  </a:cubicBezTo>
                  <a:cubicBezTo>
                    <a:pt x="19" y="133"/>
                    <a:pt x="18" y="127"/>
                    <a:pt x="15" y="121"/>
                  </a:cubicBezTo>
                  <a:cubicBezTo>
                    <a:pt x="19" y="118"/>
                    <a:pt x="25" y="116"/>
                    <a:pt x="23" y="110"/>
                  </a:cubicBezTo>
                  <a:cubicBezTo>
                    <a:pt x="20" y="104"/>
                    <a:pt x="22" y="99"/>
                    <a:pt x="26" y="97"/>
                  </a:cubicBezTo>
                  <a:cubicBezTo>
                    <a:pt x="29" y="93"/>
                    <a:pt x="23" y="88"/>
                    <a:pt x="22" y="83"/>
                  </a:cubicBezTo>
                  <a:cubicBezTo>
                    <a:pt x="20" y="76"/>
                    <a:pt x="14" y="72"/>
                    <a:pt x="10" y="67"/>
                  </a:cubicBezTo>
                  <a:cubicBezTo>
                    <a:pt x="7" y="63"/>
                    <a:pt x="9" y="56"/>
                    <a:pt x="6" y="53"/>
                  </a:cubicBezTo>
                  <a:cubicBezTo>
                    <a:pt x="0" y="47"/>
                    <a:pt x="3" y="46"/>
                    <a:pt x="8" y="44"/>
                  </a:cubicBezTo>
                  <a:cubicBezTo>
                    <a:pt x="8" y="39"/>
                    <a:pt x="9" y="34"/>
                    <a:pt x="9" y="28"/>
                  </a:cubicBezTo>
                  <a:cubicBezTo>
                    <a:pt x="9" y="23"/>
                    <a:pt x="11" y="15"/>
                    <a:pt x="16" y="18"/>
                  </a:cubicBezTo>
                  <a:cubicBezTo>
                    <a:pt x="21" y="19"/>
                    <a:pt x="27" y="17"/>
                    <a:pt x="31" y="14"/>
                  </a:cubicBezTo>
                  <a:cubicBezTo>
                    <a:pt x="34" y="6"/>
                    <a:pt x="41" y="2"/>
                    <a:pt x="47" y="3"/>
                  </a:cubicBezTo>
                  <a:cubicBezTo>
                    <a:pt x="50" y="0"/>
                    <a:pt x="56" y="3"/>
                    <a:pt x="57" y="7"/>
                  </a:cubicBezTo>
                  <a:cubicBezTo>
                    <a:pt x="58" y="13"/>
                    <a:pt x="54" y="20"/>
                    <a:pt x="58" y="24"/>
                  </a:cubicBezTo>
                  <a:cubicBezTo>
                    <a:pt x="62" y="26"/>
                    <a:pt x="67" y="18"/>
                    <a:pt x="69" y="24"/>
                  </a:cubicBezTo>
                  <a:cubicBezTo>
                    <a:pt x="70" y="31"/>
                    <a:pt x="72" y="38"/>
                    <a:pt x="69" y="45"/>
                  </a:cubicBezTo>
                  <a:cubicBezTo>
                    <a:pt x="68" y="53"/>
                    <a:pt x="63" y="61"/>
                    <a:pt x="66" y="69"/>
                  </a:cubicBezTo>
                  <a:cubicBezTo>
                    <a:pt x="71" y="73"/>
                    <a:pt x="73" y="66"/>
                    <a:pt x="76" y="63"/>
                  </a:cubicBezTo>
                  <a:cubicBezTo>
                    <a:pt x="79" y="59"/>
                    <a:pt x="83" y="51"/>
                    <a:pt x="88" y="55"/>
                  </a:cubicBezTo>
                  <a:cubicBezTo>
                    <a:pt x="92" y="57"/>
                    <a:pt x="96" y="63"/>
                    <a:pt x="101" y="58"/>
                  </a:cubicBezTo>
                  <a:cubicBezTo>
                    <a:pt x="105" y="57"/>
                    <a:pt x="104" y="49"/>
                    <a:pt x="108" y="47"/>
                  </a:cubicBezTo>
                  <a:cubicBezTo>
                    <a:pt x="112" y="47"/>
                    <a:pt x="116" y="48"/>
                    <a:pt x="120" y="51"/>
                  </a:cubicBezTo>
                  <a:cubicBezTo>
                    <a:pt x="120" y="62"/>
                    <a:pt x="133" y="66"/>
                    <a:pt x="132" y="78"/>
                  </a:cubicBezTo>
                  <a:cubicBezTo>
                    <a:pt x="131" y="86"/>
                    <a:pt x="133" y="94"/>
                    <a:pt x="138" y="101"/>
                  </a:cubicBezTo>
                  <a:cubicBezTo>
                    <a:pt x="143" y="109"/>
                    <a:pt x="149" y="118"/>
                    <a:pt x="148" y="130"/>
                  </a:cubicBezTo>
                  <a:cubicBezTo>
                    <a:pt x="148" y="136"/>
                    <a:pt x="143" y="139"/>
                    <a:pt x="140" y="142"/>
                  </a:cubicBezTo>
                  <a:cubicBezTo>
                    <a:pt x="133" y="137"/>
                    <a:pt x="124" y="141"/>
                    <a:pt x="116" y="139"/>
                  </a:cubicBezTo>
                  <a:cubicBezTo>
                    <a:pt x="110" y="140"/>
                    <a:pt x="104" y="139"/>
                    <a:pt x="100" y="146"/>
                  </a:cubicBezTo>
                  <a:cubicBezTo>
                    <a:pt x="96" y="154"/>
                    <a:pt x="89" y="161"/>
                    <a:pt x="91" y="171"/>
                  </a:cubicBezTo>
                  <a:cubicBezTo>
                    <a:pt x="92" y="178"/>
                    <a:pt x="97" y="183"/>
                    <a:pt x="98" y="191"/>
                  </a:cubicBezTo>
                  <a:cubicBezTo>
                    <a:pt x="96" y="193"/>
                    <a:pt x="91" y="189"/>
                    <a:pt x="88" y="186"/>
                  </a:cubicBezTo>
                  <a:cubicBezTo>
                    <a:pt x="85" y="181"/>
                    <a:pt x="79" y="176"/>
                    <a:pt x="74" y="180"/>
                  </a:cubicBezTo>
                  <a:cubicBezTo>
                    <a:pt x="71" y="180"/>
                    <a:pt x="64" y="179"/>
                    <a:pt x="65" y="175"/>
                  </a:cubicBezTo>
                  <a:cubicBezTo>
                    <a:pt x="64" y="170"/>
                    <a:pt x="68" y="163"/>
                    <a:pt x="65" y="160"/>
                  </a:cubicBezTo>
                  <a:cubicBezTo>
                    <a:pt x="59" y="160"/>
                    <a:pt x="52" y="157"/>
                    <a:pt x="48" y="164"/>
                  </a:cubicBezTo>
                  <a:cubicBezTo>
                    <a:pt x="48" y="168"/>
                    <a:pt x="50" y="174"/>
                    <a:pt x="47" y="178"/>
                  </a:cubicBezTo>
                  <a:cubicBezTo>
                    <a:pt x="44" y="184"/>
                    <a:pt x="49" y="191"/>
                    <a:pt x="45" y="196"/>
                  </a:cubicBezTo>
                  <a:cubicBezTo>
                    <a:pt x="40" y="211"/>
                    <a:pt x="33" y="226"/>
                    <a:pt x="32" y="243"/>
                  </a:cubicBezTo>
                  <a:cubicBezTo>
                    <a:pt x="33" y="248"/>
                    <a:pt x="32" y="257"/>
                    <a:pt x="37" y="258"/>
                  </a:cubicBezTo>
                  <a:cubicBezTo>
                    <a:pt x="41" y="258"/>
                    <a:pt x="46" y="252"/>
                    <a:pt x="47" y="260"/>
                  </a:cubicBezTo>
                  <a:cubicBezTo>
                    <a:pt x="47" y="264"/>
                    <a:pt x="45" y="272"/>
                    <a:pt x="50" y="273"/>
                  </a:cubicBezTo>
                  <a:cubicBezTo>
                    <a:pt x="54" y="272"/>
                    <a:pt x="53" y="282"/>
                    <a:pt x="54" y="286"/>
                  </a:cubicBezTo>
                  <a:cubicBezTo>
                    <a:pt x="54" y="293"/>
                    <a:pt x="56" y="302"/>
                    <a:pt x="60" y="307"/>
                  </a:cubicBezTo>
                  <a:cubicBezTo>
                    <a:pt x="65" y="309"/>
                    <a:pt x="70" y="313"/>
                    <a:pt x="75" y="311"/>
                  </a:cubicBezTo>
                  <a:cubicBezTo>
                    <a:pt x="79" y="314"/>
                    <a:pt x="78" y="321"/>
                    <a:pt x="83" y="323"/>
                  </a:cubicBezTo>
                  <a:cubicBezTo>
                    <a:pt x="84" y="324"/>
                    <a:pt x="85" y="325"/>
                    <a:pt x="86" y="326"/>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10" name="Freeform 331">
              <a:extLst>
                <a:ext uri="{FF2B5EF4-FFF2-40B4-BE49-F238E27FC236}">
                  <a16:creationId xmlns:a16="http://schemas.microsoft.com/office/drawing/2014/main" id="{1FF221EF-7738-4221-82D4-C49AA18467C9}"/>
                </a:ext>
              </a:extLst>
            </p:cNvPr>
            <p:cNvSpPr>
              <a:spLocks/>
            </p:cNvSpPr>
            <p:nvPr/>
          </p:nvSpPr>
          <p:spPr bwMode="auto">
            <a:xfrm>
              <a:off x="3471211" y="3902543"/>
              <a:ext cx="67795" cy="104440"/>
            </a:xfrm>
            <a:custGeom>
              <a:avLst/>
              <a:gdLst/>
              <a:ahLst/>
              <a:cxnLst>
                <a:cxn ang="0">
                  <a:pos x="94" y="188"/>
                </a:cxn>
                <a:cxn ang="0">
                  <a:pos x="102" y="175"/>
                </a:cxn>
                <a:cxn ang="0">
                  <a:pos x="87" y="137"/>
                </a:cxn>
                <a:cxn ang="0">
                  <a:pos x="83" y="113"/>
                </a:cxn>
                <a:cxn ang="0">
                  <a:pos x="74" y="97"/>
                </a:cxn>
                <a:cxn ang="0">
                  <a:pos x="61" y="93"/>
                </a:cxn>
                <a:cxn ang="0">
                  <a:pos x="54" y="105"/>
                </a:cxn>
                <a:cxn ang="0">
                  <a:pos x="41" y="101"/>
                </a:cxn>
                <a:cxn ang="0">
                  <a:pos x="29" y="110"/>
                </a:cxn>
                <a:cxn ang="0">
                  <a:pos x="19" y="114"/>
                </a:cxn>
                <a:cxn ang="0">
                  <a:pos x="25" y="84"/>
                </a:cxn>
                <a:cxn ang="0">
                  <a:pos x="23" y="68"/>
                </a:cxn>
                <a:cxn ang="0">
                  <a:pos x="10" y="69"/>
                </a:cxn>
                <a:cxn ang="0">
                  <a:pos x="7" y="49"/>
                </a:cxn>
                <a:cxn ang="0">
                  <a:pos x="9" y="41"/>
                </a:cxn>
                <a:cxn ang="0">
                  <a:pos x="21" y="25"/>
                </a:cxn>
                <a:cxn ang="0">
                  <a:pos x="33" y="28"/>
                </a:cxn>
                <a:cxn ang="0">
                  <a:pos x="31" y="11"/>
                </a:cxn>
                <a:cxn ang="0">
                  <a:pos x="38" y="0"/>
                </a:cxn>
                <a:cxn ang="0">
                  <a:pos x="52" y="21"/>
                </a:cxn>
                <a:cxn ang="0">
                  <a:pos x="63" y="41"/>
                </a:cxn>
                <a:cxn ang="0">
                  <a:pos x="77" y="36"/>
                </a:cxn>
                <a:cxn ang="0">
                  <a:pos x="88" y="54"/>
                </a:cxn>
                <a:cxn ang="0">
                  <a:pos x="78" y="63"/>
                </a:cxn>
                <a:cxn ang="0">
                  <a:pos x="76" y="75"/>
                </a:cxn>
                <a:cxn ang="0">
                  <a:pos x="105" y="109"/>
                </a:cxn>
                <a:cxn ang="0">
                  <a:pos x="120" y="134"/>
                </a:cxn>
                <a:cxn ang="0">
                  <a:pos x="132" y="149"/>
                </a:cxn>
                <a:cxn ang="0">
                  <a:pos x="136" y="162"/>
                </a:cxn>
                <a:cxn ang="0">
                  <a:pos x="136" y="181"/>
                </a:cxn>
                <a:cxn ang="0">
                  <a:pos x="124" y="186"/>
                </a:cxn>
                <a:cxn ang="0">
                  <a:pos x="113" y="184"/>
                </a:cxn>
                <a:cxn ang="0">
                  <a:pos x="112" y="196"/>
                </a:cxn>
                <a:cxn ang="0">
                  <a:pos x="98" y="191"/>
                </a:cxn>
                <a:cxn ang="0">
                  <a:pos x="94" y="188"/>
                </a:cxn>
              </a:cxnLst>
              <a:rect l="0" t="0" r="r" b="b"/>
              <a:pathLst>
                <a:path w="138" h="196">
                  <a:moveTo>
                    <a:pt x="94" y="188"/>
                  </a:moveTo>
                  <a:cubicBezTo>
                    <a:pt x="98" y="185"/>
                    <a:pt x="103" y="181"/>
                    <a:pt x="102" y="175"/>
                  </a:cubicBezTo>
                  <a:cubicBezTo>
                    <a:pt x="103" y="159"/>
                    <a:pt x="91" y="150"/>
                    <a:pt x="87" y="137"/>
                  </a:cubicBezTo>
                  <a:cubicBezTo>
                    <a:pt x="84" y="129"/>
                    <a:pt x="88" y="119"/>
                    <a:pt x="83" y="113"/>
                  </a:cubicBezTo>
                  <a:cubicBezTo>
                    <a:pt x="79" y="108"/>
                    <a:pt x="74" y="104"/>
                    <a:pt x="74" y="97"/>
                  </a:cubicBezTo>
                  <a:cubicBezTo>
                    <a:pt x="70" y="94"/>
                    <a:pt x="65" y="93"/>
                    <a:pt x="61" y="93"/>
                  </a:cubicBezTo>
                  <a:cubicBezTo>
                    <a:pt x="58" y="97"/>
                    <a:pt x="59" y="104"/>
                    <a:pt x="54" y="105"/>
                  </a:cubicBezTo>
                  <a:cubicBezTo>
                    <a:pt x="49" y="108"/>
                    <a:pt x="45" y="102"/>
                    <a:pt x="41" y="101"/>
                  </a:cubicBezTo>
                  <a:cubicBezTo>
                    <a:pt x="35" y="98"/>
                    <a:pt x="33" y="107"/>
                    <a:pt x="29" y="110"/>
                  </a:cubicBezTo>
                  <a:cubicBezTo>
                    <a:pt x="26" y="114"/>
                    <a:pt x="22" y="120"/>
                    <a:pt x="19" y="114"/>
                  </a:cubicBezTo>
                  <a:cubicBezTo>
                    <a:pt x="18" y="103"/>
                    <a:pt x="24" y="94"/>
                    <a:pt x="25" y="84"/>
                  </a:cubicBezTo>
                  <a:cubicBezTo>
                    <a:pt x="25" y="78"/>
                    <a:pt x="24" y="73"/>
                    <a:pt x="23" y="68"/>
                  </a:cubicBezTo>
                  <a:cubicBezTo>
                    <a:pt x="18" y="67"/>
                    <a:pt x="14" y="73"/>
                    <a:pt x="10" y="69"/>
                  </a:cubicBezTo>
                  <a:cubicBezTo>
                    <a:pt x="8" y="62"/>
                    <a:pt x="14" y="52"/>
                    <a:pt x="7" y="49"/>
                  </a:cubicBezTo>
                  <a:cubicBezTo>
                    <a:pt x="0" y="48"/>
                    <a:pt x="6" y="44"/>
                    <a:pt x="9" y="41"/>
                  </a:cubicBezTo>
                  <a:cubicBezTo>
                    <a:pt x="13" y="35"/>
                    <a:pt x="16" y="28"/>
                    <a:pt x="21" y="25"/>
                  </a:cubicBezTo>
                  <a:cubicBezTo>
                    <a:pt x="24" y="29"/>
                    <a:pt x="29" y="31"/>
                    <a:pt x="33" y="28"/>
                  </a:cubicBezTo>
                  <a:cubicBezTo>
                    <a:pt x="37" y="23"/>
                    <a:pt x="32" y="17"/>
                    <a:pt x="31" y="11"/>
                  </a:cubicBezTo>
                  <a:cubicBezTo>
                    <a:pt x="29" y="5"/>
                    <a:pt x="34" y="2"/>
                    <a:pt x="38" y="0"/>
                  </a:cubicBezTo>
                  <a:cubicBezTo>
                    <a:pt x="41" y="9"/>
                    <a:pt x="48" y="13"/>
                    <a:pt x="52" y="21"/>
                  </a:cubicBezTo>
                  <a:cubicBezTo>
                    <a:pt x="54" y="29"/>
                    <a:pt x="56" y="38"/>
                    <a:pt x="63" y="41"/>
                  </a:cubicBezTo>
                  <a:cubicBezTo>
                    <a:pt x="69" y="47"/>
                    <a:pt x="72" y="32"/>
                    <a:pt x="77" y="36"/>
                  </a:cubicBezTo>
                  <a:cubicBezTo>
                    <a:pt x="80" y="43"/>
                    <a:pt x="85" y="48"/>
                    <a:pt x="88" y="54"/>
                  </a:cubicBezTo>
                  <a:cubicBezTo>
                    <a:pt x="89" y="61"/>
                    <a:pt x="83" y="66"/>
                    <a:pt x="78" y="63"/>
                  </a:cubicBezTo>
                  <a:cubicBezTo>
                    <a:pt x="73" y="63"/>
                    <a:pt x="71" y="73"/>
                    <a:pt x="76" y="75"/>
                  </a:cubicBezTo>
                  <a:cubicBezTo>
                    <a:pt x="88" y="83"/>
                    <a:pt x="97" y="95"/>
                    <a:pt x="105" y="109"/>
                  </a:cubicBezTo>
                  <a:cubicBezTo>
                    <a:pt x="111" y="117"/>
                    <a:pt x="115" y="126"/>
                    <a:pt x="120" y="134"/>
                  </a:cubicBezTo>
                  <a:cubicBezTo>
                    <a:pt x="123" y="140"/>
                    <a:pt x="133" y="141"/>
                    <a:pt x="132" y="149"/>
                  </a:cubicBezTo>
                  <a:cubicBezTo>
                    <a:pt x="128" y="155"/>
                    <a:pt x="133" y="158"/>
                    <a:pt x="136" y="162"/>
                  </a:cubicBezTo>
                  <a:cubicBezTo>
                    <a:pt x="138" y="167"/>
                    <a:pt x="138" y="176"/>
                    <a:pt x="136" y="181"/>
                  </a:cubicBezTo>
                  <a:cubicBezTo>
                    <a:pt x="132" y="183"/>
                    <a:pt x="128" y="187"/>
                    <a:pt x="124" y="186"/>
                  </a:cubicBezTo>
                  <a:cubicBezTo>
                    <a:pt x="121" y="182"/>
                    <a:pt x="116" y="180"/>
                    <a:pt x="113" y="184"/>
                  </a:cubicBezTo>
                  <a:cubicBezTo>
                    <a:pt x="107" y="187"/>
                    <a:pt x="118" y="194"/>
                    <a:pt x="112" y="196"/>
                  </a:cubicBezTo>
                  <a:cubicBezTo>
                    <a:pt x="107" y="194"/>
                    <a:pt x="103" y="192"/>
                    <a:pt x="98" y="191"/>
                  </a:cubicBezTo>
                  <a:cubicBezTo>
                    <a:pt x="97" y="190"/>
                    <a:pt x="95" y="189"/>
                    <a:pt x="94" y="188"/>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11" name="Freeform 332">
              <a:extLst>
                <a:ext uri="{FF2B5EF4-FFF2-40B4-BE49-F238E27FC236}">
                  <a16:creationId xmlns:a16="http://schemas.microsoft.com/office/drawing/2014/main" id="{C1D19D87-D7BE-4113-9470-686C13568C4E}"/>
                </a:ext>
              </a:extLst>
            </p:cNvPr>
            <p:cNvSpPr>
              <a:spLocks/>
            </p:cNvSpPr>
            <p:nvPr/>
          </p:nvSpPr>
          <p:spPr bwMode="auto">
            <a:xfrm>
              <a:off x="3597637" y="4109591"/>
              <a:ext cx="9161" cy="12825"/>
            </a:xfrm>
            <a:custGeom>
              <a:avLst/>
              <a:gdLst/>
              <a:ahLst/>
              <a:cxnLst>
                <a:cxn ang="0">
                  <a:pos x="0" y="16"/>
                </a:cxn>
                <a:cxn ang="0">
                  <a:pos x="10" y="8"/>
                </a:cxn>
                <a:cxn ang="0">
                  <a:pos x="17" y="8"/>
                </a:cxn>
                <a:cxn ang="0">
                  <a:pos x="19" y="20"/>
                </a:cxn>
                <a:cxn ang="0">
                  <a:pos x="6" y="26"/>
                </a:cxn>
                <a:cxn ang="0">
                  <a:pos x="0" y="16"/>
                </a:cxn>
              </a:cxnLst>
              <a:rect l="0" t="0" r="r" b="b"/>
              <a:pathLst>
                <a:path w="19" h="26">
                  <a:moveTo>
                    <a:pt x="0" y="16"/>
                  </a:moveTo>
                  <a:cubicBezTo>
                    <a:pt x="4" y="14"/>
                    <a:pt x="8" y="14"/>
                    <a:pt x="10" y="8"/>
                  </a:cubicBezTo>
                  <a:cubicBezTo>
                    <a:pt x="14" y="0"/>
                    <a:pt x="13" y="6"/>
                    <a:pt x="17" y="8"/>
                  </a:cubicBezTo>
                  <a:cubicBezTo>
                    <a:pt x="18" y="12"/>
                    <a:pt x="19" y="17"/>
                    <a:pt x="19" y="20"/>
                  </a:cubicBezTo>
                  <a:cubicBezTo>
                    <a:pt x="15" y="22"/>
                    <a:pt x="10" y="22"/>
                    <a:pt x="6" y="26"/>
                  </a:cubicBezTo>
                  <a:cubicBezTo>
                    <a:pt x="4" y="22"/>
                    <a:pt x="1" y="21"/>
                    <a:pt x="0" y="16"/>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12" name="Freeform 333">
              <a:extLst>
                <a:ext uri="{FF2B5EF4-FFF2-40B4-BE49-F238E27FC236}">
                  <a16:creationId xmlns:a16="http://schemas.microsoft.com/office/drawing/2014/main" id="{E7308592-FDAF-40D1-B0D9-12065426D253}"/>
                </a:ext>
              </a:extLst>
            </p:cNvPr>
            <p:cNvSpPr>
              <a:spLocks noEditPoints="1"/>
            </p:cNvSpPr>
            <p:nvPr/>
          </p:nvSpPr>
          <p:spPr bwMode="auto">
            <a:xfrm>
              <a:off x="3430901" y="4102261"/>
              <a:ext cx="406761" cy="190556"/>
            </a:xfrm>
            <a:custGeom>
              <a:avLst/>
              <a:gdLst/>
              <a:ahLst/>
              <a:cxnLst>
                <a:cxn ang="0">
                  <a:pos x="822" y="335"/>
                </a:cxn>
                <a:cxn ang="0">
                  <a:pos x="788" y="285"/>
                </a:cxn>
                <a:cxn ang="0">
                  <a:pos x="708" y="222"/>
                </a:cxn>
                <a:cxn ang="0">
                  <a:pos x="674" y="203"/>
                </a:cxn>
                <a:cxn ang="0">
                  <a:pos x="694" y="182"/>
                </a:cxn>
                <a:cxn ang="0">
                  <a:pos x="669" y="141"/>
                </a:cxn>
                <a:cxn ang="0">
                  <a:pos x="714" y="200"/>
                </a:cxn>
                <a:cxn ang="0">
                  <a:pos x="782" y="172"/>
                </a:cxn>
                <a:cxn ang="0">
                  <a:pos x="606" y="205"/>
                </a:cxn>
                <a:cxn ang="0">
                  <a:pos x="642" y="209"/>
                </a:cxn>
                <a:cxn ang="0">
                  <a:pos x="577" y="213"/>
                </a:cxn>
                <a:cxn ang="0">
                  <a:pos x="787" y="311"/>
                </a:cxn>
                <a:cxn ang="0">
                  <a:pos x="479" y="333"/>
                </a:cxn>
                <a:cxn ang="0">
                  <a:pos x="476" y="325"/>
                </a:cxn>
                <a:cxn ang="0">
                  <a:pos x="411" y="324"/>
                </a:cxn>
                <a:cxn ang="0">
                  <a:pos x="421" y="331"/>
                </a:cxn>
                <a:cxn ang="0">
                  <a:pos x="401" y="325"/>
                </a:cxn>
                <a:cxn ang="0">
                  <a:pos x="362" y="319"/>
                </a:cxn>
                <a:cxn ang="0">
                  <a:pos x="153" y="153"/>
                </a:cxn>
                <a:cxn ang="0">
                  <a:pos x="189" y="196"/>
                </a:cxn>
                <a:cxn ang="0">
                  <a:pos x="173" y="260"/>
                </a:cxn>
                <a:cxn ang="0">
                  <a:pos x="101" y="182"/>
                </a:cxn>
                <a:cxn ang="0">
                  <a:pos x="48" y="80"/>
                </a:cxn>
                <a:cxn ang="0">
                  <a:pos x="12" y="7"/>
                </a:cxn>
                <a:cxn ang="0">
                  <a:pos x="84" y="62"/>
                </a:cxn>
                <a:cxn ang="0">
                  <a:pos x="130" y="114"/>
                </a:cxn>
                <a:cxn ang="0">
                  <a:pos x="586" y="92"/>
                </a:cxn>
                <a:cxn ang="0">
                  <a:pos x="598" y="112"/>
                </a:cxn>
                <a:cxn ang="0">
                  <a:pos x="591" y="144"/>
                </a:cxn>
                <a:cxn ang="0">
                  <a:pos x="182" y="179"/>
                </a:cxn>
                <a:cxn ang="0">
                  <a:pos x="180" y="285"/>
                </a:cxn>
                <a:cxn ang="0">
                  <a:pos x="221" y="272"/>
                </a:cxn>
                <a:cxn ang="0">
                  <a:pos x="282" y="278"/>
                </a:cxn>
                <a:cxn ang="0">
                  <a:pos x="344" y="311"/>
                </a:cxn>
                <a:cxn ang="0">
                  <a:pos x="268" y="311"/>
                </a:cxn>
                <a:cxn ang="0">
                  <a:pos x="180" y="285"/>
                </a:cxn>
                <a:cxn ang="0">
                  <a:pos x="576" y="323"/>
                </a:cxn>
                <a:cxn ang="0">
                  <a:pos x="453" y="365"/>
                </a:cxn>
                <a:cxn ang="0">
                  <a:pos x="453" y="365"/>
                </a:cxn>
                <a:cxn ang="0">
                  <a:pos x="408" y="83"/>
                </a:cxn>
                <a:cxn ang="0">
                  <a:pos x="401" y="151"/>
                </a:cxn>
                <a:cxn ang="0">
                  <a:pos x="372" y="210"/>
                </a:cxn>
                <a:cxn ang="0">
                  <a:pos x="318" y="197"/>
                </a:cxn>
                <a:cxn ang="0">
                  <a:pos x="278" y="197"/>
                </a:cxn>
                <a:cxn ang="0">
                  <a:pos x="250" y="127"/>
                </a:cxn>
                <a:cxn ang="0">
                  <a:pos x="283" y="109"/>
                </a:cxn>
                <a:cxn ang="0">
                  <a:pos x="359" y="75"/>
                </a:cxn>
                <a:cxn ang="0">
                  <a:pos x="404" y="39"/>
                </a:cxn>
                <a:cxn ang="0">
                  <a:pos x="487" y="110"/>
                </a:cxn>
                <a:cxn ang="0">
                  <a:pos x="524" y="122"/>
                </a:cxn>
                <a:cxn ang="0">
                  <a:pos x="452" y="153"/>
                </a:cxn>
                <a:cxn ang="0">
                  <a:pos x="502" y="146"/>
                </a:cxn>
                <a:cxn ang="0">
                  <a:pos x="479" y="186"/>
                </a:cxn>
                <a:cxn ang="0">
                  <a:pos x="473" y="237"/>
                </a:cxn>
                <a:cxn ang="0">
                  <a:pos x="453" y="209"/>
                </a:cxn>
                <a:cxn ang="0">
                  <a:pos x="438" y="240"/>
                </a:cxn>
                <a:cxn ang="0">
                  <a:pos x="434" y="167"/>
                </a:cxn>
              </a:cxnLst>
              <a:rect l="0" t="0" r="r" b="b"/>
              <a:pathLst>
                <a:path w="828" h="365">
                  <a:moveTo>
                    <a:pt x="825" y="193"/>
                  </a:moveTo>
                  <a:cubicBezTo>
                    <a:pt x="825" y="220"/>
                    <a:pt x="826" y="247"/>
                    <a:pt x="826" y="274"/>
                  </a:cubicBezTo>
                  <a:cubicBezTo>
                    <a:pt x="824" y="279"/>
                    <a:pt x="822" y="284"/>
                    <a:pt x="824" y="290"/>
                  </a:cubicBezTo>
                  <a:cubicBezTo>
                    <a:pt x="828" y="303"/>
                    <a:pt x="826" y="318"/>
                    <a:pt x="826" y="331"/>
                  </a:cubicBezTo>
                  <a:cubicBezTo>
                    <a:pt x="827" y="339"/>
                    <a:pt x="826" y="342"/>
                    <a:pt x="822" y="335"/>
                  </a:cubicBezTo>
                  <a:cubicBezTo>
                    <a:pt x="817" y="329"/>
                    <a:pt x="813" y="323"/>
                    <a:pt x="809" y="317"/>
                  </a:cubicBezTo>
                  <a:cubicBezTo>
                    <a:pt x="802" y="315"/>
                    <a:pt x="796" y="319"/>
                    <a:pt x="790" y="318"/>
                  </a:cubicBezTo>
                  <a:cubicBezTo>
                    <a:pt x="789" y="313"/>
                    <a:pt x="796" y="309"/>
                    <a:pt x="793" y="304"/>
                  </a:cubicBezTo>
                  <a:cubicBezTo>
                    <a:pt x="790" y="301"/>
                    <a:pt x="786" y="296"/>
                    <a:pt x="785" y="291"/>
                  </a:cubicBezTo>
                  <a:cubicBezTo>
                    <a:pt x="786" y="290"/>
                    <a:pt x="795" y="291"/>
                    <a:pt x="788" y="285"/>
                  </a:cubicBezTo>
                  <a:cubicBezTo>
                    <a:pt x="784" y="282"/>
                    <a:pt x="780" y="277"/>
                    <a:pt x="778" y="270"/>
                  </a:cubicBezTo>
                  <a:cubicBezTo>
                    <a:pt x="774" y="261"/>
                    <a:pt x="771" y="251"/>
                    <a:pt x="763" y="246"/>
                  </a:cubicBezTo>
                  <a:cubicBezTo>
                    <a:pt x="752" y="242"/>
                    <a:pt x="740" y="237"/>
                    <a:pt x="729" y="234"/>
                  </a:cubicBezTo>
                  <a:cubicBezTo>
                    <a:pt x="724" y="233"/>
                    <a:pt x="719" y="230"/>
                    <a:pt x="715" y="227"/>
                  </a:cubicBezTo>
                  <a:cubicBezTo>
                    <a:pt x="717" y="221"/>
                    <a:pt x="712" y="220"/>
                    <a:pt x="708" y="222"/>
                  </a:cubicBezTo>
                  <a:cubicBezTo>
                    <a:pt x="701" y="222"/>
                    <a:pt x="694" y="213"/>
                    <a:pt x="698" y="204"/>
                  </a:cubicBezTo>
                  <a:cubicBezTo>
                    <a:pt x="695" y="198"/>
                    <a:pt x="692" y="209"/>
                    <a:pt x="692" y="212"/>
                  </a:cubicBezTo>
                  <a:cubicBezTo>
                    <a:pt x="692" y="220"/>
                    <a:pt x="687" y="224"/>
                    <a:pt x="682" y="226"/>
                  </a:cubicBezTo>
                  <a:cubicBezTo>
                    <a:pt x="680" y="225"/>
                    <a:pt x="675" y="216"/>
                    <a:pt x="680" y="214"/>
                  </a:cubicBezTo>
                  <a:cubicBezTo>
                    <a:pt x="682" y="210"/>
                    <a:pt x="677" y="205"/>
                    <a:pt x="674" y="203"/>
                  </a:cubicBezTo>
                  <a:cubicBezTo>
                    <a:pt x="672" y="199"/>
                    <a:pt x="665" y="200"/>
                    <a:pt x="665" y="195"/>
                  </a:cubicBezTo>
                  <a:cubicBezTo>
                    <a:pt x="667" y="191"/>
                    <a:pt x="673" y="195"/>
                    <a:pt x="676" y="196"/>
                  </a:cubicBezTo>
                  <a:cubicBezTo>
                    <a:pt x="680" y="196"/>
                    <a:pt x="682" y="188"/>
                    <a:pt x="686" y="189"/>
                  </a:cubicBezTo>
                  <a:cubicBezTo>
                    <a:pt x="689" y="193"/>
                    <a:pt x="695" y="192"/>
                    <a:pt x="698" y="190"/>
                  </a:cubicBezTo>
                  <a:cubicBezTo>
                    <a:pt x="700" y="185"/>
                    <a:pt x="699" y="177"/>
                    <a:pt x="694" y="182"/>
                  </a:cubicBezTo>
                  <a:cubicBezTo>
                    <a:pt x="687" y="184"/>
                    <a:pt x="681" y="183"/>
                    <a:pt x="674" y="183"/>
                  </a:cubicBezTo>
                  <a:cubicBezTo>
                    <a:pt x="669" y="184"/>
                    <a:pt x="664" y="180"/>
                    <a:pt x="663" y="173"/>
                  </a:cubicBezTo>
                  <a:cubicBezTo>
                    <a:pt x="663" y="164"/>
                    <a:pt x="654" y="166"/>
                    <a:pt x="649" y="164"/>
                  </a:cubicBezTo>
                  <a:cubicBezTo>
                    <a:pt x="650" y="164"/>
                    <a:pt x="650" y="153"/>
                    <a:pt x="652" y="152"/>
                  </a:cubicBezTo>
                  <a:cubicBezTo>
                    <a:pt x="659" y="152"/>
                    <a:pt x="664" y="146"/>
                    <a:pt x="669" y="141"/>
                  </a:cubicBezTo>
                  <a:cubicBezTo>
                    <a:pt x="680" y="142"/>
                    <a:pt x="688" y="152"/>
                    <a:pt x="698" y="152"/>
                  </a:cubicBezTo>
                  <a:cubicBezTo>
                    <a:pt x="701" y="154"/>
                    <a:pt x="704" y="161"/>
                    <a:pt x="703" y="165"/>
                  </a:cubicBezTo>
                  <a:cubicBezTo>
                    <a:pt x="701" y="170"/>
                    <a:pt x="699" y="175"/>
                    <a:pt x="702" y="180"/>
                  </a:cubicBezTo>
                  <a:cubicBezTo>
                    <a:pt x="704" y="186"/>
                    <a:pt x="704" y="194"/>
                    <a:pt x="709" y="198"/>
                  </a:cubicBezTo>
                  <a:cubicBezTo>
                    <a:pt x="710" y="188"/>
                    <a:pt x="713" y="193"/>
                    <a:pt x="714" y="200"/>
                  </a:cubicBezTo>
                  <a:cubicBezTo>
                    <a:pt x="714" y="209"/>
                    <a:pt x="725" y="213"/>
                    <a:pt x="730" y="206"/>
                  </a:cubicBezTo>
                  <a:cubicBezTo>
                    <a:pt x="735" y="200"/>
                    <a:pt x="738" y="191"/>
                    <a:pt x="742" y="184"/>
                  </a:cubicBezTo>
                  <a:cubicBezTo>
                    <a:pt x="747" y="184"/>
                    <a:pt x="753" y="183"/>
                    <a:pt x="757" y="180"/>
                  </a:cubicBezTo>
                  <a:cubicBezTo>
                    <a:pt x="755" y="173"/>
                    <a:pt x="762" y="171"/>
                    <a:pt x="765" y="168"/>
                  </a:cubicBezTo>
                  <a:cubicBezTo>
                    <a:pt x="771" y="163"/>
                    <a:pt x="776" y="170"/>
                    <a:pt x="782" y="172"/>
                  </a:cubicBezTo>
                  <a:cubicBezTo>
                    <a:pt x="796" y="180"/>
                    <a:pt x="810" y="188"/>
                    <a:pt x="825" y="193"/>
                  </a:cubicBezTo>
                  <a:close/>
                  <a:moveTo>
                    <a:pt x="643" y="218"/>
                  </a:moveTo>
                  <a:cubicBezTo>
                    <a:pt x="635" y="217"/>
                    <a:pt x="631" y="207"/>
                    <a:pt x="624" y="205"/>
                  </a:cubicBezTo>
                  <a:cubicBezTo>
                    <a:pt x="619" y="203"/>
                    <a:pt x="623" y="216"/>
                    <a:pt x="617" y="210"/>
                  </a:cubicBezTo>
                  <a:cubicBezTo>
                    <a:pt x="612" y="210"/>
                    <a:pt x="610" y="201"/>
                    <a:pt x="606" y="205"/>
                  </a:cubicBezTo>
                  <a:cubicBezTo>
                    <a:pt x="602" y="208"/>
                    <a:pt x="598" y="213"/>
                    <a:pt x="596" y="205"/>
                  </a:cubicBezTo>
                  <a:cubicBezTo>
                    <a:pt x="592" y="201"/>
                    <a:pt x="594" y="195"/>
                    <a:pt x="599" y="197"/>
                  </a:cubicBezTo>
                  <a:cubicBezTo>
                    <a:pt x="604" y="198"/>
                    <a:pt x="609" y="196"/>
                    <a:pt x="614" y="201"/>
                  </a:cubicBezTo>
                  <a:cubicBezTo>
                    <a:pt x="618" y="201"/>
                    <a:pt x="621" y="195"/>
                    <a:pt x="625" y="197"/>
                  </a:cubicBezTo>
                  <a:cubicBezTo>
                    <a:pt x="632" y="199"/>
                    <a:pt x="639" y="201"/>
                    <a:pt x="642" y="209"/>
                  </a:cubicBezTo>
                  <a:cubicBezTo>
                    <a:pt x="642" y="212"/>
                    <a:pt x="644" y="215"/>
                    <a:pt x="643" y="218"/>
                  </a:cubicBezTo>
                  <a:close/>
                  <a:moveTo>
                    <a:pt x="568" y="217"/>
                  </a:moveTo>
                  <a:cubicBezTo>
                    <a:pt x="563" y="217"/>
                    <a:pt x="559" y="213"/>
                    <a:pt x="557" y="207"/>
                  </a:cubicBezTo>
                  <a:cubicBezTo>
                    <a:pt x="559" y="202"/>
                    <a:pt x="565" y="204"/>
                    <a:pt x="569" y="203"/>
                  </a:cubicBezTo>
                  <a:cubicBezTo>
                    <a:pt x="572" y="205"/>
                    <a:pt x="576" y="208"/>
                    <a:pt x="577" y="213"/>
                  </a:cubicBezTo>
                  <a:cubicBezTo>
                    <a:pt x="576" y="216"/>
                    <a:pt x="571" y="216"/>
                    <a:pt x="568" y="217"/>
                  </a:cubicBezTo>
                  <a:close/>
                  <a:moveTo>
                    <a:pt x="776" y="324"/>
                  </a:moveTo>
                  <a:cubicBezTo>
                    <a:pt x="773" y="322"/>
                    <a:pt x="764" y="324"/>
                    <a:pt x="769" y="317"/>
                  </a:cubicBezTo>
                  <a:cubicBezTo>
                    <a:pt x="773" y="310"/>
                    <a:pt x="776" y="301"/>
                    <a:pt x="783" y="300"/>
                  </a:cubicBezTo>
                  <a:cubicBezTo>
                    <a:pt x="787" y="303"/>
                    <a:pt x="791" y="307"/>
                    <a:pt x="787" y="311"/>
                  </a:cubicBezTo>
                  <a:cubicBezTo>
                    <a:pt x="785" y="316"/>
                    <a:pt x="781" y="319"/>
                    <a:pt x="778" y="324"/>
                  </a:cubicBezTo>
                  <a:cubicBezTo>
                    <a:pt x="778" y="324"/>
                    <a:pt x="777" y="324"/>
                    <a:pt x="776" y="324"/>
                  </a:cubicBezTo>
                  <a:close/>
                  <a:moveTo>
                    <a:pt x="501" y="320"/>
                  </a:moveTo>
                  <a:cubicBezTo>
                    <a:pt x="496" y="322"/>
                    <a:pt x="497" y="327"/>
                    <a:pt x="491" y="328"/>
                  </a:cubicBezTo>
                  <a:cubicBezTo>
                    <a:pt x="487" y="331"/>
                    <a:pt x="483" y="330"/>
                    <a:pt x="479" y="333"/>
                  </a:cubicBezTo>
                  <a:cubicBezTo>
                    <a:pt x="476" y="335"/>
                    <a:pt x="471" y="329"/>
                    <a:pt x="468" y="335"/>
                  </a:cubicBezTo>
                  <a:cubicBezTo>
                    <a:pt x="463" y="336"/>
                    <a:pt x="458" y="331"/>
                    <a:pt x="452" y="332"/>
                  </a:cubicBezTo>
                  <a:cubicBezTo>
                    <a:pt x="447" y="335"/>
                    <a:pt x="444" y="329"/>
                    <a:pt x="446" y="324"/>
                  </a:cubicBezTo>
                  <a:cubicBezTo>
                    <a:pt x="452" y="319"/>
                    <a:pt x="459" y="319"/>
                    <a:pt x="465" y="323"/>
                  </a:cubicBezTo>
                  <a:cubicBezTo>
                    <a:pt x="469" y="324"/>
                    <a:pt x="473" y="331"/>
                    <a:pt x="476" y="325"/>
                  </a:cubicBezTo>
                  <a:cubicBezTo>
                    <a:pt x="480" y="324"/>
                    <a:pt x="484" y="324"/>
                    <a:pt x="488" y="325"/>
                  </a:cubicBezTo>
                  <a:cubicBezTo>
                    <a:pt x="491" y="324"/>
                    <a:pt x="492" y="320"/>
                    <a:pt x="497" y="318"/>
                  </a:cubicBezTo>
                  <a:cubicBezTo>
                    <a:pt x="497" y="315"/>
                    <a:pt x="496" y="311"/>
                    <a:pt x="501" y="316"/>
                  </a:cubicBezTo>
                  <a:cubicBezTo>
                    <a:pt x="502" y="317"/>
                    <a:pt x="501" y="319"/>
                    <a:pt x="501" y="320"/>
                  </a:cubicBezTo>
                  <a:close/>
                  <a:moveTo>
                    <a:pt x="411" y="324"/>
                  </a:moveTo>
                  <a:cubicBezTo>
                    <a:pt x="406" y="324"/>
                    <a:pt x="404" y="315"/>
                    <a:pt x="410" y="315"/>
                  </a:cubicBezTo>
                  <a:cubicBezTo>
                    <a:pt x="413" y="318"/>
                    <a:pt x="415" y="319"/>
                    <a:pt x="419" y="319"/>
                  </a:cubicBezTo>
                  <a:cubicBezTo>
                    <a:pt x="421" y="326"/>
                    <a:pt x="420" y="324"/>
                    <a:pt x="424" y="320"/>
                  </a:cubicBezTo>
                  <a:cubicBezTo>
                    <a:pt x="428" y="322"/>
                    <a:pt x="429" y="326"/>
                    <a:pt x="429" y="330"/>
                  </a:cubicBezTo>
                  <a:cubicBezTo>
                    <a:pt x="427" y="330"/>
                    <a:pt x="423" y="328"/>
                    <a:pt x="421" y="331"/>
                  </a:cubicBezTo>
                  <a:cubicBezTo>
                    <a:pt x="415" y="336"/>
                    <a:pt x="418" y="324"/>
                    <a:pt x="413" y="331"/>
                  </a:cubicBezTo>
                  <a:cubicBezTo>
                    <a:pt x="411" y="335"/>
                    <a:pt x="406" y="333"/>
                    <a:pt x="402" y="336"/>
                  </a:cubicBezTo>
                  <a:cubicBezTo>
                    <a:pt x="398" y="337"/>
                    <a:pt x="394" y="338"/>
                    <a:pt x="390" y="337"/>
                  </a:cubicBezTo>
                  <a:cubicBezTo>
                    <a:pt x="386" y="336"/>
                    <a:pt x="388" y="328"/>
                    <a:pt x="389" y="326"/>
                  </a:cubicBezTo>
                  <a:cubicBezTo>
                    <a:pt x="393" y="322"/>
                    <a:pt x="397" y="324"/>
                    <a:pt x="401" y="325"/>
                  </a:cubicBezTo>
                  <a:cubicBezTo>
                    <a:pt x="403" y="326"/>
                    <a:pt x="408" y="333"/>
                    <a:pt x="410" y="327"/>
                  </a:cubicBezTo>
                  <a:cubicBezTo>
                    <a:pt x="413" y="328"/>
                    <a:pt x="414" y="325"/>
                    <a:pt x="411" y="324"/>
                  </a:cubicBezTo>
                  <a:close/>
                  <a:moveTo>
                    <a:pt x="359" y="329"/>
                  </a:moveTo>
                  <a:cubicBezTo>
                    <a:pt x="356" y="325"/>
                    <a:pt x="350" y="324"/>
                    <a:pt x="348" y="319"/>
                  </a:cubicBezTo>
                  <a:cubicBezTo>
                    <a:pt x="353" y="320"/>
                    <a:pt x="358" y="314"/>
                    <a:pt x="362" y="319"/>
                  </a:cubicBezTo>
                  <a:cubicBezTo>
                    <a:pt x="370" y="322"/>
                    <a:pt x="363" y="323"/>
                    <a:pt x="360" y="327"/>
                  </a:cubicBezTo>
                  <a:cubicBezTo>
                    <a:pt x="360" y="328"/>
                    <a:pt x="359" y="329"/>
                    <a:pt x="359" y="329"/>
                  </a:cubicBezTo>
                  <a:close/>
                  <a:moveTo>
                    <a:pt x="154" y="130"/>
                  </a:moveTo>
                  <a:cubicBezTo>
                    <a:pt x="152" y="134"/>
                    <a:pt x="149" y="138"/>
                    <a:pt x="147" y="143"/>
                  </a:cubicBezTo>
                  <a:cubicBezTo>
                    <a:pt x="143" y="147"/>
                    <a:pt x="150" y="151"/>
                    <a:pt x="153" y="153"/>
                  </a:cubicBezTo>
                  <a:cubicBezTo>
                    <a:pt x="156" y="157"/>
                    <a:pt x="164" y="152"/>
                    <a:pt x="164" y="160"/>
                  </a:cubicBezTo>
                  <a:cubicBezTo>
                    <a:pt x="166" y="166"/>
                    <a:pt x="164" y="175"/>
                    <a:pt x="169" y="178"/>
                  </a:cubicBezTo>
                  <a:cubicBezTo>
                    <a:pt x="177" y="176"/>
                    <a:pt x="171" y="183"/>
                    <a:pt x="170" y="188"/>
                  </a:cubicBezTo>
                  <a:cubicBezTo>
                    <a:pt x="173" y="193"/>
                    <a:pt x="177" y="181"/>
                    <a:pt x="181" y="187"/>
                  </a:cubicBezTo>
                  <a:cubicBezTo>
                    <a:pt x="186" y="187"/>
                    <a:pt x="188" y="192"/>
                    <a:pt x="189" y="196"/>
                  </a:cubicBezTo>
                  <a:cubicBezTo>
                    <a:pt x="193" y="200"/>
                    <a:pt x="195" y="204"/>
                    <a:pt x="193" y="210"/>
                  </a:cubicBezTo>
                  <a:cubicBezTo>
                    <a:pt x="191" y="218"/>
                    <a:pt x="188" y="227"/>
                    <a:pt x="191" y="235"/>
                  </a:cubicBezTo>
                  <a:cubicBezTo>
                    <a:pt x="192" y="245"/>
                    <a:pt x="192" y="255"/>
                    <a:pt x="190" y="263"/>
                  </a:cubicBezTo>
                  <a:cubicBezTo>
                    <a:pt x="185" y="265"/>
                    <a:pt x="185" y="256"/>
                    <a:pt x="181" y="255"/>
                  </a:cubicBezTo>
                  <a:cubicBezTo>
                    <a:pt x="178" y="260"/>
                    <a:pt x="178" y="266"/>
                    <a:pt x="173" y="260"/>
                  </a:cubicBezTo>
                  <a:cubicBezTo>
                    <a:pt x="168" y="254"/>
                    <a:pt x="167" y="259"/>
                    <a:pt x="170" y="265"/>
                  </a:cubicBezTo>
                  <a:cubicBezTo>
                    <a:pt x="169" y="271"/>
                    <a:pt x="165" y="260"/>
                    <a:pt x="163" y="259"/>
                  </a:cubicBezTo>
                  <a:cubicBezTo>
                    <a:pt x="153" y="245"/>
                    <a:pt x="142" y="234"/>
                    <a:pt x="131" y="224"/>
                  </a:cubicBezTo>
                  <a:cubicBezTo>
                    <a:pt x="127" y="219"/>
                    <a:pt x="127" y="211"/>
                    <a:pt x="121" y="208"/>
                  </a:cubicBezTo>
                  <a:cubicBezTo>
                    <a:pt x="113" y="202"/>
                    <a:pt x="107" y="191"/>
                    <a:pt x="101" y="182"/>
                  </a:cubicBezTo>
                  <a:cubicBezTo>
                    <a:pt x="101" y="176"/>
                    <a:pt x="101" y="171"/>
                    <a:pt x="99" y="166"/>
                  </a:cubicBezTo>
                  <a:cubicBezTo>
                    <a:pt x="92" y="153"/>
                    <a:pt x="87" y="136"/>
                    <a:pt x="75" y="127"/>
                  </a:cubicBezTo>
                  <a:cubicBezTo>
                    <a:pt x="70" y="126"/>
                    <a:pt x="70" y="119"/>
                    <a:pt x="68" y="114"/>
                  </a:cubicBezTo>
                  <a:cubicBezTo>
                    <a:pt x="67" y="108"/>
                    <a:pt x="63" y="101"/>
                    <a:pt x="63" y="95"/>
                  </a:cubicBezTo>
                  <a:cubicBezTo>
                    <a:pt x="61" y="87"/>
                    <a:pt x="54" y="84"/>
                    <a:pt x="48" y="80"/>
                  </a:cubicBezTo>
                  <a:cubicBezTo>
                    <a:pt x="43" y="80"/>
                    <a:pt x="42" y="75"/>
                    <a:pt x="42" y="69"/>
                  </a:cubicBezTo>
                  <a:cubicBezTo>
                    <a:pt x="41" y="59"/>
                    <a:pt x="32" y="53"/>
                    <a:pt x="28" y="45"/>
                  </a:cubicBezTo>
                  <a:cubicBezTo>
                    <a:pt x="23" y="48"/>
                    <a:pt x="20" y="45"/>
                    <a:pt x="17" y="40"/>
                  </a:cubicBezTo>
                  <a:cubicBezTo>
                    <a:pt x="9" y="31"/>
                    <a:pt x="1" y="20"/>
                    <a:pt x="0" y="6"/>
                  </a:cubicBezTo>
                  <a:cubicBezTo>
                    <a:pt x="1" y="0"/>
                    <a:pt x="9" y="3"/>
                    <a:pt x="12" y="7"/>
                  </a:cubicBezTo>
                  <a:cubicBezTo>
                    <a:pt x="16" y="13"/>
                    <a:pt x="24" y="14"/>
                    <a:pt x="30" y="14"/>
                  </a:cubicBezTo>
                  <a:cubicBezTo>
                    <a:pt x="34" y="13"/>
                    <a:pt x="39" y="9"/>
                    <a:pt x="42" y="15"/>
                  </a:cubicBezTo>
                  <a:cubicBezTo>
                    <a:pt x="46" y="20"/>
                    <a:pt x="49" y="27"/>
                    <a:pt x="54" y="30"/>
                  </a:cubicBezTo>
                  <a:cubicBezTo>
                    <a:pt x="53" y="36"/>
                    <a:pt x="54" y="39"/>
                    <a:pt x="59" y="43"/>
                  </a:cubicBezTo>
                  <a:cubicBezTo>
                    <a:pt x="66" y="51"/>
                    <a:pt x="75" y="56"/>
                    <a:pt x="84" y="62"/>
                  </a:cubicBezTo>
                  <a:cubicBezTo>
                    <a:pt x="85" y="68"/>
                    <a:pt x="84" y="72"/>
                    <a:pt x="89" y="72"/>
                  </a:cubicBezTo>
                  <a:cubicBezTo>
                    <a:pt x="93" y="77"/>
                    <a:pt x="96" y="84"/>
                    <a:pt x="101" y="87"/>
                  </a:cubicBezTo>
                  <a:cubicBezTo>
                    <a:pt x="104" y="86"/>
                    <a:pt x="99" y="76"/>
                    <a:pt x="106" y="82"/>
                  </a:cubicBezTo>
                  <a:cubicBezTo>
                    <a:pt x="109" y="87"/>
                    <a:pt x="111" y="95"/>
                    <a:pt x="117" y="95"/>
                  </a:cubicBezTo>
                  <a:cubicBezTo>
                    <a:pt x="125" y="97"/>
                    <a:pt x="123" y="111"/>
                    <a:pt x="130" y="114"/>
                  </a:cubicBezTo>
                  <a:cubicBezTo>
                    <a:pt x="136" y="118"/>
                    <a:pt x="145" y="115"/>
                    <a:pt x="149" y="123"/>
                  </a:cubicBezTo>
                  <a:cubicBezTo>
                    <a:pt x="151" y="125"/>
                    <a:pt x="154" y="127"/>
                    <a:pt x="154" y="130"/>
                  </a:cubicBezTo>
                  <a:close/>
                  <a:moveTo>
                    <a:pt x="586" y="130"/>
                  </a:moveTo>
                  <a:cubicBezTo>
                    <a:pt x="585" y="123"/>
                    <a:pt x="580" y="118"/>
                    <a:pt x="584" y="111"/>
                  </a:cubicBezTo>
                  <a:cubicBezTo>
                    <a:pt x="580" y="106"/>
                    <a:pt x="584" y="98"/>
                    <a:pt x="586" y="92"/>
                  </a:cubicBezTo>
                  <a:cubicBezTo>
                    <a:pt x="588" y="85"/>
                    <a:pt x="591" y="87"/>
                    <a:pt x="592" y="94"/>
                  </a:cubicBezTo>
                  <a:cubicBezTo>
                    <a:pt x="592" y="100"/>
                    <a:pt x="586" y="105"/>
                    <a:pt x="587" y="112"/>
                  </a:cubicBezTo>
                  <a:cubicBezTo>
                    <a:pt x="590" y="114"/>
                    <a:pt x="594" y="106"/>
                    <a:pt x="594" y="102"/>
                  </a:cubicBezTo>
                  <a:cubicBezTo>
                    <a:pt x="597" y="100"/>
                    <a:pt x="604" y="93"/>
                    <a:pt x="603" y="100"/>
                  </a:cubicBezTo>
                  <a:cubicBezTo>
                    <a:pt x="605" y="106"/>
                    <a:pt x="601" y="108"/>
                    <a:pt x="598" y="112"/>
                  </a:cubicBezTo>
                  <a:cubicBezTo>
                    <a:pt x="593" y="117"/>
                    <a:pt x="602" y="116"/>
                    <a:pt x="604" y="119"/>
                  </a:cubicBezTo>
                  <a:cubicBezTo>
                    <a:pt x="607" y="127"/>
                    <a:pt x="601" y="123"/>
                    <a:pt x="598" y="122"/>
                  </a:cubicBezTo>
                  <a:cubicBezTo>
                    <a:pt x="594" y="119"/>
                    <a:pt x="589" y="122"/>
                    <a:pt x="590" y="128"/>
                  </a:cubicBezTo>
                  <a:cubicBezTo>
                    <a:pt x="590" y="136"/>
                    <a:pt x="594" y="143"/>
                    <a:pt x="598" y="149"/>
                  </a:cubicBezTo>
                  <a:cubicBezTo>
                    <a:pt x="599" y="157"/>
                    <a:pt x="593" y="146"/>
                    <a:pt x="591" y="144"/>
                  </a:cubicBezTo>
                  <a:cubicBezTo>
                    <a:pt x="588" y="140"/>
                    <a:pt x="585" y="136"/>
                    <a:pt x="586" y="130"/>
                  </a:cubicBezTo>
                  <a:cubicBezTo>
                    <a:pt x="586" y="130"/>
                    <a:pt x="586" y="130"/>
                    <a:pt x="586" y="130"/>
                  </a:cubicBezTo>
                  <a:close/>
                  <a:moveTo>
                    <a:pt x="205" y="202"/>
                  </a:moveTo>
                  <a:cubicBezTo>
                    <a:pt x="200" y="198"/>
                    <a:pt x="193" y="196"/>
                    <a:pt x="193" y="188"/>
                  </a:cubicBezTo>
                  <a:cubicBezTo>
                    <a:pt x="192" y="182"/>
                    <a:pt x="187" y="177"/>
                    <a:pt x="182" y="179"/>
                  </a:cubicBezTo>
                  <a:cubicBezTo>
                    <a:pt x="180" y="176"/>
                    <a:pt x="184" y="164"/>
                    <a:pt x="187" y="171"/>
                  </a:cubicBezTo>
                  <a:cubicBezTo>
                    <a:pt x="189" y="180"/>
                    <a:pt x="191" y="161"/>
                    <a:pt x="193" y="169"/>
                  </a:cubicBezTo>
                  <a:cubicBezTo>
                    <a:pt x="195" y="178"/>
                    <a:pt x="199" y="188"/>
                    <a:pt x="206" y="191"/>
                  </a:cubicBezTo>
                  <a:cubicBezTo>
                    <a:pt x="204" y="193"/>
                    <a:pt x="203" y="197"/>
                    <a:pt x="205" y="202"/>
                  </a:cubicBezTo>
                  <a:close/>
                  <a:moveTo>
                    <a:pt x="180" y="285"/>
                  </a:moveTo>
                  <a:cubicBezTo>
                    <a:pt x="179" y="280"/>
                    <a:pt x="189" y="288"/>
                    <a:pt x="189" y="281"/>
                  </a:cubicBezTo>
                  <a:cubicBezTo>
                    <a:pt x="190" y="275"/>
                    <a:pt x="192" y="276"/>
                    <a:pt x="193" y="270"/>
                  </a:cubicBezTo>
                  <a:cubicBezTo>
                    <a:pt x="194" y="263"/>
                    <a:pt x="199" y="271"/>
                    <a:pt x="203" y="268"/>
                  </a:cubicBezTo>
                  <a:cubicBezTo>
                    <a:pt x="206" y="270"/>
                    <a:pt x="210" y="277"/>
                    <a:pt x="212" y="269"/>
                  </a:cubicBezTo>
                  <a:cubicBezTo>
                    <a:pt x="212" y="265"/>
                    <a:pt x="220" y="269"/>
                    <a:pt x="221" y="272"/>
                  </a:cubicBezTo>
                  <a:cubicBezTo>
                    <a:pt x="225" y="273"/>
                    <a:pt x="228" y="278"/>
                    <a:pt x="232" y="275"/>
                  </a:cubicBezTo>
                  <a:cubicBezTo>
                    <a:pt x="236" y="272"/>
                    <a:pt x="239" y="280"/>
                    <a:pt x="241" y="284"/>
                  </a:cubicBezTo>
                  <a:cubicBezTo>
                    <a:pt x="242" y="290"/>
                    <a:pt x="249" y="285"/>
                    <a:pt x="252" y="289"/>
                  </a:cubicBezTo>
                  <a:cubicBezTo>
                    <a:pt x="259" y="287"/>
                    <a:pt x="268" y="292"/>
                    <a:pt x="275" y="287"/>
                  </a:cubicBezTo>
                  <a:cubicBezTo>
                    <a:pt x="275" y="283"/>
                    <a:pt x="277" y="276"/>
                    <a:pt x="282" y="278"/>
                  </a:cubicBezTo>
                  <a:cubicBezTo>
                    <a:pt x="285" y="282"/>
                    <a:pt x="286" y="287"/>
                    <a:pt x="291" y="286"/>
                  </a:cubicBezTo>
                  <a:cubicBezTo>
                    <a:pt x="297" y="287"/>
                    <a:pt x="304" y="287"/>
                    <a:pt x="310" y="290"/>
                  </a:cubicBezTo>
                  <a:cubicBezTo>
                    <a:pt x="315" y="293"/>
                    <a:pt x="311" y="299"/>
                    <a:pt x="314" y="303"/>
                  </a:cubicBezTo>
                  <a:cubicBezTo>
                    <a:pt x="319" y="308"/>
                    <a:pt x="326" y="310"/>
                    <a:pt x="332" y="309"/>
                  </a:cubicBezTo>
                  <a:cubicBezTo>
                    <a:pt x="335" y="306"/>
                    <a:pt x="341" y="307"/>
                    <a:pt x="344" y="311"/>
                  </a:cubicBezTo>
                  <a:cubicBezTo>
                    <a:pt x="344" y="315"/>
                    <a:pt x="338" y="321"/>
                    <a:pt x="343" y="325"/>
                  </a:cubicBezTo>
                  <a:cubicBezTo>
                    <a:pt x="349" y="332"/>
                    <a:pt x="341" y="326"/>
                    <a:pt x="337" y="326"/>
                  </a:cubicBezTo>
                  <a:cubicBezTo>
                    <a:pt x="330" y="323"/>
                    <a:pt x="322" y="315"/>
                    <a:pt x="314" y="322"/>
                  </a:cubicBezTo>
                  <a:cubicBezTo>
                    <a:pt x="306" y="323"/>
                    <a:pt x="298" y="320"/>
                    <a:pt x="291" y="320"/>
                  </a:cubicBezTo>
                  <a:cubicBezTo>
                    <a:pt x="283" y="319"/>
                    <a:pt x="275" y="317"/>
                    <a:pt x="268" y="311"/>
                  </a:cubicBezTo>
                  <a:cubicBezTo>
                    <a:pt x="260" y="308"/>
                    <a:pt x="251" y="303"/>
                    <a:pt x="242" y="305"/>
                  </a:cubicBezTo>
                  <a:cubicBezTo>
                    <a:pt x="237" y="310"/>
                    <a:pt x="229" y="308"/>
                    <a:pt x="224" y="304"/>
                  </a:cubicBezTo>
                  <a:cubicBezTo>
                    <a:pt x="217" y="297"/>
                    <a:pt x="208" y="303"/>
                    <a:pt x="201" y="298"/>
                  </a:cubicBezTo>
                  <a:cubicBezTo>
                    <a:pt x="205" y="294"/>
                    <a:pt x="206" y="290"/>
                    <a:pt x="200" y="289"/>
                  </a:cubicBezTo>
                  <a:cubicBezTo>
                    <a:pt x="193" y="287"/>
                    <a:pt x="187" y="286"/>
                    <a:pt x="180" y="285"/>
                  </a:cubicBezTo>
                  <a:close/>
                  <a:moveTo>
                    <a:pt x="511" y="365"/>
                  </a:moveTo>
                  <a:cubicBezTo>
                    <a:pt x="515" y="360"/>
                    <a:pt x="511" y="352"/>
                    <a:pt x="517" y="349"/>
                  </a:cubicBezTo>
                  <a:cubicBezTo>
                    <a:pt x="524" y="342"/>
                    <a:pt x="536" y="341"/>
                    <a:pt x="540" y="329"/>
                  </a:cubicBezTo>
                  <a:cubicBezTo>
                    <a:pt x="547" y="325"/>
                    <a:pt x="556" y="328"/>
                    <a:pt x="564" y="324"/>
                  </a:cubicBezTo>
                  <a:cubicBezTo>
                    <a:pt x="568" y="324"/>
                    <a:pt x="572" y="321"/>
                    <a:pt x="576" y="323"/>
                  </a:cubicBezTo>
                  <a:cubicBezTo>
                    <a:pt x="578" y="328"/>
                    <a:pt x="570" y="330"/>
                    <a:pt x="567" y="332"/>
                  </a:cubicBezTo>
                  <a:cubicBezTo>
                    <a:pt x="556" y="339"/>
                    <a:pt x="541" y="340"/>
                    <a:pt x="532" y="352"/>
                  </a:cubicBezTo>
                  <a:cubicBezTo>
                    <a:pt x="528" y="357"/>
                    <a:pt x="524" y="362"/>
                    <a:pt x="518" y="363"/>
                  </a:cubicBezTo>
                  <a:cubicBezTo>
                    <a:pt x="516" y="365"/>
                    <a:pt x="514" y="365"/>
                    <a:pt x="511" y="365"/>
                  </a:cubicBezTo>
                  <a:close/>
                  <a:moveTo>
                    <a:pt x="453" y="365"/>
                  </a:moveTo>
                  <a:cubicBezTo>
                    <a:pt x="445" y="361"/>
                    <a:pt x="439" y="353"/>
                    <a:pt x="430" y="352"/>
                  </a:cubicBezTo>
                  <a:cubicBezTo>
                    <a:pt x="425" y="347"/>
                    <a:pt x="434" y="345"/>
                    <a:pt x="437" y="346"/>
                  </a:cubicBezTo>
                  <a:cubicBezTo>
                    <a:pt x="441" y="345"/>
                    <a:pt x="445" y="343"/>
                    <a:pt x="448" y="348"/>
                  </a:cubicBezTo>
                  <a:cubicBezTo>
                    <a:pt x="452" y="352"/>
                    <a:pt x="458" y="354"/>
                    <a:pt x="458" y="360"/>
                  </a:cubicBezTo>
                  <a:cubicBezTo>
                    <a:pt x="458" y="363"/>
                    <a:pt x="456" y="365"/>
                    <a:pt x="453" y="365"/>
                  </a:cubicBezTo>
                  <a:close/>
                  <a:moveTo>
                    <a:pt x="404" y="39"/>
                  </a:moveTo>
                  <a:cubicBezTo>
                    <a:pt x="404" y="43"/>
                    <a:pt x="408" y="50"/>
                    <a:pt x="401" y="48"/>
                  </a:cubicBezTo>
                  <a:cubicBezTo>
                    <a:pt x="395" y="48"/>
                    <a:pt x="396" y="50"/>
                    <a:pt x="397" y="56"/>
                  </a:cubicBezTo>
                  <a:cubicBezTo>
                    <a:pt x="396" y="60"/>
                    <a:pt x="403" y="62"/>
                    <a:pt x="404" y="67"/>
                  </a:cubicBezTo>
                  <a:cubicBezTo>
                    <a:pt x="406" y="72"/>
                    <a:pt x="412" y="77"/>
                    <a:pt x="408" y="83"/>
                  </a:cubicBezTo>
                  <a:cubicBezTo>
                    <a:pt x="404" y="89"/>
                    <a:pt x="411" y="94"/>
                    <a:pt x="415" y="96"/>
                  </a:cubicBezTo>
                  <a:cubicBezTo>
                    <a:pt x="419" y="100"/>
                    <a:pt x="423" y="105"/>
                    <a:pt x="426" y="111"/>
                  </a:cubicBezTo>
                  <a:cubicBezTo>
                    <a:pt x="420" y="114"/>
                    <a:pt x="414" y="111"/>
                    <a:pt x="409" y="110"/>
                  </a:cubicBezTo>
                  <a:cubicBezTo>
                    <a:pt x="403" y="112"/>
                    <a:pt x="401" y="122"/>
                    <a:pt x="400" y="128"/>
                  </a:cubicBezTo>
                  <a:cubicBezTo>
                    <a:pt x="398" y="136"/>
                    <a:pt x="403" y="143"/>
                    <a:pt x="401" y="151"/>
                  </a:cubicBezTo>
                  <a:cubicBezTo>
                    <a:pt x="398" y="154"/>
                    <a:pt x="393" y="148"/>
                    <a:pt x="390" y="155"/>
                  </a:cubicBezTo>
                  <a:cubicBezTo>
                    <a:pt x="385" y="160"/>
                    <a:pt x="383" y="169"/>
                    <a:pt x="377" y="173"/>
                  </a:cubicBezTo>
                  <a:cubicBezTo>
                    <a:pt x="378" y="175"/>
                    <a:pt x="383" y="183"/>
                    <a:pt x="381" y="184"/>
                  </a:cubicBezTo>
                  <a:cubicBezTo>
                    <a:pt x="372" y="183"/>
                    <a:pt x="382" y="189"/>
                    <a:pt x="380" y="194"/>
                  </a:cubicBezTo>
                  <a:cubicBezTo>
                    <a:pt x="377" y="199"/>
                    <a:pt x="373" y="203"/>
                    <a:pt x="372" y="210"/>
                  </a:cubicBezTo>
                  <a:cubicBezTo>
                    <a:pt x="367" y="219"/>
                    <a:pt x="357" y="220"/>
                    <a:pt x="350" y="227"/>
                  </a:cubicBezTo>
                  <a:cubicBezTo>
                    <a:pt x="348" y="223"/>
                    <a:pt x="349" y="217"/>
                    <a:pt x="346" y="212"/>
                  </a:cubicBezTo>
                  <a:cubicBezTo>
                    <a:pt x="345" y="207"/>
                    <a:pt x="340" y="202"/>
                    <a:pt x="337" y="208"/>
                  </a:cubicBezTo>
                  <a:cubicBezTo>
                    <a:pt x="334" y="216"/>
                    <a:pt x="331" y="207"/>
                    <a:pt x="328" y="205"/>
                  </a:cubicBezTo>
                  <a:cubicBezTo>
                    <a:pt x="323" y="204"/>
                    <a:pt x="322" y="199"/>
                    <a:pt x="318" y="197"/>
                  </a:cubicBezTo>
                  <a:cubicBezTo>
                    <a:pt x="316" y="201"/>
                    <a:pt x="315" y="210"/>
                    <a:pt x="310" y="207"/>
                  </a:cubicBezTo>
                  <a:cubicBezTo>
                    <a:pt x="306" y="204"/>
                    <a:pt x="303" y="211"/>
                    <a:pt x="300" y="212"/>
                  </a:cubicBezTo>
                  <a:cubicBezTo>
                    <a:pt x="297" y="210"/>
                    <a:pt x="300" y="202"/>
                    <a:pt x="297" y="198"/>
                  </a:cubicBezTo>
                  <a:cubicBezTo>
                    <a:pt x="297" y="188"/>
                    <a:pt x="294" y="199"/>
                    <a:pt x="289" y="199"/>
                  </a:cubicBezTo>
                  <a:cubicBezTo>
                    <a:pt x="284" y="202"/>
                    <a:pt x="281" y="201"/>
                    <a:pt x="278" y="197"/>
                  </a:cubicBezTo>
                  <a:cubicBezTo>
                    <a:pt x="274" y="196"/>
                    <a:pt x="268" y="203"/>
                    <a:pt x="269" y="195"/>
                  </a:cubicBezTo>
                  <a:cubicBezTo>
                    <a:pt x="269" y="185"/>
                    <a:pt x="267" y="175"/>
                    <a:pt x="266" y="166"/>
                  </a:cubicBezTo>
                  <a:cubicBezTo>
                    <a:pt x="264" y="158"/>
                    <a:pt x="259" y="153"/>
                    <a:pt x="254" y="150"/>
                  </a:cubicBezTo>
                  <a:cubicBezTo>
                    <a:pt x="252" y="147"/>
                    <a:pt x="261" y="145"/>
                    <a:pt x="253" y="142"/>
                  </a:cubicBezTo>
                  <a:cubicBezTo>
                    <a:pt x="248" y="138"/>
                    <a:pt x="255" y="131"/>
                    <a:pt x="250" y="127"/>
                  </a:cubicBezTo>
                  <a:cubicBezTo>
                    <a:pt x="247" y="123"/>
                    <a:pt x="246" y="120"/>
                    <a:pt x="247" y="114"/>
                  </a:cubicBezTo>
                  <a:cubicBezTo>
                    <a:pt x="245" y="107"/>
                    <a:pt x="249" y="100"/>
                    <a:pt x="252" y="94"/>
                  </a:cubicBezTo>
                  <a:cubicBezTo>
                    <a:pt x="252" y="88"/>
                    <a:pt x="258" y="83"/>
                    <a:pt x="259" y="90"/>
                  </a:cubicBezTo>
                  <a:cubicBezTo>
                    <a:pt x="261" y="99"/>
                    <a:pt x="267" y="103"/>
                    <a:pt x="271" y="109"/>
                  </a:cubicBezTo>
                  <a:cubicBezTo>
                    <a:pt x="275" y="112"/>
                    <a:pt x="279" y="114"/>
                    <a:pt x="283" y="109"/>
                  </a:cubicBezTo>
                  <a:cubicBezTo>
                    <a:pt x="288" y="106"/>
                    <a:pt x="294" y="115"/>
                    <a:pt x="299" y="110"/>
                  </a:cubicBezTo>
                  <a:cubicBezTo>
                    <a:pt x="305" y="107"/>
                    <a:pt x="307" y="96"/>
                    <a:pt x="315" y="96"/>
                  </a:cubicBezTo>
                  <a:cubicBezTo>
                    <a:pt x="321" y="97"/>
                    <a:pt x="327" y="104"/>
                    <a:pt x="334" y="103"/>
                  </a:cubicBezTo>
                  <a:cubicBezTo>
                    <a:pt x="338" y="97"/>
                    <a:pt x="345" y="98"/>
                    <a:pt x="349" y="95"/>
                  </a:cubicBezTo>
                  <a:cubicBezTo>
                    <a:pt x="354" y="90"/>
                    <a:pt x="356" y="81"/>
                    <a:pt x="359" y="75"/>
                  </a:cubicBezTo>
                  <a:cubicBezTo>
                    <a:pt x="358" y="69"/>
                    <a:pt x="358" y="63"/>
                    <a:pt x="364" y="62"/>
                  </a:cubicBezTo>
                  <a:cubicBezTo>
                    <a:pt x="370" y="59"/>
                    <a:pt x="365" y="50"/>
                    <a:pt x="367" y="43"/>
                  </a:cubicBezTo>
                  <a:cubicBezTo>
                    <a:pt x="368" y="38"/>
                    <a:pt x="371" y="31"/>
                    <a:pt x="376" y="33"/>
                  </a:cubicBezTo>
                  <a:cubicBezTo>
                    <a:pt x="383" y="34"/>
                    <a:pt x="390" y="35"/>
                    <a:pt x="396" y="35"/>
                  </a:cubicBezTo>
                  <a:cubicBezTo>
                    <a:pt x="399" y="36"/>
                    <a:pt x="401" y="37"/>
                    <a:pt x="404" y="39"/>
                  </a:cubicBezTo>
                  <a:close/>
                  <a:moveTo>
                    <a:pt x="442" y="130"/>
                  </a:moveTo>
                  <a:cubicBezTo>
                    <a:pt x="445" y="123"/>
                    <a:pt x="446" y="114"/>
                    <a:pt x="452" y="111"/>
                  </a:cubicBezTo>
                  <a:cubicBezTo>
                    <a:pt x="456" y="118"/>
                    <a:pt x="459" y="111"/>
                    <a:pt x="460" y="107"/>
                  </a:cubicBezTo>
                  <a:cubicBezTo>
                    <a:pt x="462" y="100"/>
                    <a:pt x="469" y="103"/>
                    <a:pt x="473" y="106"/>
                  </a:cubicBezTo>
                  <a:cubicBezTo>
                    <a:pt x="476" y="112"/>
                    <a:pt x="482" y="110"/>
                    <a:pt x="487" y="110"/>
                  </a:cubicBezTo>
                  <a:cubicBezTo>
                    <a:pt x="492" y="111"/>
                    <a:pt x="497" y="116"/>
                    <a:pt x="501" y="112"/>
                  </a:cubicBezTo>
                  <a:cubicBezTo>
                    <a:pt x="510" y="111"/>
                    <a:pt x="521" y="116"/>
                    <a:pt x="528" y="107"/>
                  </a:cubicBezTo>
                  <a:cubicBezTo>
                    <a:pt x="529" y="102"/>
                    <a:pt x="530" y="98"/>
                    <a:pt x="534" y="95"/>
                  </a:cubicBezTo>
                  <a:cubicBezTo>
                    <a:pt x="537" y="88"/>
                    <a:pt x="540" y="96"/>
                    <a:pt x="538" y="101"/>
                  </a:cubicBezTo>
                  <a:cubicBezTo>
                    <a:pt x="535" y="109"/>
                    <a:pt x="530" y="116"/>
                    <a:pt x="524" y="122"/>
                  </a:cubicBezTo>
                  <a:cubicBezTo>
                    <a:pt x="517" y="123"/>
                    <a:pt x="509" y="129"/>
                    <a:pt x="503" y="122"/>
                  </a:cubicBezTo>
                  <a:cubicBezTo>
                    <a:pt x="498" y="119"/>
                    <a:pt x="493" y="120"/>
                    <a:pt x="487" y="120"/>
                  </a:cubicBezTo>
                  <a:cubicBezTo>
                    <a:pt x="480" y="121"/>
                    <a:pt x="473" y="121"/>
                    <a:pt x="465" y="120"/>
                  </a:cubicBezTo>
                  <a:cubicBezTo>
                    <a:pt x="459" y="119"/>
                    <a:pt x="451" y="120"/>
                    <a:pt x="449" y="129"/>
                  </a:cubicBezTo>
                  <a:cubicBezTo>
                    <a:pt x="445" y="136"/>
                    <a:pt x="445" y="149"/>
                    <a:pt x="452" y="153"/>
                  </a:cubicBezTo>
                  <a:cubicBezTo>
                    <a:pt x="457" y="154"/>
                    <a:pt x="455" y="162"/>
                    <a:pt x="459" y="164"/>
                  </a:cubicBezTo>
                  <a:cubicBezTo>
                    <a:pt x="463" y="164"/>
                    <a:pt x="468" y="166"/>
                    <a:pt x="470" y="160"/>
                  </a:cubicBezTo>
                  <a:cubicBezTo>
                    <a:pt x="472" y="156"/>
                    <a:pt x="474" y="149"/>
                    <a:pt x="479" y="153"/>
                  </a:cubicBezTo>
                  <a:cubicBezTo>
                    <a:pt x="483" y="157"/>
                    <a:pt x="487" y="151"/>
                    <a:pt x="491" y="151"/>
                  </a:cubicBezTo>
                  <a:cubicBezTo>
                    <a:pt x="496" y="151"/>
                    <a:pt x="498" y="147"/>
                    <a:pt x="502" y="146"/>
                  </a:cubicBezTo>
                  <a:cubicBezTo>
                    <a:pt x="507" y="145"/>
                    <a:pt x="508" y="155"/>
                    <a:pt x="505" y="157"/>
                  </a:cubicBezTo>
                  <a:cubicBezTo>
                    <a:pt x="502" y="153"/>
                    <a:pt x="496" y="153"/>
                    <a:pt x="494" y="159"/>
                  </a:cubicBezTo>
                  <a:cubicBezTo>
                    <a:pt x="491" y="166"/>
                    <a:pt x="485" y="169"/>
                    <a:pt x="480" y="171"/>
                  </a:cubicBezTo>
                  <a:cubicBezTo>
                    <a:pt x="479" y="179"/>
                    <a:pt x="470" y="170"/>
                    <a:pt x="471" y="176"/>
                  </a:cubicBezTo>
                  <a:cubicBezTo>
                    <a:pt x="472" y="180"/>
                    <a:pt x="477" y="182"/>
                    <a:pt x="479" y="186"/>
                  </a:cubicBezTo>
                  <a:cubicBezTo>
                    <a:pt x="483" y="191"/>
                    <a:pt x="486" y="197"/>
                    <a:pt x="489" y="202"/>
                  </a:cubicBezTo>
                  <a:cubicBezTo>
                    <a:pt x="487" y="209"/>
                    <a:pt x="485" y="216"/>
                    <a:pt x="490" y="221"/>
                  </a:cubicBezTo>
                  <a:cubicBezTo>
                    <a:pt x="493" y="223"/>
                    <a:pt x="499" y="230"/>
                    <a:pt x="494" y="232"/>
                  </a:cubicBezTo>
                  <a:cubicBezTo>
                    <a:pt x="489" y="230"/>
                    <a:pt x="483" y="233"/>
                    <a:pt x="482" y="240"/>
                  </a:cubicBezTo>
                  <a:cubicBezTo>
                    <a:pt x="481" y="244"/>
                    <a:pt x="473" y="241"/>
                    <a:pt x="473" y="237"/>
                  </a:cubicBezTo>
                  <a:cubicBezTo>
                    <a:pt x="472" y="232"/>
                    <a:pt x="478" y="226"/>
                    <a:pt x="472" y="223"/>
                  </a:cubicBezTo>
                  <a:cubicBezTo>
                    <a:pt x="470" y="218"/>
                    <a:pt x="464" y="216"/>
                    <a:pt x="463" y="210"/>
                  </a:cubicBezTo>
                  <a:cubicBezTo>
                    <a:pt x="464" y="206"/>
                    <a:pt x="467" y="200"/>
                    <a:pt x="465" y="195"/>
                  </a:cubicBezTo>
                  <a:cubicBezTo>
                    <a:pt x="463" y="191"/>
                    <a:pt x="457" y="193"/>
                    <a:pt x="454" y="196"/>
                  </a:cubicBezTo>
                  <a:cubicBezTo>
                    <a:pt x="448" y="198"/>
                    <a:pt x="453" y="204"/>
                    <a:pt x="453" y="209"/>
                  </a:cubicBezTo>
                  <a:cubicBezTo>
                    <a:pt x="454" y="218"/>
                    <a:pt x="448" y="227"/>
                    <a:pt x="452" y="235"/>
                  </a:cubicBezTo>
                  <a:cubicBezTo>
                    <a:pt x="456" y="241"/>
                    <a:pt x="450" y="245"/>
                    <a:pt x="450" y="251"/>
                  </a:cubicBezTo>
                  <a:cubicBezTo>
                    <a:pt x="455" y="257"/>
                    <a:pt x="449" y="257"/>
                    <a:pt x="445" y="259"/>
                  </a:cubicBezTo>
                  <a:cubicBezTo>
                    <a:pt x="442" y="262"/>
                    <a:pt x="436" y="262"/>
                    <a:pt x="436" y="255"/>
                  </a:cubicBezTo>
                  <a:cubicBezTo>
                    <a:pt x="434" y="250"/>
                    <a:pt x="439" y="246"/>
                    <a:pt x="438" y="240"/>
                  </a:cubicBezTo>
                  <a:cubicBezTo>
                    <a:pt x="439" y="232"/>
                    <a:pt x="439" y="225"/>
                    <a:pt x="438" y="218"/>
                  </a:cubicBezTo>
                  <a:cubicBezTo>
                    <a:pt x="439" y="211"/>
                    <a:pt x="433" y="210"/>
                    <a:pt x="429" y="212"/>
                  </a:cubicBezTo>
                  <a:cubicBezTo>
                    <a:pt x="424" y="215"/>
                    <a:pt x="427" y="204"/>
                    <a:pt x="425" y="200"/>
                  </a:cubicBezTo>
                  <a:cubicBezTo>
                    <a:pt x="423" y="194"/>
                    <a:pt x="427" y="190"/>
                    <a:pt x="430" y="186"/>
                  </a:cubicBezTo>
                  <a:cubicBezTo>
                    <a:pt x="433" y="180"/>
                    <a:pt x="435" y="174"/>
                    <a:pt x="434" y="167"/>
                  </a:cubicBezTo>
                  <a:cubicBezTo>
                    <a:pt x="433" y="161"/>
                    <a:pt x="435" y="154"/>
                    <a:pt x="438" y="150"/>
                  </a:cubicBezTo>
                  <a:cubicBezTo>
                    <a:pt x="444" y="151"/>
                    <a:pt x="439" y="141"/>
                    <a:pt x="441" y="137"/>
                  </a:cubicBezTo>
                  <a:cubicBezTo>
                    <a:pt x="442" y="135"/>
                    <a:pt x="442" y="132"/>
                    <a:pt x="442" y="130"/>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13" name="Freeform 334">
              <a:extLst>
                <a:ext uri="{FF2B5EF4-FFF2-40B4-BE49-F238E27FC236}">
                  <a16:creationId xmlns:a16="http://schemas.microsoft.com/office/drawing/2014/main" id="{ED1BD754-7B9D-43F4-A52B-ECB1AF9A7C9B}"/>
                </a:ext>
              </a:extLst>
            </p:cNvPr>
            <p:cNvSpPr>
              <a:spLocks noEditPoints="1"/>
            </p:cNvSpPr>
            <p:nvPr/>
          </p:nvSpPr>
          <p:spPr bwMode="auto">
            <a:xfrm>
              <a:off x="3623288" y="3948351"/>
              <a:ext cx="84284" cy="155742"/>
            </a:xfrm>
            <a:custGeom>
              <a:avLst/>
              <a:gdLst/>
              <a:ahLst/>
              <a:cxnLst>
                <a:cxn ang="0">
                  <a:pos x="52" y="80"/>
                </a:cxn>
                <a:cxn ang="0">
                  <a:pos x="59" y="61"/>
                </a:cxn>
                <a:cxn ang="0">
                  <a:pos x="66" y="7"/>
                </a:cxn>
                <a:cxn ang="0">
                  <a:pos x="93" y="14"/>
                </a:cxn>
                <a:cxn ang="0">
                  <a:pos x="97" y="43"/>
                </a:cxn>
                <a:cxn ang="0">
                  <a:pos x="80" y="71"/>
                </a:cxn>
                <a:cxn ang="0">
                  <a:pos x="87" y="106"/>
                </a:cxn>
                <a:cxn ang="0">
                  <a:pos x="106" y="107"/>
                </a:cxn>
                <a:cxn ang="0">
                  <a:pos x="121" y="115"/>
                </a:cxn>
                <a:cxn ang="0">
                  <a:pos x="117" y="131"/>
                </a:cxn>
                <a:cxn ang="0">
                  <a:pos x="98" y="111"/>
                </a:cxn>
                <a:cxn ang="0">
                  <a:pos x="84" y="110"/>
                </a:cxn>
                <a:cxn ang="0">
                  <a:pos x="64" y="105"/>
                </a:cxn>
                <a:cxn ang="0">
                  <a:pos x="71" y="95"/>
                </a:cxn>
                <a:cxn ang="0">
                  <a:pos x="62" y="96"/>
                </a:cxn>
                <a:cxn ang="0">
                  <a:pos x="66" y="133"/>
                </a:cxn>
                <a:cxn ang="0">
                  <a:pos x="78" y="127"/>
                </a:cxn>
                <a:cxn ang="0">
                  <a:pos x="75" y="149"/>
                </a:cxn>
                <a:cxn ang="0">
                  <a:pos x="143" y="164"/>
                </a:cxn>
                <a:cxn ang="0">
                  <a:pos x="136" y="143"/>
                </a:cxn>
                <a:cxn ang="0">
                  <a:pos x="153" y="171"/>
                </a:cxn>
                <a:cxn ang="0">
                  <a:pos x="89" y="188"/>
                </a:cxn>
                <a:cxn ang="0">
                  <a:pos x="107" y="164"/>
                </a:cxn>
                <a:cxn ang="0">
                  <a:pos x="89" y="188"/>
                </a:cxn>
                <a:cxn ang="0">
                  <a:pos x="37" y="189"/>
                </a:cxn>
                <a:cxn ang="0">
                  <a:pos x="47" y="186"/>
                </a:cxn>
                <a:cxn ang="0">
                  <a:pos x="34" y="198"/>
                </a:cxn>
                <a:cxn ang="0">
                  <a:pos x="97" y="206"/>
                </a:cxn>
                <a:cxn ang="0">
                  <a:pos x="108" y="179"/>
                </a:cxn>
                <a:cxn ang="0">
                  <a:pos x="109" y="209"/>
                </a:cxn>
                <a:cxn ang="0">
                  <a:pos x="6" y="234"/>
                </a:cxn>
                <a:cxn ang="0">
                  <a:pos x="25" y="206"/>
                </a:cxn>
                <a:cxn ang="0">
                  <a:pos x="18" y="220"/>
                </a:cxn>
                <a:cxn ang="0">
                  <a:pos x="6" y="234"/>
                </a:cxn>
                <a:cxn ang="0">
                  <a:pos x="159" y="263"/>
                </a:cxn>
                <a:cxn ang="0">
                  <a:pos x="154" y="287"/>
                </a:cxn>
                <a:cxn ang="0">
                  <a:pos x="148" y="289"/>
                </a:cxn>
                <a:cxn ang="0">
                  <a:pos x="125" y="272"/>
                </a:cxn>
                <a:cxn ang="0">
                  <a:pos x="115" y="250"/>
                </a:cxn>
                <a:cxn ang="0">
                  <a:pos x="98" y="254"/>
                </a:cxn>
                <a:cxn ang="0">
                  <a:pos x="91" y="255"/>
                </a:cxn>
                <a:cxn ang="0">
                  <a:pos x="112" y="234"/>
                </a:cxn>
                <a:cxn ang="0">
                  <a:pos x="129" y="240"/>
                </a:cxn>
                <a:cxn ang="0">
                  <a:pos x="143" y="223"/>
                </a:cxn>
                <a:cxn ang="0">
                  <a:pos x="152" y="209"/>
                </a:cxn>
                <a:cxn ang="0">
                  <a:pos x="163" y="231"/>
                </a:cxn>
                <a:cxn ang="0">
                  <a:pos x="170" y="256"/>
                </a:cxn>
              </a:cxnLst>
              <a:rect l="0" t="0" r="r" b="b"/>
              <a:pathLst>
                <a:path w="171" h="301">
                  <a:moveTo>
                    <a:pt x="62" y="96"/>
                  </a:moveTo>
                  <a:cubicBezTo>
                    <a:pt x="57" y="91"/>
                    <a:pt x="53" y="87"/>
                    <a:pt x="52" y="80"/>
                  </a:cubicBezTo>
                  <a:cubicBezTo>
                    <a:pt x="49" y="73"/>
                    <a:pt x="54" y="64"/>
                    <a:pt x="49" y="58"/>
                  </a:cubicBezTo>
                  <a:cubicBezTo>
                    <a:pt x="51" y="50"/>
                    <a:pt x="55" y="60"/>
                    <a:pt x="59" y="61"/>
                  </a:cubicBezTo>
                  <a:cubicBezTo>
                    <a:pt x="63" y="54"/>
                    <a:pt x="57" y="45"/>
                    <a:pt x="61" y="38"/>
                  </a:cubicBezTo>
                  <a:cubicBezTo>
                    <a:pt x="61" y="27"/>
                    <a:pt x="61" y="15"/>
                    <a:pt x="66" y="7"/>
                  </a:cubicBezTo>
                  <a:cubicBezTo>
                    <a:pt x="73" y="0"/>
                    <a:pt x="80" y="12"/>
                    <a:pt x="88" y="11"/>
                  </a:cubicBezTo>
                  <a:cubicBezTo>
                    <a:pt x="90" y="5"/>
                    <a:pt x="96" y="7"/>
                    <a:pt x="93" y="14"/>
                  </a:cubicBezTo>
                  <a:cubicBezTo>
                    <a:pt x="90" y="18"/>
                    <a:pt x="91" y="26"/>
                    <a:pt x="93" y="30"/>
                  </a:cubicBezTo>
                  <a:cubicBezTo>
                    <a:pt x="97" y="33"/>
                    <a:pt x="100" y="38"/>
                    <a:pt x="97" y="43"/>
                  </a:cubicBezTo>
                  <a:cubicBezTo>
                    <a:pt x="96" y="51"/>
                    <a:pt x="92" y="57"/>
                    <a:pt x="86" y="60"/>
                  </a:cubicBezTo>
                  <a:cubicBezTo>
                    <a:pt x="83" y="63"/>
                    <a:pt x="79" y="65"/>
                    <a:pt x="80" y="71"/>
                  </a:cubicBezTo>
                  <a:cubicBezTo>
                    <a:pt x="79" y="76"/>
                    <a:pt x="77" y="80"/>
                    <a:pt x="80" y="85"/>
                  </a:cubicBezTo>
                  <a:cubicBezTo>
                    <a:pt x="83" y="92"/>
                    <a:pt x="83" y="100"/>
                    <a:pt x="87" y="106"/>
                  </a:cubicBezTo>
                  <a:cubicBezTo>
                    <a:pt x="90" y="110"/>
                    <a:pt x="94" y="110"/>
                    <a:pt x="96" y="104"/>
                  </a:cubicBezTo>
                  <a:cubicBezTo>
                    <a:pt x="98" y="98"/>
                    <a:pt x="106" y="101"/>
                    <a:pt x="106" y="107"/>
                  </a:cubicBezTo>
                  <a:cubicBezTo>
                    <a:pt x="106" y="113"/>
                    <a:pt x="112" y="118"/>
                    <a:pt x="114" y="111"/>
                  </a:cubicBezTo>
                  <a:cubicBezTo>
                    <a:pt x="115" y="107"/>
                    <a:pt x="125" y="112"/>
                    <a:pt x="121" y="115"/>
                  </a:cubicBezTo>
                  <a:cubicBezTo>
                    <a:pt x="115" y="116"/>
                    <a:pt x="117" y="122"/>
                    <a:pt x="121" y="126"/>
                  </a:cubicBezTo>
                  <a:cubicBezTo>
                    <a:pt x="126" y="130"/>
                    <a:pt x="122" y="135"/>
                    <a:pt x="117" y="131"/>
                  </a:cubicBezTo>
                  <a:cubicBezTo>
                    <a:pt x="112" y="132"/>
                    <a:pt x="114" y="123"/>
                    <a:pt x="110" y="121"/>
                  </a:cubicBezTo>
                  <a:cubicBezTo>
                    <a:pt x="106" y="117"/>
                    <a:pt x="103" y="111"/>
                    <a:pt x="98" y="111"/>
                  </a:cubicBezTo>
                  <a:cubicBezTo>
                    <a:pt x="95" y="114"/>
                    <a:pt x="103" y="122"/>
                    <a:pt x="98" y="123"/>
                  </a:cubicBezTo>
                  <a:cubicBezTo>
                    <a:pt x="94" y="117"/>
                    <a:pt x="89" y="112"/>
                    <a:pt x="84" y="110"/>
                  </a:cubicBezTo>
                  <a:cubicBezTo>
                    <a:pt x="79" y="109"/>
                    <a:pt x="78" y="117"/>
                    <a:pt x="73" y="116"/>
                  </a:cubicBezTo>
                  <a:cubicBezTo>
                    <a:pt x="70" y="112"/>
                    <a:pt x="65" y="111"/>
                    <a:pt x="64" y="105"/>
                  </a:cubicBezTo>
                  <a:cubicBezTo>
                    <a:pt x="67" y="100"/>
                    <a:pt x="70" y="99"/>
                    <a:pt x="75" y="102"/>
                  </a:cubicBezTo>
                  <a:cubicBezTo>
                    <a:pt x="82" y="100"/>
                    <a:pt x="74" y="97"/>
                    <a:pt x="71" y="95"/>
                  </a:cubicBezTo>
                  <a:cubicBezTo>
                    <a:pt x="69" y="92"/>
                    <a:pt x="63" y="86"/>
                    <a:pt x="62" y="94"/>
                  </a:cubicBezTo>
                  <a:cubicBezTo>
                    <a:pt x="62" y="94"/>
                    <a:pt x="62" y="95"/>
                    <a:pt x="62" y="96"/>
                  </a:cubicBezTo>
                  <a:close/>
                  <a:moveTo>
                    <a:pt x="75" y="149"/>
                  </a:moveTo>
                  <a:cubicBezTo>
                    <a:pt x="70" y="145"/>
                    <a:pt x="67" y="140"/>
                    <a:pt x="66" y="133"/>
                  </a:cubicBezTo>
                  <a:cubicBezTo>
                    <a:pt x="68" y="129"/>
                    <a:pt x="59" y="122"/>
                    <a:pt x="63" y="122"/>
                  </a:cubicBezTo>
                  <a:cubicBezTo>
                    <a:pt x="68" y="121"/>
                    <a:pt x="76" y="119"/>
                    <a:pt x="78" y="127"/>
                  </a:cubicBezTo>
                  <a:cubicBezTo>
                    <a:pt x="79" y="133"/>
                    <a:pt x="79" y="141"/>
                    <a:pt x="76" y="146"/>
                  </a:cubicBezTo>
                  <a:cubicBezTo>
                    <a:pt x="75" y="147"/>
                    <a:pt x="75" y="148"/>
                    <a:pt x="75" y="149"/>
                  </a:cubicBezTo>
                  <a:close/>
                  <a:moveTo>
                    <a:pt x="151" y="173"/>
                  </a:moveTo>
                  <a:cubicBezTo>
                    <a:pt x="148" y="172"/>
                    <a:pt x="144" y="168"/>
                    <a:pt x="143" y="164"/>
                  </a:cubicBezTo>
                  <a:cubicBezTo>
                    <a:pt x="146" y="158"/>
                    <a:pt x="141" y="155"/>
                    <a:pt x="137" y="152"/>
                  </a:cubicBezTo>
                  <a:cubicBezTo>
                    <a:pt x="134" y="151"/>
                    <a:pt x="129" y="142"/>
                    <a:pt x="136" y="143"/>
                  </a:cubicBezTo>
                  <a:cubicBezTo>
                    <a:pt x="140" y="142"/>
                    <a:pt x="147" y="139"/>
                    <a:pt x="149" y="146"/>
                  </a:cubicBezTo>
                  <a:cubicBezTo>
                    <a:pt x="150" y="155"/>
                    <a:pt x="151" y="163"/>
                    <a:pt x="153" y="171"/>
                  </a:cubicBezTo>
                  <a:cubicBezTo>
                    <a:pt x="153" y="172"/>
                    <a:pt x="152" y="173"/>
                    <a:pt x="151" y="173"/>
                  </a:cubicBezTo>
                  <a:close/>
                  <a:moveTo>
                    <a:pt x="89" y="188"/>
                  </a:moveTo>
                  <a:cubicBezTo>
                    <a:pt x="89" y="178"/>
                    <a:pt x="91" y="169"/>
                    <a:pt x="91" y="159"/>
                  </a:cubicBezTo>
                  <a:cubicBezTo>
                    <a:pt x="95" y="164"/>
                    <a:pt x="102" y="168"/>
                    <a:pt x="107" y="164"/>
                  </a:cubicBezTo>
                  <a:cubicBezTo>
                    <a:pt x="109" y="168"/>
                    <a:pt x="107" y="174"/>
                    <a:pt x="104" y="177"/>
                  </a:cubicBezTo>
                  <a:cubicBezTo>
                    <a:pt x="99" y="182"/>
                    <a:pt x="94" y="186"/>
                    <a:pt x="89" y="188"/>
                  </a:cubicBezTo>
                  <a:close/>
                  <a:moveTo>
                    <a:pt x="34" y="198"/>
                  </a:moveTo>
                  <a:cubicBezTo>
                    <a:pt x="28" y="199"/>
                    <a:pt x="36" y="193"/>
                    <a:pt x="37" y="189"/>
                  </a:cubicBezTo>
                  <a:cubicBezTo>
                    <a:pt x="41" y="184"/>
                    <a:pt x="38" y="174"/>
                    <a:pt x="43" y="171"/>
                  </a:cubicBezTo>
                  <a:cubicBezTo>
                    <a:pt x="44" y="176"/>
                    <a:pt x="44" y="181"/>
                    <a:pt x="47" y="186"/>
                  </a:cubicBezTo>
                  <a:cubicBezTo>
                    <a:pt x="47" y="191"/>
                    <a:pt x="40" y="191"/>
                    <a:pt x="38" y="196"/>
                  </a:cubicBezTo>
                  <a:cubicBezTo>
                    <a:pt x="37" y="197"/>
                    <a:pt x="36" y="197"/>
                    <a:pt x="34" y="198"/>
                  </a:cubicBezTo>
                  <a:close/>
                  <a:moveTo>
                    <a:pt x="108" y="220"/>
                  </a:moveTo>
                  <a:cubicBezTo>
                    <a:pt x="105" y="215"/>
                    <a:pt x="97" y="213"/>
                    <a:pt x="97" y="206"/>
                  </a:cubicBezTo>
                  <a:cubicBezTo>
                    <a:pt x="97" y="200"/>
                    <a:pt x="105" y="202"/>
                    <a:pt x="105" y="195"/>
                  </a:cubicBezTo>
                  <a:cubicBezTo>
                    <a:pt x="106" y="190"/>
                    <a:pt x="106" y="183"/>
                    <a:pt x="108" y="179"/>
                  </a:cubicBezTo>
                  <a:cubicBezTo>
                    <a:pt x="112" y="175"/>
                    <a:pt x="117" y="180"/>
                    <a:pt x="114" y="185"/>
                  </a:cubicBezTo>
                  <a:cubicBezTo>
                    <a:pt x="111" y="193"/>
                    <a:pt x="109" y="201"/>
                    <a:pt x="109" y="209"/>
                  </a:cubicBezTo>
                  <a:cubicBezTo>
                    <a:pt x="111" y="213"/>
                    <a:pt x="113" y="219"/>
                    <a:pt x="108" y="220"/>
                  </a:cubicBezTo>
                  <a:close/>
                  <a:moveTo>
                    <a:pt x="6" y="234"/>
                  </a:moveTo>
                  <a:cubicBezTo>
                    <a:pt x="0" y="234"/>
                    <a:pt x="7" y="225"/>
                    <a:pt x="9" y="223"/>
                  </a:cubicBezTo>
                  <a:cubicBezTo>
                    <a:pt x="14" y="217"/>
                    <a:pt x="21" y="213"/>
                    <a:pt x="25" y="206"/>
                  </a:cubicBezTo>
                  <a:cubicBezTo>
                    <a:pt x="28" y="197"/>
                    <a:pt x="30" y="204"/>
                    <a:pt x="28" y="210"/>
                  </a:cubicBezTo>
                  <a:cubicBezTo>
                    <a:pt x="27" y="216"/>
                    <a:pt x="21" y="216"/>
                    <a:pt x="18" y="220"/>
                  </a:cubicBezTo>
                  <a:cubicBezTo>
                    <a:pt x="17" y="226"/>
                    <a:pt x="13" y="229"/>
                    <a:pt x="9" y="230"/>
                  </a:cubicBezTo>
                  <a:cubicBezTo>
                    <a:pt x="8" y="231"/>
                    <a:pt x="7" y="233"/>
                    <a:pt x="6" y="234"/>
                  </a:cubicBezTo>
                  <a:close/>
                  <a:moveTo>
                    <a:pt x="164" y="276"/>
                  </a:moveTo>
                  <a:cubicBezTo>
                    <a:pt x="161" y="273"/>
                    <a:pt x="161" y="267"/>
                    <a:pt x="159" y="263"/>
                  </a:cubicBezTo>
                  <a:cubicBezTo>
                    <a:pt x="155" y="260"/>
                    <a:pt x="153" y="269"/>
                    <a:pt x="152" y="273"/>
                  </a:cubicBezTo>
                  <a:cubicBezTo>
                    <a:pt x="149" y="278"/>
                    <a:pt x="155" y="282"/>
                    <a:pt x="154" y="287"/>
                  </a:cubicBezTo>
                  <a:cubicBezTo>
                    <a:pt x="156" y="292"/>
                    <a:pt x="153" y="297"/>
                    <a:pt x="150" y="301"/>
                  </a:cubicBezTo>
                  <a:cubicBezTo>
                    <a:pt x="145" y="299"/>
                    <a:pt x="149" y="294"/>
                    <a:pt x="148" y="289"/>
                  </a:cubicBezTo>
                  <a:cubicBezTo>
                    <a:pt x="143" y="284"/>
                    <a:pt x="144" y="299"/>
                    <a:pt x="139" y="293"/>
                  </a:cubicBezTo>
                  <a:cubicBezTo>
                    <a:pt x="132" y="289"/>
                    <a:pt x="124" y="283"/>
                    <a:pt x="125" y="272"/>
                  </a:cubicBezTo>
                  <a:cubicBezTo>
                    <a:pt x="125" y="267"/>
                    <a:pt x="130" y="262"/>
                    <a:pt x="128" y="256"/>
                  </a:cubicBezTo>
                  <a:cubicBezTo>
                    <a:pt x="124" y="252"/>
                    <a:pt x="120" y="249"/>
                    <a:pt x="115" y="250"/>
                  </a:cubicBezTo>
                  <a:cubicBezTo>
                    <a:pt x="114" y="256"/>
                    <a:pt x="108" y="257"/>
                    <a:pt x="104" y="257"/>
                  </a:cubicBezTo>
                  <a:cubicBezTo>
                    <a:pt x="106" y="250"/>
                    <a:pt x="100" y="247"/>
                    <a:pt x="98" y="254"/>
                  </a:cubicBezTo>
                  <a:cubicBezTo>
                    <a:pt x="96" y="259"/>
                    <a:pt x="94" y="265"/>
                    <a:pt x="91" y="270"/>
                  </a:cubicBezTo>
                  <a:cubicBezTo>
                    <a:pt x="85" y="268"/>
                    <a:pt x="90" y="259"/>
                    <a:pt x="91" y="255"/>
                  </a:cubicBezTo>
                  <a:cubicBezTo>
                    <a:pt x="92" y="248"/>
                    <a:pt x="97" y="243"/>
                    <a:pt x="103" y="244"/>
                  </a:cubicBezTo>
                  <a:cubicBezTo>
                    <a:pt x="106" y="241"/>
                    <a:pt x="106" y="235"/>
                    <a:pt x="112" y="234"/>
                  </a:cubicBezTo>
                  <a:cubicBezTo>
                    <a:pt x="116" y="232"/>
                    <a:pt x="121" y="233"/>
                    <a:pt x="121" y="240"/>
                  </a:cubicBezTo>
                  <a:cubicBezTo>
                    <a:pt x="120" y="247"/>
                    <a:pt x="127" y="242"/>
                    <a:pt x="129" y="240"/>
                  </a:cubicBezTo>
                  <a:cubicBezTo>
                    <a:pt x="130" y="234"/>
                    <a:pt x="134" y="229"/>
                    <a:pt x="138" y="234"/>
                  </a:cubicBezTo>
                  <a:cubicBezTo>
                    <a:pt x="142" y="234"/>
                    <a:pt x="138" y="222"/>
                    <a:pt x="143" y="223"/>
                  </a:cubicBezTo>
                  <a:cubicBezTo>
                    <a:pt x="145" y="233"/>
                    <a:pt x="146" y="221"/>
                    <a:pt x="151" y="222"/>
                  </a:cubicBezTo>
                  <a:cubicBezTo>
                    <a:pt x="156" y="223"/>
                    <a:pt x="153" y="213"/>
                    <a:pt x="152" y="209"/>
                  </a:cubicBezTo>
                  <a:cubicBezTo>
                    <a:pt x="152" y="199"/>
                    <a:pt x="156" y="209"/>
                    <a:pt x="158" y="212"/>
                  </a:cubicBezTo>
                  <a:cubicBezTo>
                    <a:pt x="162" y="217"/>
                    <a:pt x="167" y="224"/>
                    <a:pt x="163" y="231"/>
                  </a:cubicBezTo>
                  <a:cubicBezTo>
                    <a:pt x="159" y="239"/>
                    <a:pt x="170" y="231"/>
                    <a:pt x="169" y="238"/>
                  </a:cubicBezTo>
                  <a:cubicBezTo>
                    <a:pt x="167" y="244"/>
                    <a:pt x="168" y="250"/>
                    <a:pt x="170" y="256"/>
                  </a:cubicBezTo>
                  <a:cubicBezTo>
                    <a:pt x="171" y="263"/>
                    <a:pt x="167" y="270"/>
                    <a:pt x="164" y="276"/>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14" name="Freeform 335">
              <a:extLst>
                <a:ext uri="{FF2B5EF4-FFF2-40B4-BE49-F238E27FC236}">
                  <a16:creationId xmlns:a16="http://schemas.microsoft.com/office/drawing/2014/main" id="{82F604B0-172E-4BE4-95D4-D6031A660A22}"/>
                </a:ext>
              </a:extLst>
            </p:cNvPr>
            <p:cNvSpPr>
              <a:spLocks noEditPoints="1"/>
            </p:cNvSpPr>
            <p:nvPr/>
          </p:nvSpPr>
          <p:spPr bwMode="auto">
            <a:xfrm>
              <a:off x="3832165" y="4203035"/>
              <a:ext cx="106272" cy="95278"/>
            </a:xfrm>
            <a:custGeom>
              <a:avLst/>
              <a:gdLst/>
              <a:ahLst/>
              <a:cxnLst>
                <a:cxn ang="0">
                  <a:pos x="161" y="82"/>
                </a:cxn>
                <a:cxn ang="0">
                  <a:pos x="151" y="78"/>
                </a:cxn>
                <a:cxn ang="0">
                  <a:pos x="139" y="69"/>
                </a:cxn>
                <a:cxn ang="0">
                  <a:pos x="148" y="65"/>
                </a:cxn>
                <a:cxn ang="0">
                  <a:pos x="164" y="64"/>
                </a:cxn>
                <a:cxn ang="0">
                  <a:pos x="172" y="66"/>
                </a:cxn>
                <a:cxn ang="0">
                  <a:pos x="187" y="57"/>
                </a:cxn>
                <a:cxn ang="0">
                  <a:pos x="197" y="51"/>
                </a:cxn>
                <a:cxn ang="0">
                  <a:pos x="197" y="37"/>
                </a:cxn>
                <a:cxn ang="0">
                  <a:pos x="207" y="38"/>
                </a:cxn>
                <a:cxn ang="0">
                  <a:pos x="207" y="52"/>
                </a:cxn>
                <a:cxn ang="0">
                  <a:pos x="205" y="60"/>
                </a:cxn>
                <a:cxn ang="0">
                  <a:pos x="196" y="65"/>
                </a:cxn>
                <a:cxn ang="0">
                  <a:pos x="188" y="73"/>
                </a:cxn>
                <a:cxn ang="0">
                  <a:pos x="166" y="81"/>
                </a:cxn>
                <a:cxn ang="0">
                  <a:pos x="161" y="82"/>
                </a:cxn>
                <a:cxn ang="0">
                  <a:pos x="5" y="147"/>
                </a:cxn>
                <a:cxn ang="0">
                  <a:pos x="5" y="102"/>
                </a:cxn>
                <a:cxn ang="0">
                  <a:pos x="3" y="86"/>
                </a:cxn>
                <a:cxn ang="0">
                  <a:pos x="5" y="62"/>
                </a:cxn>
                <a:cxn ang="0">
                  <a:pos x="4" y="0"/>
                </a:cxn>
                <a:cxn ang="0">
                  <a:pos x="38" y="14"/>
                </a:cxn>
                <a:cxn ang="0">
                  <a:pos x="59" y="24"/>
                </a:cxn>
                <a:cxn ang="0">
                  <a:pos x="70" y="28"/>
                </a:cxn>
                <a:cxn ang="0">
                  <a:pos x="89" y="47"/>
                </a:cxn>
                <a:cxn ang="0">
                  <a:pos x="89" y="62"/>
                </a:cxn>
                <a:cxn ang="0">
                  <a:pos x="103" y="68"/>
                </a:cxn>
                <a:cxn ang="0">
                  <a:pos x="120" y="75"/>
                </a:cxn>
                <a:cxn ang="0">
                  <a:pos x="127" y="87"/>
                </a:cxn>
                <a:cxn ang="0">
                  <a:pos x="117" y="92"/>
                </a:cxn>
                <a:cxn ang="0">
                  <a:pos x="114" y="102"/>
                </a:cxn>
                <a:cxn ang="0">
                  <a:pos x="133" y="124"/>
                </a:cxn>
                <a:cxn ang="0">
                  <a:pos x="142" y="144"/>
                </a:cxn>
                <a:cxn ang="0">
                  <a:pos x="155" y="145"/>
                </a:cxn>
                <a:cxn ang="0">
                  <a:pos x="157" y="155"/>
                </a:cxn>
                <a:cxn ang="0">
                  <a:pos x="165" y="160"/>
                </a:cxn>
                <a:cxn ang="0">
                  <a:pos x="169" y="166"/>
                </a:cxn>
                <a:cxn ang="0">
                  <a:pos x="178" y="177"/>
                </a:cxn>
                <a:cxn ang="0">
                  <a:pos x="168" y="180"/>
                </a:cxn>
                <a:cxn ang="0">
                  <a:pos x="158" y="172"/>
                </a:cxn>
                <a:cxn ang="0">
                  <a:pos x="135" y="168"/>
                </a:cxn>
                <a:cxn ang="0">
                  <a:pos x="120" y="157"/>
                </a:cxn>
                <a:cxn ang="0">
                  <a:pos x="106" y="144"/>
                </a:cxn>
                <a:cxn ang="0">
                  <a:pos x="93" y="121"/>
                </a:cxn>
                <a:cxn ang="0">
                  <a:pos x="71" y="113"/>
                </a:cxn>
                <a:cxn ang="0">
                  <a:pos x="58" y="114"/>
                </a:cxn>
                <a:cxn ang="0">
                  <a:pos x="56" y="120"/>
                </a:cxn>
                <a:cxn ang="0">
                  <a:pos x="51" y="125"/>
                </a:cxn>
                <a:cxn ang="0">
                  <a:pos x="37" y="126"/>
                </a:cxn>
                <a:cxn ang="0">
                  <a:pos x="33" y="128"/>
                </a:cxn>
                <a:cxn ang="0">
                  <a:pos x="48" y="141"/>
                </a:cxn>
                <a:cxn ang="0">
                  <a:pos x="30" y="149"/>
                </a:cxn>
                <a:cxn ang="0">
                  <a:pos x="5" y="147"/>
                </a:cxn>
              </a:cxnLst>
              <a:rect l="0" t="0" r="r" b="b"/>
              <a:pathLst>
                <a:path w="210" h="183">
                  <a:moveTo>
                    <a:pt x="161" y="82"/>
                  </a:moveTo>
                  <a:cubicBezTo>
                    <a:pt x="159" y="77"/>
                    <a:pt x="154" y="75"/>
                    <a:pt x="151" y="78"/>
                  </a:cubicBezTo>
                  <a:cubicBezTo>
                    <a:pt x="148" y="73"/>
                    <a:pt x="143" y="72"/>
                    <a:pt x="139" y="69"/>
                  </a:cubicBezTo>
                  <a:cubicBezTo>
                    <a:pt x="137" y="63"/>
                    <a:pt x="145" y="66"/>
                    <a:pt x="148" y="65"/>
                  </a:cubicBezTo>
                  <a:cubicBezTo>
                    <a:pt x="153" y="66"/>
                    <a:pt x="160" y="69"/>
                    <a:pt x="164" y="64"/>
                  </a:cubicBezTo>
                  <a:cubicBezTo>
                    <a:pt x="166" y="55"/>
                    <a:pt x="168" y="64"/>
                    <a:pt x="172" y="66"/>
                  </a:cubicBezTo>
                  <a:cubicBezTo>
                    <a:pt x="177" y="66"/>
                    <a:pt x="185" y="65"/>
                    <a:pt x="187" y="57"/>
                  </a:cubicBezTo>
                  <a:cubicBezTo>
                    <a:pt x="188" y="50"/>
                    <a:pt x="194" y="53"/>
                    <a:pt x="197" y="51"/>
                  </a:cubicBezTo>
                  <a:cubicBezTo>
                    <a:pt x="198" y="47"/>
                    <a:pt x="195" y="39"/>
                    <a:pt x="197" y="37"/>
                  </a:cubicBezTo>
                  <a:cubicBezTo>
                    <a:pt x="201" y="43"/>
                    <a:pt x="206" y="34"/>
                    <a:pt x="207" y="38"/>
                  </a:cubicBezTo>
                  <a:cubicBezTo>
                    <a:pt x="210" y="42"/>
                    <a:pt x="210" y="48"/>
                    <a:pt x="207" y="52"/>
                  </a:cubicBezTo>
                  <a:cubicBezTo>
                    <a:pt x="202" y="50"/>
                    <a:pt x="201" y="57"/>
                    <a:pt x="205" y="60"/>
                  </a:cubicBezTo>
                  <a:cubicBezTo>
                    <a:pt x="206" y="65"/>
                    <a:pt x="200" y="67"/>
                    <a:pt x="196" y="65"/>
                  </a:cubicBezTo>
                  <a:cubicBezTo>
                    <a:pt x="191" y="63"/>
                    <a:pt x="191" y="70"/>
                    <a:pt x="188" y="73"/>
                  </a:cubicBezTo>
                  <a:cubicBezTo>
                    <a:pt x="181" y="78"/>
                    <a:pt x="174" y="82"/>
                    <a:pt x="166" y="81"/>
                  </a:cubicBezTo>
                  <a:cubicBezTo>
                    <a:pt x="165" y="81"/>
                    <a:pt x="163" y="82"/>
                    <a:pt x="161" y="82"/>
                  </a:cubicBezTo>
                  <a:close/>
                  <a:moveTo>
                    <a:pt x="5" y="147"/>
                  </a:moveTo>
                  <a:cubicBezTo>
                    <a:pt x="5" y="132"/>
                    <a:pt x="6" y="117"/>
                    <a:pt x="5" y="102"/>
                  </a:cubicBezTo>
                  <a:cubicBezTo>
                    <a:pt x="4" y="97"/>
                    <a:pt x="0" y="91"/>
                    <a:pt x="3" y="86"/>
                  </a:cubicBezTo>
                  <a:cubicBezTo>
                    <a:pt x="7" y="79"/>
                    <a:pt x="4" y="70"/>
                    <a:pt x="5" y="62"/>
                  </a:cubicBezTo>
                  <a:cubicBezTo>
                    <a:pt x="5" y="41"/>
                    <a:pt x="4" y="21"/>
                    <a:pt x="4" y="0"/>
                  </a:cubicBezTo>
                  <a:cubicBezTo>
                    <a:pt x="15" y="4"/>
                    <a:pt x="27" y="9"/>
                    <a:pt x="38" y="14"/>
                  </a:cubicBezTo>
                  <a:cubicBezTo>
                    <a:pt x="45" y="16"/>
                    <a:pt x="52" y="19"/>
                    <a:pt x="59" y="24"/>
                  </a:cubicBezTo>
                  <a:cubicBezTo>
                    <a:pt x="62" y="28"/>
                    <a:pt x="67" y="27"/>
                    <a:pt x="70" y="28"/>
                  </a:cubicBezTo>
                  <a:cubicBezTo>
                    <a:pt x="73" y="38"/>
                    <a:pt x="84" y="39"/>
                    <a:pt x="89" y="47"/>
                  </a:cubicBezTo>
                  <a:cubicBezTo>
                    <a:pt x="94" y="50"/>
                    <a:pt x="88" y="57"/>
                    <a:pt x="89" y="62"/>
                  </a:cubicBezTo>
                  <a:cubicBezTo>
                    <a:pt x="93" y="66"/>
                    <a:pt x="99" y="65"/>
                    <a:pt x="103" y="68"/>
                  </a:cubicBezTo>
                  <a:cubicBezTo>
                    <a:pt x="108" y="72"/>
                    <a:pt x="114" y="74"/>
                    <a:pt x="120" y="75"/>
                  </a:cubicBezTo>
                  <a:cubicBezTo>
                    <a:pt x="123" y="77"/>
                    <a:pt x="126" y="83"/>
                    <a:pt x="127" y="87"/>
                  </a:cubicBezTo>
                  <a:cubicBezTo>
                    <a:pt x="129" y="93"/>
                    <a:pt x="120" y="90"/>
                    <a:pt x="117" y="92"/>
                  </a:cubicBezTo>
                  <a:cubicBezTo>
                    <a:pt x="112" y="91"/>
                    <a:pt x="111" y="98"/>
                    <a:pt x="114" y="102"/>
                  </a:cubicBezTo>
                  <a:cubicBezTo>
                    <a:pt x="118" y="112"/>
                    <a:pt x="126" y="118"/>
                    <a:pt x="133" y="124"/>
                  </a:cubicBezTo>
                  <a:cubicBezTo>
                    <a:pt x="134" y="131"/>
                    <a:pt x="137" y="138"/>
                    <a:pt x="142" y="144"/>
                  </a:cubicBezTo>
                  <a:cubicBezTo>
                    <a:pt x="145" y="147"/>
                    <a:pt x="151" y="142"/>
                    <a:pt x="155" y="145"/>
                  </a:cubicBezTo>
                  <a:cubicBezTo>
                    <a:pt x="153" y="149"/>
                    <a:pt x="151" y="154"/>
                    <a:pt x="157" y="155"/>
                  </a:cubicBezTo>
                  <a:cubicBezTo>
                    <a:pt x="160" y="155"/>
                    <a:pt x="169" y="157"/>
                    <a:pt x="165" y="160"/>
                  </a:cubicBezTo>
                  <a:cubicBezTo>
                    <a:pt x="157" y="162"/>
                    <a:pt x="165" y="166"/>
                    <a:pt x="169" y="166"/>
                  </a:cubicBezTo>
                  <a:cubicBezTo>
                    <a:pt x="173" y="167"/>
                    <a:pt x="178" y="170"/>
                    <a:pt x="178" y="177"/>
                  </a:cubicBezTo>
                  <a:cubicBezTo>
                    <a:pt x="180" y="183"/>
                    <a:pt x="171" y="180"/>
                    <a:pt x="168" y="180"/>
                  </a:cubicBezTo>
                  <a:cubicBezTo>
                    <a:pt x="166" y="174"/>
                    <a:pt x="164" y="171"/>
                    <a:pt x="158" y="172"/>
                  </a:cubicBezTo>
                  <a:cubicBezTo>
                    <a:pt x="151" y="170"/>
                    <a:pt x="143" y="167"/>
                    <a:pt x="135" y="168"/>
                  </a:cubicBezTo>
                  <a:cubicBezTo>
                    <a:pt x="129" y="169"/>
                    <a:pt x="121" y="165"/>
                    <a:pt x="120" y="157"/>
                  </a:cubicBezTo>
                  <a:cubicBezTo>
                    <a:pt x="116" y="151"/>
                    <a:pt x="109" y="151"/>
                    <a:pt x="106" y="144"/>
                  </a:cubicBezTo>
                  <a:cubicBezTo>
                    <a:pt x="102" y="136"/>
                    <a:pt x="98" y="128"/>
                    <a:pt x="93" y="121"/>
                  </a:cubicBezTo>
                  <a:cubicBezTo>
                    <a:pt x="86" y="119"/>
                    <a:pt x="78" y="117"/>
                    <a:pt x="71" y="113"/>
                  </a:cubicBezTo>
                  <a:cubicBezTo>
                    <a:pt x="67" y="111"/>
                    <a:pt x="62" y="118"/>
                    <a:pt x="58" y="114"/>
                  </a:cubicBezTo>
                  <a:cubicBezTo>
                    <a:pt x="52" y="107"/>
                    <a:pt x="57" y="116"/>
                    <a:pt x="56" y="120"/>
                  </a:cubicBezTo>
                  <a:cubicBezTo>
                    <a:pt x="54" y="122"/>
                    <a:pt x="46" y="118"/>
                    <a:pt x="51" y="125"/>
                  </a:cubicBezTo>
                  <a:cubicBezTo>
                    <a:pt x="47" y="128"/>
                    <a:pt x="41" y="127"/>
                    <a:pt x="37" y="126"/>
                  </a:cubicBezTo>
                  <a:cubicBezTo>
                    <a:pt x="33" y="125"/>
                    <a:pt x="26" y="124"/>
                    <a:pt x="33" y="128"/>
                  </a:cubicBezTo>
                  <a:cubicBezTo>
                    <a:pt x="39" y="130"/>
                    <a:pt x="46" y="133"/>
                    <a:pt x="48" y="141"/>
                  </a:cubicBezTo>
                  <a:cubicBezTo>
                    <a:pt x="42" y="144"/>
                    <a:pt x="37" y="152"/>
                    <a:pt x="30" y="149"/>
                  </a:cubicBezTo>
                  <a:cubicBezTo>
                    <a:pt x="22" y="148"/>
                    <a:pt x="13" y="148"/>
                    <a:pt x="5" y="147"/>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15" name="Freeform 336">
              <a:extLst>
                <a:ext uri="{FF2B5EF4-FFF2-40B4-BE49-F238E27FC236}">
                  <a16:creationId xmlns:a16="http://schemas.microsoft.com/office/drawing/2014/main" id="{BF74EA7D-9E08-47FD-B30D-8386F22BE230}"/>
                </a:ext>
              </a:extLst>
            </p:cNvPr>
            <p:cNvSpPr>
              <a:spLocks/>
            </p:cNvSpPr>
            <p:nvPr/>
          </p:nvSpPr>
          <p:spPr bwMode="auto">
            <a:xfrm>
              <a:off x="3363109" y="3554413"/>
              <a:ext cx="287664" cy="126427"/>
            </a:xfrm>
            <a:custGeom>
              <a:avLst/>
              <a:gdLst/>
              <a:ahLst/>
              <a:cxnLst>
                <a:cxn ang="0">
                  <a:pos x="510" y="76"/>
                </a:cxn>
                <a:cxn ang="0">
                  <a:pos x="512" y="96"/>
                </a:cxn>
                <a:cxn ang="0">
                  <a:pos x="540" y="95"/>
                </a:cxn>
                <a:cxn ang="0">
                  <a:pos x="574" y="110"/>
                </a:cxn>
                <a:cxn ang="0">
                  <a:pos x="564" y="121"/>
                </a:cxn>
                <a:cxn ang="0">
                  <a:pos x="521" y="129"/>
                </a:cxn>
                <a:cxn ang="0">
                  <a:pos x="486" y="149"/>
                </a:cxn>
                <a:cxn ang="0">
                  <a:pos x="446" y="158"/>
                </a:cxn>
                <a:cxn ang="0">
                  <a:pos x="430" y="178"/>
                </a:cxn>
                <a:cxn ang="0">
                  <a:pos x="419" y="198"/>
                </a:cxn>
                <a:cxn ang="0">
                  <a:pos x="379" y="218"/>
                </a:cxn>
                <a:cxn ang="0">
                  <a:pos x="312" y="237"/>
                </a:cxn>
                <a:cxn ang="0">
                  <a:pos x="280" y="230"/>
                </a:cxn>
                <a:cxn ang="0">
                  <a:pos x="226" y="214"/>
                </a:cxn>
                <a:cxn ang="0">
                  <a:pos x="156" y="210"/>
                </a:cxn>
                <a:cxn ang="0">
                  <a:pos x="128" y="174"/>
                </a:cxn>
                <a:cxn ang="0">
                  <a:pos x="56" y="152"/>
                </a:cxn>
                <a:cxn ang="0">
                  <a:pos x="61" y="123"/>
                </a:cxn>
                <a:cxn ang="0">
                  <a:pos x="25" y="90"/>
                </a:cxn>
                <a:cxn ang="0">
                  <a:pos x="7" y="61"/>
                </a:cxn>
                <a:cxn ang="0">
                  <a:pos x="57" y="37"/>
                </a:cxn>
                <a:cxn ang="0">
                  <a:pos x="117" y="34"/>
                </a:cxn>
                <a:cxn ang="0">
                  <a:pos x="153" y="47"/>
                </a:cxn>
                <a:cxn ang="0">
                  <a:pos x="190" y="40"/>
                </a:cxn>
                <a:cxn ang="0">
                  <a:pos x="189" y="13"/>
                </a:cxn>
                <a:cxn ang="0">
                  <a:pos x="233" y="6"/>
                </a:cxn>
                <a:cxn ang="0">
                  <a:pos x="264" y="30"/>
                </a:cxn>
                <a:cxn ang="0">
                  <a:pos x="307" y="37"/>
                </a:cxn>
                <a:cxn ang="0">
                  <a:pos x="366" y="53"/>
                </a:cxn>
                <a:cxn ang="0">
                  <a:pos x="424" y="62"/>
                </a:cxn>
                <a:cxn ang="0">
                  <a:pos x="472" y="42"/>
                </a:cxn>
                <a:cxn ang="0">
                  <a:pos x="512" y="47"/>
                </a:cxn>
              </a:cxnLst>
              <a:rect l="0" t="0" r="r" b="b"/>
              <a:pathLst>
                <a:path w="583" h="240">
                  <a:moveTo>
                    <a:pt x="524" y="48"/>
                  </a:moveTo>
                  <a:cubicBezTo>
                    <a:pt x="519" y="56"/>
                    <a:pt x="516" y="67"/>
                    <a:pt x="510" y="76"/>
                  </a:cubicBezTo>
                  <a:cubicBezTo>
                    <a:pt x="508" y="80"/>
                    <a:pt x="505" y="85"/>
                    <a:pt x="504" y="90"/>
                  </a:cubicBezTo>
                  <a:cubicBezTo>
                    <a:pt x="504" y="97"/>
                    <a:pt x="507" y="100"/>
                    <a:pt x="512" y="96"/>
                  </a:cubicBezTo>
                  <a:cubicBezTo>
                    <a:pt x="517" y="92"/>
                    <a:pt x="524" y="92"/>
                    <a:pt x="530" y="94"/>
                  </a:cubicBezTo>
                  <a:cubicBezTo>
                    <a:pt x="532" y="99"/>
                    <a:pt x="537" y="99"/>
                    <a:pt x="540" y="95"/>
                  </a:cubicBezTo>
                  <a:cubicBezTo>
                    <a:pt x="544" y="91"/>
                    <a:pt x="548" y="89"/>
                    <a:pt x="552" y="91"/>
                  </a:cubicBezTo>
                  <a:cubicBezTo>
                    <a:pt x="562" y="93"/>
                    <a:pt x="569" y="101"/>
                    <a:pt x="574" y="110"/>
                  </a:cubicBezTo>
                  <a:cubicBezTo>
                    <a:pt x="578" y="112"/>
                    <a:pt x="583" y="119"/>
                    <a:pt x="577" y="121"/>
                  </a:cubicBezTo>
                  <a:cubicBezTo>
                    <a:pt x="573" y="123"/>
                    <a:pt x="569" y="120"/>
                    <a:pt x="564" y="121"/>
                  </a:cubicBezTo>
                  <a:cubicBezTo>
                    <a:pt x="554" y="118"/>
                    <a:pt x="543" y="123"/>
                    <a:pt x="533" y="127"/>
                  </a:cubicBezTo>
                  <a:cubicBezTo>
                    <a:pt x="530" y="130"/>
                    <a:pt x="525" y="125"/>
                    <a:pt x="521" y="129"/>
                  </a:cubicBezTo>
                  <a:cubicBezTo>
                    <a:pt x="514" y="131"/>
                    <a:pt x="516" y="143"/>
                    <a:pt x="510" y="145"/>
                  </a:cubicBezTo>
                  <a:cubicBezTo>
                    <a:pt x="503" y="151"/>
                    <a:pt x="494" y="150"/>
                    <a:pt x="486" y="149"/>
                  </a:cubicBezTo>
                  <a:cubicBezTo>
                    <a:pt x="479" y="155"/>
                    <a:pt x="473" y="165"/>
                    <a:pt x="464" y="163"/>
                  </a:cubicBezTo>
                  <a:cubicBezTo>
                    <a:pt x="458" y="164"/>
                    <a:pt x="451" y="163"/>
                    <a:pt x="446" y="158"/>
                  </a:cubicBezTo>
                  <a:cubicBezTo>
                    <a:pt x="441" y="155"/>
                    <a:pt x="434" y="157"/>
                    <a:pt x="431" y="164"/>
                  </a:cubicBezTo>
                  <a:cubicBezTo>
                    <a:pt x="428" y="167"/>
                    <a:pt x="427" y="174"/>
                    <a:pt x="430" y="178"/>
                  </a:cubicBezTo>
                  <a:cubicBezTo>
                    <a:pt x="432" y="182"/>
                    <a:pt x="440" y="183"/>
                    <a:pt x="437" y="188"/>
                  </a:cubicBezTo>
                  <a:cubicBezTo>
                    <a:pt x="432" y="194"/>
                    <a:pt x="424" y="192"/>
                    <a:pt x="419" y="198"/>
                  </a:cubicBezTo>
                  <a:cubicBezTo>
                    <a:pt x="413" y="204"/>
                    <a:pt x="408" y="212"/>
                    <a:pt x="401" y="213"/>
                  </a:cubicBezTo>
                  <a:cubicBezTo>
                    <a:pt x="394" y="217"/>
                    <a:pt x="387" y="220"/>
                    <a:pt x="379" y="218"/>
                  </a:cubicBezTo>
                  <a:cubicBezTo>
                    <a:pt x="371" y="218"/>
                    <a:pt x="362" y="219"/>
                    <a:pt x="354" y="219"/>
                  </a:cubicBezTo>
                  <a:cubicBezTo>
                    <a:pt x="340" y="224"/>
                    <a:pt x="326" y="231"/>
                    <a:pt x="312" y="237"/>
                  </a:cubicBezTo>
                  <a:cubicBezTo>
                    <a:pt x="307" y="240"/>
                    <a:pt x="305" y="233"/>
                    <a:pt x="301" y="232"/>
                  </a:cubicBezTo>
                  <a:cubicBezTo>
                    <a:pt x="294" y="232"/>
                    <a:pt x="287" y="233"/>
                    <a:pt x="280" y="230"/>
                  </a:cubicBezTo>
                  <a:cubicBezTo>
                    <a:pt x="272" y="227"/>
                    <a:pt x="264" y="224"/>
                    <a:pt x="257" y="217"/>
                  </a:cubicBezTo>
                  <a:cubicBezTo>
                    <a:pt x="247" y="214"/>
                    <a:pt x="237" y="215"/>
                    <a:pt x="226" y="214"/>
                  </a:cubicBezTo>
                  <a:cubicBezTo>
                    <a:pt x="209" y="214"/>
                    <a:pt x="192" y="217"/>
                    <a:pt x="175" y="211"/>
                  </a:cubicBezTo>
                  <a:cubicBezTo>
                    <a:pt x="168" y="210"/>
                    <a:pt x="162" y="212"/>
                    <a:pt x="156" y="210"/>
                  </a:cubicBezTo>
                  <a:cubicBezTo>
                    <a:pt x="147" y="204"/>
                    <a:pt x="143" y="191"/>
                    <a:pt x="137" y="182"/>
                  </a:cubicBezTo>
                  <a:cubicBezTo>
                    <a:pt x="138" y="174"/>
                    <a:pt x="132" y="177"/>
                    <a:pt x="128" y="174"/>
                  </a:cubicBezTo>
                  <a:cubicBezTo>
                    <a:pt x="116" y="169"/>
                    <a:pt x="106" y="159"/>
                    <a:pt x="93" y="158"/>
                  </a:cubicBezTo>
                  <a:cubicBezTo>
                    <a:pt x="81" y="156"/>
                    <a:pt x="67" y="160"/>
                    <a:pt x="56" y="152"/>
                  </a:cubicBezTo>
                  <a:cubicBezTo>
                    <a:pt x="51" y="147"/>
                    <a:pt x="55" y="142"/>
                    <a:pt x="58" y="138"/>
                  </a:cubicBezTo>
                  <a:cubicBezTo>
                    <a:pt x="59" y="133"/>
                    <a:pt x="62" y="128"/>
                    <a:pt x="61" y="123"/>
                  </a:cubicBezTo>
                  <a:cubicBezTo>
                    <a:pt x="57" y="113"/>
                    <a:pt x="52" y="104"/>
                    <a:pt x="45" y="96"/>
                  </a:cubicBezTo>
                  <a:cubicBezTo>
                    <a:pt x="39" y="93"/>
                    <a:pt x="31" y="93"/>
                    <a:pt x="25" y="90"/>
                  </a:cubicBezTo>
                  <a:cubicBezTo>
                    <a:pt x="18" y="85"/>
                    <a:pt x="10" y="82"/>
                    <a:pt x="6" y="74"/>
                  </a:cubicBezTo>
                  <a:cubicBezTo>
                    <a:pt x="5" y="69"/>
                    <a:pt x="0" y="62"/>
                    <a:pt x="7" y="61"/>
                  </a:cubicBezTo>
                  <a:cubicBezTo>
                    <a:pt x="13" y="55"/>
                    <a:pt x="21" y="57"/>
                    <a:pt x="28" y="55"/>
                  </a:cubicBezTo>
                  <a:cubicBezTo>
                    <a:pt x="39" y="52"/>
                    <a:pt x="46" y="39"/>
                    <a:pt x="57" y="37"/>
                  </a:cubicBezTo>
                  <a:cubicBezTo>
                    <a:pt x="68" y="34"/>
                    <a:pt x="78" y="27"/>
                    <a:pt x="89" y="30"/>
                  </a:cubicBezTo>
                  <a:cubicBezTo>
                    <a:pt x="98" y="32"/>
                    <a:pt x="108" y="32"/>
                    <a:pt x="117" y="34"/>
                  </a:cubicBezTo>
                  <a:cubicBezTo>
                    <a:pt x="122" y="38"/>
                    <a:pt x="124" y="47"/>
                    <a:pt x="130" y="46"/>
                  </a:cubicBezTo>
                  <a:cubicBezTo>
                    <a:pt x="138" y="46"/>
                    <a:pt x="146" y="47"/>
                    <a:pt x="153" y="47"/>
                  </a:cubicBezTo>
                  <a:cubicBezTo>
                    <a:pt x="159" y="47"/>
                    <a:pt x="166" y="49"/>
                    <a:pt x="171" y="51"/>
                  </a:cubicBezTo>
                  <a:cubicBezTo>
                    <a:pt x="179" y="51"/>
                    <a:pt x="186" y="46"/>
                    <a:pt x="190" y="40"/>
                  </a:cubicBezTo>
                  <a:cubicBezTo>
                    <a:pt x="194" y="33"/>
                    <a:pt x="187" y="32"/>
                    <a:pt x="186" y="27"/>
                  </a:cubicBezTo>
                  <a:cubicBezTo>
                    <a:pt x="182" y="22"/>
                    <a:pt x="185" y="16"/>
                    <a:pt x="189" y="13"/>
                  </a:cubicBezTo>
                  <a:cubicBezTo>
                    <a:pt x="193" y="8"/>
                    <a:pt x="198" y="4"/>
                    <a:pt x="202" y="0"/>
                  </a:cubicBezTo>
                  <a:cubicBezTo>
                    <a:pt x="212" y="3"/>
                    <a:pt x="223" y="3"/>
                    <a:pt x="233" y="6"/>
                  </a:cubicBezTo>
                  <a:cubicBezTo>
                    <a:pt x="242" y="8"/>
                    <a:pt x="251" y="14"/>
                    <a:pt x="260" y="15"/>
                  </a:cubicBezTo>
                  <a:cubicBezTo>
                    <a:pt x="262" y="19"/>
                    <a:pt x="260" y="26"/>
                    <a:pt x="264" y="30"/>
                  </a:cubicBezTo>
                  <a:cubicBezTo>
                    <a:pt x="269" y="38"/>
                    <a:pt x="277" y="38"/>
                    <a:pt x="284" y="41"/>
                  </a:cubicBezTo>
                  <a:cubicBezTo>
                    <a:pt x="292" y="43"/>
                    <a:pt x="299" y="38"/>
                    <a:pt x="307" y="37"/>
                  </a:cubicBezTo>
                  <a:cubicBezTo>
                    <a:pt x="317" y="35"/>
                    <a:pt x="327" y="37"/>
                    <a:pt x="337" y="37"/>
                  </a:cubicBezTo>
                  <a:cubicBezTo>
                    <a:pt x="347" y="40"/>
                    <a:pt x="355" y="51"/>
                    <a:pt x="366" y="53"/>
                  </a:cubicBezTo>
                  <a:cubicBezTo>
                    <a:pt x="371" y="56"/>
                    <a:pt x="377" y="58"/>
                    <a:pt x="383" y="59"/>
                  </a:cubicBezTo>
                  <a:cubicBezTo>
                    <a:pt x="396" y="65"/>
                    <a:pt x="410" y="63"/>
                    <a:pt x="424" y="62"/>
                  </a:cubicBezTo>
                  <a:cubicBezTo>
                    <a:pt x="434" y="60"/>
                    <a:pt x="443" y="60"/>
                    <a:pt x="452" y="57"/>
                  </a:cubicBezTo>
                  <a:cubicBezTo>
                    <a:pt x="460" y="53"/>
                    <a:pt x="464" y="45"/>
                    <a:pt x="472" y="42"/>
                  </a:cubicBezTo>
                  <a:cubicBezTo>
                    <a:pt x="477" y="39"/>
                    <a:pt x="485" y="39"/>
                    <a:pt x="491" y="41"/>
                  </a:cubicBezTo>
                  <a:cubicBezTo>
                    <a:pt x="497" y="48"/>
                    <a:pt x="505" y="51"/>
                    <a:pt x="512" y="47"/>
                  </a:cubicBezTo>
                  <a:cubicBezTo>
                    <a:pt x="516" y="46"/>
                    <a:pt x="521" y="45"/>
                    <a:pt x="524" y="48"/>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16" name="Freeform 337">
              <a:extLst>
                <a:ext uri="{FF2B5EF4-FFF2-40B4-BE49-F238E27FC236}">
                  <a16:creationId xmlns:a16="http://schemas.microsoft.com/office/drawing/2014/main" id="{B4F9D391-78A2-4982-B91B-3B0D14F1063A}"/>
                </a:ext>
              </a:extLst>
            </p:cNvPr>
            <p:cNvSpPr>
              <a:spLocks noEditPoints="1"/>
            </p:cNvSpPr>
            <p:nvPr/>
          </p:nvSpPr>
          <p:spPr bwMode="auto">
            <a:xfrm>
              <a:off x="3238515" y="3537923"/>
              <a:ext cx="542348" cy="419589"/>
            </a:xfrm>
            <a:custGeom>
              <a:avLst/>
              <a:gdLst/>
              <a:ahLst/>
              <a:cxnLst>
                <a:cxn ang="0">
                  <a:pos x="654" y="767"/>
                </a:cxn>
                <a:cxn ang="0">
                  <a:pos x="645" y="807"/>
                </a:cxn>
                <a:cxn ang="0">
                  <a:pos x="486" y="728"/>
                </a:cxn>
                <a:cxn ang="0">
                  <a:pos x="455" y="688"/>
                </a:cxn>
                <a:cxn ang="0">
                  <a:pos x="441" y="640"/>
                </a:cxn>
                <a:cxn ang="0">
                  <a:pos x="422" y="576"/>
                </a:cxn>
                <a:cxn ang="0">
                  <a:pos x="372" y="556"/>
                </a:cxn>
                <a:cxn ang="0">
                  <a:pos x="285" y="582"/>
                </a:cxn>
                <a:cxn ang="0">
                  <a:pos x="236" y="578"/>
                </a:cxn>
                <a:cxn ang="0">
                  <a:pos x="193" y="562"/>
                </a:cxn>
                <a:cxn ang="0">
                  <a:pos x="145" y="526"/>
                </a:cxn>
                <a:cxn ang="0">
                  <a:pos x="98" y="503"/>
                </a:cxn>
                <a:cxn ang="0">
                  <a:pos x="104" y="470"/>
                </a:cxn>
                <a:cxn ang="0">
                  <a:pos x="76" y="419"/>
                </a:cxn>
                <a:cxn ang="0">
                  <a:pos x="31" y="382"/>
                </a:cxn>
                <a:cxn ang="0">
                  <a:pos x="20" y="346"/>
                </a:cxn>
                <a:cxn ang="0">
                  <a:pos x="34" y="294"/>
                </a:cxn>
                <a:cxn ang="0">
                  <a:pos x="112" y="264"/>
                </a:cxn>
                <a:cxn ang="0">
                  <a:pos x="114" y="201"/>
                </a:cxn>
                <a:cxn ang="0">
                  <a:pos x="163" y="164"/>
                </a:cxn>
                <a:cxn ang="0">
                  <a:pos x="236" y="112"/>
                </a:cxn>
                <a:cxn ang="0">
                  <a:pos x="303" y="137"/>
                </a:cxn>
                <a:cxn ang="0">
                  <a:pos x="389" y="211"/>
                </a:cxn>
                <a:cxn ang="0">
                  <a:pos x="523" y="261"/>
                </a:cxn>
                <a:cxn ang="0">
                  <a:pos x="640" y="254"/>
                </a:cxn>
                <a:cxn ang="0">
                  <a:pos x="698" y="193"/>
                </a:cxn>
                <a:cxn ang="0">
                  <a:pos x="778" y="163"/>
                </a:cxn>
                <a:cxn ang="0">
                  <a:pos x="807" y="127"/>
                </a:cxn>
                <a:cxn ang="0">
                  <a:pos x="761" y="115"/>
                </a:cxn>
                <a:cxn ang="0">
                  <a:pos x="822" y="64"/>
                </a:cxn>
                <a:cxn ang="0">
                  <a:pos x="881" y="3"/>
                </a:cxn>
                <a:cxn ang="0">
                  <a:pos x="991" y="94"/>
                </a:cxn>
                <a:cxn ang="0">
                  <a:pos x="1098" y="121"/>
                </a:cxn>
                <a:cxn ang="0">
                  <a:pos x="1043" y="193"/>
                </a:cxn>
                <a:cxn ang="0">
                  <a:pos x="1011" y="243"/>
                </a:cxn>
                <a:cxn ang="0">
                  <a:pos x="960" y="269"/>
                </a:cxn>
                <a:cxn ang="0">
                  <a:pos x="862" y="334"/>
                </a:cxn>
                <a:cxn ang="0">
                  <a:pos x="866" y="291"/>
                </a:cxn>
                <a:cxn ang="0">
                  <a:pos x="800" y="325"/>
                </a:cxn>
                <a:cxn ang="0">
                  <a:pos x="835" y="369"/>
                </a:cxn>
                <a:cxn ang="0">
                  <a:pos x="851" y="386"/>
                </a:cxn>
                <a:cxn ang="0">
                  <a:pos x="826" y="434"/>
                </a:cxn>
                <a:cxn ang="0">
                  <a:pos x="863" y="501"/>
                </a:cxn>
                <a:cxn ang="0">
                  <a:pos x="857" y="532"/>
                </a:cxn>
                <a:cxn ang="0">
                  <a:pos x="852" y="579"/>
                </a:cxn>
                <a:cxn ang="0">
                  <a:pos x="818" y="644"/>
                </a:cxn>
                <a:cxn ang="0">
                  <a:pos x="771" y="690"/>
                </a:cxn>
                <a:cxn ang="0">
                  <a:pos x="722" y="706"/>
                </a:cxn>
                <a:cxn ang="0">
                  <a:pos x="678" y="730"/>
                </a:cxn>
                <a:cxn ang="0">
                  <a:pos x="651" y="734"/>
                </a:cxn>
                <a:cxn ang="0">
                  <a:pos x="593" y="716"/>
                </a:cxn>
                <a:cxn ang="0">
                  <a:pos x="529" y="707"/>
                </a:cxn>
              </a:cxnLst>
              <a:rect l="0" t="0" r="r" b="b"/>
              <a:pathLst>
                <a:path w="1102" h="807">
                  <a:moveTo>
                    <a:pt x="645" y="807"/>
                  </a:moveTo>
                  <a:cubicBezTo>
                    <a:pt x="640" y="804"/>
                    <a:pt x="636" y="801"/>
                    <a:pt x="631" y="798"/>
                  </a:cubicBezTo>
                  <a:cubicBezTo>
                    <a:pt x="631" y="792"/>
                    <a:pt x="627" y="783"/>
                    <a:pt x="632" y="779"/>
                  </a:cubicBezTo>
                  <a:cubicBezTo>
                    <a:pt x="637" y="777"/>
                    <a:pt x="639" y="768"/>
                    <a:pt x="645" y="771"/>
                  </a:cubicBezTo>
                  <a:cubicBezTo>
                    <a:pt x="645" y="763"/>
                    <a:pt x="651" y="767"/>
                    <a:pt x="654" y="767"/>
                  </a:cubicBezTo>
                  <a:cubicBezTo>
                    <a:pt x="657" y="763"/>
                    <a:pt x="663" y="765"/>
                    <a:pt x="666" y="763"/>
                  </a:cubicBezTo>
                  <a:cubicBezTo>
                    <a:pt x="669" y="766"/>
                    <a:pt x="674" y="771"/>
                    <a:pt x="668" y="774"/>
                  </a:cubicBezTo>
                  <a:cubicBezTo>
                    <a:pt x="664" y="778"/>
                    <a:pt x="661" y="784"/>
                    <a:pt x="661" y="789"/>
                  </a:cubicBezTo>
                  <a:cubicBezTo>
                    <a:pt x="663" y="795"/>
                    <a:pt x="656" y="796"/>
                    <a:pt x="653" y="798"/>
                  </a:cubicBezTo>
                  <a:cubicBezTo>
                    <a:pt x="649" y="798"/>
                    <a:pt x="647" y="803"/>
                    <a:pt x="645" y="807"/>
                  </a:cubicBezTo>
                  <a:close/>
                  <a:moveTo>
                    <a:pt x="510" y="706"/>
                  </a:moveTo>
                  <a:cubicBezTo>
                    <a:pt x="506" y="708"/>
                    <a:pt x="501" y="711"/>
                    <a:pt x="503" y="717"/>
                  </a:cubicBezTo>
                  <a:cubicBezTo>
                    <a:pt x="504" y="723"/>
                    <a:pt x="509" y="729"/>
                    <a:pt x="505" y="734"/>
                  </a:cubicBezTo>
                  <a:cubicBezTo>
                    <a:pt x="502" y="737"/>
                    <a:pt x="496" y="735"/>
                    <a:pt x="494" y="731"/>
                  </a:cubicBezTo>
                  <a:cubicBezTo>
                    <a:pt x="491" y="725"/>
                    <a:pt x="490" y="723"/>
                    <a:pt x="486" y="728"/>
                  </a:cubicBezTo>
                  <a:cubicBezTo>
                    <a:pt x="482" y="731"/>
                    <a:pt x="476" y="730"/>
                    <a:pt x="475" y="724"/>
                  </a:cubicBezTo>
                  <a:cubicBezTo>
                    <a:pt x="473" y="720"/>
                    <a:pt x="471" y="713"/>
                    <a:pt x="467" y="715"/>
                  </a:cubicBezTo>
                  <a:cubicBezTo>
                    <a:pt x="462" y="718"/>
                    <a:pt x="457" y="712"/>
                    <a:pt x="461" y="707"/>
                  </a:cubicBezTo>
                  <a:cubicBezTo>
                    <a:pt x="462" y="702"/>
                    <a:pt x="466" y="697"/>
                    <a:pt x="465" y="692"/>
                  </a:cubicBezTo>
                  <a:cubicBezTo>
                    <a:pt x="462" y="689"/>
                    <a:pt x="455" y="695"/>
                    <a:pt x="455" y="688"/>
                  </a:cubicBezTo>
                  <a:cubicBezTo>
                    <a:pt x="454" y="682"/>
                    <a:pt x="454" y="675"/>
                    <a:pt x="452" y="670"/>
                  </a:cubicBezTo>
                  <a:cubicBezTo>
                    <a:pt x="448" y="668"/>
                    <a:pt x="444" y="669"/>
                    <a:pt x="440" y="671"/>
                  </a:cubicBezTo>
                  <a:cubicBezTo>
                    <a:pt x="437" y="673"/>
                    <a:pt x="430" y="679"/>
                    <a:pt x="430" y="672"/>
                  </a:cubicBezTo>
                  <a:cubicBezTo>
                    <a:pt x="433" y="666"/>
                    <a:pt x="431" y="660"/>
                    <a:pt x="430" y="654"/>
                  </a:cubicBezTo>
                  <a:cubicBezTo>
                    <a:pt x="433" y="649"/>
                    <a:pt x="436" y="643"/>
                    <a:pt x="441" y="640"/>
                  </a:cubicBezTo>
                  <a:cubicBezTo>
                    <a:pt x="447" y="635"/>
                    <a:pt x="451" y="626"/>
                    <a:pt x="452" y="617"/>
                  </a:cubicBezTo>
                  <a:cubicBezTo>
                    <a:pt x="452" y="609"/>
                    <a:pt x="451" y="600"/>
                    <a:pt x="450" y="593"/>
                  </a:cubicBezTo>
                  <a:cubicBezTo>
                    <a:pt x="447" y="591"/>
                    <a:pt x="441" y="594"/>
                    <a:pt x="440" y="587"/>
                  </a:cubicBezTo>
                  <a:cubicBezTo>
                    <a:pt x="440" y="580"/>
                    <a:pt x="436" y="573"/>
                    <a:pt x="431" y="572"/>
                  </a:cubicBezTo>
                  <a:cubicBezTo>
                    <a:pt x="427" y="574"/>
                    <a:pt x="427" y="580"/>
                    <a:pt x="422" y="576"/>
                  </a:cubicBezTo>
                  <a:cubicBezTo>
                    <a:pt x="417" y="574"/>
                    <a:pt x="412" y="575"/>
                    <a:pt x="407" y="573"/>
                  </a:cubicBezTo>
                  <a:cubicBezTo>
                    <a:pt x="409" y="568"/>
                    <a:pt x="414" y="564"/>
                    <a:pt x="409" y="559"/>
                  </a:cubicBezTo>
                  <a:cubicBezTo>
                    <a:pt x="406" y="557"/>
                    <a:pt x="403" y="548"/>
                    <a:pt x="399" y="551"/>
                  </a:cubicBezTo>
                  <a:cubicBezTo>
                    <a:pt x="395" y="555"/>
                    <a:pt x="390" y="562"/>
                    <a:pt x="384" y="558"/>
                  </a:cubicBezTo>
                  <a:cubicBezTo>
                    <a:pt x="380" y="556"/>
                    <a:pt x="376" y="552"/>
                    <a:pt x="372" y="556"/>
                  </a:cubicBezTo>
                  <a:cubicBezTo>
                    <a:pt x="366" y="560"/>
                    <a:pt x="361" y="567"/>
                    <a:pt x="354" y="568"/>
                  </a:cubicBezTo>
                  <a:cubicBezTo>
                    <a:pt x="345" y="574"/>
                    <a:pt x="341" y="588"/>
                    <a:pt x="330" y="588"/>
                  </a:cubicBezTo>
                  <a:cubicBezTo>
                    <a:pt x="325" y="590"/>
                    <a:pt x="322" y="589"/>
                    <a:pt x="320" y="583"/>
                  </a:cubicBezTo>
                  <a:cubicBezTo>
                    <a:pt x="313" y="577"/>
                    <a:pt x="304" y="584"/>
                    <a:pt x="297" y="577"/>
                  </a:cubicBezTo>
                  <a:cubicBezTo>
                    <a:pt x="293" y="571"/>
                    <a:pt x="288" y="579"/>
                    <a:pt x="285" y="582"/>
                  </a:cubicBezTo>
                  <a:cubicBezTo>
                    <a:pt x="280" y="588"/>
                    <a:pt x="277" y="594"/>
                    <a:pt x="273" y="600"/>
                  </a:cubicBezTo>
                  <a:cubicBezTo>
                    <a:pt x="270" y="595"/>
                    <a:pt x="272" y="589"/>
                    <a:pt x="271" y="584"/>
                  </a:cubicBezTo>
                  <a:cubicBezTo>
                    <a:pt x="267" y="579"/>
                    <a:pt x="262" y="587"/>
                    <a:pt x="258" y="583"/>
                  </a:cubicBezTo>
                  <a:cubicBezTo>
                    <a:pt x="254" y="584"/>
                    <a:pt x="251" y="585"/>
                    <a:pt x="247" y="585"/>
                  </a:cubicBezTo>
                  <a:cubicBezTo>
                    <a:pt x="242" y="586"/>
                    <a:pt x="240" y="578"/>
                    <a:pt x="236" y="578"/>
                  </a:cubicBezTo>
                  <a:cubicBezTo>
                    <a:pt x="232" y="579"/>
                    <a:pt x="230" y="586"/>
                    <a:pt x="226" y="580"/>
                  </a:cubicBezTo>
                  <a:cubicBezTo>
                    <a:pt x="224" y="581"/>
                    <a:pt x="223" y="586"/>
                    <a:pt x="221" y="578"/>
                  </a:cubicBezTo>
                  <a:cubicBezTo>
                    <a:pt x="218" y="572"/>
                    <a:pt x="214" y="575"/>
                    <a:pt x="210" y="574"/>
                  </a:cubicBezTo>
                  <a:cubicBezTo>
                    <a:pt x="203" y="576"/>
                    <a:pt x="211" y="562"/>
                    <a:pt x="204" y="568"/>
                  </a:cubicBezTo>
                  <a:cubicBezTo>
                    <a:pt x="200" y="571"/>
                    <a:pt x="196" y="563"/>
                    <a:pt x="193" y="562"/>
                  </a:cubicBezTo>
                  <a:cubicBezTo>
                    <a:pt x="190" y="560"/>
                    <a:pt x="192" y="550"/>
                    <a:pt x="186" y="552"/>
                  </a:cubicBezTo>
                  <a:cubicBezTo>
                    <a:pt x="181" y="554"/>
                    <a:pt x="179" y="555"/>
                    <a:pt x="176" y="548"/>
                  </a:cubicBezTo>
                  <a:cubicBezTo>
                    <a:pt x="174" y="542"/>
                    <a:pt x="170" y="546"/>
                    <a:pt x="166" y="543"/>
                  </a:cubicBezTo>
                  <a:cubicBezTo>
                    <a:pt x="163" y="538"/>
                    <a:pt x="158" y="535"/>
                    <a:pt x="153" y="534"/>
                  </a:cubicBezTo>
                  <a:cubicBezTo>
                    <a:pt x="154" y="526"/>
                    <a:pt x="149" y="527"/>
                    <a:pt x="145" y="526"/>
                  </a:cubicBezTo>
                  <a:cubicBezTo>
                    <a:pt x="140" y="526"/>
                    <a:pt x="140" y="530"/>
                    <a:pt x="137" y="535"/>
                  </a:cubicBezTo>
                  <a:cubicBezTo>
                    <a:pt x="133" y="536"/>
                    <a:pt x="132" y="527"/>
                    <a:pt x="127" y="526"/>
                  </a:cubicBezTo>
                  <a:cubicBezTo>
                    <a:pt x="125" y="523"/>
                    <a:pt x="116" y="526"/>
                    <a:pt x="119" y="519"/>
                  </a:cubicBezTo>
                  <a:cubicBezTo>
                    <a:pt x="115" y="517"/>
                    <a:pt x="111" y="511"/>
                    <a:pt x="107" y="514"/>
                  </a:cubicBezTo>
                  <a:cubicBezTo>
                    <a:pt x="104" y="510"/>
                    <a:pt x="102" y="505"/>
                    <a:pt x="98" y="503"/>
                  </a:cubicBezTo>
                  <a:cubicBezTo>
                    <a:pt x="95" y="509"/>
                    <a:pt x="89" y="503"/>
                    <a:pt x="93" y="499"/>
                  </a:cubicBezTo>
                  <a:cubicBezTo>
                    <a:pt x="89" y="495"/>
                    <a:pt x="93" y="489"/>
                    <a:pt x="88" y="486"/>
                  </a:cubicBezTo>
                  <a:cubicBezTo>
                    <a:pt x="85" y="482"/>
                    <a:pt x="85" y="475"/>
                    <a:pt x="91" y="476"/>
                  </a:cubicBezTo>
                  <a:cubicBezTo>
                    <a:pt x="93" y="475"/>
                    <a:pt x="94" y="485"/>
                    <a:pt x="99" y="481"/>
                  </a:cubicBezTo>
                  <a:cubicBezTo>
                    <a:pt x="102" y="477"/>
                    <a:pt x="109" y="475"/>
                    <a:pt x="104" y="470"/>
                  </a:cubicBezTo>
                  <a:cubicBezTo>
                    <a:pt x="105" y="462"/>
                    <a:pt x="101" y="464"/>
                    <a:pt x="98" y="460"/>
                  </a:cubicBezTo>
                  <a:cubicBezTo>
                    <a:pt x="95" y="458"/>
                    <a:pt x="88" y="460"/>
                    <a:pt x="89" y="454"/>
                  </a:cubicBezTo>
                  <a:cubicBezTo>
                    <a:pt x="88" y="448"/>
                    <a:pt x="87" y="442"/>
                    <a:pt x="92" y="440"/>
                  </a:cubicBezTo>
                  <a:cubicBezTo>
                    <a:pt x="89" y="436"/>
                    <a:pt x="86" y="432"/>
                    <a:pt x="81" y="433"/>
                  </a:cubicBezTo>
                  <a:cubicBezTo>
                    <a:pt x="78" y="430"/>
                    <a:pt x="78" y="423"/>
                    <a:pt x="76" y="419"/>
                  </a:cubicBezTo>
                  <a:cubicBezTo>
                    <a:pt x="75" y="411"/>
                    <a:pt x="74" y="413"/>
                    <a:pt x="69" y="411"/>
                  </a:cubicBezTo>
                  <a:cubicBezTo>
                    <a:pt x="63" y="409"/>
                    <a:pt x="56" y="412"/>
                    <a:pt x="52" y="406"/>
                  </a:cubicBezTo>
                  <a:cubicBezTo>
                    <a:pt x="50" y="401"/>
                    <a:pt x="46" y="403"/>
                    <a:pt x="43" y="403"/>
                  </a:cubicBezTo>
                  <a:cubicBezTo>
                    <a:pt x="40" y="399"/>
                    <a:pt x="35" y="399"/>
                    <a:pt x="40" y="393"/>
                  </a:cubicBezTo>
                  <a:cubicBezTo>
                    <a:pt x="41" y="387"/>
                    <a:pt x="36" y="381"/>
                    <a:pt x="31" y="382"/>
                  </a:cubicBezTo>
                  <a:cubicBezTo>
                    <a:pt x="25" y="386"/>
                    <a:pt x="29" y="376"/>
                    <a:pt x="23" y="378"/>
                  </a:cubicBezTo>
                  <a:cubicBezTo>
                    <a:pt x="19" y="378"/>
                    <a:pt x="17" y="379"/>
                    <a:pt x="13" y="376"/>
                  </a:cubicBezTo>
                  <a:cubicBezTo>
                    <a:pt x="11" y="371"/>
                    <a:pt x="19" y="375"/>
                    <a:pt x="21" y="371"/>
                  </a:cubicBezTo>
                  <a:cubicBezTo>
                    <a:pt x="23" y="366"/>
                    <a:pt x="24" y="362"/>
                    <a:pt x="21" y="358"/>
                  </a:cubicBezTo>
                  <a:cubicBezTo>
                    <a:pt x="23" y="353"/>
                    <a:pt x="20" y="351"/>
                    <a:pt x="20" y="346"/>
                  </a:cubicBezTo>
                  <a:cubicBezTo>
                    <a:pt x="18" y="339"/>
                    <a:pt x="12" y="341"/>
                    <a:pt x="8" y="340"/>
                  </a:cubicBezTo>
                  <a:cubicBezTo>
                    <a:pt x="5" y="344"/>
                    <a:pt x="0" y="341"/>
                    <a:pt x="0" y="335"/>
                  </a:cubicBezTo>
                  <a:cubicBezTo>
                    <a:pt x="3" y="330"/>
                    <a:pt x="0" y="323"/>
                    <a:pt x="2" y="317"/>
                  </a:cubicBezTo>
                  <a:cubicBezTo>
                    <a:pt x="2" y="308"/>
                    <a:pt x="11" y="307"/>
                    <a:pt x="16" y="303"/>
                  </a:cubicBezTo>
                  <a:cubicBezTo>
                    <a:pt x="22" y="300"/>
                    <a:pt x="28" y="295"/>
                    <a:pt x="34" y="294"/>
                  </a:cubicBezTo>
                  <a:cubicBezTo>
                    <a:pt x="35" y="300"/>
                    <a:pt x="38" y="303"/>
                    <a:pt x="43" y="300"/>
                  </a:cubicBezTo>
                  <a:cubicBezTo>
                    <a:pt x="47" y="299"/>
                    <a:pt x="52" y="299"/>
                    <a:pt x="54" y="293"/>
                  </a:cubicBezTo>
                  <a:cubicBezTo>
                    <a:pt x="56" y="288"/>
                    <a:pt x="59" y="281"/>
                    <a:pt x="65" y="284"/>
                  </a:cubicBezTo>
                  <a:cubicBezTo>
                    <a:pt x="73" y="287"/>
                    <a:pt x="83" y="286"/>
                    <a:pt x="88" y="277"/>
                  </a:cubicBezTo>
                  <a:cubicBezTo>
                    <a:pt x="93" y="267"/>
                    <a:pt x="104" y="267"/>
                    <a:pt x="112" y="264"/>
                  </a:cubicBezTo>
                  <a:cubicBezTo>
                    <a:pt x="116" y="264"/>
                    <a:pt x="120" y="261"/>
                    <a:pt x="118" y="255"/>
                  </a:cubicBezTo>
                  <a:cubicBezTo>
                    <a:pt x="117" y="249"/>
                    <a:pt x="117" y="243"/>
                    <a:pt x="121" y="239"/>
                  </a:cubicBezTo>
                  <a:cubicBezTo>
                    <a:pt x="125" y="236"/>
                    <a:pt x="129" y="233"/>
                    <a:pt x="127" y="227"/>
                  </a:cubicBezTo>
                  <a:cubicBezTo>
                    <a:pt x="124" y="221"/>
                    <a:pt x="120" y="216"/>
                    <a:pt x="121" y="209"/>
                  </a:cubicBezTo>
                  <a:cubicBezTo>
                    <a:pt x="123" y="202"/>
                    <a:pt x="119" y="199"/>
                    <a:pt x="114" y="201"/>
                  </a:cubicBezTo>
                  <a:cubicBezTo>
                    <a:pt x="110" y="198"/>
                    <a:pt x="116" y="191"/>
                    <a:pt x="119" y="192"/>
                  </a:cubicBezTo>
                  <a:cubicBezTo>
                    <a:pt x="128" y="191"/>
                    <a:pt x="137" y="188"/>
                    <a:pt x="145" y="187"/>
                  </a:cubicBezTo>
                  <a:cubicBezTo>
                    <a:pt x="150" y="189"/>
                    <a:pt x="156" y="192"/>
                    <a:pt x="161" y="190"/>
                  </a:cubicBezTo>
                  <a:cubicBezTo>
                    <a:pt x="167" y="187"/>
                    <a:pt x="161" y="181"/>
                    <a:pt x="158" y="179"/>
                  </a:cubicBezTo>
                  <a:cubicBezTo>
                    <a:pt x="158" y="174"/>
                    <a:pt x="161" y="169"/>
                    <a:pt x="163" y="164"/>
                  </a:cubicBezTo>
                  <a:cubicBezTo>
                    <a:pt x="166" y="157"/>
                    <a:pt x="167" y="148"/>
                    <a:pt x="172" y="143"/>
                  </a:cubicBezTo>
                  <a:cubicBezTo>
                    <a:pt x="186" y="146"/>
                    <a:pt x="199" y="151"/>
                    <a:pt x="213" y="147"/>
                  </a:cubicBezTo>
                  <a:cubicBezTo>
                    <a:pt x="217" y="144"/>
                    <a:pt x="219" y="138"/>
                    <a:pt x="216" y="133"/>
                  </a:cubicBezTo>
                  <a:cubicBezTo>
                    <a:pt x="215" y="128"/>
                    <a:pt x="215" y="122"/>
                    <a:pt x="218" y="118"/>
                  </a:cubicBezTo>
                  <a:cubicBezTo>
                    <a:pt x="223" y="112"/>
                    <a:pt x="231" y="118"/>
                    <a:pt x="236" y="112"/>
                  </a:cubicBezTo>
                  <a:cubicBezTo>
                    <a:pt x="236" y="107"/>
                    <a:pt x="236" y="100"/>
                    <a:pt x="241" y="100"/>
                  </a:cubicBezTo>
                  <a:cubicBezTo>
                    <a:pt x="246" y="99"/>
                    <a:pt x="251" y="100"/>
                    <a:pt x="256" y="98"/>
                  </a:cubicBezTo>
                  <a:cubicBezTo>
                    <a:pt x="258" y="107"/>
                    <a:pt x="261" y="115"/>
                    <a:pt x="267" y="118"/>
                  </a:cubicBezTo>
                  <a:cubicBezTo>
                    <a:pt x="273" y="122"/>
                    <a:pt x="279" y="127"/>
                    <a:pt x="286" y="127"/>
                  </a:cubicBezTo>
                  <a:cubicBezTo>
                    <a:pt x="292" y="129"/>
                    <a:pt x="299" y="129"/>
                    <a:pt x="303" y="137"/>
                  </a:cubicBezTo>
                  <a:cubicBezTo>
                    <a:pt x="307" y="144"/>
                    <a:pt x="312" y="151"/>
                    <a:pt x="315" y="159"/>
                  </a:cubicBezTo>
                  <a:cubicBezTo>
                    <a:pt x="312" y="166"/>
                    <a:pt x="312" y="175"/>
                    <a:pt x="307" y="179"/>
                  </a:cubicBezTo>
                  <a:cubicBezTo>
                    <a:pt x="306" y="188"/>
                    <a:pt x="314" y="190"/>
                    <a:pt x="319" y="191"/>
                  </a:cubicBezTo>
                  <a:cubicBezTo>
                    <a:pt x="333" y="194"/>
                    <a:pt x="348" y="190"/>
                    <a:pt x="362" y="198"/>
                  </a:cubicBezTo>
                  <a:cubicBezTo>
                    <a:pt x="371" y="203"/>
                    <a:pt x="379" y="211"/>
                    <a:pt x="389" y="211"/>
                  </a:cubicBezTo>
                  <a:cubicBezTo>
                    <a:pt x="390" y="220"/>
                    <a:pt x="396" y="226"/>
                    <a:pt x="400" y="234"/>
                  </a:cubicBezTo>
                  <a:cubicBezTo>
                    <a:pt x="403" y="241"/>
                    <a:pt x="409" y="248"/>
                    <a:pt x="416" y="246"/>
                  </a:cubicBezTo>
                  <a:cubicBezTo>
                    <a:pt x="428" y="245"/>
                    <a:pt x="440" y="251"/>
                    <a:pt x="453" y="250"/>
                  </a:cubicBezTo>
                  <a:cubicBezTo>
                    <a:pt x="471" y="249"/>
                    <a:pt x="490" y="248"/>
                    <a:pt x="508" y="251"/>
                  </a:cubicBezTo>
                  <a:cubicBezTo>
                    <a:pt x="513" y="253"/>
                    <a:pt x="517" y="260"/>
                    <a:pt x="523" y="261"/>
                  </a:cubicBezTo>
                  <a:cubicBezTo>
                    <a:pt x="533" y="265"/>
                    <a:pt x="543" y="269"/>
                    <a:pt x="553" y="267"/>
                  </a:cubicBezTo>
                  <a:cubicBezTo>
                    <a:pt x="557" y="266"/>
                    <a:pt x="559" y="274"/>
                    <a:pt x="564" y="273"/>
                  </a:cubicBezTo>
                  <a:cubicBezTo>
                    <a:pt x="571" y="270"/>
                    <a:pt x="579" y="265"/>
                    <a:pt x="586" y="263"/>
                  </a:cubicBezTo>
                  <a:cubicBezTo>
                    <a:pt x="596" y="258"/>
                    <a:pt x="606" y="252"/>
                    <a:pt x="617" y="254"/>
                  </a:cubicBezTo>
                  <a:cubicBezTo>
                    <a:pt x="625" y="253"/>
                    <a:pt x="633" y="253"/>
                    <a:pt x="640" y="254"/>
                  </a:cubicBezTo>
                  <a:cubicBezTo>
                    <a:pt x="648" y="253"/>
                    <a:pt x="654" y="248"/>
                    <a:pt x="661" y="245"/>
                  </a:cubicBezTo>
                  <a:cubicBezTo>
                    <a:pt x="667" y="239"/>
                    <a:pt x="673" y="228"/>
                    <a:pt x="682" y="227"/>
                  </a:cubicBezTo>
                  <a:cubicBezTo>
                    <a:pt x="686" y="227"/>
                    <a:pt x="693" y="223"/>
                    <a:pt x="689" y="219"/>
                  </a:cubicBezTo>
                  <a:cubicBezTo>
                    <a:pt x="685" y="215"/>
                    <a:pt x="678" y="209"/>
                    <a:pt x="682" y="202"/>
                  </a:cubicBezTo>
                  <a:cubicBezTo>
                    <a:pt x="686" y="195"/>
                    <a:pt x="692" y="189"/>
                    <a:pt x="698" y="193"/>
                  </a:cubicBezTo>
                  <a:cubicBezTo>
                    <a:pt x="703" y="196"/>
                    <a:pt x="708" y="199"/>
                    <a:pt x="714" y="198"/>
                  </a:cubicBezTo>
                  <a:cubicBezTo>
                    <a:pt x="719" y="199"/>
                    <a:pt x="725" y="198"/>
                    <a:pt x="729" y="194"/>
                  </a:cubicBezTo>
                  <a:cubicBezTo>
                    <a:pt x="734" y="190"/>
                    <a:pt x="738" y="182"/>
                    <a:pt x="744" y="184"/>
                  </a:cubicBezTo>
                  <a:cubicBezTo>
                    <a:pt x="752" y="186"/>
                    <a:pt x="761" y="184"/>
                    <a:pt x="767" y="177"/>
                  </a:cubicBezTo>
                  <a:cubicBezTo>
                    <a:pt x="768" y="170"/>
                    <a:pt x="772" y="163"/>
                    <a:pt x="778" y="163"/>
                  </a:cubicBezTo>
                  <a:cubicBezTo>
                    <a:pt x="783" y="164"/>
                    <a:pt x="786" y="163"/>
                    <a:pt x="790" y="160"/>
                  </a:cubicBezTo>
                  <a:cubicBezTo>
                    <a:pt x="799" y="157"/>
                    <a:pt x="808" y="153"/>
                    <a:pt x="817" y="156"/>
                  </a:cubicBezTo>
                  <a:cubicBezTo>
                    <a:pt x="822" y="155"/>
                    <a:pt x="826" y="157"/>
                    <a:pt x="830" y="156"/>
                  </a:cubicBezTo>
                  <a:cubicBezTo>
                    <a:pt x="835" y="154"/>
                    <a:pt x="831" y="147"/>
                    <a:pt x="828" y="145"/>
                  </a:cubicBezTo>
                  <a:cubicBezTo>
                    <a:pt x="822" y="137"/>
                    <a:pt x="816" y="129"/>
                    <a:pt x="807" y="127"/>
                  </a:cubicBezTo>
                  <a:cubicBezTo>
                    <a:pt x="803" y="125"/>
                    <a:pt x="798" y="124"/>
                    <a:pt x="794" y="129"/>
                  </a:cubicBezTo>
                  <a:cubicBezTo>
                    <a:pt x="791" y="133"/>
                    <a:pt x="786" y="136"/>
                    <a:pt x="784" y="130"/>
                  </a:cubicBezTo>
                  <a:cubicBezTo>
                    <a:pt x="780" y="126"/>
                    <a:pt x="774" y="128"/>
                    <a:pt x="769" y="129"/>
                  </a:cubicBezTo>
                  <a:cubicBezTo>
                    <a:pt x="766" y="130"/>
                    <a:pt x="759" y="137"/>
                    <a:pt x="758" y="130"/>
                  </a:cubicBezTo>
                  <a:cubicBezTo>
                    <a:pt x="755" y="124"/>
                    <a:pt x="759" y="120"/>
                    <a:pt x="761" y="115"/>
                  </a:cubicBezTo>
                  <a:cubicBezTo>
                    <a:pt x="766" y="105"/>
                    <a:pt x="771" y="94"/>
                    <a:pt x="776" y="85"/>
                  </a:cubicBezTo>
                  <a:cubicBezTo>
                    <a:pt x="779" y="80"/>
                    <a:pt x="784" y="87"/>
                    <a:pt x="787" y="88"/>
                  </a:cubicBezTo>
                  <a:cubicBezTo>
                    <a:pt x="794" y="94"/>
                    <a:pt x="801" y="87"/>
                    <a:pt x="807" y="85"/>
                  </a:cubicBezTo>
                  <a:cubicBezTo>
                    <a:pt x="813" y="83"/>
                    <a:pt x="819" y="82"/>
                    <a:pt x="824" y="77"/>
                  </a:cubicBezTo>
                  <a:cubicBezTo>
                    <a:pt x="827" y="72"/>
                    <a:pt x="817" y="69"/>
                    <a:pt x="822" y="64"/>
                  </a:cubicBezTo>
                  <a:cubicBezTo>
                    <a:pt x="829" y="55"/>
                    <a:pt x="834" y="42"/>
                    <a:pt x="845" y="38"/>
                  </a:cubicBezTo>
                  <a:cubicBezTo>
                    <a:pt x="850" y="37"/>
                    <a:pt x="851" y="31"/>
                    <a:pt x="850" y="26"/>
                  </a:cubicBezTo>
                  <a:cubicBezTo>
                    <a:pt x="847" y="19"/>
                    <a:pt x="840" y="22"/>
                    <a:pt x="835" y="22"/>
                  </a:cubicBezTo>
                  <a:cubicBezTo>
                    <a:pt x="838" y="16"/>
                    <a:pt x="844" y="13"/>
                    <a:pt x="849" y="9"/>
                  </a:cubicBezTo>
                  <a:cubicBezTo>
                    <a:pt x="859" y="4"/>
                    <a:pt x="871" y="5"/>
                    <a:pt x="881" y="3"/>
                  </a:cubicBezTo>
                  <a:cubicBezTo>
                    <a:pt x="892" y="1"/>
                    <a:pt x="903" y="0"/>
                    <a:pt x="912" y="7"/>
                  </a:cubicBezTo>
                  <a:cubicBezTo>
                    <a:pt x="919" y="13"/>
                    <a:pt x="928" y="8"/>
                    <a:pt x="936" y="9"/>
                  </a:cubicBezTo>
                  <a:cubicBezTo>
                    <a:pt x="944" y="14"/>
                    <a:pt x="948" y="24"/>
                    <a:pt x="952" y="35"/>
                  </a:cubicBezTo>
                  <a:cubicBezTo>
                    <a:pt x="957" y="51"/>
                    <a:pt x="965" y="65"/>
                    <a:pt x="971" y="81"/>
                  </a:cubicBezTo>
                  <a:cubicBezTo>
                    <a:pt x="974" y="91"/>
                    <a:pt x="984" y="91"/>
                    <a:pt x="991" y="94"/>
                  </a:cubicBezTo>
                  <a:cubicBezTo>
                    <a:pt x="1002" y="95"/>
                    <a:pt x="1013" y="100"/>
                    <a:pt x="1024" y="105"/>
                  </a:cubicBezTo>
                  <a:cubicBezTo>
                    <a:pt x="1027" y="111"/>
                    <a:pt x="1028" y="119"/>
                    <a:pt x="1030" y="125"/>
                  </a:cubicBezTo>
                  <a:cubicBezTo>
                    <a:pt x="1031" y="132"/>
                    <a:pt x="1035" y="134"/>
                    <a:pt x="1040" y="132"/>
                  </a:cubicBezTo>
                  <a:cubicBezTo>
                    <a:pt x="1048" y="132"/>
                    <a:pt x="1057" y="133"/>
                    <a:pt x="1065" y="128"/>
                  </a:cubicBezTo>
                  <a:cubicBezTo>
                    <a:pt x="1075" y="124"/>
                    <a:pt x="1087" y="121"/>
                    <a:pt x="1098" y="121"/>
                  </a:cubicBezTo>
                  <a:cubicBezTo>
                    <a:pt x="1102" y="122"/>
                    <a:pt x="1101" y="129"/>
                    <a:pt x="1102" y="133"/>
                  </a:cubicBezTo>
                  <a:cubicBezTo>
                    <a:pt x="1098" y="138"/>
                    <a:pt x="1091" y="139"/>
                    <a:pt x="1090" y="147"/>
                  </a:cubicBezTo>
                  <a:cubicBezTo>
                    <a:pt x="1086" y="163"/>
                    <a:pt x="1079" y="179"/>
                    <a:pt x="1070" y="192"/>
                  </a:cubicBezTo>
                  <a:cubicBezTo>
                    <a:pt x="1066" y="198"/>
                    <a:pt x="1060" y="192"/>
                    <a:pt x="1055" y="191"/>
                  </a:cubicBezTo>
                  <a:cubicBezTo>
                    <a:pt x="1051" y="188"/>
                    <a:pt x="1046" y="189"/>
                    <a:pt x="1043" y="193"/>
                  </a:cubicBezTo>
                  <a:cubicBezTo>
                    <a:pt x="1040" y="196"/>
                    <a:pt x="1033" y="197"/>
                    <a:pt x="1034" y="203"/>
                  </a:cubicBezTo>
                  <a:cubicBezTo>
                    <a:pt x="1035" y="210"/>
                    <a:pt x="1038" y="217"/>
                    <a:pt x="1037" y="224"/>
                  </a:cubicBezTo>
                  <a:cubicBezTo>
                    <a:pt x="1037" y="229"/>
                    <a:pt x="1037" y="234"/>
                    <a:pt x="1036" y="238"/>
                  </a:cubicBezTo>
                  <a:cubicBezTo>
                    <a:pt x="1032" y="244"/>
                    <a:pt x="1026" y="245"/>
                    <a:pt x="1021" y="248"/>
                  </a:cubicBezTo>
                  <a:cubicBezTo>
                    <a:pt x="1018" y="245"/>
                    <a:pt x="1015" y="238"/>
                    <a:pt x="1011" y="243"/>
                  </a:cubicBezTo>
                  <a:cubicBezTo>
                    <a:pt x="1007" y="246"/>
                    <a:pt x="1009" y="254"/>
                    <a:pt x="1004" y="256"/>
                  </a:cubicBezTo>
                  <a:cubicBezTo>
                    <a:pt x="998" y="261"/>
                    <a:pt x="990" y="264"/>
                    <a:pt x="983" y="260"/>
                  </a:cubicBezTo>
                  <a:cubicBezTo>
                    <a:pt x="978" y="259"/>
                    <a:pt x="976" y="266"/>
                    <a:pt x="980" y="270"/>
                  </a:cubicBezTo>
                  <a:cubicBezTo>
                    <a:pt x="985" y="276"/>
                    <a:pt x="979" y="278"/>
                    <a:pt x="975" y="277"/>
                  </a:cubicBezTo>
                  <a:cubicBezTo>
                    <a:pt x="969" y="278"/>
                    <a:pt x="962" y="276"/>
                    <a:pt x="960" y="269"/>
                  </a:cubicBezTo>
                  <a:cubicBezTo>
                    <a:pt x="955" y="269"/>
                    <a:pt x="951" y="272"/>
                    <a:pt x="950" y="277"/>
                  </a:cubicBezTo>
                  <a:cubicBezTo>
                    <a:pt x="943" y="291"/>
                    <a:pt x="929" y="293"/>
                    <a:pt x="919" y="301"/>
                  </a:cubicBezTo>
                  <a:cubicBezTo>
                    <a:pt x="915" y="302"/>
                    <a:pt x="913" y="311"/>
                    <a:pt x="910" y="311"/>
                  </a:cubicBezTo>
                  <a:cubicBezTo>
                    <a:pt x="903" y="315"/>
                    <a:pt x="894" y="313"/>
                    <a:pt x="886" y="318"/>
                  </a:cubicBezTo>
                  <a:cubicBezTo>
                    <a:pt x="878" y="323"/>
                    <a:pt x="869" y="327"/>
                    <a:pt x="862" y="334"/>
                  </a:cubicBezTo>
                  <a:cubicBezTo>
                    <a:pt x="858" y="338"/>
                    <a:pt x="852" y="337"/>
                    <a:pt x="859" y="332"/>
                  </a:cubicBezTo>
                  <a:cubicBezTo>
                    <a:pt x="860" y="330"/>
                    <a:pt x="869" y="324"/>
                    <a:pt x="863" y="323"/>
                  </a:cubicBezTo>
                  <a:cubicBezTo>
                    <a:pt x="858" y="325"/>
                    <a:pt x="857" y="318"/>
                    <a:pt x="862" y="315"/>
                  </a:cubicBezTo>
                  <a:cubicBezTo>
                    <a:pt x="866" y="311"/>
                    <a:pt x="869" y="305"/>
                    <a:pt x="873" y="302"/>
                  </a:cubicBezTo>
                  <a:cubicBezTo>
                    <a:pt x="876" y="297"/>
                    <a:pt x="869" y="293"/>
                    <a:pt x="866" y="291"/>
                  </a:cubicBezTo>
                  <a:cubicBezTo>
                    <a:pt x="861" y="287"/>
                    <a:pt x="853" y="288"/>
                    <a:pt x="849" y="294"/>
                  </a:cubicBezTo>
                  <a:cubicBezTo>
                    <a:pt x="845" y="300"/>
                    <a:pt x="841" y="308"/>
                    <a:pt x="834" y="307"/>
                  </a:cubicBezTo>
                  <a:cubicBezTo>
                    <a:pt x="828" y="309"/>
                    <a:pt x="822" y="314"/>
                    <a:pt x="820" y="322"/>
                  </a:cubicBezTo>
                  <a:cubicBezTo>
                    <a:pt x="819" y="327"/>
                    <a:pt x="814" y="328"/>
                    <a:pt x="810" y="327"/>
                  </a:cubicBezTo>
                  <a:cubicBezTo>
                    <a:pt x="806" y="334"/>
                    <a:pt x="803" y="329"/>
                    <a:pt x="800" y="325"/>
                  </a:cubicBezTo>
                  <a:cubicBezTo>
                    <a:pt x="794" y="324"/>
                    <a:pt x="792" y="334"/>
                    <a:pt x="790" y="340"/>
                  </a:cubicBezTo>
                  <a:cubicBezTo>
                    <a:pt x="790" y="349"/>
                    <a:pt x="799" y="351"/>
                    <a:pt x="804" y="353"/>
                  </a:cubicBezTo>
                  <a:cubicBezTo>
                    <a:pt x="808" y="354"/>
                    <a:pt x="814" y="350"/>
                    <a:pt x="816" y="356"/>
                  </a:cubicBezTo>
                  <a:cubicBezTo>
                    <a:pt x="816" y="362"/>
                    <a:pt x="812" y="370"/>
                    <a:pt x="817" y="375"/>
                  </a:cubicBezTo>
                  <a:cubicBezTo>
                    <a:pt x="823" y="377"/>
                    <a:pt x="830" y="374"/>
                    <a:pt x="835" y="369"/>
                  </a:cubicBezTo>
                  <a:cubicBezTo>
                    <a:pt x="838" y="363"/>
                    <a:pt x="844" y="359"/>
                    <a:pt x="850" y="361"/>
                  </a:cubicBezTo>
                  <a:cubicBezTo>
                    <a:pt x="855" y="365"/>
                    <a:pt x="861" y="371"/>
                    <a:pt x="868" y="368"/>
                  </a:cubicBezTo>
                  <a:cubicBezTo>
                    <a:pt x="872" y="367"/>
                    <a:pt x="875" y="370"/>
                    <a:pt x="879" y="370"/>
                  </a:cubicBezTo>
                  <a:cubicBezTo>
                    <a:pt x="876" y="373"/>
                    <a:pt x="879" y="384"/>
                    <a:pt x="875" y="382"/>
                  </a:cubicBezTo>
                  <a:cubicBezTo>
                    <a:pt x="867" y="377"/>
                    <a:pt x="859" y="384"/>
                    <a:pt x="851" y="386"/>
                  </a:cubicBezTo>
                  <a:cubicBezTo>
                    <a:pt x="847" y="388"/>
                    <a:pt x="844" y="392"/>
                    <a:pt x="845" y="398"/>
                  </a:cubicBezTo>
                  <a:cubicBezTo>
                    <a:pt x="840" y="404"/>
                    <a:pt x="841" y="394"/>
                    <a:pt x="836" y="396"/>
                  </a:cubicBezTo>
                  <a:cubicBezTo>
                    <a:pt x="833" y="397"/>
                    <a:pt x="837" y="406"/>
                    <a:pt x="832" y="408"/>
                  </a:cubicBezTo>
                  <a:cubicBezTo>
                    <a:pt x="828" y="414"/>
                    <a:pt x="821" y="417"/>
                    <a:pt x="818" y="424"/>
                  </a:cubicBezTo>
                  <a:cubicBezTo>
                    <a:pt x="816" y="431"/>
                    <a:pt x="823" y="430"/>
                    <a:pt x="826" y="434"/>
                  </a:cubicBezTo>
                  <a:cubicBezTo>
                    <a:pt x="831" y="439"/>
                    <a:pt x="839" y="443"/>
                    <a:pt x="840" y="453"/>
                  </a:cubicBezTo>
                  <a:cubicBezTo>
                    <a:pt x="841" y="459"/>
                    <a:pt x="844" y="463"/>
                    <a:pt x="848" y="467"/>
                  </a:cubicBezTo>
                  <a:cubicBezTo>
                    <a:pt x="851" y="471"/>
                    <a:pt x="845" y="479"/>
                    <a:pt x="851" y="481"/>
                  </a:cubicBezTo>
                  <a:cubicBezTo>
                    <a:pt x="856" y="481"/>
                    <a:pt x="856" y="488"/>
                    <a:pt x="860" y="490"/>
                  </a:cubicBezTo>
                  <a:cubicBezTo>
                    <a:pt x="864" y="491"/>
                    <a:pt x="869" y="499"/>
                    <a:pt x="863" y="501"/>
                  </a:cubicBezTo>
                  <a:cubicBezTo>
                    <a:pt x="855" y="503"/>
                    <a:pt x="864" y="505"/>
                    <a:pt x="864" y="511"/>
                  </a:cubicBezTo>
                  <a:cubicBezTo>
                    <a:pt x="867" y="516"/>
                    <a:pt x="865" y="522"/>
                    <a:pt x="860" y="520"/>
                  </a:cubicBezTo>
                  <a:cubicBezTo>
                    <a:pt x="853" y="522"/>
                    <a:pt x="848" y="529"/>
                    <a:pt x="840" y="530"/>
                  </a:cubicBezTo>
                  <a:cubicBezTo>
                    <a:pt x="833" y="533"/>
                    <a:pt x="837" y="535"/>
                    <a:pt x="842" y="536"/>
                  </a:cubicBezTo>
                  <a:cubicBezTo>
                    <a:pt x="847" y="536"/>
                    <a:pt x="852" y="528"/>
                    <a:pt x="857" y="532"/>
                  </a:cubicBezTo>
                  <a:cubicBezTo>
                    <a:pt x="860" y="537"/>
                    <a:pt x="863" y="540"/>
                    <a:pt x="868" y="540"/>
                  </a:cubicBezTo>
                  <a:cubicBezTo>
                    <a:pt x="869" y="545"/>
                    <a:pt x="861" y="546"/>
                    <a:pt x="861" y="550"/>
                  </a:cubicBezTo>
                  <a:cubicBezTo>
                    <a:pt x="867" y="550"/>
                    <a:pt x="865" y="554"/>
                    <a:pt x="863" y="559"/>
                  </a:cubicBezTo>
                  <a:cubicBezTo>
                    <a:pt x="861" y="564"/>
                    <a:pt x="861" y="569"/>
                    <a:pt x="860" y="574"/>
                  </a:cubicBezTo>
                  <a:cubicBezTo>
                    <a:pt x="858" y="583"/>
                    <a:pt x="854" y="571"/>
                    <a:pt x="852" y="579"/>
                  </a:cubicBezTo>
                  <a:cubicBezTo>
                    <a:pt x="847" y="585"/>
                    <a:pt x="844" y="592"/>
                    <a:pt x="842" y="600"/>
                  </a:cubicBezTo>
                  <a:cubicBezTo>
                    <a:pt x="838" y="602"/>
                    <a:pt x="837" y="608"/>
                    <a:pt x="833" y="611"/>
                  </a:cubicBezTo>
                  <a:cubicBezTo>
                    <a:pt x="829" y="610"/>
                    <a:pt x="823" y="613"/>
                    <a:pt x="827" y="619"/>
                  </a:cubicBezTo>
                  <a:cubicBezTo>
                    <a:pt x="828" y="623"/>
                    <a:pt x="825" y="628"/>
                    <a:pt x="826" y="634"/>
                  </a:cubicBezTo>
                  <a:cubicBezTo>
                    <a:pt x="825" y="640"/>
                    <a:pt x="818" y="638"/>
                    <a:pt x="818" y="644"/>
                  </a:cubicBezTo>
                  <a:cubicBezTo>
                    <a:pt x="816" y="650"/>
                    <a:pt x="814" y="655"/>
                    <a:pt x="809" y="657"/>
                  </a:cubicBezTo>
                  <a:cubicBezTo>
                    <a:pt x="807" y="663"/>
                    <a:pt x="803" y="661"/>
                    <a:pt x="799" y="660"/>
                  </a:cubicBezTo>
                  <a:cubicBezTo>
                    <a:pt x="794" y="660"/>
                    <a:pt x="798" y="669"/>
                    <a:pt x="797" y="672"/>
                  </a:cubicBezTo>
                  <a:cubicBezTo>
                    <a:pt x="792" y="676"/>
                    <a:pt x="788" y="682"/>
                    <a:pt x="782" y="682"/>
                  </a:cubicBezTo>
                  <a:cubicBezTo>
                    <a:pt x="779" y="685"/>
                    <a:pt x="775" y="688"/>
                    <a:pt x="771" y="690"/>
                  </a:cubicBezTo>
                  <a:cubicBezTo>
                    <a:pt x="772" y="697"/>
                    <a:pt x="768" y="698"/>
                    <a:pt x="764" y="698"/>
                  </a:cubicBezTo>
                  <a:cubicBezTo>
                    <a:pt x="760" y="699"/>
                    <a:pt x="758" y="706"/>
                    <a:pt x="753" y="701"/>
                  </a:cubicBezTo>
                  <a:cubicBezTo>
                    <a:pt x="749" y="698"/>
                    <a:pt x="747" y="706"/>
                    <a:pt x="742" y="706"/>
                  </a:cubicBezTo>
                  <a:cubicBezTo>
                    <a:pt x="736" y="711"/>
                    <a:pt x="739" y="699"/>
                    <a:pt x="733" y="703"/>
                  </a:cubicBezTo>
                  <a:cubicBezTo>
                    <a:pt x="729" y="703"/>
                    <a:pt x="725" y="709"/>
                    <a:pt x="722" y="706"/>
                  </a:cubicBezTo>
                  <a:cubicBezTo>
                    <a:pt x="720" y="700"/>
                    <a:pt x="716" y="699"/>
                    <a:pt x="717" y="707"/>
                  </a:cubicBezTo>
                  <a:cubicBezTo>
                    <a:pt x="717" y="712"/>
                    <a:pt x="716" y="718"/>
                    <a:pt x="711" y="718"/>
                  </a:cubicBezTo>
                  <a:cubicBezTo>
                    <a:pt x="705" y="712"/>
                    <a:pt x="708" y="724"/>
                    <a:pt x="703" y="724"/>
                  </a:cubicBezTo>
                  <a:cubicBezTo>
                    <a:pt x="698" y="724"/>
                    <a:pt x="693" y="728"/>
                    <a:pt x="688" y="724"/>
                  </a:cubicBezTo>
                  <a:cubicBezTo>
                    <a:pt x="685" y="726"/>
                    <a:pt x="683" y="732"/>
                    <a:pt x="678" y="730"/>
                  </a:cubicBezTo>
                  <a:cubicBezTo>
                    <a:pt x="673" y="729"/>
                    <a:pt x="669" y="733"/>
                    <a:pt x="665" y="735"/>
                  </a:cubicBezTo>
                  <a:cubicBezTo>
                    <a:pt x="660" y="733"/>
                    <a:pt x="660" y="736"/>
                    <a:pt x="657" y="741"/>
                  </a:cubicBezTo>
                  <a:cubicBezTo>
                    <a:pt x="655" y="746"/>
                    <a:pt x="662" y="750"/>
                    <a:pt x="663" y="753"/>
                  </a:cubicBezTo>
                  <a:cubicBezTo>
                    <a:pt x="661" y="756"/>
                    <a:pt x="655" y="760"/>
                    <a:pt x="653" y="756"/>
                  </a:cubicBezTo>
                  <a:cubicBezTo>
                    <a:pt x="649" y="749"/>
                    <a:pt x="646" y="741"/>
                    <a:pt x="651" y="734"/>
                  </a:cubicBezTo>
                  <a:cubicBezTo>
                    <a:pt x="654" y="729"/>
                    <a:pt x="645" y="724"/>
                    <a:pt x="644" y="730"/>
                  </a:cubicBezTo>
                  <a:cubicBezTo>
                    <a:pt x="640" y="733"/>
                    <a:pt x="634" y="731"/>
                    <a:pt x="632" y="726"/>
                  </a:cubicBezTo>
                  <a:cubicBezTo>
                    <a:pt x="628" y="717"/>
                    <a:pt x="628" y="728"/>
                    <a:pt x="624" y="730"/>
                  </a:cubicBezTo>
                  <a:cubicBezTo>
                    <a:pt x="620" y="729"/>
                    <a:pt x="617" y="730"/>
                    <a:pt x="613" y="728"/>
                  </a:cubicBezTo>
                  <a:cubicBezTo>
                    <a:pt x="605" y="728"/>
                    <a:pt x="598" y="724"/>
                    <a:pt x="593" y="716"/>
                  </a:cubicBezTo>
                  <a:cubicBezTo>
                    <a:pt x="590" y="710"/>
                    <a:pt x="597" y="706"/>
                    <a:pt x="596" y="700"/>
                  </a:cubicBezTo>
                  <a:cubicBezTo>
                    <a:pt x="594" y="694"/>
                    <a:pt x="588" y="699"/>
                    <a:pt x="585" y="697"/>
                  </a:cubicBezTo>
                  <a:cubicBezTo>
                    <a:pt x="579" y="697"/>
                    <a:pt x="574" y="694"/>
                    <a:pt x="571" y="688"/>
                  </a:cubicBezTo>
                  <a:cubicBezTo>
                    <a:pt x="563" y="691"/>
                    <a:pt x="559" y="702"/>
                    <a:pt x="551" y="701"/>
                  </a:cubicBezTo>
                  <a:cubicBezTo>
                    <a:pt x="544" y="703"/>
                    <a:pt x="535" y="699"/>
                    <a:pt x="529" y="707"/>
                  </a:cubicBezTo>
                  <a:cubicBezTo>
                    <a:pt x="525" y="708"/>
                    <a:pt x="522" y="699"/>
                    <a:pt x="517" y="703"/>
                  </a:cubicBezTo>
                  <a:cubicBezTo>
                    <a:pt x="515" y="703"/>
                    <a:pt x="512" y="705"/>
                    <a:pt x="510" y="706"/>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17" name="Freeform 338">
              <a:extLst>
                <a:ext uri="{FF2B5EF4-FFF2-40B4-BE49-F238E27FC236}">
                  <a16:creationId xmlns:a16="http://schemas.microsoft.com/office/drawing/2014/main" id="{7EB2BF6D-12B5-445B-AFAF-EE2177EA82BD}"/>
                </a:ext>
              </a:extLst>
            </p:cNvPr>
            <p:cNvSpPr>
              <a:spLocks noEditPoints="1"/>
            </p:cNvSpPr>
            <p:nvPr/>
          </p:nvSpPr>
          <p:spPr bwMode="auto">
            <a:xfrm>
              <a:off x="3733224" y="3633201"/>
              <a:ext cx="144747" cy="172233"/>
            </a:xfrm>
            <a:custGeom>
              <a:avLst/>
              <a:gdLst/>
              <a:ahLst/>
              <a:cxnLst>
                <a:cxn ang="0">
                  <a:pos x="145" y="185"/>
                </a:cxn>
                <a:cxn ang="0">
                  <a:pos x="147" y="195"/>
                </a:cxn>
                <a:cxn ang="0">
                  <a:pos x="179" y="170"/>
                </a:cxn>
                <a:cxn ang="0">
                  <a:pos x="193" y="130"/>
                </a:cxn>
                <a:cxn ang="0">
                  <a:pos x="196" y="106"/>
                </a:cxn>
                <a:cxn ang="0">
                  <a:pos x="213" y="101"/>
                </a:cxn>
                <a:cxn ang="0">
                  <a:pos x="219" y="97"/>
                </a:cxn>
                <a:cxn ang="0">
                  <a:pos x="229" y="132"/>
                </a:cxn>
                <a:cxn ang="0">
                  <a:pos x="215" y="162"/>
                </a:cxn>
                <a:cxn ang="0">
                  <a:pos x="207" y="197"/>
                </a:cxn>
                <a:cxn ang="0">
                  <a:pos x="201" y="227"/>
                </a:cxn>
                <a:cxn ang="0">
                  <a:pos x="192" y="231"/>
                </a:cxn>
                <a:cxn ang="0">
                  <a:pos x="177" y="236"/>
                </a:cxn>
                <a:cxn ang="0">
                  <a:pos x="166" y="239"/>
                </a:cxn>
                <a:cxn ang="0">
                  <a:pos x="143" y="249"/>
                </a:cxn>
                <a:cxn ang="0">
                  <a:pos x="134" y="251"/>
                </a:cxn>
                <a:cxn ang="0">
                  <a:pos x="117" y="275"/>
                </a:cxn>
                <a:cxn ang="0">
                  <a:pos x="106" y="253"/>
                </a:cxn>
                <a:cxn ang="0">
                  <a:pos x="87" y="248"/>
                </a:cxn>
                <a:cxn ang="0">
                  <a:pos x="57" y="257"/>
                </a:cxn>
                <a:cxn ang="0">
                  <a:pos x="40" y="262"/>
                </a:cxn>
                <a:cxn ang="0">
                  <a:pos x="36" y="253"/>
                </a:cxn>
                <a:cxn ang="0">
                  <a:pos x="70" y="231"/>
                </a:cxn>
                <a:cxn ang="0">
                  <a:pos x="113" y="228"/>
                </a:cxn>
                <a:cxn ang="0">
                  <a:pos x="133" y="198"/>
                </a:cxn>
                <a:cxn ang="0">
                  <a:pos x="61" y="293"/>
                </a:cxn>
                <a:cxn ang="0">
                  <a:pos x="60" y="267"/>
                </a:cxn>
                <a:cxn ang="0">
                  <a:pos x="86" y="256"/>
                </a:cxn>
                <a:cxn ang="0">
                  <a:pos x="88" y="275"/>
                </a:cxn>
                <a:cxn ang="0">
                  <a:pos x="67" y="284"/>
                </a:cxn>
                <a:cxn ang="0">
                  <a:pos x="26" y="331"/>
                </a:cxn>
                <a:cxn ang="0">
                  <a:pos x="18" y="325"/>
                </a:cxn>
                <a:cxn ang="0">
                  <a:pos x="15" y="305"/>
                </a:cxn>
                <a:cxn ang="0">
                  <a:pos x="13" y="288"/>
                </a:cxn>
                <a:cxn ang="0">
                  <a:pos x="5" y="276"/>
                </a:cxn>
                <a:cxn ang="0">
                  <a:pos x="29" y="269"/>
                </a:cxn>
                <a:cxn ang="0">
                  <a:pos x="41" y="282"/>
                </a:cxn>
                <a:cxn ang="0">
                  <a:pos x="34" y="320"/>
                </a:cxn>
                <a:cxn ang="0">
                  <a:pos x="195" y="95"/>
                </a:cxn>
                <a:cxn ang="0">
                  <a:pos x="188" y="69"/>
                </a:cxn>
                <a:cxn ang="0">
                  <a:pos x="200" y="50"/>
                </a:cxn>
                <a:cxn ang="0">
                  <a:pos x="217" y="40"/>
                </a:cxn>
                <a:cxn ang="0">
                  <a:pos x="222" y="11"/>
                </a:cxn>
                <a:cxn ang="0">
                  <a:pos x="273" y="35"/>
                </a:cxn>
                <a:cxn ang="0">
                  <a:pos x="286" y="41"/>
                </a:cxn>
                <a:cxn ang="0">
                  <a:pos x="272" y="56"/>
                </a:cxn>
                <a:cxn ang="0">
                  <a:pos x="244" y="76"/>
                </a:cxn>
                <a:cxn ang="0">
                  <a:pos x="209" y="70"/>
                </a:cxn>
                <a:cxn ang="0">
                  <a:pos x="206" y="77"/>
                </a:cxn>
                <a:cxn ang="0">
                  <a:pos x="201" y="89"/>
                </a:cxn>
              </a:cxnLst>
              <a:rect l="0" t="0" r="r" b="b"/>
              <a:pathLst>
                <a:path w="294" h="331">
                  <a:moveTo>
                    <a:pt x="134" y="186"/>
                  </a:moveTo>
                  <a:cubicBezTo>
                    <a:pt x="137" y="185"/>
                    <a:pt x="144" y="179"/>
                    <a:pt x="145" y="185"/>
                  </a:cubicBezTo>
                  <a:cubicBezTo>
                    <a:pt x="143" y="188"/>
                    <a:pt x="138" y="190"/>
                    <a:pt x="139" y="196"/>
                  </a:cubicBezTo>
                  <a:cubicBezTo>
                    <a:pt x="139" y="203"/>
                    <a:pt x="145" y="199"/>
                    <a:pt x="147" y="195"/>
                  </a:cubicBezTo>
                  <a:cubicBezTo>
                    <a:pt x="155" y="191"/>
                    <a:pt x="164" y="188"/>
                    <a:pt x="170" y="181"/>
                  </a:cubicBezTo>
                  <a:cubicBezTo>
                    <a:pt x="171" y="175"/>
                    <a:pt x="176" y="173"/>
                    <a:pt x="179" y="170"/>
                  </a:cubicBezTo>
                  <a:cubicBezTo>
                    <a:pt x="184" y="167"/>
                    <a:pt x="183" y="159"/>
                    <a:pt x="188" y="155"/>
                  </a:cubicBezTo>
                  <a:cubicBezTo>
                    <a:pt x="191" y="148"/>
                    <a:pt x="195" y="139"/>
                    <a:pt x="193" y="130"/>
                  </a:cubicBezTo>
                  <a:cubicBezTo>
                    <a:pt x="187" y="128"/>
                    <a:pt x="193" y="124"/>
                    <a:pt x="193" y="119"/>
                  </a:cubicBezTo>
                  <a:cubicBezTo>
                    <a:pt x="191" y="113"/>
                    <a:pt x="192" y="109"/>
                    <a:pt x="196" y="106"/>
                  </a:cubicBezTo>
                  <a:cubicBezTo>
                    <a:pt x="199" y="101"/>
                    <a:pt x="203" y="100"/>
                    <a:pt x="204" y="106"/>
                  </a:cubicBezTo>
                  <a:cubicBezTo>
                    <a:pt x="206" y="107"/>
                    <a:pt x="215" y="106"/>
                    <a:pt x="213" y="101"/>
                  </a:cubicBezTo>
                  <a:cubicBezTo>
                    <a:pt x="213" y="97"/>
                    <a:pt x="203" y="96"/>
                    <a:pt x="210" y="93"/>
                  </a:cubicBezTo>
                  <a:cubicBezTo>
                    <a:pt x="213" y="89"/>
                    <a:pt x="219" y="92"/>
                    <a:pt x="219" y="97"/>
                  </a:cubicBezTo>
                  <a:cubicBezTo>
                    <a:pt x="220" y="102"/>
                    <a:pt x="218" y="109"/>
                    <a:pt x="221" y="113"/>
                  </a:cubicBezTo>
                  <a:cubicBezTo>
                    <a:pt x="225" y="118"/>
                    <a:pt x="227" y="125"/>
                    <a:pt x="229" y="132"/>
                  </a:cubicBezTo>
                  <a:cubicBezTo>
                    <a:pt x="230" y="140"/>
                    <a:pt x="226" y="146"/>
                    <a:pt x="221" y="151"/>
                  </a:cubicBezTo>
                  <a:cubicBezTo>
                    <a:pt x="219" y="156"/>
                    <a:pt x="221" y="162"/>
                    <a:pt x="215" y="162"/>
                  </a:cubicBezTo>
                  <a:cubicBezTo>
                    <a:pt x="209" y="164"/>
                    <a:pt x="208" y="173"/>
                    <a:pt x="210" y="179"/>
                  </a:cubicBezTo>
                  <a:cubicBezTo>
                    <a:pt x="211" y="186"/>
                    <a:pt x="212" y="193"/>
                    <a:pt x="207" y="197"/>
                  </a:cubicBezTo>
                  <a:cubicBezTo>
                    <a:pt x="203" y="203"/>
                    <a:pt x="201" y="212"/>
                    <a:pt x="205" y="218"/>
                  </a:cubicBezTo>
                  <a:cubicBezTo>
                    <a:pt x="212" y="222"/>
                    <a:pt x="204" y="223"/>
                    <a:pt x="201" y="227"/>
                  </a:cubicBezTo>
                  <a:cubicBezTo>
                    <a:pt x="199" y="231"/>
                    <a:pt x="200" y="239"/>
                    <a:pt x="194" y="239"/>
                  </a:cubicBezTo>
                  <a:cubicBezTo>
                    <a:pt x="188" y="244"/>
                    <a:pt x="189" y="236"/>
                    <a:pt x="192" y="231"/>
                  </a:cubicBezTo>
                  <a:cubicBezTo>
                    <a:pt x="195" y="225"/>
                    <a:pt x="190" y="223"/>
                    <a:pt x="187" y="228"/>
                  </a:cubicBezTo>
                  <a:cubicBezTo>
                    <a:pt x="185" y="234"/>
                    <a:pt x="180" y="232"/>
                    <a:pt x="177" y="236"/>
                  </a:cubicBezTo>
                  <a:cubicBezTo>
                    <a:pt x="175" y="239"/>
                    <a:pt x="177" y="248"/>
                    <a:pt x="171" y="247"/>
                  </a:cubicBezTo>
                  <a:cubicBezTo>
                    <a:pt x="170" y="243"/>
                    <a:pt x="171" y="234"/>
                    <a:pt x="166" y="239"/>
                  </a:cubicBezTo>
                  <a:cubicBezTo>
                    <a:pt x="161" y="241"/>
                    <a:pt x="161" y="250"/>
                    <a:pt x="156" y="248"/>
                  </a:cubicBezTo>
                  <a:cubicBezTo>
                    <a:pt x="152" y="247"/>
                    <a:pt x="148" y="248"/>
                    <a:pt x="143" y="249"/>
                  </a:cubicBezTo>
                  <a:cubicBezTo>
                    <a:pt x="141" y="245"/>
                    <a:pt x="137" y="240"/>
                    <a:pt x="134" y="241"/>
                  </a:cubicBezTo>
                  <a:cubicBezTo>
                    <a:pt x="131" y="244"/>
                    <a:pt x="128" y="250"/>
                    <a:pt x="134" y="251"/>
                  </a:cubicBezTo>
                  <a:cubicBezTo>
                    <a:pt x="141" y="255"/>
                    <a:pt x="132" y="257"/>
                    <a:pt x="128" y="257"/>
                  </a:cubicBezTo>
                  <a:cubicBezTo>
                    <a:pt x="122" y="260"/>
                    <a:pt x="120" y="269"/>
                    <a:pt x="117" y="275"/>
                  </a:cubicBezTo>
                  <a:cubicBezTo>
                    <a:pt x="113" y="272"/>
                    <a:pt x="108" y="270"/>
                    <a:pt x="104" y="267"/>
                  </a:cubicBezTo>
                  <a:cubicBezTo>
                    <a:pt x="104" y="262"/>
                    <a:pt x="100" y="255"/>
                    <a:pt x="106" y="253"/>
                  </a:cubicBezTo>
                  <a:cubicBezTo>
                    <a:pt x="111" y="251"/>
                    <a:pt x="108" y="243"/>
                    <a:pt x="103" y="247"/>
                  </a:cubicBezTo>
                  <a:cubicBezTo>
                    <a:pt x="98" y="249"/>
                    <a:pt x="92" y="243"/>
                    <a:pt x="87" y="248"/>
                  </a:cubicBezTo>
                  <a:cubicBezTo>
                    <a:pt x="84" y="252"/>
                    <a:pt x="80" y="250"/>
                    <a:pt x="76" y="250"/>
                  </a:cubicBezTo>
                  <a:cubicBezTo>
                    <a:pt x="70" y="252"/>
                    <a:pt x="63" y="254"/>
                    <a:pt x="57" y="257"/>
                  </a:cubicBezTo>
                  <a:cubicBezTo>
                    <a:pt x="56" y="251"/>
                    <a:pt x="49" y="254"/>
                    <a:pt x="49" y="259"/>
                  </a:cubicBezTo>
                  <a:cubicBezTo>
                    <a:pt x="51" y="268"/>
                    <a:pt x="44" y="262"/>
                    <a:pt x="40" y="262"/>
                  </a:cubicBezTo>
                  <a:cubicBezTo>
                    <a:pt x="36" y="260"/>
                    <a:pt x="31" y="264"/>
                    <a:pt x="27" y="261"/>
                  </a:cubicBezTo>
                  <a:cubicBezTo>
                    <a:pt x="26" y="253"/>
                    <a:pt x="32" y="255"/>
                    <a:pt x="36" y="253"/>
                  </a:cubicBezTo>
                  <a:cubicBezTo>
                    <a:pt x="46" y="248"/>
                    <a:pt x="52" y="237"/>
                    <a:pt x="61" y="229"/>
                  </a:cubicBezTo>
                  <a:cubicBezTo>
                    <a:pt x="67" y="225"/>
                    <a:pt x="66" y="231"/>
                    <a:pt x="70" y="231"/>
                  </a:cubicBezTo>
                  <a:cubicBezTo>
                    <a:pt x="81" y="226"/>
                    <a:pt x="94" y="228"/>
                    <a:pt x="106" y="223"/>
                  </a:cubicBezTo>
                  <a:cubicBezTo>
                    <a:pt x="105" y="228"/>
                    <a:pt x="110" y="231"/>
                    <a:pt x="113" y="228"/>
                  </a:cubicBezTo>
                  <a:cubicBezTo>
                    <a:pt x="118" y="227"/>
                    <a:pt x="120" y="222"/>
                    <a:pt x="120" y="216"/>
                  </a:cubicBezTo>
                  <a:cubicBezTo>
                    <a:pt x="123" y="209"/>
                    <a:pt x="131" y="206"/>
                    <a:pt x="133" y="198"/>
                  </a:cubicBezTo>
                  <a:cubicBezTo>
                    <a:pt x="133" y="194"/>
                    <a:pt x="131" y="189"/>
                    <a:pt x="134" y="186"/>
                  </a:cubicBezTo>
                  <a:close/>
                  <a:moveTo>
                    <a:pt x="61" y="293"/>
                  </a:moveTo>
                  <a:cubicBezTo>
                    <a:pt x="56" y="290"/>
                    <a:pt x="57" y="280"/>
                    <a:pt x="52" y="276"/>
                  </a:cubicBezTo>
                  <a:cubicBezTo>
                    <a:pt x="50" y="272"/>
                    <a:pt x="59" y="272"/>
                    <a:pt x="60" y="267"/>
                  </a:cubicBezTo>
                  <a:cubicBezTo>
                    <a:pt x="62" y="259"/>
                    <a:pt x="65" y="265"/>
                    <a:pt x="70" y="265"/>
                  </a:cubicBezTo>
                  <a:cubicBezTo>
                    <a:pt x="76" y="265"/>
                    <a:pt x="79" y="253"/>
                    <a:pt x="86" y="256"/>
                  </a:cubicBezTo>
                  <a:cubicBezTo>
                    <a:pt x="89" y="259"/>
                    <a:pt x="94" y="257"/>
                    <a:pt x="96" y="262"/>
                  </a:cubicBezTo>
                  <a:cubicBezTo>
                    <a:pt x="95" y="268"/>
                    <a:pt x="91" y="271"/>
                    <a:pt x="88" y="275"/>
                  </a:cubicBezTo>
                  <a:cubicBezTo>
                    <a:pt x="85" y="283"/>
                    <a:pt x="83" y="275"/>
                    <a:pt x="78" y="274"/>
                  </a:cubicBezTo>
                  <a:cubicBezTo>
                    <a:pt x="73" y="273"/>
                    <a:pt x="68" y="277"/>
                    <a:pt x="67" y="284"/>
                  </a:cubicBezTo>
                  <a:cubicBezTo>
                    <a:pt x="67" y="288"/>
                    <a:pt x="65" y="291"/>
                    <a:pt x="61" y="293"/>
                  </a:cubicBezTo>
                  <a:close/>
                  <a:moveTo>
                    <a:pt x="26" y="331"/>
                  </a:moveTo>
                  <a:cubicBezTo>
                    <a:pt x="19" y="331"/>
                    <a:pt x="26" y="323"/>
                    <a:pt x="26" y="319"/>
                  </a:cubicBezTo>
                  <a:cubicBezTo>
                    <a:pt x="24" y="312"/>
                    <a:pt x="20" y="322"/>
                    <a:pt x="18" y="325"/>
                  </a:cubicBezTo>
                  <a:cubicBezTo>
                    <a:pt x="15" y="331"/>
                    <a:pt x="12" y="321"/>
                    <a:pt x="16" y="319"/>
                  </a:cubicBezTo>
                  <a:cubicBezTo>
                    <a:pt x="18" y="314"/>
                    <a:pt x="12" y="308"/>
                    <a:pt x="15" y="305"/>
                  </a:cubicBezTo>
                  <a:cubicBezTo>
                    <a:pt x="18" y="302"/>
                    <a:pt x="23" y="298"/>
                    <a:pt x="21" y="292"/>
                  </a:cubicBezTo>
                  <a:cubicBezTo>
                    <a:pt x="19" y="288"/>
                    <a:pt x="15" y="280"/>
                    <a:pt x="13" y="288"/>
                  </a:cubicBezTo>
                  <a:cubicBezTo>
                    <a:pt x="10" y="295"/>
                    <a:pt x="7" y="290"/>
                    <a:pt x="5" y="285"/>
                  </a:cubicBezTo>
                  <a:cubicBezTo>
                    <a:pt x="1" y="283"/>
                    <a:pt x="0" y="276"/>
                    <a:pt x="5" y="276"/>
                  </a:cubicBezTo>
                  <a:cubicBezTo>
                    <a:pt x="10" y="277"/>
                    <a:pt x="16" y="277"/>
                    <a:pt x="18" y="270"/>
                  </a:cubicBezTo>
                  <a:cubicBezTo>
                    <a:pt x="20" y="266"/>
                    <a:pt x="27" y="266"/>
                    <a:pt x="29" y="269"/>
                  </a:cubicBezTo>
                  <a:cubicBezTo>
                    <a:pt x="31" y="275"/>
                    <a:pt x="37" y="274"/>
                    <a:pt x="41" y="272"/>
                  </a:cubicBezTo>
                  <a:cubicBezTo>
                    <a:pt x="47" y="277"/>
                    <a:pt x="34" y="279"/>
                    <a:pt x="41" y="282"/>
                  </a:cubicBezTo>
                  <a:cubicBezTo>
                    <a:pt x="44" y="285"/>
                    <a:pt x="48" y="290"/>
                    <a:pt x="43" y="293"/>
                  </a:cubicBezTo>
                  <a:cubicBezTo>
                    <a:pt x="36" y="300"/>
                    <a:pt x="39" y="313"/>
                    <a:pt x="34" y="320"/>
                  </a:cubicBezTo>
                  <a:cubicBezTo>
                    <a:pt x="30" y="322"/>
                    <a:pt x="28" y="327"/>
                    <a:pt x="26" y="331"/>
                  </a:cubicBezTo>
                  <a:close/>
                  <a:moveTo>
                    <a:pt x="195" y="95"/>
                  </a:moveTo>
                  <a:cubicBezTo>
                    <a:pt x="190" y="91"/>
                    <a:pt x="196" y="86"/>
                    <a:pt x="195" y="81"/>
                  </a:cubicBezTo>
                  <a:cubicBezTo>
                    <a:pt x="193" y="77"/>
                    <a:pt x="187" y="76"/>
                    <a:pt x="188" y="69"/>
                  </a:cubicBezTo>
                  <a:cubicBezTo>
                    <a:pt x="188" y="64"/>
                    <a:pt x="194" y="63"/>
                    <a:pt x="198" y="61"/>
                  </a:cubicBezTo>
                  <a:cubicBezTo>
                    <a:pt x="203" y="60"/>
                    <a:pt x="203" y="53"/>
                    <a:pt x="200" y="50"/>
                  </a:cubicBezTo>
                  <a:cubicBezTo>
                    <a:pt x="204" y="44"/>
                    <a:pt x="208" y="54"/>
                    <a:pt x="212" y="53"/>
                  </a:cubicBezTo>
                  <a:cubicBezTo>
                    <a:pt x="218" y="53"/>
                    <a:pt x="216" y="45"/>
                    <a:pt x="217" y="40"/>
                  </a:cubicBezTo>
                  <a:cubicBezTo>
                    <a:pt x="218" y="36"/>
                    <a:pt x="226" y="37"/>
                    <a:pt x="224" y="30"/>
                  </a:cubicBezTo>
                  <a:cubicBezTo>
                    <a:pt x="225" y="23"/>
                    <a:pt x="225" y="17"/>
                    <a:pt x="222" y="11"/>
                  </a:cubicBezTo>
                  <a:cubicBezTo>
                    <a:pt x="219" y="5"/>
                    <a:pt x="223" y="2"/>
                    <a:pt x="227" y="0"/>
                  </a:cubicBezTo>
                  <a:cubicBezTo>
                    <a:pt x="240" y="15"/>
                    <a:pt x="254" y="33"/>
                    <a:pt x="273" y="35"/>
                  </a:cubicBezTo>
                  <a:cubicBezTo>
                    <a:pt x="280" y="39"/>
                    <a:pt x="283" y="28"/>
                    <a:pt x="290" y="27"/>
                  </a:cubicBezTo>
                  <a:cubicBezTo>
                    <a:pt x="289" y="31"/>
                    <a:pt x="282" y="36"/>
                    <a:pt x="286" y="41"/>
                  </a:cubicBezTo>
                  <a:cubicBezTo>
                    <a:pt x="287" y="44"/>
                    <a:pt x="294" y="50"/>
                    <a:pt x="290" y="53"/>
                  </a:cubicBezTo>
                  <a:cubicBezTo>
                    <a:pt x="284" y="56"/>
                    <a:pt x="278" y="61"/>
                    <a:pt x="272" y="56"/>
                  </a:cubicBezTo>
                  <a:cubicBezTo>
                    <a:pt x="263" y="56"/>
                    <a:pt x="258" y="66"/>
                    <a:pt x="253" y="74"/>
                  </a:cubicBezTo>
                  <a:cubicBezTo>
                    <a:pt x="253" y="81"/>
                    <a:pt x="248" y="80"/>
                    <a:pt x="244" y="76"/>
                  </a:cubicBezTo>
                  <a:cubicBezTo>
                    <a:pt x="236" y="73"/>
                    <a:pt x="229" y="64"/>
                    <a:pt x="219" y="66"/>
                  </a:cubicBezTo>
                  <a:cubicBezTo>
                    <a:pt x="216" y="66"/>
                    <a:pt x="211" y="75"/>
                    <a:pt x="209" y="70"/>
                  </a:cubicBezTo>
                  <a:cubicBezTo>
                    <a:pt x="207" y="64"/>
                    <a:pt x="202" y="65"/>
                    <a:pt x="198" y="69"/>
                  </a:cubicBezTo>
                  <a:cubicBezTo>
                    <a:pt x="195" y="74"/>
                    <a:pt x="204" y="75"/>
                    <a:pt x="206" y="77"/>
                  </a:cubicBezTo>
                  <a:cubicBezTo>
                    <a:pt x="208" y="79"/>
                    <a:pt x="217" y="83"/>
                    <a:pt x="211" y="85"/>
                  </a:cubicBezTo>
                  <a:cubicBezTo>
                    <a:pt x="208" y="87"/>
                    <a:pt x="204" y="82"/>
                    <a:pt x="201" y="89"/>
                  </a:cubicBezTo>
                  <a:cubicBezTo>
                    <a:pt x="199" y="91"/>
                    <a:pt x="198" y="94"/>
                    <a:pt x="195" y="95"/>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18" name="Freeform 339">
              <a:extLst>
                <a:ext uri="{FF2B5EF4-FFF2-40B4-BE49-F238E27FC236}">
                  <a16:creationId xmlns:a16="http://schemas.microsoft.com/office/drawing/2014/main" id="{6E4098D5-4AA0-4F00-82D5-F84A1157F776}"/>
                </a:ext>
              </a:extLst>
            </p:cNvPr>
            <p:cNvSpPr>
              <a:spLocks/>
            </p:cNvSpPr>
            <p:nvPr/>
          </p:nvSpPr>
          <p:spPr bwMode="auto">
            <a:xfrm>
              <a:off x="3648940" y="3871396"/>
              <a:ext cx="18323" cy="38477"/>
            </a:xfrm>
            <a:custGeom>
              <a:avLst/>
              <a:gdLst/>
              <a:ahLst/>
              <a:cxnLst>
                <a:cxn ang="0">
                  <a:pos x="14" y="75"/>
                </a:cxn>
                <a:cxn ang="0">
                  <a:pos x="7" y="61"/>
                </a:cxn>
                <a:cxn ang="0">
                  <a:pos x="4" y="35"/>
                </a:cxn>
                <a:cxn ang="0">
                  <a:pos x="20" y="8"/>
                </a:cxn>
                <a:cxn ang="0">
                  <a:pos x="31" y="3"/>
                </a:cxn>
                <a:cxn ang="0">
                  <a:pos x="32" y="15"/>
                </a:cxn>
                <a:cxn ang="0">
                  <a:pos x="28" y="29"/>
                </a:cxn>
                <a:cxn ang="0">
                  <a:pos x="20" y="58"/>
                </a:cxn>
                <a:cxn ang="0">
                  <a:pos x="16" y="73"/>
                </a:cxn>
                <a:cxn ang="0">
                  <a:pos x="14" y="75"/>
                </a:cxn>
              </a:cxnLst>
              <a:rect l="0" t="0" r="r" b="b"/>
              <a:pathLst>
                <a:path w="37" h="75">
                  <a:moveTo>
                    <a:pt x="14" y="75"/>
                  </a:moveTo>
                  <a:cubicBezTo>
                    <a:pt x="12" y="70"/>
                    <a:pt x="10" y="65"/>
                    <a:pt x="7" y="61"/>
                  </a:cubicBezTo>
                  <a:cubicBezTo>
                    <a:pt x="3" y="54"/>
                    <a:pt x="0" y="43"/>
                    <a:pt x="4" y="35"/>
                  </a:cubicBezTo>
                  <a:cubicBezTo>
                    <a:pt x="9" y="26"/>
                    <a:pt x="14" y="16"/>
                    <a:pt x="20" y="8"/>
                  </a:cubicBezTo>
                  <a:cubicBezTo>
                    <a:pt x="24" y="7"/>
                    <a:pt x="27" y="0"/>
                    <a:pt x="31" y="3"/>
                  </a:cubicBezTo>
                  <a:cubicBezTo>
                    <a:pt x="37" y="6"/>
                    <a:pt x="33" y="9"/>
                    <a:pt x="32" y="15"/>
                  </a:cubicBezTo>
                  <a:cubicBezTo>
                    <a:pt x="33" y="20"/>
                    <a:pt x="30" y="24"/>
                    <a:pt x="28" y="29"/>
                  </a:cubicBezTo>
                  <a:cubicBezTo>
                    <a:pt x="28" y="40"/>
                    <a:pt x="25" y="50"/>
                    <a:pt x="20" y="58"/>
                  </a:cubicBezTo>
                  <a:cubicBezTo>
                    <a:pt x="17" y="63"/>
                    <a:pt x="17" y="68"/>
                    <a:pt x="16" y="73"/>
                  </a:cubicBezTo>
                  <a:cubicBezTo>
                    <a:pt x="15" y="74"/>
                    <a:pt x="15" y="74"/>
                    <a:pt x="14" y="75"/>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19" name="Freeform 340">
              <a:extLst>
                <a:ext uri="{FF2B5EF4-FFF2-40B4-BE49-F238E27FC236}">
                  <a16:creationId xmlns:a16="http://schemas.microsoft.com/office/drawing/2014/main" id="{187F530B-21F8-4AE8-95DF-4146DB735CA4}"/>
                </a:ext>
              </a:extLst>
            </p:cNvPr>
            <p:cNvSpPr>
              <a:spLocks/>
            </p:cNvSpPr>
            <p:nvPr/>
          </p:nvSpPr>
          <p:spPr bwMode="auto">
            <a:xfrm>
              <a:off x="3685586" y="3662517"/>
              <a:ext cx="56799" cy="64129"/>
            </a:xfrm>
            <a:custGeom>
              <a:avLst/>
              <a:gdLst/>
              <a:ahLst/>
              <a:cxnLst>
                <a:cxn ang="0">
                  <a:pos x="74" y="101"/>
                </a:cxn>
                <a:cxn ang="0">
                  <a:pos x="63" y="108"/>
                </a:cxn>
                <a:cxn ang="0">
                  <a:pos x="48" y="112"/>
                </a:cxn>
                <a:cxn ang="0">
                  <a:pos x="39" y="119"/>
                </a:cxn>
                <a:cxn ang="0">
                  <a:pos x="31" y="118"/>
                </a:cxn>
                <a:cxn ang="0">
                  <a:pos x="22" y="124"/>
                </a:cxn>
                <a:cxn ang="0">
                  <a:pos x="13" y="113"/>
                </a:cxn>
                <a:cxn ang="0">
                  <a:pos x="22" y="100"/>
                </a:cxn>
                <a:cxn ang="0">
                  <a:pos x="20" y="89"/>
                </a:cxn>
                <a:cxn ang="0">
                  <a:pos x="18" y="77"/>
                </a:cxn>
                <a:cxn ang="0">
                  <a:pos x="5" y="76"/>
                </a:cxn>
                <a:cxn ang="0">
                  <a:pos x="6" y="64"/>
                </a:cxn>
                <a:cxn ang="0">
                  <a:pos x="32" y="47"/>
                </a:cxn>
                <a:cxn ang="0">
                  <a:pos x="44" y="30"/>
                </a:cxn>
                <a:cxn ang="0">
                  <a:pos x="54" y="33"/>
                </a:cxn>
                <a:cxn ang="0">
                  <a:pos x="73" y="35"/>
                </a:cxn>
                <a:cxn ang="0">
                  <a:pos x="71" y="20"/>
                </a:cxn>
                <a:cxn ang="0">
                  <a:pos x="84" y="21"/>
                </a:cxn>
                <a:cxn ang="0">
                  <a:pos x="98" y="13"/>
                </a:cxn>
                <a:cxn ang="0">
                  <a:pos x="107" y="0"/>
                </a:cxn>
                <a:cxn ang="0">
                  <a:pos x="115" y="16"/>
                </a:cxn>
                <a:cxn ang="0">
                  <a:pos x="100" y="35"/>
                </a:cxn>
                <a:cxn ang="0">
                  <a:pos x="98" y="52"/>
                </a:cxn>
                <a:cxn ang="0">
                  <a:pos x="75" y="68"/>
                </a:cxn>
                <a:cxn ang="0">
                  <a:pos x="60" y="81"/>
                </a:cxn>
                <a:cxn ang="0">
                  <a:pos x="67" y="94"/>
                </a:cxn>
                <a:cxn ang="0">
                  <a:pos x="74" y="101"/>
                </a:cxn>
              </a:cxnLst>
              <a:rect l="0" t="0" r="r" b="b"/>
              <a:pathLst>
                <a:path w="115" h="125">
                  <a:moveTo>
                    <a:pt x="74" y="101"/>
                  </a:moveTo>
                  <a:cubicBezTo>
                    <a:pt x="71" y="105"/>
                    <a:pt x="68" y="111"/>
                    <a:pt x="63" y="108"/>
                  </a:cubicBezTo>
                  <a:cubicBezTo>
                    <a:pt x="58" y="107"/>
                    <a:pt x="51" y="105"/>
                    <a:pt x="48" y="112"/>
                  </a:cubicBezTo>
                  <a:cubicBezTo>
                    <a:pt x="46" y="115"/>
                    <a:pt x="42" y="124"/>
                    <a:pt x="39" y="119"/>
                  </a:cubicBezTo>
                  <a:cubicBezTo>
                    <a:pt x="36" y="124"/>
                    <a:pt x="32" y="125"/>
                    <a:pt x="31" y="118"/>
                  </a:cubicBezTo>
                  <a:cubicBezTo>
                    <a:pt x="26" y="113"/>
                    <a:pt x="24" y="125"/>
                    <a:pt x="22" y="124"/>
                  </a:cubicBezTo>
                  <a:cubicBezTo>
                    <a:pt x="21" y="118"/>
                    <a:pt x="15" y="117"/>
                    <a:pt x="13" y="113"/>
                  </a:cubicBezTo>
                  <a:cubicBezTo>
                    <a:pt x="10" y="106"/>
                    <a:pt x="17" y="101"/>
                    <a:pt x="22" y="100"/>
                  </a:cubicBezTo>
                  <a:cubicBezTo>
                    <a:pt x="25" y="95"/>
                    <a:pt x="14" y="96"/>
                    <a:pt x="20" y="89"/>
                  </a:cubicBezTo>
                  <a:cubicBezTo>
                    <a:pt x="22" y="85"/>
                    <a:pt x="24" y="79"/>
                    <a:pt x="18" y="77"/>
                  </a:cubicBezTo>
                  <a:cubicBezTo>
                    <a:pt x="14" y="73"/>
                    <a:pt x="9" y="81"/>
                    <a:pt x="5" y="76"/>
                  </a:cubicBezTo>
                  <a:cubicBezTo>
                    <a:pt x="0" y="73"/>
                    <a:pt x="2" y="68"/>
                    <a:pt x="6" y="64"/>
                  </a:cubicBezTo>
                  <a:cubicBezTo>
                    <a:pt x="12" y="55"/>
                    <a:pt x="24" y="54"/>
                    <a:pt x="32" y="47"/>
                  </a:cubicBezTo>
                  <a:cubicBezTo>
                    <a:pt x="37" y="43"/>
                    <a:pt x="41" y="36"/>
                    <a:pt x="44" y="30"/>
                  </a:cubicBezTo>
                  <a:cubicBezTo>
                    <a:pt x="48" y="27"/>
                    <a:pt x="52" y="29"/>
                    <a:pt x="54" y="33"/>
                  </a:cubicBezTo>
                  <a:cubicBezTo>
                    <a:pt x="60" y="38"/>
                    <a:pt x="67" y="37"/>
                    <a:pt x="73" y="35"/>
                  </a:cubicBezTo>
                  <a:cubicBezTo>
                    <a:pt x="72" y="30"/>
                    <a:pt x="66" y="24"/>
                    <a:pt x="71" y="20"/>
                  </a:cubicBezTo>
                  <a:cubicBezTo>
                    <a:pt x="75" y="17"/>
                    <a:pt x="79" y="22"/>
                    <a:pt x="84" y="21"/>
                  </a:cubicBezTo>
                  <a:cubicBezTo>
                    <a:pt x="89" y="20"/>
                    <a:pt x="93" y="15"/>
                    <a:pt x="98" y="13"/>
                  </a:cubicBezTo>
                  <a:cubicBezTo>
                    <a:pt x="99" y="7"/>
                    <a:pt x="102" y="0"/>
                    <a:pt x="107" y="0"/>
                  </a:cubicBezTo>
                  <a:cubicBezTo>
                    <a:pt x="110" y="5"/>
                    <a:pt x="114" y="10"/>
                    <a:pt x="115" y="16"/>
                  </a:cubicBezTo>
                  <a:cubicBezTo>
                    <a:pt x="110" y="21"/>
                    <a:pt x="101" y="25"/>
                    <a:pt x="100" y="35"/>
                  </a:cubicBezTo>
                  <a:cubicBezTo>
                    <a:pt x="102" y="41"/>
                    <a:pt x="98" y="46"/>
                    <a:pt x="98" y="52"/>
                  </a:cubicBezTo>
                  <a:cubicBezTo>
                    <a:pt x="88" y="52"/>
                    <a:pt x="84" y="65"/>
                    <a:pt x="75" y="68"/>
                  </a:cubicBezTo>
                  <a:cubicBezTo>
                    <a:pt x="68" y="67"/>
                    <a:pt x="61" y="72"/>
                    <a:pt x="60" y="81"/>
                  </a:cubicBezTo>
                  <a:cubicBezTo>
                    <a:pt x="56" y="87"/>
                    <a:pt x="64" y="90"/>
                    <a:pt x="67" y="94"/>
                  </a:cubicBezTo>
                  <a:cubicBezTo>
                    <a:pt x="69" y="96"/>
                    <a:pt x="72" y="98"/>
                    <a:pt x="74" y="101"/>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20" name="Freeform 341">
              <a:extLst>
                <a:ext uri="{FF2B5EF4-FFF2-40B4-BE49-F238E27FC236}">
                  <a16:creationId xmlns:a16="http://schemas.microsoft.com/office/drawing/2014/main" id="{53B4DADD-FA85-4A72-A7FA-EF8E06190D37}"/>
                </a:ext>
              </a:extLst>
            </p:cNvPr>
            <p:cNvSpPr>
              <a:spLocks/>
            </p:cNvSpPr>
            <p:nvPr/>
          </p:nvSpPr>
          <p:spPr bwMode="auto">
            <a:xfrm>
              <a:off x="3702075" y="3711989"/>
              <a:ext cx="32981" cy="56801"/>
            </a:xfrm>
            <a:custGeom>
              <a:avLst/>
              <a:gdLst/>
              <a:ahLst/>
              <a:cxnLst>
                <a:cxn ang="0">
                  <a:pos x="10" y="24"/>
                </a:cxn>
                <a:cxn ang="0">
                  <a:pos x="26" y="10"/>
                </a:cxn>
                <a:cxn ang="0">
                  <a:pos x="40" y="8"/>
                </a:cxn>
                <a:cxn ang="0">
                  <a:pos x="49" y="12"/>
                </a:cxn>
                <a:cxn ang="0">
                  <a:pos x="63" y="40"/>
                </a:cxn>
                <a:cxn ang="0">
                  <a:pos x="62" y="62"/>
                </a:cxn>
                <a:cxn ang="0">
                  <a:pos x="64" y="71"/>
                </a:cxn>
                <a:cxn ang="0">
                  <a:pos x="54" y="84"/>
                </a:cxn>
                <a:cxn ang="0">
                  <a:pos x="44" y="89"/>
                </a:cxn>
                <a:cxn ang="0">
                  <a:pos x="32" y="87"/>
                </a:cxn>
                <a:cxn ang="0">
                  <a:pos x="15" y="98"/>
                </a:cxn>
                <a:cxn ang="0">
                  <a:pos x="11" y="91"/>
                </a:cxn>
                <a:cxn ang="0">
                  <a:pos x="11" y="74"/>
                </a:cxn>
                <a:cxn ang="0">
                  <a:pos x="14" y="61"/>
                </a:cxn>
                <a:cxn ang="0">
                  <a:pos x="8" y="46"/>
                </a:cxn>
                <a:cxn ang="0">
                  <a:pos x="11" y="40"/>
                </a:cxn>
                <a:cxn ang="0">
                  <a:pos x="17" y="35"/>
                </a:cxn>
                <a:cxn ang="0">
                  <a:pos x="10" y="24"/>
                </a:cxn>
              </a:cxnLst>
              <a:rect l="0" t="0" r="r" b="b"/>
              <a:pathLst>
                <a:path w="68" h="105">
                  <a:moveTo>
                    <a:pt x="10" y="24"/>
                  </a:moveTo>
                  <a:cubicBezTo>
                    <a:pt x="16" y="20"/>
                    <a:pt x="18" y="8"/>
                    <a:pt x="26" y="10"/>
                  </a:cubicBezTo>
                  <a:cubicBezTo>
                    <a:pt x="31" y="10"/>
                    <a:pt x="37" y="15"/>
                    <a:pt x="40" y="8"/>
                  </a:cubicBezTo>
                  <a:cubicBezTo>
                    <a:pt x="43" y="0"/>
                    <a:pt x="47" y="8"/>
                    <a:pt x="49" y="12"/>
                  </a:cubicBezTo>
                  <a:cubicBezTo>
                    <a:pt x="54" y="21"/>
                    <a:pt x="62" y="29"/>
                    <a:pt x="63" y="40"/>
                  </a:cubicBezTo>
                  <a:cubicBezTo>
                    <a:pt x="63" y="48"/>
                    <a:pt x="63" y="55"/>
                    <a:pt x="62" y="62"/>
                  </a:cubicBezTo>
                  <a:cubicBezTo>
                    <a:pt x="67" y="63"/>
                    <a:pt x="68" y="65"/>
                    <a:pt x="64" y="71"/>
                  </a:cubicBezTo>
                  <a:cubicBezTo>
                    <a:pt x="62" y="76"/>
                    <a:pt x="60" y="84"/>
                    <a:pt x="54" y="84"/>
                  </a:cubicBezTo>
                  <a:cubicBezTo>
                    <a:pt x="50" y="80"/>
                    <a:pt x="47" y="85"/>
                    <a:pt x="44" y="89"/>
                  </a:cubicBezTo>
                  <a:cubicBezTo>
                    <a:pt x="40" y="89"/>
                    <a:pt x="37" y="84"/>
                    <a:pt x="32" y="87"/>
                  </a:cubicBezTo>
                  <a:cubicBezTo>
                    <a:pt x="26" y="89"/>
                    <a:pt x="22" y="98"/>
                    <a:pt x="15" y="98"/>
                  </a:cubicBezTo>
                  <a:cubicBezTo>
                    <a:pt x="10" y="105"/>
                    <a:pt x="12" y="96"/>
                    <a:pt x="11" y="91"/>
                  </a:cubicBezTo>
                  <a:cubicBezTo>
                    <a:pt x="10" y="85"/>
                    <a:pt x="6" y="78"/>
                    <a:pt x="11" y="74"/>
                  </a:cubicBezTo>
                  <a:cubicBezTo>
                    <a:pt x="14" y="71"/>
                    <a:pt x="17" y="64"/>
                    <a:pt x="14" y="61"/>
                  </a:cubicBezTo>
                  <a:cubicBezTo>
                    <a:pt x="9" y="58"/>
                    <a:pt x="15" y="46"/>
                    <a:pt x="8" y="46"/>
                  </a:cubicBezTo>
                  <a:cubicBezTo>
                    <a:pt x="0" y="46"/>
                    <a:pt x="8" y="41"/>
                    <a:pt x="11" y="40"/>
                  </a:cubicBezTo>
                  <a:cubicBezTo>
                    <a:pt x="15" y="44"/>
                    <a:pt x="22" y="41"/>
                    <a:pt x="17" y="35"/>
                  </a:cubicBezTo>
                  <a:cubicBezTo>
                    <a:pt x="14" y="32"/>
                    <a:pt x="12" y="27"/>
                    <a:pt x="10" y="24"/>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21" name="Freeform 342">
              <a:extLst>
                <a:ext uri="{FF2B5EF4-FFF2-40B4-BE49-F238E27FC236}">
                  <a16:creationId xmlns:a16="http://schemas.microsoft.com/office/drawing/2014/main" id="{7198348B-9EA1-406B-A98C-0C52B722B38C}"/>
                </a:ext>
              </a:extLst>
            </p:cNvPr>
            <p:cNvSpPr>
              <a:spLocks noEditPoints="1"/>
            </p:cNvSpPr>
            <p:nvPr/>
          </p:nvSpPr>
          <p:spPr bwMode="auto">
            <a:xfrm>
              <a:off x="3586643" y="4298313"/>
              <a:ext cx="362787" cy="386609"/>
            </a:xfrm>
            <a:custGeom>
              <a:avLst/>
              <a:gdLst/>
              <a:ahLst/>
              <a:cxnLst>
                <a:cxn ang="0">
                  <a:pos x="584" y="717"/>
                </a:cxn>
                <a:cxn ang="0">
                  <a:pos x="583" y="683"/>
                </a:cxn>
                <a:cxn ang="0">
                  <a:pos x="637" y="685"/>
                </a:cxn>
                <a:cxn ang="0">
                  <a:pos x="619" y="734"/>
                </a:cxn>
                <a:cxn ang="0">
                  <a:pos x="539" y="12"/>
                </a:cxn>
                <a:cxn ang="0">
                  <a:pos x="552" y="60"/>
                </a:cxn>
                <a:cxn ang="0">
                  <a:pos x="577" y="89"/>
                </a:cxn>
                <a:cxn ang="0">
                  <a:pos x="592" y="136"/>
                </a:cxn>
                <a:cxn ang="0">
                  <a:pos x="623" y="196"/>
                </a:cxn>
                <a:cxn ang="0">
                  <a:pos x="650" y="228"/>
                </a:cxn>
                <a:cxn ang="0">
                  <a:pos x="671" y="260"/>
                </a:cxn>
                <a:cxn ang="0">
                  <a:pos x="701" y="301"/>
                </a:cxn>
                <a:cxn ang="0">
                  <a:pos x="725" y="346"/>
                </a:cxn>
                <a:cxn ang="0">
                  <a:pos x="732" y="409"/>
                </a:cxn>
                <a:cxn ang="0">
                  <a:pos x="714" y="491"/>
                </a:cxn>
                <a:cxn ang="0">
                  <a:pos x="688" y="536"/>
                </a:cxn>
                <a:cxn ang="0">
                  <a:pos x="669" y="602"/>
                </a:cxn>
                <a:cxn ang="0">
                  <a:pos x="614" y="633"/>
                </a:cxn>
                <a:cxn ang="0">
                  <a:pos x="589" y="631"/>
                </a:cxn>
                <a:cxn ang="0">
                  <a:pos x="567" y="628"/>
                </a:cxn>
                <a:cxn ang="0">
                  <a:pos x="514" y="627"/>
                </a:cxn>
                <a:cxn ang="0">
                  <a:pos x="481" y="573"/>
                </a:cxn>
                <a:cxn ang="0">
                  <a:pos x="461" y="559"/>
                </a:cxn>
                <a:cxn ang="0">
                  <a:pos x="446" y="556"/>
                </a:cxn>
                <a:cxn ang="0">
                  <a:pos x="446" y="532"/>
                </a:cxn>
                <a:cxn ang="0">
                  <a:pos x="449" y="504"/>
                </a:cxn>
                <a:cxn ang="0">
                  <a:pos x="415" y="545"/>
                </a:cxn>
                <a:cxn ang="0">
                  <a:pos x="388" y="509"/>
                </a:cxn>
                <a:cxn ang="0">
                  <a:pos x="363" y="485"/>
                </a:cxn>
                <a:cxn ang="0">
                  <a:pos x="319" y="473"/>
                </a:cxn>
                <a:cxn ang="0">
                  <a:pos x="229" y="492"/>
                </a:cxn>
                <a:cxn ang="0">
                  <a:pos x="172" y="526"/>
                </a:cxn>
                <a:cxn ang="0">
                  <a:pos x="118" y="535"/>
                </a:cxn>
                <a:cxn ang="0">
                  <a:pos x="64" y="551"/>
                </a:cxn>
                <a:cxn ang="0">
                  <a:pos x="48" y="514"/>
                </a:cxn>
                <a:cxn ang="0">
                  <a:pos x="19" y="389"/>
                </a:cxn>
                <a:cxn ang="0">
                  <a:pos x="6" y="350"/>
                </a:cxn>
                <a:cxn ang="0">
                  <a:pos x="12" y="342"/>
                </a:cxn>
                <a:cxn ang="0">
                  <a:pos x="8" y="307"/>
                </a:cxn>
                <a:cxn ang="0">
                  <a:pos x="18" y="253"/>
                </a:cxn>
                <a:cxn ang="0">
                  <a:pos x="54" y="233"/>
                </a:cxn>
                <a:cxn ang="0">
                  <a:pos x="107" y="209"/>
                </a:cxn>
                <a:cxn ang="0">
                  <a:pos x="156" y="177"/>
                </a:cxn>
                <a:cxn ang="0">
                  <a:pos x="177" y="128"/>
                </a:cxn>
                <a:cxn ang="0">
                  <a:pos x="195" y="134"/>
                </a:cxn>
                <a:cxn ang="0">
                  <a:pos x="209" y="122"/>
                </a:cxn>
                <a:cxn ang="0">
                  <a:pos x="220" y="97"/>
                </a:cxn>
                <a:cxn ang="0">
                  <a:pos x="244" y="74"/>
                </a:cxn>
                <a:cxn ang="0">
                  <a:pos x="270" y="84"/>
                </a:cxn>
                <a:cxn ang="0">
                  <a:pos x="291" y="91"/>
                </a:cxn>
                <a:cxn ang="0">
                  <a:pos x="300" y="74"/>
                </a:cxn>
                <a:cxn ang="0">
                  <a:pos x="319" y="41"/>
                </a:cxn>
                <a:cxn ang="0">
                  <a:pos x="358" y="29"/>
                </a:cxn>
                <a:cxn ang="0">
                  <a:pos x="361" y="14"/>
                </a:cxn>
                <a:cxn ang="0">
                  <a:pos x="403" y="32"/>
                </a:cxn>
                <a:cxn ang="0">
                  <a:pos x="429" y="32"/>
                </a:cxn>
                <a:cxn ang="0">
                  <a:pos x="414" y="64"/>
                </a:cxn>
                <a:cxn ang="0">
                  <a:pos x="427" y="113"/>
                </a:cxn>
                <a:cxn ang="0">
                  <a:pos x="473" y="141"/>
                </a:cxn>
                <a:cxn ang="0">
                  <a:pos x="513" y="124"/>
                </a:cxn>
                <a:cxn ang="0">
                  <a:pos x="517" y="66"/>
                </a:cxn>
                <a:cxn ang="0">
                  <a:pos x="524" y="23"/>
                </a:cxn>
              </a:cxnLst>
              <a:rect l="0" t="0" r="r" b="b"/>
              <a:pathLst>
                <a:path w="734" h="746">
                  <a:moveTo>
                    <a:pt x="610" y="746"/>
                  </a:moveTo>
                  <a:cubicBezTo>
                    <a:pt x="603" y="741"/>
                    <a:pt x="593" y="739"/>
                    <a:pt x="589" y="729"/>
                  </a:cubicBezTo>
                  <a:cubicBezTo>
                    <a:pt x="588" y="726"/>
                    <a:pt x="581" y="719"/>
                    <a:pt x="584" y="717"/>
                  </a:cubicBezTo>
                  <a:cubicBezTo>
                    <a:pt x="587" y="719"/>
                    <a:pt x="593" y="721"/>
                    <a:pt x="589" y="714"/>
                  </a:cubicBezTo>
                  <a:cubicBezTo>
                    <a:pt x="582" y="706"/>
                    <a:pt x="575" y="697"/>
                    <a:pt x="574" y="685"/>
                  </a:cubicBezTo>
                  <a:cubicBezTo>
                    <a:pt x="572" y="677"/>
                    <a:pt x="580" y="682"/>
                    <a:pt x="583" y="683"/>
                  </a:cubicBezTo>
                  <a:cubicBezTo>
                    <a:pt x="590" y="685"/>
                    <a:pt x="598" y="688"/>
                    <a:pt x="605" y="691"/>
                  </a:cubicBezTo>
                  <a:cubicBezTo>
                    <a:pt x="612" y="692"/>
                    <a:pt x="619" y="686"/>
                    <a:pt x="626" y="688"/>
                  </a:cubicBezTo>
                  <a:cubicBezTo>
                    <a:pt x="629" y="684"/>
                    <a:pt x="634" y="680"/>
                    <a:pt x="637" y="685"/>
                  </a:cubicBezTo>
                  <a:cubicBezTo>
                    <a:pt x="640" y="689"/>
                    <a:pt x="639" y="696"/>
                    <a:pt x="639" y="701"/>
                  </a:cubicBezTo>
                  <a:cubicBezTo>
                    <a:pt x="637" y="709"/>
                    <a:pt x="632" y="716"/>
                    <a:pt x="632" y="725"/>
                  </a:cubicBezTo>
                  <a:cubicBezTo>
                    <a:pt x="630" y="732"/>
                    <a:pt x="623" y="729"/>
                    <a:pt x="619" y="734"/>
                  </a:cubicBezTo>
                  <a:cubicBezTo>
                    <a:pt x="616" y="737"/>
                    <a:pt x="615" y="745"/>
                    <a:pt x="610" y="746"/>
                  </a:cubicBezTo>
                  <a:close/>
                  <a:moveTo>
                    <a:pt x="531" y="0"/>
                  </a:moveTo>
                  <a:cubicBezTo>
                    <a:pt x="536" y="2"/>
                    <a:pt x="539" y="6"/>
                    <a:pt x="539" y="12"/>
                  </a:cubicBezTo>
                  <a:cubicBezTo>
                    <a:pt x="539" y="18"/>
                    <a:pt x="539" y="26"/>
                    <a:pt x="545" y="25"/>
                  </a:cubicBezTo>
                  <a:cubicBezTo>
                    <a:pt x="550" y="28"/>
                    <a:pt x="540" y="36"/>
                    <a:pt x="545" y="38"/>
                  </a:cubicBezTo>
                  <a:cubicBezTo>
                    <a:pt x="552" y="40"/>
                    <a:pt x="551" y="52"/>
                    <a:pt x="552" y="60"/>
                  </a:cubicBezTo>
                  <a:cubicBezTo>
                    <a:pt x="552" y="67"/>
                    <a:pt x="554" y="75"/>
                    <a:pt x="558" y="82"/>
                  </a:cubicBezTo>
                  <a:cubicBezTo>
                    <a:pt x="562" y="87"/>
                    <a:pt x="565" y="79"/>
                    <a:pt x="568" y="78"/>
                  </a:cubicBezTo>
                  <a:cubicBezTo>
                    <a:pt x="569" y="84"/>
                    <a:pt x="573" y="86"/>
                    <a:pt x="577" y="89"/>
                  </a:cubicBezTo>
                  <a:cubicBezTo>
                    <a:pt x="581" y="91"/>
                    <a:pt x="584" y="94"/>
                    <a:pt x="583" y="100"/>
                  </a:cubicBezTo>
                  <a:cubicBezTo>
                    <a:pt x="583" y="108"/>
                    <a:pt x="587" y="115"/>
                    <a:pt x="585" y="123"/>
                  </a:cubicBezTo>
                  <a:cubicBezTo>
                    <a:pt x="585" y="128"/>
                    <a:pt x="590" y="131"/>
                    <a:pt x="592" y="136"/>
                  </a:cubicBezTo>
                  <a:cubicBezTo>
                    <a:pt x="598" y="144"/>
                    <a:pt x="599" y="156"/>
                    <a:pt x="596" y="167"/>
                  </a:cubicBezTo>
                  <a:cubicBezTo>
                    <a:pt x="600" y="172"/>
                    <a:pt x="600" y="180"/>
                    <a:pt x="604" y="186"/>
                  </a:cubicBezTo>
                  <a:cubicBezTo>
                    <a:pt x="610" y="190"/>
                    <a:pt x="616" y="196"/>
                    <a:pt x="623" y="196"/>
                  </a:cubicBezTo>
                  <a:cubicBezTo>
                    <a:pt x="626" y="204"/>
                    <a:pt x="632" y="209"/>
                    <a:pt x="638" y="210"/>
                  </a:cubicBezTo>
                  <a:cubicBezTo>
                    <a:pt x="642" y="210"/>
                    <a:pt x="650" y="210"/>
                    <a:pt x="646" y="216"/>
                  </a:cubicBezTo>
                  <a:cubicBezTo>
                    <a:pt x="642" y="221"/>
                    <a:pt x="646" y="226"/>
                    <a:pt x="650" y="228"/>
                  </a:cubicBezTo>
                  <a:cubicBezTo>
                    <a:pt x="656" y="230"/>
                    <a:pt x="655" y="240"/>
                    <a:pt x="658" y="246"/>
                  </a:cubicBezTo>
                  <a:cubicBezTo>
                    <a:pt x="661" y="253"/>
                    <a:pt x="660" y="264"/>
                    <a:pt x="667" y="267"/>
                  </a:cubicBezTo>
                  <a:cubicBezTo>
                    <a:pt x="674" y="273"/>
                    <a:pt x="666" y="256"/>
                    <a:pt x="671" y="260"/>
                  </a:cubicBezTo>
                  <a:cubicBezTo>
                    <a:pt x="674" y="264"/>
                    <a:pt x="679" y="264"/>
                    <a:pt x="682" y="267"/>
                  </a:cubicBezTo>
                  <a:cubicBezTo>
                    <a:pt x="685" y="274"/>
                    <a:pt x="683" y="282"/>
                    <a:pt x="685" y="289"/>
                  </a:cubicBezTo>
                  <a:cubicBezTo>
                    <a:pt x="689" y="294"/>
                    <a:pt x="694" y="300"/>
                    <a:pt x="701" y="301"/>
                  </a:cubicBezTo>
                  <a:cubicBezTo>
                    <a:pt x="705" y="304"/>
                    <a:pt x="704" y="315"/>
                    <a:pt x="711" y="315"/>
                  </a:cubicBezTo>
                  <a:cubicBezTo>
                    <a:pt x="715" y="318"/>
                    <a:pt x="712" y="328"/>
                    <a:pt x="718" y="329"/>
                  </a:cubicBezTo>
                  <a:cubicBezTo>
                    <a:pt x="724" y="330"/>
                    <a:pt x="723" y="340"/>
                    <a:pt x="725" y="346"/>
                  </a:cubicBezTo>
                  <a:cubicBezTo>
                    <a:pt x="725" y="353"/>
                    <a:pt x="726" y="361"/>
                    <a:pt x="725" y="368"/>
                  </a:cubicBezTo>
                  <a:cubicBezTo>
                    <a:pt x="721" y="373"/>
                    <a:pt x="725" y="378"/>
                    <a:pt x="727" y="382"/>
                  </a:cubicBezTo>
                  <a:cubicBezTo>
                    <a:pt x="731" y="390"/>
                    <a:pt x="734" y="400"/>
                    <a:pt x="732" y="409"/>
                  </a:cubicBezTo>
                  <a:cubicBezTo>
                    <a:pt x="728" y="420"/>
                    <a:pt x="728" y="433"/>
                    <a:pt x="724" y="444"/>
                  </a:cubicBezTo>
                  <a:cubicBezTo>
                    <a:pt x="721" y="450"/>
                    <a:pt x="725" y="457"/>
                    <a:pt x="723" y="464"/>
                  </a:cubicBezTo>
                  <a:cubicBezTo>
                    <a:pt x="723" y="474"/>
                    <a:pt x="715" y="481"/>
                    <a:pt x="714" y="491"/>
                  </a:cubicBezTo>
                  <a:cubicBezTo>
                    <a:pt x="711" y="496"/>
                    <a:pt x="709" y="501"/>
                    <a:pt x="703" y="502"/>
                  </a:cubicBezTo>
                  <a:cubicBezTo>
                    <a:pt x="699" y="503"/>
                    <a:pt x="696" y="510"/>
                    <a:pt x="694" y="515"/>
                  </a:cubicBezTo>
                  <a:cubicBezTo>
                    <a:pt x="693" y="522"/>
                    <a:pt x="693" y="530"/>
                    <a:pt x="688" y="536"/>
                  </a:cubicBezTo>
                  <a:cubicBezTo>
                    <a:pt x="684" y="540"/>
                    <a:pt x="686" y="546"/>
                    <a:pt x="684" y="551"/>
                  </a:cubicBezTo>
                  <a:cubicBezTo>
                    <a:pt x="682" y="558"/>
                    <a:pt x="673" y="558"/>
                    <a:pt x="673" y="568"/>
                  </a:cubicBezTo>
                  <a:cubicBezTo>
                    <a:pt x="670" y="578"/>
                    <a:pt x="669" y="590"/>
                    <a:pt x="669" y="602"/>
                  </a:cubicBezTo>
                  <a:cubicBezTo>
                    <a:pt x="667" y="610"/>
                    <a:pt x="661" y="615"/>
                    <a:pt x="655" y="615"/>
                  </a:cubicBezTo>
                  <a:cubicBezTo>
                    <a:pt x="646" y="617"/>
                    <a:pt x="637" y="614"/>
                    <a:pt x="629" y="621"/>
                  </a:cubicBezTo>
                  <a:cubicBezTo>
                    <a:pt x="624" y="625"/>
                    <a:pt x="619" y="630"/>
                    <a:pt x="614" y="633"/>
                  </a:cubicBezTo>
                  <a:cubicBezTo>
                    <a:pt x="612" y="638"/>
                    <a:pt x="604" y="635"/>
                    <a:pt x="603" y="637"/>
                  </a:cubicBezTo>
                  <a:cubicBezTo>
                    <a:pt x="608" y="643"/>
                    <a:pt x="606" y="642"/>
                    <a:pt x="601" y="638"/>
                  </a:cubicBezTo>
                  <a:cubicBezTo>
                    <a:pt x="597" y="635"/>
                    <a:pt x="592" y="635"/>
                    <a:pt x="589" y="631"/>
                  </a:cubicBezTo>
                  <a:cubicBezTo>
                    <a:pt x="590" y="624"/>
                    <a:pt x="583" y="621"/>
                    <a:pt x="579" y="617"/>
                  </a:cubicBezTo>
                  <a:cubicBezTo>
                    <a:pt x="576" y="616"/>
                    <a:pt x="566" y="620"/>
                    <a:pt x="571" y="623"/>
                  </a:cubicBezTo>
                  <a:cubicBezTo>
                    <a:pt x="578" y="626"/>
                    <a:pt x="571" y="627"/>
                    <a:pt x="567" y="628"/>
                  </a:cubicBezTo>
                  <a:cubicBezTo>
                    <a:pt x="561" y="631"/>
                    <a:pt x="556" y="636"/>
                    <a:pt x="550" y="638"/>
                  </a:cubicBezTo>
                  <a:cubicBezTo>
                    <a:pt x="542" y="634"/>
                    <a:pt x="534" y="628"/>
                    <a:pt x="525" y="626"/>
                  </a:cubicBezTo>
                  <a:cubicBezTo>
                    <a:pt x="521" y="623"/>
                    <a:pt x="518" y="628"/>
                    <a:pt x="514" y="627"/>
                  </a:cubicBezTo>
                  <a:cubicBezTo>
                    <a:pt x="506" y="625"/>
                    <a:pt x="499" y="618"/>
                    <a:pt x="493" y="610"/>
                  </a:cubicBezTo>
                  <a:cubicBezTo>
                    <a:pt x="489" y="608"/>
                    <a:pt x="487" y="602"/>
                    <a:pt x="486" y="598"/>
                  </a:cubicBezTo>
                  <a:cubicBezTo>
                    <a:pt x="487" y="589"/>
                    <a:pt x="486" y="579"/>
                    <a:pt x="481" y="573"/>
                  </a:cubicBezTo>
                  <a:cubicBezTo>
                    <a:pt x="477" y="571"/>
                    <a:pt x="480" y="561"/>
                    <a:pt x="476" y="561"/>
                  </a:cubicBezTo>
                  <a:cubicBezTo>
                    <a:pt x="471" y="561"/>
                    <a:pt x="467" y="567"/>
                    <a:pt x="462" y="566"/>
                  </a:cubicBezTo>
                  <a:cubicBezTo>
                    <a:pt x="456" y="569"/>
                    <a:pt x="457" y="562"/>
                    <a:pt x="461" y="559"/>
                  </a:cubicBezTo>
                  <a:cubicBezTo>
                    <a:pt x="463" y="554"/>
                    <a:pt x="465" y="546"/>
                    <a:pt x="461" y="542"/>
                  </a:cubicBezTo>
                  <a:cubicBezTo>
                    <a:pt x="457" y="539"/>
                    <a:pt x="455" y="528"/>
                    <a:pt x="452" y="537"/>
                  </a:cubicBezTo>
                  <a:cubicBezTo>
                    <a:pt x="449" y="542"/>
                    <a:pt x="450" y="551"/>
                    <a:pt x="446" y="556"/>
                  </a:cubicBezTo>
                  <a:cubicBezTo>
                    <a:pt x="442" y="555"/>
                    <a:pt x="438" y="557"/>
                    <a:pt x="434" y="558"/>
                  </a:cubicBezTo>
                  <a:cubicBezTo>
                    <a:pt x="436" y="553"/>
                    <a:pt x="436" y="546"/>
                    <a:pt x="442" y="549"/>
                  </a:cubicBezTo>
                  <a:cubicBezTo>
                    <a:pt x="448" y="547"/>
                    <a:pt x="442" y="537"/>
                    <a:pt x="446" y="532"/>
                  </a:cubicBezTo>
                  <a:cubicBezTo>
                    <a:pt x="448" y="526"/>
                    <a:pt x="452" y="521"/>
                    <a:pt x="451" y="514"/>
                  </a:cubicBezTo>
                  <a:cubicBezTo>
                    <a:pt x="456" y="512"/>
                    <a:pt x="458" y="507"/>
                    <a:pt x="454" y="502"/>
                  </a:cubicBezTo>
                  <a:cubicBezTo>
                    <a:pt x="451" y="495"/>
                    <a:pt x="450" y="497"/>
                    <a:pt x="449" y="504"/>
                  </a:cubicBezTo>
                  <a:cubicBezTo>
                    <a:pt x="446" y="507"/>
                    <a:pt x="442" y="510"/>
                    <a:pt x="440" y="515"/>
                  </a:cubicBezTo>
                  <a:cubicBezTo>
                    <a:pt x="439" y="522"/>
                    <a:pt x="435" y="525"/>
                    <a:pt x="430" y="526"/>
                  </a:cubicBezTo>
                  <a:cubicBezTo>
                    <a:pt x="424" y="531"/>
                    <a:pt x="418" y="536"/>
                    <a:pt x="415" y="545"/>
                  </a:cubicBezTo>
                  <a:cubicBezTo>
                    <a:pt x="414" y="551"/>
                    <a:pt x="409" y="554"/>
                    <a:pt x="408" y="546"/>
                  </a:cubicBezTo>
                  <a:cubicBezTo>
                    <a:pt x="406" y="535"/>
                    <a:pt x="402" y="525"/>
                    <a:pt x="396" y="518"/>
                  </a:cubicBezTo>
                  <a:cubicBezTo>
                    <a:pt x="395" y="513"/>
                    <a:pt x="393" y="505"/>
                    <a:pt x="388" y="509"/>
                  </a:cubicBezTo>
                  <a:cubicBezTo>
                    <a:pt x="384" y="510"/>
                    <a:pt x="381" y="501"/>
                    <a:pt x="385" y="499"/>
                  </a:cubicBezTo>
                  <a:cubicBezTo>
                    <a:pt x="385" y="493"/>
                    <a:pt x="380" y="490"/>
                    <a:pt x="377" y="487"/>
                  </a:cubicBezTo>
                  <a:cubicBezTo>
                    <a:pt x="373" y="485"/>
                    <a:pt x="367" y="490"/>
                    <a:pt x="363" y="485"/>
                  </a:cubicBezTo>
                  <a:cubicBezTo>
                    <a:pt x="360" y="483"/>
                    <a:pt x="355" y="479"/>
                    <a:pt x="351" y="483"/>
                  </a:cubicBezTo>
                  <a:cubicBezTo>
                    <a:pt x="344" y="483"/>
                    <a:pt x="340" y="474"/>
                    <a:pt x="333" y="472"/>
                  </a:cubicBezTo>
                  <a:cubicBezTo>
                    <a:pt x="329" y="469"/>
                    <a:pt x="324" y="475"/>
                    <a:pt x="319" y="473"/>
                  </a:cubicBezTo>
                  <a:cubicBezTo>
                    <a:pt x="306" y="475"/>
                    <a:pt x="291" y="472"/>
                    <a:pt x="279" y="481"/>
                  </a:cubicBezTo>
                  <a:cubicBezTo>
                    <a:pt x="271" y="484"/>
                    <a:pt x="264" y="487"/>
                    <a:pt x="256" y="488"/>
                  </a:cubicBezTo>
                  <a:cubicBezTo>
                    <a:pt x="247" y="489"/>
                    <a:pt x="237" y="487"/>
                    <a:pt x="229" y="492"/>
                  </a:cubicBezTo>
                  <a:cubicBezTo>
                    <a:pt x="222" y="496"/>
                    <a:pt x="215" y="502"/>
                    <a:pt x="207" y="504"/>
                  </a:cubicBezTo>
                  <a:cubicBezTo>
                    <a:pt x="200" y="508"/>
                    <a:pt x="198" y="518"/>
                    <a:pt x="192" y="523"/>
                  </a:cubicBezTo>
                  <a:cubicBezTo>
                    <a:pt x="186" y="528"/>
                    <a:pt x="179" y="524"/>
                    <a:pt x="172" y="526"/>
                  </a:cubicBezTo>
                  <a:cubicBezTo>
                    <a:pt x="168" y="530"/>
                    <a:pt x="165" y="527"/>
                    <a:pt x="160" y="524"/>
                  </a:cubicBezTo>
                  <a:cubicBezTo>
                    <a:pt x="151" y="523"/>
                    <a:pt x="141" y="527"/>
                    <a:pt x="131" y="527"/>
                  </a:cubicBezTo>
                  <a:cubicBezTo>
                    <a:pt x="126" y="526"/>
                    <a:pt x="120" y="528"/>
                    <a:pt x="118" y="535"/>
                  </a:cubicBezTo>
                  <a:cubicBezTo>
                    <a:pt x="115" y="542"/>
                    <a:pt x="108" y="537"/>
                    <a:pt x="104" y="538"/>
                  </a:cubicBezTo>
                  <a:cubicBezTo>
                    <a:pt x="100" y="545"/>
                    <a:pt x="96" y="551"/>
                    <a:pt x="89" y="552"/>
                  </a:cubicBezTo>
                  <a:cubicBezTo>
                    <a:pt x="81" y="554"/>
                    <a:pt x="73" y="552"/>
                    <a:pt x="64" y="551"/>
                  </a:cubicBezTo>
                  <a:cubicBezTo>
                    <a:pt x="55" y="550"/>
                    <a:pt x="50" y="535"/>
                    <a:pt x="40" y="535"/>
                  </a:cubicBezTo>
                  <a:cubicBezTo>
                    <a:pt x="37" y="531"/>
                    <a:pt x="37" y="524"/>
                    <a:pt x="37" y="519"/>
                  </a:cubicBezTo>
                  <a:cubicBezTo>
                    <a:pt x="42" y="521"/>
                    <a:pt x="47" y="520"/>
                    <a:pt x="48" y="514"/>
                  </a:cubicBezTo>
                  <a:cubicBezTo>
                    <a:pt x="53" y="499"/>
                    <a:pt x="53" y="481"/>
                    <a:pt x="46" y="467"/>
                  </a:cubicBezTo>
                  <a:cubicBezTo>
                    <a:pt x="40" y="456"/>
                    <a:pt x="35" y="444"/>
                    <a:pt x="36" y="431"/>
                  </a:cubicBezTo>
                  <a:cubicBezTo>
                    <a:pt x="36" y="415"/>
                    <a:pt x="27" y="401"/>
                    <a:pt x="19" y="389"/>
                  </a:cubicBezTo>
                  <a:cubicBezTo>
                    <a:pt x="20" y="383"/>
                    <a:pt x="20" y="377"/>
                    <a:pt x="17" y="372"/>
                  </a:cubicBezTo>
                  <a:cubicBezTo>
                    <a:pt x="14" y="364"/>
                    <a:pt x="9" y="358"/>
                    <a:pt x="4" y="351"/>
                  </a:cubicBezTo>
                  <a:cubicBezTo>
                    <a:pt x="0" y="345"/>
                    <a:pt x="5" y="342"/>
                    <a:pt x="6" y="350"/>
                  </a:cubicBezTo>
                  <a:cubicBezTo>
                    <a:pt x="8" y="354"/>
                    <a:pt x="14" y="361"/>
                    <a:pt x="14" y="356"/>
                  </a:cubicBezTo>
                  <a:cubicBezTo>
                    <a:pt x="13" y="351"/>
                    <a:pt x="13" y="345"/>
                    <a:pt x="9" y="342"/>
                  </a:cubicBezTo>
                  <a:cubicBezTo>
                    <a:pt x="4" y="334"/>
                    <a:pt x="10" y="337"/>
                    <a:pt x="12" y="342"/>
                  </a:cubicBezTo>
                  <a:cubicBezTo>
                    <a:pt x="16" y="346"/>
                    <a:pt x="15" y="356"/>
                    <a:pt x="21" y="355"/>
                  </a:cubicBezTo>
                  <a:cubicBezTo>
                    <a:pt x="19" y="349"/>
                    <a:pt x="24" y="349"/>
                    <a:pt x="23" y="343"/>
                  </a:cubicBezTo>
                  <a:cubicBezTo>
                    <a:pt x="18" y="331"/>
                    <a:pt x="7" y="322"/>
                    <a:pt x="8" y="307"/>
                  </a:cubicBezTo>
                  <a:cubicBezTo>
                    <a:pt x="8" y="299"/>
                    <a:pt x="14" y="294"/>
                    <a:pt x="15" y="287"/>
                  </a:cubicBezTo>
                  <a:cubicBezTo>
                    <a:pt x="16" y="280"/>
                    <a:pt x="14" y="274"/>
                    <a:pt x="13" y="267"/>
                  </a:cubicBezTo>
                  <a:cubicBezTo>
                    <a:pt x="13" y="262"/>
                    <a:pt x="17" y="258"/>
                    <a:pt x="18" y="253"/>
                  </a:cubicBezTo>
                  <a:cubicBezTo>
                    <a:pt x="21" y="256"/>
                    <a:pt x="18" y="266"/>
                    <a:pt x="23" y="266"/>
                  </a:cubicBezTo>
                  <a:cubicBezTo>
                    <a:pt x="28" y="264"/>
                    <a:pt x="25" y="254"/>
                    <a:pt x="30" y="252"/>
                  </a:cubicBezTo>
                  <a:cubicBezTo>
                    <a:pt x="38" y="246"/>
                    <a:pt x="47" y="242"/>
                    <a:pt x="54" y="233"/>
                  </a:cubicBezTo>
                  <a:cubicBezTo>
                    <a:pt x="60" y="225"/>
                    <a:pt x="68" y="223"/>
                    <a:pt x="75" y="224"/>
                  </a:cubicBezTo>
                  <a:cubicBezTo>
                    <a:pt x="81" y="224"/>
                    <a:pt x="87" y="224"/>
                    <a:pt x="91" y="218"/>
                  </a:cubicBezTo>
                  <a:cubicBezTo>
                    <a:pt x="95" y="213"/>
                    <a:pt x="105" y="219"/>
                    <a:pt x="107" y="209"/>
                  </a:cubicBezTo>
                  <a:cubicBezTo>
                    <a:pt x="109" y="204"/>
                    <a:pt x="115" y="209"/>
                    <a:pt x="119" y="209"/>
                  </a:cubicBezTo>
                  <a:cubicBezTo>
                    <a:pt x="127" y="210"/>
                    <a:pt x="136" y="204"/>
                    <a:pt x="143" y="199"/>
                  </a:cubicBezTo>
                  <a:cubicBezTo>
                    <a:pt x="149" y="193"/>
                    <a:pt x="154" y="186"/>
                    <a:pt x="156" y="177"/>
                  </a:cubicBezTo>
                  <a:cubicBezTo>
                    <a:pt x="160" y="172"/>
                    <a:pt x="165" y="170"/>
                    <a:pt x="168" y="165"/>
                  </a:cubicBezTo>
                  <a:cubicBezTo>
                    <a:pt x="168" y="158"/>
                    <a:pt x="162" y="149"/>
                    <a:pt x="168" y="144"/>
                  </a:cubicBezTo>
                  <a:cubicBezTo>
                    <a:pt x="172" y="139"/>
                    <a:pt x="175" y="135"/>
                    <a:pt x="177" y="128"/>
                  </a:cubicBezTo>
                  <a:cubicBezTo>
                    <a:pt x="185" y="133"/>
                    <a:pt x="184" y="145"/>
                    <a:pt x="190" y="151"/>
                  </a:cubicBezTo>
                  <a:cubicBezTo>
                    <a:pt x="192" y="147"/>
                    <a:pt x="189" y="137"/>
                    <a:pt x="195" y="143"/>
                  </a:cubicBezTo>
                  <a:cubicBezTo>
                    <a:pt x="199" y="146"/>
                    <a:pt x="200" y="133"/>
                    <a:pt x="195" y="134"/>
                  </a:cubicBezTo>
                  <a:cubicBezTo>
                    <a:pt x="191" y="133"/>
                    <a:pt x="190" y="122"/>
                    <a:pt x="195" y="124"/>
                  </a:cubicBezTo>
                  <a:cubicBezTo>
                    <a:pt x="201" y="124"/>
                    <a:pt x="205" y="129"/>
                    <a:pt x="210" y="127"/>
                  </a:cubicBezTo>
                  <a:cubicBezTo>
                    <a:pt x="218" y="128"/>
                    <a:pt x="213" y="125"/>
                    <a:pt x="209" y="122"/>
                  </a:cubicBezTo>
                  <a:cubicBezTo>
                    <a:pt x="204" y="122"/>
                    <a:pt x="208" y="114"/>
                    <a:pt x="207" y="110"/>
                  </a:cubicBezTo>
                  <a:cubicBezTo>
                    <a:pt x="208" y="105"/>
                    <a:pt x="213" y="101"/>
                    <a:pt x="216" y="106"/>
                  </a:cubicBezTo>
                  <a:cubicBezTo>
                    <a:pt x="222" y="111"/>
                    <a:pt x="218" y="101"/>
                    <a:pt x="220" y="97"/>
                  </a:cubicBezTo>
                  <a:cubicBezTo>
                    <a:pt x="222" y="92"/>
                    <a:pt x="220" y="86"/>
                    <a:pt x="226" y="86"/>
                  </a:cubicBezTo>
                  <a:cubicBezTo>
                    <a:pt x="230" y="85"/>
                    <a:pt x="235" y="87"/>
                    <a:pt x="236" y="80"/>
                  </a:cubicBezTo>
                  <a:cubicBezTo>
                    <a:pt x="237" y="75"/>
                    <a:pt x="241" y="68"/>
                    <a:pt x="244" y="74"/>
                  </a:cubicBezTo>
                  <a:cubicBezTo>
                    <a:pt x="246" y="82"/>
                    <a:pt x="249" y="70"/>
                    <a:pt x="251" y="67"/>
                  </a:cubicBezTo>
                  <a:cubicBezTo>
                    <a:pt x="253" y="62"/>
                    <a:pt x="257" y="74"/>
                    <a:pt x="261" y="72"/>
                  </a:cubicBezTo>
                  <a:cubicBezTo>
                    <a:pt x="265" y="74"/>
                    <a:pt x="266" y="81"/>
                    <a:pt x="270" y="84"/>
                  </a:cubicBezTo>
                  <a:cubicBezTo>
                    <a:pt x="273" y="88"/>
                    <a:pt x="273" y="94"/>
                    <a:pt x="272" y="99"/>
                  </a:cubicBezTo>
                  <a:cubicBezTo>
                    <a:pt x="275" y="104"/>
                    <a:pt x="277" y="93"/>
                    <a:pt x="279" y="91"/>
                  </a:cubicBezTo>
                  <a:cubicBezTo>
                    <a:pt x="283" y="89"/>
                    <a:pt x="288" y="91"/>
                    <a:pt x="291" y="91"/>
                  </a:cubicBezTo>
                  <a:cubicBezTo>
                    <a:pt x="296" y="92"/>
                    <a:pt x="298" y="98"/>
                    <a:pt x="302" y="99"/>
                  </a:cubicBezTo>
                  <a:cubicBezTo>
                    <a:pt x="302" y="93"/>
                    <a:pt x="309" y="90"/>
                    <a:pt x="304" y="85"/>
                  </a:cubicBezTo>
                  <a:cubicBezTo>
                    <a:pt x="300" y="83"/>
                    <a:pt x="295" y="78"/>
                    <a:pt x="300" y="74"/>
                  </a:cubicBezTo>
                  <a:cubicBezTo>
                    <a:pt x="305" y="72"/>
                    <a:pt x="303" y="66"/>
                    <a:pt x="306" y="63"/>
                  </a:cubicBezTo>
                  <a:cubicBezTo>
                    <a:pt x="310" y="61"/>
                    <a:pt x="315" y="58"/>
                    <a:pt x="313" y="52"/>
                  </a:cubicBezTo>
                  <a:cubicBezTo>
                    <a:pt x="313" y="48"/>
                    <a:pt x="315" y="41"/>
                    <a:pt x="319" y="41"/>
                  </a:cubicBezTo>
                  <a:cubicBezTo>
                    <a:pt x="325" y="42"/>
                    <a:pt x="325" y="38"/>
                    <a:pt x="325" y="33"/>
                  </a:cubicBezTo>
                  <a:cubicBezTo>
                    <a:pt x="328" y="27"/>
                    <a:pt x="333" y="31"/>
                    <a:pt x="336" y="33"/>
                  </a:cubicBezTo>
                  <a:cubicBezTo>
                    <a:pt x="343" y="31"/>
                    <a:pt x="352" y="34"/>
                    <a:pt x="358" y="29"/>
                  </a:cubicBezTo>
                  <a:cubicBezTo>
                    <a:pt x="357" y="23"/>
                    <a:pt x="356" y="15"/>
                    <a:pt x="351" y="13"/>
                  </a:cubicBezTo>
                  <a:cubicBezTo>
                    <a:pt x="347" y="15"/>
                    <a:pt x="342" y="10"/>
                    <a:pt x="348" y="9"/>
                  </a:cubicBezTo>
                  <a:cubicBezTo>
                    <a:pt x="354" y="6"/>
                    <a:pt x="356" y="18"/>
                    <a:pt x="361" y="14"/>
                  </a:cubicBezTo>
                  <a:cubicBezTo>
                    <a:pt x="367" y="20"/>
                    <a:pt x="374" y="24"/>
                    <a:pt x="381" y="26"/>
                  </a:cubicBezTo>
                  <a:cubicBezTo>
                    <a:pt x="386" y="28"/>
                    <a:pt x="390" y="26"/>
                    <a:pt x="394" y="26"/>
                  </a:cubicBezTo>
                  <a:cubicBezTo>
                    <a:pt x="396" y="30"/>
                    <a:pt x="400" y="36"/>
                    <a:pt x="403" y="32"/>
                  </a:cubicBezTo>
                  <a:cubicBezTo>
                    <a:pt x="406" y="27"/>
                    <a:pt x="411" y="28"/>
                    <a:pt x="414" y="31"/>
                  </a:cubicBezTo>
                  <a:cubicBezTo>
                    <a:pt x="417" y="35"/>
                    <a:pt x="421" y="41"/>
                    <a:pt x="423" y="33"/>
                  </a:cubicBezTo>
                  <a:cubicBezTo>
                    <a:pt x="422" y="25"/>
                    <a:pt x="426" y="28"/>
                    <a:pt x="429" y="32"/>
                  </a:cubicBezTo>
                  <a:cubicBezTo>
                    <a:pt x="436" y="34"/>
                    <a:pt x="427" y="38"/>
                    <a:pt x="427" y="44"/>
                  </a:cubicBezTo>
                  <a:cubicBezTo>
                    <a:pt x="426" y="48"/>
                    <a:pt x="426" y="54"/>
                    <a:pt x="421" y="53"/>
                  </a:cubicBezTo>
                  <a:cubicBezTo>
                    <a:pt x="417" y="54"/>
                    <a:pt x="412" y="58"/>
                    <a:pt x="414" y="64"/>
                  </a:cubicBezTo>
                  <a:cubicBezTo>
                    <a:pt x="418" y="67"/>
                    <a:pt x="415" y="73"/>
                    <a:pt x="413" y="77"/>
                  </a:cubicBezTo>
                  <a:cubicBezTo>
                    <a:pt x="411" y="83"/>
                    <a:pt x="404" y="85"/>
                    <a:pt x="406" y="92"/>
                  </a:cubicBezTo>
                  <a:cubicBezTo>
                    <a:pt x="413" y="100"/>
                    <a:pt x="422" y="104"/>
                    <a:pt x="427" y="113"/>
                  </a:cubicBezTo>
                  <a:cubicBezTo>
                    <a:pt x="430" y="120"/>
                    <a:pt x="435" y="113"/>
                    <a:pt x="439" y="117"/>
                  </a:cubicBezTo>
                  <a:cubicBezTo>
                    <a:pt x="447" y="121"/>
                    <a:pt x="452" y="129"/>
                    <a:pt x="458" y="135"/>
                  </a:cubicBezTo>
                  <a:cubicBezTo>
                    <a:pt x="463" y="137"/>
                    <a:pt x="470" y="135"/>
                    <a:pt x="473" y="141"/>
                  </a:cubicBezTo>
                  <a:cubicBezTo>
                    <a:pt x="474" y="150"/>
                    <a:pt x="482" y="152"/>
                    <a:pt x="487" y="156"/>
                  </a:cubicBezTo>
                  <a:cubicBezTo>
                    <a:pt x="492" y="159"/>
                    <a:pt x="497" y="154"/>
                    <a:pt x="502" y="152"/>
                  </a:cubicBezTo>
                  <a:cubicBezTo>
                    <a:pt x="508" y="144"/>
                    <a:pt x="511" y="134"/>
                    <a:pt x="513" y="124"/>
                  </a:cubicBezTo>
                  <a:cubicBezTo>
                    <a:pt x="514" y="114"/>
                    <a:pt x="515" y="105"/>
                    <a:pt x="520" y="98"/>
                  </a:cubicBezTo>
                  <a:cubicBezTo>
                    <a:pt x="520" y="92"/>
                    <a:pt x="513" y="87"/>
                    <a:pt x="517" y="81"/>
                  </a:cubicBezTo>
                  <a:cubicBezTo>
                    <a:pt x="519" y="76"/>
                    <a:pt x="520" y="71"/>
                    <a:pt x="517" y="66"/>
                  </a:cubicBezTo>
                  <a:cubicBezTo>
                    <a:pt x="517" y="60"/>
                    <a:pt x="517" y="53"/>
                    <a:pt x="518" y="47"/>
                  </a:cubicBezTo>
                  <a:cubicBezTo>
                    <a:pt x="521" y="44"/>
                    <a:pt x="526" y="40"/>
                    <a:pt x="521" y="36"/>
                  </a:cubicBezTo>
                  <a:cubicBezTo>
                    <a:pt x="517" y="32"/>
                    <a:pt x="523" y="27"/>
                    <a:pt x="524" y="23"/>
                  </a:cubicBezTo>
                  <a:cubicBezTo>
                    <a:pt x="526" y="17"/>
                    <a:pt x="527" y="11"/>
                    <a:pt x="527" y="5"/>
                  </a:cubicBezTo>
                  <a:cubicBezTo>
                    <a:pt x="529" y="3"/>
                    <a:pt x="530" y="1"/>
                    <a:pt x="531" y="0"/>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22" name="Freeform 343">
              <a:extLst>
                <a:ext uri="{FF2B5EF4-FFF2-40B4-BE49-F238E27FC236}">
                  <a16:creationId xmlns:a16="http://schemas.microsoft.com/office/drawing/2014/main" id="{E8A97FF9-05B8-45AF-83C9-94FC4E48DB4A}"/>
                </a:ext>
              </a:extLst>
            </p:cNvPr>
            <p:cNvSpPr>
              <a:spLocks noEditPoints="1"/>
            </p:cNvSpPr>
            <p:nvPr/>
          </p:nvSpPr>
          <p:spPr bwMode="auto">
            <a:xfrm>
              <a:off x="4063030" y="4578651"/>
              <a:ext cx="109935" cy="142917"/>
            </a:xfrm>
            <a:custGeom>
              <a:avLst/>
              <a:gdLst/>
              <a:ahLst/>
              <a:cxnLst>
                <a:cxn ang="0">
                  <a:pos x="164" y="59"/>
                </a:cxn>
                <a:cxn ang="0">
                  <a:pos x="178" y="78"/>
                </a:cxn>
                <a:cxn ang="0">
                  <a:pos x="217" y="77"/>
                </a:cxn>
                <a:cxn ang="0">
                  <a:pos x="208" y="99"/>
                </a:cxn>
                <a:cxn ang="0">
                  <a:pos x="191" y="117"/>
                </a:cxn>
                <a:cxn ang="0">
                  <a:pos x="162" y="163"/>
                </a:cxn>
                <a:cxn ang="0">
                  <a:pos x="158" y="142"/>
                </a:cxn>
                <a:cxn ang="0">
                  <a:pos x="133" y="113"/>
                </a:cxn>
                <a:cxn ang="0">
                  <a:pos x="149" y="90"/>
                </a:cxn>
                <a:cxn ang="0">
                  <a:pos x="148" y="61"/>
                </a:cxn>
                <a:cxn ang="0">
                  <a:pos x="134" y="37"/>
                </a:cxn>
                <a:cxn ang="0">
                  <a:pos x="121" y="22"/>
                </a:cxn>
                <a:cxn ang="0">
                  <a:pos x="116" y="3"/>
                </a:cxn>
                <a:cxn ang="0">
                  <a:pos x="129" y="15"/>
                </a:cxn>
                <a:cxn ang="0">
                  <a:pos x="145" y="27"/>
                </a:cxn>
                <a:cxn ang="0">
                  <a:pos x="151" y="46"/>
                </a:cxn>
                <a:cxn ang="0">
                  <a:pos x="152" y="59"/>
                </a:cxn>
                <a:cxn ang="0">
                  <a:pos x="160" y="65"/>
                </a:cxn>
                <a:cxn ang="0">
                  <a:pos x="91" y="222"/>
                </a:cxn>
                <a:cxn ang="0">
                  <a:pos x="84" y="238"/>
                </a:cxn>
                <a:cxn ang="0">
                  <a:pos x="79" y="251"/>
                </a:cxn>
                <a:cxn ang="0">
                  <a:pos x="59" y="274"/>
                </a:cxn>
                <a:cxn ang="0">
                  <a:pos x="35" y="277"/>
                </a:cxn>
                <a:cxn ang="0">
                  <a:pos x="12" y="270"/>
                </a:cxn>
                <a:cxn ang="0">
                  <a:pos x="7" y="261"/>
                </a:cxn>
                <a:cxn ang="0">
                  <a:pos x="13" y="252"/>
                </a:cxn>
                <a:cxn ang="0">
                  <a:pos x="24" y="233"/>
                </a:cxn>
                <a:cxn ang="0">
                  <a:pos x="54" y="212"/>
                </a:cxn>
                <a:cxn ang="0">
                  <a:pos x="76" y="196"/>
                </a:cxn>
                <a:cxn ang="0">
                  <a:pos x="89" y="174"/>
                </a:cxn>
                <a:cxn ang="0">
                  <a:pos x="106" y="146"/>
                </a:cxn>
                <a:cxn ang="0">
                  <a:pos x="123" y="161"/>
                </a:cxn>
                <a:cxn ang="0">
                  <a:pos x="140" y="169"/>
                </a:cxn>
                <a:cxn ang="0">
                  <a:pos x="115" y="200"/>
                </a:cxn>
                <a:cxn ang="0">
                  <a:pos x="114" y="215"/>
                </a:cxn>
                <a:cxn ang="0">
                  <a:pos x="101" y="215"/>
                </a:cxn>
              </a:cxnLst>
              <a:rect l="0" t="0" r="r" b="b"/>
              <a:pathLst>
                <a:path w="221" h="281">
                  <a:moveTo>
                    <a:pt x="160" y="65"/>
                  </a:moveTo>
                  <a:cubicBezTo>
                    <a:pt x="165" y="69"/>
                    <a:pt x="168" y="66"/>
                    <a:pt x="164" y="59"/>
                  </a:cubicBezTo>
                  <a:cubicBezTo>
                    <a:pt x="164" y="53"/>
                    <a:pt x="171" y="60"/>
                    <a:pt x="172" y="64"/>
                  </a:cubicBezTo>
                  <a:cubicBezTo>
                    <a:pt x="174" y="69"/>
                    <a:pt x="172" y="77"/>
                    <a:pt x="178" y="78"/>
                  </a:cubicBezTo>
                  <a:cubicBezTo>
                    <a:pt x="185" y="80"/>
                    <a:pt x="192" y="87"/>
                    <a:pt x="200" y="85"/>
                  </a:cubicBezTo>
                  <a:cubicBezTo>
                    <a:pt x="205" y="81"/>
                    <a:pt x="210" y="75"/>
                    <a:pt x="217" y="77"/>
                  </a:cubicBezTo>
                  <a:cubicBezTo>
                    <a:pt x="221" y="80"/>
                    <a:pt x="218" y="88"/>
                    <a:pt x="217" y="92"/>
                  </a:cubicBezTo>
                  <a:cubicBezTo>
                    <a:pt x="217" y="100"/>
                    <a:pt x="212" y="99"/>
                    <a:pt x="208" y="99"/>
                  </a:cubicBezTo>
                  <a:cubicBezTo>
                    <a:pt x="207" y="104"/>
                    <a:pt x="207" y="111"/>
                    <a:pt x="201" y="108"/>
                  </a:cubicBezTo>
                  <a:cubicBezTo>
                    <a:pt x="197" y="108"/>
                    <a:pt x="189" y="110"/>
                    <a:pt x="191" y="117"/>
                  </a:cubicBezTo>
                  <a:cubicBezTo>
                    <a:pt x="194" y="122"/>
                    <a:pt x="193" y="128"/>
                    <a:pt x="188" y="130"/>
                  </a:cubicBezTo>
                  <a:cubicBezTo>
                    <a:pt x="179" y="141"/>
                    <a:pt x="174" y="158"/>
                    <a:pt x="162" y="163"/>
                  </a:cubicBezTo>
                  <a:cubicBezTo>
                    <a:pt x="158" y="164"/>
                    <a:pt x="154" y="159"/>
                    <a:pt x="152" y="156"/>
                  </a:cubicBezTo>
                  <a:cubicBezTo>
                    <a:pt x="153" y="150"/>
                    <a:pt x="157" y="147"/>
                    <a:pt x="158" y="142"/>
                  </a:cubicBezTo>
                  <a:cubicBezTo>
                    <a:pt x="162" y="138"/>
                    <a:pt x="162" y="132"/>
                    <a:pt x="157" y="130"/>
                  </a:cubicBezTo>
                  <a:cubicBezTo>
                    <a:pt x="150" y="121"/>
                    <a:pt x="138" y="123"/>
                    <a:pt x="133" y="113"/>
                  </a:cubicBezTo>
                  <a:cubicBezTo>
                    <a:pt x="136" y="109"/>
                    <a:pt x="141" y="108"/>
                    <a:pt x="146" y="104"/>
                  </a:cubicBezTo>
                  <a:cubicBezTo>
                    <a:pt x="151" y="102"/>
                    <a:pt x="149" y="95"/>
                    <a:pt x="149" y="90"/>
                  </a:cubicBezTo>
                  <a:cubicBezTo>
                    <a:pt x="150" y="85"/>
                    <a:pt x="156" y="81"/>
                    <a:pt x="152" y="76"/>
                  </a:cubicBezTo>
                  <a:cubicBezTo>
                    <a:pt x="148" y="71"/>
                    <a:pt x="151" y="65"/>
                    <a:pt x="148" y="61"/>
                  </a:cubicBezTo>
                  <a:cubicBezTo>
                    <a:pt x="146" y="56"/>
                    <a:pt x="143" y="52"/>
                    <a:pt x="140" y="48"/>
                  </a:cubicBezTo>
                  <a:cubicBezTo>
                    <a:pt x="142" y="43"/>
                    <a:pt x="137" y="39"/>
                    <a:pt x="134" y="37"/>
                  </a:cubicBezTo>
                  <a:cubicBezTo>
                    <a:pt x="129" y="34"/>
                    <a:pt x="141" y="45"/>
                    <a:pt x="136" y="45"/>
                  </a:cubicBezTo>
                  <a:cubicBezTo>
                    <a:pt x="131" y="37"/>
                    <a:pt x="127" y="29"/>
                    <a:pt x="121" y="22"/>
                  </a:cubicBezTo>
                  <a:cubicBezTo>
                    <a:pt x="118" y="18"/>
                    <a:pt x="120" y="14"/>
                    <a:pt x="117" y="9"/>
                  </a:cubicBezTo>
                  <a:cubicBezTo>
                    <a:pt x="115" y="5"/>
                    <a:pt x="108" y="1"/>
                    <a:pt x="116" y="3"/>
                  </a:cubicBezTo>
                  <a:cubicBezTo>
                    <a:pt x="121" y="0"/>
                    <a:pt x="116" y="8"/>
                    <a:pt x="120" y="11"/>
                  </a:cubicBezTo>
                  <a:cubicBezTo>
                    <a:pt x="123" y="16"/>
                    <a:pt x="125" y="11"/>
                    <a:pt x="129" y="15"/>
                  </a:cubicBezTo>
                  <a:cubicBezTo>
                    <a:pt x="133" y="17"/>
                    <a:pt x="138" y="17"/>
                    <a:pt x="138" y="22"/>
                  </a:cubicBezTo>
                  <a:cubicBezTo>
                    <a:pt x="142" y="17"/>
                    <a:pt x="141" y="25"/>
                    <a:pt x="145" y="27"/>
                  </a:cubicBezTo>
                  <a:cubicBezTo>
                    <a:pt x="148" y="30"/>
                    <a:pt x="146" y="35"/>
                    <a:pt x="142" y="33"/>
                  </a:cubicBezTo>
                  <a:cubicBezTo>
                    <a:pt x="145" y="37"/>
                    <a:pt x="151" y="40"/>
                    <a:pt x="151" y="46"/>
                  </a:cubicBezTo>
                  <a:cubicBezTo>
                    <a:pt x="145" y="44"/>
                    <a:pt x="158" y="55"/>
                    <a:pt x="151" y="53"/>
                  </a:cubicBezTo>
                  <a:cubicBezTo>
                    <a:pt x="143" y="52"/>
                    <a:pt x="153" y="55"/>
                    <a:pt x="152" y="59"/>
                  </a:cubicBezTo>
                  <a:cubicBezTo>
                    <a:pt x="155" y="61"/>
                    <a:pt x="161" y="58"/>
                    <a:pt x="159" y="65"/>
                  </a:cubicBezTo>
                  <a:cubicBezTo>
                    <a:pt x="158" y="65"/>
                    <a:pt x="160" y="65"/>
                    <a:pt x="160" y="65"/>
                  </a:cubicBezTo>
                  <a:close/>
                  <a:moveTo>
                    <a:pt x="101" y="215"/>
                  </a:moveTo>
                  <a:cubicBezTo>
                    <a:pt x="98" y="218"/>
                    <a:pt x="94" y="220"/>
                    <a:pt x="91" y="222"/>
                  </a:cubicBezTo>
                  <a:cubicBezTo>
                    <a:pt x="90" y="228"/>
                    <a:pt x="80" y="218"/>
                    <a:pt x="83" y="225"/>
                  </a:cubicBezTo>
                  <a:cubicBezTo>
                    <a:pt x="88" y="228"/>
                    <a:pt x="86" y="235"/>
                    <a:pt x="84" y="238"/>
                  </a:cubicBezTo>
                  <a:cubicBezTo>
                    <a:pt x="82" y="238"/>
                    <a:pt x="71" y="235"/>
                    <a:pt x="78" y="239"/>
                  </a:cubicBezTo>
                  <a:cubicBezTo>
                    <a:pt x="85" y="240"/>
                    <a:pt x="80" y="246"/>
                    <a:pt x="79" y="251"/>
                  </a:cubicBezTo>
                  <a:cubicBezTo>
                    <a:pt x="76" y="256"/>
                    <a:pt x="75" y="264"/>
                    <a:pt x="70" y="266"/>
                  </a:cubicBezTo>
                  <a:cubicBezTo>
                    <a:pt x="66" y="268"/>
                    <a:pt x="64" y="273"/>
                    <a:pt x="59" y="274"/>
                  </a:cubicBezTo>
                  <a:cubicBezTo>
                    <a:pt x="55" y="276"/>
                    <a:pt x="52" y="281"/>
                    <a:pt x="48" y="278"/>
                  </a:cubicBezTo>
                  <a:cubicBezTo>
                    <a:pt x="44" y="277"/>
                    <a:pt x="39" y="276"/>
                    <a:pt x="35" y="277"/>
                  </a:cubicBezTo>
                  <a:cubicBezTo>
                    <a:pt x="32" y="272"/>
                    <a:pt x="26" y="272"/>
                    <a:pt x="21" y="271"/>
                  </a:cubicBezTo>
                  <a:cubicBezTo>
                    <a:pt x="19" y="264"/>
                    <a:pt x="14" y="267"/>
                    <a:pt x="12" y="270"/>
                  </a:cubicBezTo>
                  <a:cubicBezTo>
                    <a:pt x="8" y="271"/>
                    <a:pt x="3" y="269"/>
                    <a:pt x="0" y="266"/>
                  </a:cubicBezTo>
                  <a:cubicBezTo>
                    <a:pt x="3" y="264"/>
                    <a:pt x="1" y="260"/>
                    <a:pt x="7" y="261"/>
                  </a:cubicBezTo>
                  <a:cubicBezTo>
                    <a:pt x="0" y="253"/>
                    <a:pt x="7" y="258"/>
                    <a:pt x="9" y="258"/>
                  </a:cubicBezTo>
                  <a:cubicBezTo>
                    <a:pt x="4" y="253"/>
                    <a:pt x="8" y="249"/>
                    <a:pt x="13" y="252"/>
                  </a:cubicBezTo>
                  <a:cubicBezTo>
                    <a:pt x="19" y="253"/>
                    <a:pt x="8" y="245"/>
                    <a:pt x="14" y="242"/>
                  </a:cubicBezTo>
                  <a:cubicBezTo>
                    <a:pt x="18" y="240"/>
                    <a:pt x="21" y="236"/>
                    <a:pt x="24" y="233"/>
                  </a:cubicBezTo>
                  <a:cubicBezTo>
                    <a:pt x="27" y="229"/>
                    <a:pt x="30" y="225"/>
                    <a:pt x="34" y="223"/>
                  </a:cubicBezTo>
                  <a:cubicBezTo>
                    <a:pt x="41" y="220"/>
                    <a:pt x="49" y="218"/>
                    <a:pt x="54" y="212"/>
                  </a:cubicBezTo>
                  <a:cubicBezTo>
                    <a:pt x="58" y="211"/>
                    <a:pt x="63" y="208"/>
                    <a:pt x="64" y="203"/>
                  </a:cubicBezTo>
                  <a:cubicBezTo>
                    <a:pt x="67" y="198"/>
                    <a:pt x="72" y="200"/>
                    <a:pt x="76" y="196"/>
                  </a:cubicBezTo>
                  <a:cubicBezTo>
                    <a:pt x="80" y="195"/>
                    <a:pt x="83" y="190"/>
                    <a:pt x="85" y="187"/>
                  </a:cubicBezTo>
                  <a:cubicBezTo>
                    <a:pt x="91" y="185"/>
                    <a:pt x="87" y="179"/>
                    <a:pt x="89" y="174"/>
                  </a:cubicBezTo>
                  <a:cubicBezTo>
                    <a:pt x="91" y="170"/>
                    <a:pt x="95" y="171"/>
                    <a:pt x="99" y="167"/>
                  </a:cubicBezTo>
                  <a:cubicBezTo>
                    <a:pt x="106" y="164"/>
                    <a:pt x="101" y="152"/>
                    <a:pt x="106" y="146"/>
                  </a:cubicBezTo>
                  <a:cubicBezTo>
                    <a:pt x="108" y="140"/>
                    <a:pt x="114" y="145"/>
                    <a:pt x="115" y="148"/>
                  </a:cubicBezTo>
                  <a:cubicBezTo>
                    <a:pt x="121" y="148"/>
                    <a:pt x="118" y="159"/>
                    <a:pt x="123" y="161"/>
                  </a:cubicBezTo>
                  <a:cubicBezTo>
                    <a:pt x="127" y="158"/>
                    <a:pt x="132" y="152"/>
                    <a:pt x="137" y="155"/>
                  </a:cubicBezTo>
                  <a:cubicBezTo>
                    <a:pt x="141" y="160"/>
                    <a:pt x="135" y="165"/>
                    <a:pt x="140" y="169"/>
                  </a:cubicBezTo>
                  <a:cubicBezTo>
                    <a:pt x="141" y="174"/>
                    <a:pt x="135" y="177"/>
                    <a:pt x="134" y="182"/>
                  </a:cubicBezTo>
                  <a:cubicBezTo>
                    <a:pt x="128" y="188"/>
                    <a:pt x="122" y="195"/>
                    <a:pt x="115" y="200"/>
                  </a:cubicBezTo>
                  <a:cubicBezTo>
                    <a:pt x="112" y="203"/>
                    <a:pt x="105" y="205"/>
                    <a:pt x="111" y="210"/>
                  </a:cubicBezTo>
                  <a:cubicBezTo>
                    <a:pt x="115" y="210"/>
                    <a:pt x="121" y="215"/>
                    <a:pt x="114" y="215"/>
                  </a:cubicBezTo>
                  <a:cubicBezTo>
                    <a:pt x="110" y="215"/>
                    <a:pt x="106" y="211"/>
                    <a:pt x="102" y="215"/>
                  </a:cubicBezTo>
                  <a:cubicBezTo>
                    <a:pt x="103" y="214"/>
                    <a:pt x="101" y="216"/>
                    <a:pt x="101" y="215"/>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23" name="Freeform 344">
              <a:extLst>
                <a:ext uri="{FF2B5EF4-FFF2-40B4-BE49-F238E27FC236}">
                  <a16:creationId xmlns:a16="http://schemas.microsoft.com/office/drawing/2014/main" id="{1E9FBE66-C55E-4670-B40C-8CD944DCE3C9}"/>
                </a:ext>
              </a:extLst>
            </p:cNvPr>
            <p:cNvSpPr>
              <a:spLocks noEditPoints="1"/>
            </p:cNvSpPr>
            <p:nvPr/>
          </p:nvSpPr>
          <p:spPr bwMode="auto">
            <a:xfrm>
              <a:off x="1327471" y="3187959"/>
              <a:ext cx="787871" cy="489216"/>
            </a:xfrm>
            <a:custGeom>
              <a:avLst/>
              <a:gdLst/>
              <a:ahLst/>
              <a:cxnLst>
                <a:cxn ang="0">
                  <a:pos x="291" y="762"/>
                </a:cxn>
                <a:cxn ang="0">
                  <a:pos x="1575" y="769"/>
                </a:cxn>
                <a:cxn ang="0">
                  <a:pos x="1558" y="808"/>
                </a:cxn>
                <a:cxn ang="0">
                  <a:pos x="1011" y="456"/>
                </a:cxn>
                <a:cxn ang="0">
                  <a:pos x="1052" y="435"/>
                </a:cxn>
                <a:cxn ang="0">
                  <a:pos x="1128" y="5"/>
                </a:cxn>
                <a:cxn ang="0">
                  <a:pos x="1357" y="26"/>
                </a:cxn>
                <a:cxn ang="0">
                  <a:pos x="1192" y="103"/>
                </a:cxn>
                <a:cxn ang="0">
                  <a:pos x="1053" y="154"/>
                </a:cxn>
                <a:cxn ang="0">
                  <a:pos x="1013" y="115"/>
                </a:cxn>
                <a:cxn ang="0">
                  <a:pos x="1145" y="55"/>
                </a:cxn>
                <a:cxn ang="0">
                  <a:pos x="970" y="70"/>
                </a:cxn>
                <a:cxn ang="0">
                  <a:pos x="857" y="86"/>
                </a:cxn>
                <a:cxn ang="0">
                  <a:pos x="654" y="107"/>
                </a:cxn>
                <a:cxn ang="0">
                  <a:pos x="805" y="119"/>
                </a:cxn>
                <a:cxn ang="0">
                  <a:pos x="450" y="135"/>
                </a:cxn>
                <a:cxn ang="0">
                  <a:pos x="456" y="158"/>
                </a:cxn>
                <a:cxn ang="0">
                  <a:pos x="578" y="185"/>
                </a:cxn>
                <a:cxn ang="0">
                  <a:pos x="731" y="170"/>
                </a:cxn>
                <a:cxn ang="0">
                  <a:pos x="913" y="166"/>
                </a:cxn>
                <a:cxn ang="0">
                  <a:pos x="1008" y="195"/>
                </a:cxn>
                <a:cxn ang="0">
                  <a:pos x="290" y="257"/>
                </a:cxn>
                <a:cxn ang="0">
                  <a:pos x="358" y="268"/>
                </a:cxn>
                <a:cxn ang="0">
                  <a:pos x="766" y="270"/>
                </a:cxn>
                <a:cxn ang="0">
                  <a:pos x="804" y="248"/>
                </a:cxn>
                <a:cxn ang="0">
                  <a:pos x="1148" y="414"/>
                </a:cxn>
                <a:cxn ang="0">
                  <a:pos x="1173" y="323"/>
                </a:cxn>
                <a:cxn ang="0">
                  <a:pos x="981" y="289"/>
                </a:cxn>
                <a:cxn ang="0">
                  <a:pos x="988" y="250"/>
                </a:cxn>
                <a:cxn ang="0">
                  <a:pos x="1096" y="233"/>
                </a:cxn>
                <a:cxn ang="0">
                  <a:pos x="1262" y="270"/>
                </a:cxn>
                <a:cxn ang="0">
                  <a:pos x="1316" y="332"/>
                </a:cxn>
                <a:cxn ang="0">
                  <a:pos x="1401" y="415"/>
                </a:cxn>
                <a:cxn ang="0">
                  <a:pos x="1380" y="448"/>
                </a:cxn>
                <a:cxn ang="0">
                  <a:pos x="503" y="235"/>
                </a:cxn>
                <a:cxn ang="0">
                  <a:pos x="720" y="298"/>
                </a:cxn>
                <a:cxn ang="0">
                  <a:pos x="445" y="313"/>
                </a:cxn>
                <a:cxn ang="0">
                  <a:pos x="422" y="240"/>
                </a:cxn>
                <a:cxn ang="0">
                  <a:pos x="1168" y="888"/>
                </a:cxn>
                <a:cxn ang="0">
                  <a:pos x="919" y="800"/>
                </a:cxn>
                <a:cxn ang="0">
                  <a:pos x="295" y="751"/>
                </a:cxn>
                <a:cxn ang="0">
                  <a:pos x="190" y="614"/>
                </a:cxn>
                <a:cxn ang="0">
                  <a:pos x="94" y="321"/>
                </a:cxn>
                <a:cxn ang="0">
                  <a:pos x="230" y="286"/>
                </a:cxn>
                <a:cxn ang="0">
                  <a:pos x="593" y="359"/>
                </a:cxn>
                <a:cxn ang="0">
                  <a:pos x="808" y="343"/>
                </a:cxn>
                <a:cxn ang="0">
                  <a:pos x="805" y="279"/>
                </a:cxn>
                <a:cxn ang="0">
                  <a:pos x="953" y="339"/>
                </a:cxn>
                <a:cxn ang="0">
                  <a:pos x="1074" y="369"/>
                </a:cxn>
                <a:cxn ang="0">
                  <a:pos x="966" y="428"/>
                </a:cxn>
                <a:cxn ang="0">
                  <a:pos x="846" y="558"/>
                </a:cxn>
                <a:cxn ang="0">
                  <a:pos x="1116" y="737"/>
                </a:cxn>
                <a:cxn ang="0">
                  <a:pos x="1149" y="513"/>
                </a:cxn>
                <a:cxn ang="0">
                  <a:pos x="1331" y="568"/>
                </a:cxn>
                <a:cxn ang="0">
                  <a:pos x="1445" y="619"/>
                </a:cxn>
                <a:cxn ang="0">
                  <a:pos x="1534" y="713"/>
                </a:cxn>
                <a:cxn ang="0">
                  <a:pos x="1365" y="799"/>
                </a:cxn>
                <a:cxn ang="0">
                  <a:pos x="1436" y="865"/>
                </a:cxn>
                <a:cxn ang="0">
                  <a:pos x="1401" y="861"/>
                </a:cxn>
                <a:cxn ang="0">
                  <a:pos x="819" y="325"/>
                </a:cxn>
              </a:cxnLst>
              <a:rect l="0" t="0" r="r" b="b"/>
              <a:pathLst>
                <a:path w="1599" h="945">
                  <a:moveTo>
                    <a:pt x="155" y="681"/>
                  </a:moveTo>
                  <a:cubicBezTo>
                    <a:pt x="151" y="677"/>
                    <a:pt x="145" y="673"/>
                    <a:pt x="146" y="665"/>
                  </a:cubicBezTo>
                  <a:cubicBezTo>
                    <a:pt x="149" y="663"/>
                    <a:pt x="154" y="664"/>
                    <a:pt x="158" y="665"/>
                  </a:cubicBezTo>
                  <a:cubicBezTo>
                    <a:pt x="160" y="665"/>
                    <a:pt x="169" y="664"/>
                    <a:pt x="166" y="669"/>
                  </a:cubicBezTo>
                  <a:cubicBezTo>
                    <a:pt x="163" y="673"/>
                    <a:pt x="166" y="681"/>
                    <a:pt x="160" y="679"/>
                  </a:cubicBezTo>
                  <a:cubicBezTo>
                    <a:pt x="158" y="680"/>
                    <a:pt x="157" y="681"/>
                    <a:pt x="155" y="681"/>
                  </a:cubicBezTo>
                  <a:close/>
                  <a:moveTo>
                    <a:pt x="312" y="791"/>
                  </a:moveTo>
                  <a:cubicBezTo>
                    <a:pt x="304" y="788"/>
                    <a:pt x="295" y="787"/>
                    <a:pt x="288" y="782"/>
                  </a:cubicBezTo>
                  <a:cubicBezTo>
                    <a:pt x="292" y="775"/>
                    <a:pt x="292" y="774"/>
                    <a:pt x="285" y="775"/>
                  </a:cubicBezTo>
                  <a:cubicBezTo>
                    <a:pt x="282" y="776"/>
                    <a:pt x="278" y="779"/>
                    <a:pt x="274" y="775"/>
                  </a:cubicBezTo>
                  <a:cubicBezTo>
                    <a:pt x="278" y="769"/>
                    <a:pt x="272" y="766"/>
                    <a:pt x="268" y="766"/>
                  </a:cubicBezTo>
                  <a:cubicBezTo>
                    <a:pt x="261" y="768"/>
                    <a:pt x="264" y="761"/>
                    <a:pt x="262" y="759"/>
                  </a:cubicBezTo>
                  <a:cubicBezTo>
                    <a:pt x="259" y="755"/>
                    <a:pt x="255" y="755"/>
                    <a:pt x="251" y="756"/>
                  </a:cubicBezTo>
                  <a:cubicBezTo>
                    <a:pt x="243" y="752"/>
                    <a:pt x="237" y="746"/>
                    <a:pt x="231" y="740"/>
                  </a:cubicBezTo>
                  <a:cubicBezTo>
                    <a:pt x="229" y="735"/>
                    <a:pt x="238" y="736"/>
                    <a:pt x="240" y="736"/>
                  </a:cubicBezTo>
                  <a:cubicBezTo>
                    <a:pt x="253" y="742"/>
                    <a:pt x="265" y="746"/>
                    <a:pt x="278" y="747"/>
                  </a:cubicBezTo>
                  <a:cubicBezTo>
                    <a:pt x="284" y="750"/>
                    <a:pt x="288" y="756"/>
                    <a:pt x="291" y="762"/>
                  </a:cubicBezTo>
                  <a:cubicBezTo>
                    <a:pt x="296" y="771"/>
                    <a:pt x="307" y="769"/>
                    <a:pt x="313" y="776"/>
                  </a:cubicBezTo>
                  <a:cubicBezTo>
                    <a:pt x="315" y="780"/>
                    <a:pt x="320" y="786"/>
                    <a:pt x="315" y="791"/>
                  </a:cubicBezTo>
                  <a:cubicBezTo>
                    <a:pt x="314" y="791"/>
                    <a:pt x="313" y="791"/>
                    <a:pt x="312" y="791"/>
                  </a:cubicBezTo>
                  <a:close/>
                  <a:moveTo>
                    <a:pt x="1499" y="788"/>
                  </a:moveTo>
                  <a:cubicBezTo>
                    <a:pt x="1496" y="786"/>
                    <a:pt x="1486" y="788"/>
                    <a:pt x="1492" y="782"/>
                  </a:cubicBezTo>
                  <a:cubicBezTo>
                    <a:pt x="1494" y="777"/>
                    <a:pt x="1498" y="776"/>
                    <a:pt x="1502" y="777"/>
                  </a:cubicBezTo>
                  <a:cubicBezTo>
                    <a:pt x="1509" y="774"/>
                    <a:pt x="1499" y="770"/>
                    <a:pt x="1500" y="766"/>
                  </a:cubicBezTo>
                  <a:cubicBezTo>
                    <a:pt x="1506" y="751"/>
                    <a:pt x="1516" y="739"/>
                    <a:pt x="1526" y="728"/>
                  </a:cubicBezTo>
                  <a:cubicBezTo>
                    <a:pt x="1532" y="723"/>
                    <a:pt x="1540" y="721"/>
                    <a:pt x="1546" y="721"/>
                  </a:cubicBezTo>
                  <a:cubicBezTo>
                    <a:pt x="1551" y="726"/>
                    <a:pt x="1542" y="726"/>
                    <a:pt x="1540" y="727"/>
                  </a:cubicBezTo>
                  <a:cubicBezTo>
                    <a:pt x="1542" y="731"/>
                    <a:pt x="1541" y="735"/>
                    <a:pt x="1537" y="739"/>
                  </a:cubicBezTo>
                  <a:cubicBezTo>
                    <a:pt x="1532" y="746"/>
                    <a:pt x="1527" y="752"/>
                    <a:pt x="1524" y="760"/>
                  </a:cubicBezTo>
                  <a:cubicBezTo>
                    <a:pt x="1525" y="767"/>
                    <a:pt x="1531" y="760"/>
                    <a:pt x="1532" y="757"/>
                  </a:cubicBezTo>
                  <a:cubicBezTo>
                    <a:pt x="1536" y="751"/>
                    <a:pt x="1541" y="756"/>
                    <a:pt x="1546" y="757"/>
                  </a:cubicBezTo>
                  <a:cubicBezTo>
                    <a:pt x="1543" y="760"/>
                    <a:pt x="1535" y="764"/>
                    <a:pt x="1542" y="766"/>
                  </a:cubicBezTo>
                  <a:cubicBezTo>
                    <a:pt x="1548" y="769"/>
                    <a:pt x="1554" y="774"/>
                    <a:pt x="1560" y="772"/>
                  </a:cubicBezTo>
                  <a:cubicBezTo>
                    <a:pt x="1563" y="765"/>
                    <a:pt x="1570" y="768"/>
                    <a:pt x="1575" y="769"/>
                  </a:cubicBezTo>
                  <a:cubicBezTo>
                    <a:pt x="1579" y="770"/>
                    <a:pt x="1586" y="773"/>
                    <a:pt x="1579" y="776"/>
                  </a:cubicBezTo>
                  <a:cubicBezTo>
                    <a:pt x="1577" y="779"/>
                    <a:pt x="1568" y="782"/>
                    <a:pt x="1574" y="786"/>
                  </a:cubicBezTo>
                  <a:cubicBezTo>
                    <a:pt x="1577" y="791"/>
                    <a:pt x="1582" y="790"/>
                    <a:pt x="1586" y="787"/>
                  </a:cubicBezTo>
                  <a:cubicBezTo>
                    <a:pt x="1592" y="785"/>
                    <a:pt x="1589" y="794"/>
                    <a:pt x="1585" y="795"/>
                  </a:cubicBezTo>
                  <a:cubicBezTo>
                    <a:pt x="1582" y="796"/>
                    <a:pt x="1573" y="794"/>
                    <a:pt x="1578" y="800"/>
                  </a:cubicBezTo>
                  <a:cubicBezTo>
                    <a:pt x="1579" y="805"/>
                    <a:pt x="1582" y="810"/>
                    <a:pt x="1585" y="804"/>
                  </a:cubicBezTo>
                  <a:cubicBezTo>
                    <a:pt x="1590" y="801"/>
                    <a:pt x="1589" y="808"/>
                    <a:pt x="1590" y="812"/>
                  </a:cubicBezTo>
                  <a:cubicBezTo>
                    <a:pt x="1595" y="811"/>
                    <a:pt x="1599" y="812"/>
                    <a:pt x="1595" y="819"/>
                  </a:cubicBezTo>
                  <a:cubicBezTo>
                    <a:pt x="1593" y="822"/>
                    <a:pt x="1593" y="832"/>
                    <a:pt x="1588" y="829"/>
                  </a:cubicBezTo>
                  <a:cubicBezTo>
                    <a:pt x="1584" y="829"/>
                    <a:pt x="1579" y="827"/>
                    <a:pt x="1580" y="821"/>
                  </a:cubicBezTo>
                  <a:cubicBezTo>
                    <a:pt x="1579" y="821"/>
                    <a:pt x="1573" y="828"/>
                    <a:pt x="1572" y="822"/>
                  </a:cubicBezTo>
                  <a:cubicBezTo>
                    <a:pt x="1574" y="818"/>
                    <a:pt x="1578" y="812"/>
                    <a:pt x="1573" y="808"/>
                  </a:cubicBezTo>
                  <a:cubicBezTo>
                    <a:pt x="1570" y="802"/>
                    <a:pt x="1567" y="811"/>
                    <a:pt x="1564" y="813"/>
                  </a:cubicBezTo>
                  <a:cubicBezTo>
                    <a:pt x="1559" y="815"/>
                    <a:pt x="1555" y="818"/>
                    <a:pt x="1552" y="823"/>
                  </a:cubicBezTo>
                  <a:cubicBezTo>
                    <a:pt x="1549" y="826"/>
                    <a:pt x="1543" y="827"/>
                    <a:pt x="1540" y="823"/>
                  </a:cubicBezTo>
                  <a:cubicBezTo>
                    <a:pt x="1542" y="819"/>
                    <a:pt x="1548" y="820"/>
                    <a:pt x="1551" y="816"/>
                  </a:cubicBezTo>
                  <a:cubicBezTo>
                    <a:pt x="1552" y="812"/>
                    <a:pt x="1562" y="808"/>
                    <a:pt x="1558" y="808"/>
                  </a:cubicBezTo>
                  <a:cubicBezTo>
                    <a:pt x="1554" y="807"/>
                    <a:pt x="1548" y="804"/>
                    <a:pt x="1547" y="811"/>
                  </a:cubicBezTo>
                  <a:cubicBezTo>
                    <a:pt x="1540" y="815"/>
                    <a:pt x="1545" y="802"/>
                    <a:pt x="1540" y="805"/>
                  </a:cubicBezTo>
                  <a:cubicBezTo>
                    <a:pt x="1535" y="803"/>
                    <a:pt x="1534" y="812"/>
                    <a:pt x="1529" y="810"/>
                  </a:cubicBezTo>
                  <a:cubicBezTo>
                    <a:pt x="1516" y="811"/>
                    <a:pt x="1504" y="805"/>
                    <a:pt x="1491" y="807"/>
                  </a:cubicBezTo>
                  <a:cubicBezTo>
                    <a:pt x="1488" y="806"/>
                    <a:pt x="1482" y="811"/>
                    <a:pt x="1480" y="807"/>
                  </a:cubicBezTo>
                  <a:cubicBezTo>
                    <a:pt x="1475" y="801"/>
                    <a:pt x="1482" y="799"/>
                    <a:pt x="1485" y="796"/>
                  </a:cubicBezTo>
                  <a:cubicBezTo>
                    <a:pt x="1490" y="793"/>
                    <a:pt x="1495" y="791"/>
                    <a:pt x="1499" y="788"/>
                  </a:cubicBezTo>
                  <a:close/>
                  <a:moveTo>
                    <a:pt x="1451" y="855"/>
                  </a:moveTo>
                  <a:cubicBezTo>
                    <a:pt x="1445" y="856"/>
                    <a:pt x="1439" y="848"/>
                    <a:pt x="1441" y="841"/>
                  </a:cubicBezTo>
                  <a:cubicBezTo>
                    <a:pt x="1443" y="835"/>
                    <a:pt x="1448" y="831"/>
                    <a:pt x="1452" y="825"/>
                  </a:cubicBezTo>
                  <a:cubicBezTo>
                    <a:pt x="1453" y="818"/>
                    <a:pt x="1461" y="824"/>
                    <a:pt x="1460" y="827"/>
                  </a:cubicBezTo>
                  <a:cubicBezTo>
                    <a:pt x="1456" y="831"/>
                    <a:pt x="1458" y="839"/>
                    <a:pt x="1452" y="840"/>
                  </a:cubicBezTo>
                  <a:cubicBezTo>
                    <a:pt x="1448" y="841"/>
                    <a:pt x="1444" y="849"/>
                    <a:pt x="1450" y="850"/>
                  </a:cubicBezTo>
                  <a:cubicBezTo>
                    <a:pt x="1454" y="849"/>
                    <a:pt x="1456" y="842"/>
                    <a:pt x="1461" y="841"/>
                  </a:cubicBezTo>
                  <a:cubicBezTo>
                    <a:pt x="1464" y="838"/>
                    <a:pt x="1471" y="844"/>
                    <a:pt x="1468" y="848"/>
                  </a:cubicBezTo>
                  <a:cubicBezTo>
                    <a:pt x="1463" y="852"/>
                    <a:pt x="1457" y="855"/>
                    <a:pt x="1451" y="855"/>
                  </a:cubicBezTo>
                  <a:close/>
                  <a:moveTo>
                    <a:pt x="1011" y="456"/>
                  </a:moveTo>
                  <a:cubicBezTo>
                    <a:pt x="1004" y="458"/>
                    <a:pt x="1006" y="451"/>
                    <a:pt x="1006" y="446"/>
                  </a:cubicBezTo>
                  <a:cubicBezTo>
                    <a:pt x="1003" y="441"/>
                    <a:pt x="997" y="446"/>
                    <a:pt x="993" y="445"/>
                  </a:cubicBezTo>
                  <a:cubicBezTo>
                    <a:pt x="987" y="446"/>
                    <a:pt x="982" y="447"/>
                    <a:pt x="976" y="448"/>
                  </a:cubicBezTo>
                  <a:cubicBezTo>
                    <a:pt x="976" y="440"/>
                    <a:pt x="984" y="440"/>
                    <a:pt x="988" y="438"/>
                  </a:cubicBezTo>
                  <a:cubicBezTo>
                    <a:pt x="993" y="436"/>
                    <a:pt x="997" y="435"/>
                    <a:pt x="992" y="429"/>
                  </a:cubicBezTo>
                  <a:cubicBezTo>
                    <a:pt x="991" y="421"/>
                    <a:pt x="995" y="414"/>
                    <a:pt x="998" y="408"/>
                  </a:cubicBezTo>
                  <a:cubicBezTo>
                    <a:pt x="1001" y="405"/>
                    <a:pt x="1001" y="397"/>
                    <a:pt x="1005" y="396"/>
                  </a:cubicBezTo>
                  <a:cubicBezTo>
                    <a:pt x="1007" y="399"/>
                    <a:pt x="1016" y="399"/>
                    <a:pt x="1011" y="405"/>
                  </a:cubicBezTo>
                  <a:cubicBezTo>
                    <a:pt x="1011" y="408"/>
                    <a:pt x="1019" y="412"/>
                    <a:pt x="1022" y="410"/>
                  </a:cubicBezTo>
                  <a:cubicBezTo>
                    <a:pt x="1024" y="404"/>
                    <a:pt x="1029" y="407"/>
                    <a:pt x="1033" y="409"/>
                  </a:cubicBezTo>
                  <a:cubicBezTo>
                    <a:pt x="1041" y="412"/>
                    <a:pt x="1047" y="419"/>
                    <a:pt x="1056" y="420"/>
                  </a:cubicBezTo>
                  <a:cubicBezTo>
                    <a:pt x="1061" y="422"/>
                    <a:pt x="1068" y="421"/>
                    <a:pt x="1071" y="428"/>
                  </a:cubicBezTo>
                  <a:cubicBezTo>
                    <a:pt x="1071" y="434"/>
                    <a:pt x="1070" y="440"/>
                    <a:pt x="1076" y="438"/>
                  </a:cubicBezTo>
                  <a:cubicBezTo>
                    <a:pt x="1085" y="437"/>
                    <a:pt x="1093" y="439"/>
                    <a:pt x="1101" y="444"/>
                  </a:cubicBezTo>
                  <a:cubicBezTo>
                    <a:pt x="1096" y="444"/>
                    <a:pt x="1093" y="451"/>
                    <a:pt x="1088" y="449"/>
                  </a:cubicBezTo>
                  <a:cubicBezTo>
                    <a:pt x="1081" y="448"/>
                    <a:pt x="1074" y="447"/>
                    <a:pt x="1067" y="445"/>
                  </a:cubicBezTo>
                  <a:cubicBezTo>
                    <a:pt x="1061" y="443"/>
                    <a:pt x="1058" y="435"/>
                    <a:pt x="1052" y="435"/>
                  </a:cubicBezTo>
                  <a:cubicBezTo>
                    <a:pt x="1048" y="434"/>
                    <a:pt x="1040" y="431"/>
                    <a:pt x="1041" y="438"/>
                  </a:cubicBezTo>
                  <a:cubicBezTo>
                    <a:pt x="1045" y="446"/>
                    <a:pt x="1036" y="444"/>
                    <a:pt x="1033" y="445"/>
                  </a:cubicBezTo>
                  <a:cubicBezTo>
                    <a:pt x="1027" y="446"/>
                    <a:pt x="1024" y="453"/>
                    <a:pt x="1018" y="454"/>
                  </a:cubicBezTo>
                  <a:cubicBezTo>
                    <a:pt x="1016" y="455"/>
                    <a:pt x="1013" y="455"/>
                    <a:pt x="1011" y="456"/>
                  </a:cubicBezTo>
                  <a:close/>
                  <a:moveTo>
                    <a:pt x="920" y="41"/>
                  </a:moveTo>
                  <a:cubicBezTo>
                    <a:pt x="915" y="41"/>
                    <a:pt x="910" y="40"/>
                    <a:pt x="904" y="39"/>
                  </a:cubicBezTo>
                  <a:cubicBezTo>
                    <a:pt x="900" y="33"/>
                    <a:pt x="903" y="30"/>
                    <a:pt x="909" y="29"/>
                  </a:cubicBezTo>
                  <a:cubicBezTo>
                    <a:pt x="926" y="27"/>
                    <a:pt x="944" y="27"/>
                    <a:pt x="962" y="25"/>
                  </a:cubicBezTo>
                  <a:cubicBezTo>
                    <a:pt x="969" y="24"/>
                    <a:pt x="977" y="27"/>
                    <a:pt x="985" y="28"/>
                  </a:cubicBezTo>
                  <a:cubicBezTo>
                    <a:pt x="989" y="27"/>
                    <a:pt x="991" y="21"/>
                    <a:pt x="996" y="22"/>
                  </a:cubicBezTo>
                  <a:cubicBezTo>
                    <a:pt x="1007" y="19"/>
                    <a:pt x="1019" y="20"/>
                    <a:pt x="1031" y="22"/>
                  </a:cubicBezTo>
                  <a:cubicBezTo>
                    <a:pt x="1048" y="21"/>
                    <a:pt x="1065" y="24"/>
                    <a:pt x="1082" y="27"/>
                  </a:cubicBezTo>
                  <a:cubicBezTo>
                    <a:pt x="1089" y="27"/>
                    <a:pt x="1097" y="29"/>
                    <a:pt x="1103" y="29"/>
                  </a:cubicBezTo>
                  <a:cubicBezTo>
                    <a:pt x="1110" y="27"/>
                    <a:pt x="1099" y="25"/>
                    <a:pt x="1097" y="24"/>
                  </a:cubicBezTo>
                  <a:cubicBezTo>
                    <a:pt x="1089" y="21"/>
                    <a:pt x="1081" y="21"/>
                    <a:pt x="1075" y="15"/>
                  </a:cubicBezTo>
                  <a:cubicBezTo>
                    <a:pt x="1079" y="10"/>
                    <a:pt x="1086" y="13"/>
                    <a:pt x="1091" y="10"/>
                  </a:cubicBezTo>
                  <a:cubicBezTo>
                    <a:pt x="1103" y="7"/>
                    <a:pt x="1116" y="7"/>
                    <a:pt x="1128" y="5"/>
                  </a:cubicBezTo>
                  <a:cubicBezTo>
                    <a:pt x="1143" y="7"/>
                    <a:pt x="1159" y="7"/>
                    <a:pt x="1174" y="15"/>
                  </a:cubicBezTo>
                  <a:cubicBezTo>
                    <a:pt x="1177" y="19"/>
                    <a:pt x="1183" y="12"/>
                    <a:pt x="1177" y="11"/>
                  </a:cubicBezTo>
                  <a:cubicBezTo>
                    <a:pt x="1174" y="8"/>
                    <a:pt x="1167" y="6"/>
                    <a:pt x="1166" y="4"/>
                  </a:cubicBezTo>
                  <a:cubicBezTo>
                    <a:pt x="1172" y="0"/>
                    <a:pt x="1178" y="4"/>
                    <a:pt x="1184" y="4"/>
                  </a:cubicBezTo>
                  <a:cubicBezTo>
                    <a:pt x="1193" y="5"/>
                    <a:pt x="1203" y="5"/>
                    <a:pt x="1212" y="6"/>
                  </a:cubicBezTo>
                  <a:cubicBezTo>
                    <a:pt x="1217" y="8"/>
                    <a:pt x="1221" y="11"/>
                    <a:pt x="1226" y="11"/>
                  </a:cubicBezTo>
                  <a:cubicBezTo>
                    <a:pt x="1225" y="4"/>
                    <a:pt x="1224" y="2"/>
                    <a:pt x="1231" y="3"/>
                  </a:cubicBezTo>
                  <a:cubicBezTo>
                    <a:pt x="1241" y="3"/>
                    <a:pt x="1251" y="2"/>
                    <a:pt x="1260" y="8"/>
                  </a:cubicBezTo>
                  <a:cubicBezTo>
                    <a:pt x="1263" y="10"/>
                    <a:pt x="1272" y="12"/>
                    <a:pt x="1268" y="6"/>
                  </a:cubicBezTo>
                  <a:cubicBezTo>
                    <a:pt x="1263" y="0"/>
                    <a:pt x="1272" y="2"/>
                    <a:pt x="1275" y="2"/>
                  </a:cubicBezTo>
                  <a:cubicBezTo>
                    <a:pt x="1293" y="4"/>
                    <a:pt x="1311" y="7"/>
                    <a:pt x="1329" y="8"/>
                  </a:cubicBezTo>
                  <a:cubicBezTo>
                    <a:pt x="1345" y="8"/>
                    <a:pt x="1361" y="7"/>
                    <a:pt x="1377" y="9"/>
                  </a:cubicBezTo>
                  <a:cubicBezTo>
                    <a:pt x="1387" y="10"/>
                    <a:pt x="1396" y="10"/>
                    <a:pt x="1405" y="13"/>
                  </a:cubicBezTo>
                  <a:cubicBezTo>
                    <a:pt x="1414" y="14"/>
                    <a:pt x="1423" y="13"/>
                    <a:pt x="1431" y="17"/>
                  </a:cubicBezTo>
                  <a:cubicBezTo>
                    <a:pt x="1435" y="20"/>
                    <a:pt x="1425" y="23"/>
                    <a:pt x="1423" y="22"/>
                  </a:cubicBezTo>
                  <a:cubicBezTo>
                    <a:pt x="1415" y="23"/>
                    <a:pt x="1409" y="27"/>
                    <a:pt x="1401" y="27"/>
                  </a:cubicBezTo>
                  <a:cubicBezTo>
                    <a:pt x="1386" y="29"/>
                    <a:pt x="1372" y="25"/>
                    <a:pt x="1357" y="26"/>
                  </a:cubicBezTo>
                  <a:cubicBezTo>
                    <a:pt x="1347" y="26"/>
                    <a:pt x="1338" y="29"/>
                    <a:pt x="1329" y="29"/>
                  </a:cubicBezTo>
                  <a:cubicBezTo>
                    <a:pt x="1323" y="33"/>
                    <a:pt x="1324" y="35"/>
                    <a:pt x="1330" y="38"/>
                  </a:cubicBezTo>
                  <a:cubicBezTo>
                    <a:pt x="1340" y="39"/>
                    <a:pt x="1350" y="36"/>
                    <a:pt x="1360" y="35"/>
                  </a:cubicBezTo>
                  <a:cubicBezTo>
                    <a:pt x="1364" y="34"/>
                    <a:pt x="1372" y="38"/>
                    <a:pt x="1370" y="40"/>
                  </a:cubicBezTo>
                  <a:cubicBezTo>
                    <a:pt x="1357" y="42"/>
                    <a:pt x="1343" y="45"/>
                    <a:pt x="1330" y="50"/>
                  </a:cubicBezTo>
                  <a:cubicBezTo>
                    <a:pt x="1319" y="53"/>
                    <a:pt x="1308" y="55"/>
                    <a:pt x="1298" y="60"/>
                  </a:cubicBezTo>
                  <a:cubicBezTo>
                    <a:pt x="1291" y="63"/>
                    <a:pt x="1283" y="61"/>
                    <a:pt x="1276" y="61"/>
                  </a:cubicBezTo>
                  <a:cubicBezTo>
                    <a:pt x="1277" y="65"/>
                    <a:pt x="1284" y="71"/>
                    <a:pt x="1277" y="73"/>
                  </a:cubicBezTo>
                  <a:cubicBezTo>
                    <a:pt x="1268" y="75"/>
                    <a:pt x="1258" y="78"/>
                    <a:pt x="1248" y="77"/>
                  </a:cubicBezTo>
                  <a:cubicBezTo>
                    <a:pt x="1237" y="77"/>
                    <a:pt x="1225" y="73"/>
                    <a:pt x="1213" y="73"/>
                  </a:cubicBezTo>
                  <a:cubicBezTo>
                    <a:pt x="1211" y="71"/>
                    <a:pt x="1200" y="75"/>
                    <a:pt x="1205" y="77"/>
                  </a:cubicBezTo>
                  <a:cubicBezTo>
                    <a:pt x="1211" y="79"/>
                    <a:pt x="1218" y="81"/>
                    <a:pt x="1224" y="83"/>
                  </a:cubicBezTo>
                  <a:cubicBezTo>
                    <a:pt x="1216" y="86"/>
                    <a:pt x="1207" y="84"/>
                    <a:pt x="1198" y="85"/>
                  </a:cubicBezTo>
                  <a:cubicBezTo>
                    <a:pt x="1185" y="85"/>
                    <a:pt x="1171" y="81"/>
                    <a:pt x="1158" y="83"/>
                  </a:cubicBezTo>
                  <a:cubicBezTo>
                    <a:pt x="1153" y="81"/>
                    <a:pt x="1152" y="94"/>
                    <a:pt x="1158" y="89"/>
                  </a:cubicBezTo>
                  <a:cubicBezTo>
                    <a:pt x="1170" y="88"/>
                    <a:pt x="1182" y="90"/>
                    <a:pt x="1194" y="93"/>
                  </a:cubicBezTo>
                  <a:cubicBezTo>
                    <a:pt x="1198" y="94"/>
                    <a:pt x="1197" y="104"/>
                    <a:pt x="1192" y="103"/>
                  </a:cubicBezTo>
                  <a:cubicBezTo>
                    <a:pt x="1187" y="102"/>
                    <a:pt x="1183" y="106"/>
                    <a:pt x="1181" y="111"/>
                  </a:cubicBezTo>
                  <a:cubicBezTo>
                    <a:pt x="1177" y="111"/>
                    <a:pt x="1172" y="111"/>
                    <a:pt x="1168" y="111"/>
                  </a:cubicBezTo>
                  <a:cubicBezTo>
                    <a:pt x="1161" y="114"/>
                    <a:pt x="1174" y="117"/>
                    <a:pt x="1173" y="118"/>
                  </a:cubicBezTo>
                  <a:cubicBezTo>
                    <a:pt x="1165" y="121"/>
                    <a:pt x="1155" y="120"/>
                    <a:pt x="1146" y="119"/>
                  </a:cubicBezTo>
                  <a:cubicBezTo>
                    <a:pt x="1143" y="119"/>
                    <a:pt x="1136" y="116"/>
                    <a:pt x="1134" y="119"/>
                  </a:cubicBezTo>
                  <a:cubicBezTo>
                    <a:pt x="1137" y="124"/>
                    <a:pt x="1139" y="130"/>
                    <a:pt x="1133" y="131"/>
                  </a:cubicBezTo>
                  <a:cubicBezTo>
                    <a:pt x="1123" y="136"/>
                    <a:pt x="1113" y="131"/>
                    <a:pt x="1103" y="132"/>
                  </a:cubicBezTo>
                  <a:cubicBezTo>
                    <a:pt x="1093" y="132"/>
                    <a:pt x="1082" y="125"/>
                    <a:pt x="1072" y="132"/>
                  </a:cubicBezTo>
                  <a:cubicBezTo>
                    <a:pt x="1064" y="135"/>
                    <a:pt x="1069" y="135"/>
                    <a:pt x="1074" y="136"/>
                  </a:cubicBezTo>
                  <a:cubicBezTo>
                    <a:pt x="1090" y="138"/>
                    <a:pt x="1107" y="138"/>
                    <a:pt x="1123" y="141"/>
                  </a:cubicBezTo>
                  <a:cubicBezTo>
                    <a:pt x="1130" y="142"/>
                    <a:pt x="1138" y="139"/>
                    <a:pt x="1144" y="144"/>
                  </a:cubicBezTo>
                  <a:cubicBezTo>
                    <a:pt x="1146" y="150"/>
                    <a:pt x="1138" y="151"/>
                    <a:pt x="1135" y="152"/>
                  </a:cubicBezTo>
                  <a:cubicBezTo>
                    <a:pt x="1123" y="154"/>
                    <a:pt x="1110" y="155"/>
                    <a:pt x="1097" y="159"/>
                  </a:cubicBezTo>
                  <a:cubicBezTo>
                    <a:pt x="1093" y="159"/>
                    <a:pt x="1088" y="160"/>
                    <a:pt x="1085" y="155"/>
                  </a:cubicBezTo>
                  <a:cubicBezTo>
                    <a:pt x="1082" y="151"/>
                    <a:pt x="1078" y="149"/>
                    <a:pt x="1073" y="150"/>
                  </a:cubicBezTo>
                  <a:cubicBezTo>
                    <a:pt x="1068" y="151"/>
                    <a:pt x="1063" y="148"/>
                    <a:pt x="1058" y="147"/>
                  </a:cubicBezTo>
                  <a:cubicBezTo>
                    <a:pt x="1061" y="154"/>
                    <a:pt x="1060" y="155"/>
                    <a:pt x="1053" y="154"/>
                  </a:cubicBezTo>
                  <a:cubicBezTo>
                    <a:pt x="1044" y="154"/>
                    <a:pt x="1034" y="153"/>
                    <a:pt x="1025" y="147"/>
                  </a:cubicBezTo>
                  <a:cubicBezTo>
                    <a:pt x="1022" y="143"/>
                    <a:pt x="1015" y="144"/>
                    <a:pt x="1021" y="150"/>
                  </a:cubicBezTo>
                  <a:cubicBezTo>
                    <a:pt x="1024" y="155"/>
                    <a:pt x="1015" y="155"/>
                    <a:pt x="1013" y="155"/>
                  </a:cubicBezTo>
                  <a:cubicBezTo>
                    <a:pt x="999" y="153"/>
                    <a:pt x="985" y="155"/>
                    <a:pt x="972" y="153"/>
                  </a:cubicBezTo>
                  <a:cubicBezTo>
                    <a:pt x="967" y="151"/>
                    <a:pt x="962" y="149"/>
                    <a:pt x="957" y="148"/>
                  </a:cubicBezTo>
                  <a:cubicBezTo>
                    <a:pt x="955" y="154"/>
                    <a:pt x="949" y="155"/>
                    <a:pt x="945" y="153"/>
                  </a:cubicBezTo>
                  <a:cubicBezTo>
                    <a:pt x="942" y="151"/>
                    <a:pt x="933" y="154"/>
                    <a:pt x="935" y="148"/>
                  </a:cubicBezTo>
                  <a:cubicBezTo>
                    <a:pt x="935" y="140"/>
                    <a:pt x="942" y="143"/>
                    <a:pt x="947" y="142"/>
                  </a:cubicBezTo>
                  <a:cubicBezTo>
                    <a:pt x="952" y="141"/>
                    <a:pt x="957" y="137"/>
                    <a:pt x="962" y="137"/>
                  </a:cubicBezTo>
                  <a:cubicBezTo>
                    <a:pt x="967" y="136"/>
                    <a:pt x="972" y="139"/>
                    <a:pt x="976" y="136"/>
                  </a:cubicBezTo>
                  <a:cubicBezTo>
                    <a:pt x="970" y="133"/>
                    <a:pt x="964" y="129"/>
                    <a:pt x="959" y="125"/>
                  </a:cubicBezTo>
                  <a:cubicBezTo>
                    <a:pt x="961" y="120"/>
                    <a:pt x="967" y="123"/>
                    <a:pt x="971" y="122"/>
                  </a:cubicBezTo>
                  <a:cubicBezTo>
                    <a:pt x="982" y="123"/>
                    <a:pt x="993" y="122"/>
                    <a:pt x="1003" y="130"/>
                  </a:cubicBezTo>
                  <a:cubicBezTo>
                    <a:pt x="1016" y="136"/>
                    <a:pt x="1031" y="136"/>
                    <a:pt x="1045" y="133"/>
                  </a:cubicBezTo>
                  <a:cubicBezTo>
                    <a:pt x="1047" y="128"/>
                    <a:pt x="1052" y="127"/>
                    <a:pt x="1044" y="128"/>
                  </a:cubicBezTo>
                  <a:cubicBezTo>
                    <a:pt x="1035" y="127"/>
                    <a:pt x="1025" y="129"/>
                    <a:pt x="1017" y="126"/>
                  </a:cubicBezTo>
                  <a:cubicBezTo>
                    <a:pt x="1014" y="120"/>
                    <a:pt x="1019" y="114"/>
                    <a:pt x="1013" y="115"/>
                  </a:cubicBezTo>
                  <a:cubicBezTo>
                    <a:pt x="1003" y="114"/>
                    <a:pt x="993" y="112"/>
                    <a:pt x="983" y="113"/>
                  </a:cubicBezTo>
                  <a:cubicBezTo>
                    <a:pt x="977" y="116"/>
                    <a:pt x="981" y="104"/>
                    <a:pt x="984" y="104"/>
                  </a:cubicBezTo>
                  <a:cubicBezTo>
                    <a:pt x="995" y="96"/>
                    <a:pt x="1008" y="99"/>
                    <a:pt x="1020" y="99"/>
                  </a:cubicBezTo>
                  <a:cubicBezTo>
                    <a:pt x="1035" y="98"/>
                    <a:pt x="1048" y="103"/>
                    <a:pt x="1062" y="104"/>
                  </a:cubicBezTo>
                  <a:cubicBezTo>
                    <a:pt x="1067" y="102"/>
                    <a:pt x="1071" y="102"/>
                    <a:pt x="1076" y="102"/>
                  </a:cubicBezTo>
                  <a:cubicBezTo>
                    <a:pt x="1061" y="98"/>
                    <a:pt x="1047" y="93"/>
                    <a:pt x="1032" y="90"/>
                  </a:cubicBezTo>
                  <a:cubicBezTo>
                    <a:pt x="1023" y="86"/>
                    <a:pt x="1014" y="82"/>
                    <a:pt x="1005" y="78"/>
                  </a:cubicBezTo>
                  <a:cubicBezTo>
                    <a:pt x="1001" y="83"/>
                    <a:pt x="997" y="76"/>
                    <a:pt x="994" y="74"/>
                  </a:cubicBezTo>
                  <a:cubicBezTo>
                    <a:pt x="987" y="71"/>
                    <a:pt x="993" y="65"/>
                    <a:pt x="997" y="68"/>
                  </a:cubicBezTo>
                  <a:cubicBezTo>
                    <a:pt x="1012" y="70"/>
                    <a:pt x="1028" y="67"/>
                    <a:pt x="1043" y="70"/>
                  </a:cubicBezTo>
                  <a:cubicBezTo>
                    <a:pt x="1053" y="72"/>
                    <a:pt x="1064" y="78"/>
                    <a:pt x="1074" y="81"/>
                  </a:cubicBezTo>
                  <a:cubicBezTo>
                    <a:pt x="1080" y="81"/>
                    <a:pt x="1086" y="80"/>
                    <a:pt x="1091" y="81"/>
                  </a:cubicBezTo>
                  <a:cubicBezTo>
                    <a:pt x="1084" y="77"/>
                    <a:pt x="1076" y="74"/>
                    <a:pt x="1068" y="73"/>
                  </a:cubicBezTo>
                  <a:cubicBezTo>
                    <a:pt x="1060" y="73"/>
                    <a:pt x="1069" y="69"/>
                    <a:pt x="1072" y="66"/>
                  </a:cubicBezTo>
                  <a:cubicBezTo>
                    <a:pt x="1080" y="61"/>
                    <a:pt x="1090" y="61"/>
                    <a:pt x="1099" y="61"/>
                  </a:cubicBezTo>
                  <a:cubicBezTo>
                    <a:pt x="1113" y="58"/>
                    <a:pt x="1126" y="59"/>
                    <a:pt x="1140" y="57"/>
                  </a:cubicBezTo>
                  <a:cubicBezTo>
                    <a:pt x="1143" y="57"/>
                    <a:pt x="1153" y="57"/>
                    <a:pt x="1145" y="55"/>
                  </a:cubicBezTo>
                  <a:cubicBezTo>
                    <a:pt x="1131" y="49"/>
                    <a:pt x="1116" y="50"/>
                    <a:pt x="1101" y="51"/>
                  </a:cubicBezTo>
                  <a:cubicBezTo>
                    <a:pt x="1090" y="54"/>
                    <a:pt x="1078" y="56"/>
                    <a:pt x="1066" y="57"/>
                  </a:cubicBezTo>
                  <a:cubicBezTo>
                    <a:pt x="1060" y="57"/>
                    <a:pt x="1054" y="59"/>
                    <a:pt x="1048" y="56"/>
                  </a:cubicBezTo>
                  <a:cubicBezTo>
                    <a:pt x="1044" y="53"/>
                    <a:pt x="1040" y="54"/>
                    <a:pt x="1035" y="56"/>
                  </a:cubicBezTo>
                  <a:cubicBezTo>
                    <a:pt x="1026" y="56"/>
                    <a:pt x="1017" y="55"/>
                    <a:pt x="1008" y="59"/>
                  </a:cubicBezTo>
                  <a:cubicBezTo>
                    <a:pt x="1003" y="63"/>
                    <a:pt x="1007" y="49"/>
                    <a:pt x="1010" y="50"/>
                  </a:cubicBezTo>
                  <a:cubicBezTo>
                    <a:pt x="1016" y="50"/>
                    <a:pt x="1017" y="45"/>
                    <a:pt x="1011" y="44"/>
                  </a:cubicBezTo>
                  <a:cubicBezTo>
                    <a:pt x="996" y="40"/>
                    <a:pt x="981" y="43"/>
                    <a:pt x="966" y="45"/>
                  </a:cubicBezTo>
                  <a:cubicBezTo>
                    <a:pt x="957" y="46"/>
                    <a:pt x="948" y="49"/>
                    <a:pt x="940" y="53"/>
                  </a:cubicBezTo>
                  <a:cubicBezTo>
                    <a:pt x="937" y="56"/>
                    <a:pt x="927" y="51"/>
                    <a:pt x="932" y="49"/>
                  </a:cubicBezTo>
                  <a:cubicBezTo>
                    <a:pt x="937" y="50"/>
                    <a:pt x="941" y="47"/>
                    <a:pt x="934" y="43"/>
                  </a:cubicBezTo>
                  <a:cubicBezTo>
                    <a:pt x="930" y="40"/>
                    <a:pt x="925" y="42"/>
                    <a:pt x="920" y="41"/>
                  </a:cubicBezTo>
                  <a:close/>
                  <a:moveTo>
                    <a:pt x="920" y="59"/>
                  </a:moveTo>
                  <a:cubicBezTo>
                    <a:pt x="925" y="58"/>
                    <a:pt x="931" y="57"/>
                    <a:pt x="935" y="60"/>
                  </a:cubicBezTo>
                  <a:cubicBezTo>
                    <a:pt x="937" y="66"/>
                    <a:pt x="941" y="72"/>
                    <a:pt x="947" y="71"/>
                  </a:cubicBezTo>
                  <a:cubicBezTo>
                    <a:pt x="953" y="72"/>
                    <a:pt x="954" y="70"/>
                    <a:pt x="954" y="64"/>
                  </a:cubicBezTo>
                  <a:cubicBezTo>
                    <a:pt x="960" y="62"/>
                    <a:pt x="965" y="66"/>
                    <a:pt x="970" y="70"/>
                  </a:cubicBezTo>
                  <a:cubicBezTo>
                    <a:pt x="974" y="72"/>
                    <a:pt x="969" y="80"/>
                    <a:pt x="973" y="83"/>
                  </a:cubicBezTo>
                  <a:cubicBezTo>
                    <a:pt x="979" y="89"/>
                    <a:pt x="987" y="85"/>
                    <a:pt x="994" y="86"/>
                  </a:cubicBezTo>
                  <a:cubicBezTo>
                    <a:pt x="999" y="85"/>
                    <a:pt x="1004" y="89"/>
                    <a:pt x="1010" y="91"/>
                  </a:cubicBezTo>
                  <a:cubicBezTo>
                    <a:pt x="1004" y="89"/>
                    <a:pt x="999" y="87"/>
                    <a:pt x="994" y="90"/>
                  </a:cubicBezTo>
                  <a:cubicBezTo>
                    <a:pt x="984" y="93"/>
                    <a:pt x="973" y="91"/>
                    <a:pt x="965" y="101"/>
                  </a:cubicBezTo>
                  <a:cubicBezTo>
                    <a:pt x="961" y="106"/>
                    <a:pt x="956" y="100"/>
                    <a:pt x="951" y="100"/>
                  </a:cubicBezTo>
                  <a:cubicBezTo>
                    <a:pt x="948" y="97"/>
                    <a:pt x="939" y="102"/>
                    <a:pt x="945" y="105"/>
                  </a:cubicBezTo>
                  <a:cubicBezTo>
                    <a:pt x="949" y="110"/>
                    <a:pt x="941" y="113"/>
                    <a:pt x="938" y="111"/>
                  </a:cubicBezTo>
                  <a:cubicBezTo>
                    <a:pt x="933" y="109"/>
                    <a:pt x="928" y="107"/>
                    <a:pt x="923" y="105"/>
                  </a:cubicBezTo>
                  <a:cubicBezTo>
                    <a:pt x="923" y="111"/>
                    <a:pt x="919" y="114"/>
                    <a:pt x="914" y="113"/>
                  </a:cubicBezTo>
                  <a:cubicBezTo>
                    <a:pt x="902" y="113"/>
                    <a:pt x="890" y="111"/>
                    <a:pt x="878" y="109"/>
                  </a:cubicBezTo>
                  <a:cubicBezTo>
                    <a:pt x="871" y="109"/>
                    <a:pt x="866" y="104"/>
                    <a:pt x="860" y="101"/>
                  </a:cubicBezTo>
                  <a:cubicBezTo>
                    <a:pt x="856" y="98"/>
                    <a:pt x="850" y="98"/>
                    <a:pt x="848" y="93"/>
                  </a:cubicBezTo>
                  <a:cubicBezTo>
                    <a:pt x="859" y="91"/>
                    <a:pt x="869" y="90"/>
                    <a:pt x="879" y="91"/>
                  </a:cubicBezTo>
                  <a:cubicBezTo>
                    <a:pt x="890" y="91"/>
                    <a:pt x="901" y="93"/>
                    <a:pt x="911" y="94"/>
                  </a:cubicBezTo>
                  <a:cubicBezTo>
                    <a:pt x="901" y="90"/>
                    <a:pt x="891" y="85"/>
                    <a:pt x="880" y="86"/>
                  </a:cubicBezTo>
                  <a:cubicBezTo>
                    <a:pt x="872" y="85"/>
                    <a:pt x="865" y="84"/>
                    <a:pt x="857" y="86"/>
                  </a:cubicBezTo>
                  <a:cubicBezTo>
                    <a:pt x="851" y="85"/>
                    <a:pt x="846" y="85"/>
                    <a:pt x="840" y="87"/>
                  </a:cubicBezTo>
                  <a:cubicBezTo>
                    <a:pt x="833" y="89"/>
                    <a:pt x="826" y="84"/>
                    <a:pt x="819" y="80"/>
                  </a:cubicBezTo>
                  <a:cubicBezTo>
                    <a:pt x="814" y="77"/>
                    <a:pt x="808" y="77"/>
                    <a:pt x="805" y="72"/>
                  </a:cubicBezTo>
                  <a:cubicBezTo>
                    <a:pt x="816" y="73"/>
                    <a:pt x="827" y="73"/>
                    <a:pt x="838" y="71"/>
                  </a:cubicBezTo>
                  <a:cubicBezTo>
                    <a:pt x="841" y="71"/>
                    <a:pt x="831" y="70"/>
                    <a:pt x="829" y="68"/>
                  </a:cubicBezTo>
                  <a:cubicBezTo>
                    <a:pt x="822" y="67"/>
                    <a:pt x="823" y="62"/>
                    <a:pt x="829" y="61"/>
                  </a:cubicBezTo>
                  <a:cubicBezTo>
                    <a:pt x="835" y="60"/>
                    <a:pt x="840" y="60"/>
                    <a:pt x="846" y="61"/>
                  </a:cubicBezTo>
                  <a:cubicBezTo>
                    <a:pt x="849" y="56"/>
                    <a:pt x="839" y="56"/>
                    <a:pt x="837" y="53"/>
                  </a:cubicBezTo>
                  <a:cubicBezTo>
                    <a:pt x="829" y="50"/>
                    <a:pt x="836" y="50"/>
                    <a:pt x="840" y="49"/>
                  </a:cubicBezTo>
                  <a:cubicBezTo>
                    <a:pt x="847" y="47"/>
                    <a:pt x="854" y="47"/>
                    <a:pt x="861" y="48"/>
                  </a:cubicBezTo>
                  <a:cubicBezTo>
                    <a:pt x="870" y="50"/>
                    <a:pt x="862" y="41"/>
                    <a:pt x="863" y="41"/>
                  </a:cubicBezTo>
                  <a:cubicBezTo>
                    <a:pt x="874" y="43"/>
                    <a:pt x="885" y="42"/>
                    <a:pt x="894" y="50"/>
                  </a:cubicBezTo>
                  <a:cubicBezTo>
                    <a:pt x="902" y="55"/>
                    <a:pt x="911" y="61"/>
                    <a:pt x="920" y="59"/>
                  </a:cubicBezTo>
                  <a:close/>
                  <a:moveTo>
                    <a:pt x="749" y="124"/>
                  </a:moveTo>
                  <a:cubicBezTo>
                    <a:pt x="742" y="124"/>
                    <a:pt x="735" y="123"/>
                    <a:pt x="729" y="117"/>
                  </a:cubicBezTo>
                  <a:cubicBezTo>
                    <a:pt x="722" y="110"/>
                    <a:pt x="712" y="114"/>
                    <a:pt x="703" y="112"/>
                  </a:cubicBezTo>
                  <a:cubicBezTo>
                    <a:pt x="687" y="112"/>
                    <a:pt x="670" y="116"/>
                    <a:pt x="654" y="107"/>
                  </a:cubicBezTo>
                  <a:cubicBezTo>
                    <a:pt x="649" y="103"/>
                    <a:pt x="658" y="103"/>
                    <a:pt x="661" y="103"/>
                  </a:cubicBezTo>
                  <a:cubicBezTo>
                    <a:pt x="668" y="104"/>
                    <a:pt x="675" y="106"/>
                    <a:pt x="682" y="105"/>
                  </a:cubicBezTo>
                  <a:cubicBezTo>
                    <a:pt x="682" y="98"/>
                    <a:pt x="674" y="98"/>
                    <a:pt x="670" y="95"/>
                  </a:cubicBezTo>
                  <a:cubicBezTo>
                    <a:pt x="661" y="93"/>
                    <a:pt x="653" y="94"/>
                    <a:pt x="644" y="91"/>
                  </a:cubicBezTo>
                  <a:cubicBezTo>
                    <a:pt x="644" y="84"/>
                    <a:pt x="651" y="88"/>
                    <a:pt x="655" y="87"/>
                  </a:cubicBezTo>
                  <a:cubicBezTo>
                    <a:pt x="664" y="86"/>
                    <a:pt x="674" y="87"/>
                    <a:pt x="683" y="88"/>
                  </a:cubicBezTo>
                  <a:cubicBezTo>
                    <a:pt x="690" y="92"/>
                    <a:pt x="697" y="98"/>
                    <a:pt x="705" y="97"/>
                  </a:cubicBezTo>
                  <a:cubicBezTo>
                    <a:pt x="720" y="100"/>
                    <a:pt x="737" y="96"/>
                    <a:pt x="750" y="108"/>
                  </a:cubicBezTo>
                  <a:cubicBezTo>
                    <a:pt x="754" y="112"/>
                    <a:pt x="759" y="114"/>
                    <a:pt x="761" y="121"/>
                  </a:cubicBezTo>
                  <a:cubicBezTo>
                    <a:pt x="757" y="123"/>
                    <a:pt x="753" y="123"/>
                    <a:pt x="749" y="124"/>
                  </a:cubicBezTo>
                  <a:close/>
                  <a:moveTo>
                    <a:pt x="805" y="119"/>
                  </a:moveTo>
                  <a:cubicBezTo>
                    <a:pt x="794" y="120"/>
                    <a:pt x="783" y="115"/>
                    <a:pt x="775" y="107"/>
                  </a:cubicBezTo>
                  <a:cubicBezTo>
                    <a:pt x="768" y="104"/>
                    <a:pt x="774" y="99"/>
                    <a:pt x="778" y="101"/>
                  </a:cubicBezTo>
                  <a:cubicBezTo>
                    <a:pt x="787" y="100"/>
                    <a:pt x="796" y="101"/>
                    <a:pt x="805" y="103"/>
                  </a:cubicBezTo>
                  <a:cubicBezTo>
                    <a:pt x="814" y="105"/>
                    <a:pt x="823" y="107"/>
                    <a:pt x="832" y="109"/>
                  </a:cubicBezTo>
                  <a:cubicBezTo>
                    <a:pt x="832" y="116"/>
                    <a:pt x="827" y="117"/>
                    <a:pt x="822" y="117"/>
                  </a:cubicBezTo>
                  <a:cubicBezTo>
                    <a:pt x="816" y="118"/>
                    <a:pt x="811" y="119"/>
                    <a:pt x="805" y="119"/>
                  </a:cubicBezTo>
                  <a:close/>
                  <a:moveTo>
                    <a:pt x="569" y="120"/>
                  </a:moveTo>
                  <a:cubicBezTo>
                    <a:pt x="563" y="123"/>
                    <a:pt x="556" y="128"/>
                    <a:pt x="550" y="130"/>
                  </a:cubicBezTo>
                  <a:cubicBezTo>
                    <a:pt x="538" y="130"/>
                    <a:pt x="527" y="132"/>
                    <a:pt x="515" y="130"/>
                  </a:cubicBezTo>
                  <a:cubicBezTo>
                    <a:pt x="512" y="130"/>
                    <a:pt x="504" y="128"/>
                    <a:pt x="507" y="123"/>
                  </a:cubicBezTo>
                  <a:cubicBezTo>
                    <a:pt x="510" y="119"/>
                    <a:pt x="516" y="120"/>
                    <a:pt x="520" y="119"/>
                  </a:cubicBezTo>
                  <a:cubicBezTo>
                    <a:pt x="534" y="120"/>
                    <a:pt x="548" y="117"/>
                    <a:pt x="561" y="120"/>
                  </a:cubicBezTo>
                  <a:cubicBezTo>
                    <a:pt x="564" y="120"/>
                    <a:pt x="566" y="120"/>
                    <a:pt x="569" y="120"/>
                  </a:cubicBezTo>
                  <a:close/>
                  <a:moveTo>
                    <a:pt x="374" y="166"/>
                  </a:moveTo>
                  <a:cubicBezTo>
                    <a:pt x="367" y="164"/>
                    <a:pt x="360" y="154"/>
                    <a:pt x="352" y="160"/>
                  </a:cubicBezTo>
                  <a:cubicBezTo>
                    <a:pt x="346" y="161"/>
                    <a:pt x="339" y="162"/>
                    <a:pt x="334" y="158"/>
                  </a:cubicBezTo>
                  <a:cubicBezTo>
                    <a:pt x="329" y="152"/>
                    <a:pt x="339" y="152"/>
                    <a:pt x="342" y="152"/>
                  </a:cubicBezTo>
                  <a:cubicBezTo>
                    <a:pt x="349" y="150"/>
                    <a:pt x="356" y="148"/>
                    <a:pt x="362" y="144"/>
                  </a:cubicBezTo>
                  <a:cubicBezTo>
                    <a:pt x="368" y="142"/>
                    <a:pt x="374" y="141"/>
                    <a:pt x="380" y="137"/>
                  </a:cubicBezTo>
                  <a:cubicBezTo>
                    <a:pt x="393" y="133"/>
                    <a:pt x="406" y="134"/>
                    <a:pt x="419" y="132"/>
                  </a:cubicBezTo>
                  <a:cubicBezTo>
                    <a:pt x="426" y="132"/>
                    <a:pt x="433" y="134"/>
                    <a:pt x="439" y="130"/>
                  </a:cubicBezTo>
                  <a:cubicBezTo>
                    <a:pt x="445" y="128"/>
                    <a:pt x="451" y="129"/>
                    <a:pt x="457" y="132"/>
                  </a:cubicBezTo>
                  <a:cubicBezTo>
                    <a:pt x="464" y="134"/>
                    <a:pt x="453" y="134"/>
                    <a:pt x="450" y="135"/>
                  </a:cubicBezTo>
                  <a:cubicBezTo>
                    <a:pt x="444" y="135"/>
                    <a:pt x="445" y="143"/>
                    <a:pt x="449" y="146"/>
                  </a:cubicBezTo>
                  <a:cubicBezTo>
                    <a:pt x="449" y="148"/>
                    <a:pt x="441" y="146"/>
                    <a:pt x="438" y="148"/>
                  </a:cubicBezTo>
                  <a:cubicBezTo>
                    <a:pt x="433" y="149"/>
                    <a:pt x="430" y="157"/>
                    <a:pt x="425" y="155"/>
                  </a:cubicBezTo>
                  <a:cubicBezTo>
                    <a:pt x="418" y="157"/>
                    <a:pt x="417" y="144"/>
                    <a:pt x="411" y="144"/>
                  </a:cubicBezTo>
                  <a:cubicBezTo>
                    <a:pt x="406" y="141"/>
                    <a:pt x="404" y="146"/>
                    <a:pt x="400" y="149"/>
                  </a:cubicBezTo>
                  <a:cubicBezTo>
                    <a:pt x="396" y="152"/>
                    <a:pt x="394" y="158"/>
                    <a:pt x="388" y="158"/>
                  </a:cubicBezTo>
                  <a:cubicBezTo>
                    <a:pt x="386" y="164"/>
                    <a:pt x="379" y="166"/>
                    <a:pt x="374" y="166"/>
                  </a:cubicBezTo>
                  <a:close/>
                  <a:moveTo>
                    <a:pt x="853" y="156"/>
                  </a:moveTo>
                  <a:cubicBezTo>
                    <a:pt x="842" y="155"/>
                    <a:pt x="830" y="153"/>
                    <a:pt x="819" y="153"/>
                  </a:cubicBezTo>
                  <a:cubicBezTo>
                    <a:pt x="813" y="150"/>
                    <a:pt x="807" y="146"/>
                    <a:pt x="801" y="144"/>
                  </a:cubicBezTo>
                  <a:cubicBezTo>
                    <a:pt x="804" y="139"/>
                    <a:pt x="809" y="142"/>
                    <a:pt x="813" y="141"/>
                  </a:cubicBezTo>
                  <a:cubicBezTo>
                    <a:pt x="824" y="140"/>
                    <a:pt x="834" y="145"/>
                    <a:pt x="844" y="144"/>
                  </a:cubicBezTo>
                  <a:cubicBezTo>
                    <a:pt x="847" y="144"/>
                    <a:pt x="855" y="146"/>
                    <a:pt x="855" y="149"/>
                  </a:cubicBezTo>
                  <a:cubicBezTo>
                    <a:pt x="853" y="152"/>
                    <a:pt x="857" y="154"/>
                    <a:pt x="853" y="156"/>
                  </a:cubicBezTo>
                  <a:close/>
                  <a:moveTo>
                    <a:pt x="470" y="170"/>
                  </a:moveTo>
                  <a:cubicBezTo>
                    <a:pt x="464" y="169"/>
                    <a:pt x="458" y="168"/>
                    <a:pt x="452" y="166"/>
                  </a:cubicBezTo>
                  <a:cubicBezTo>
                    <a:pt x="447" y="159"/>
                    <a:pt x="451" y="159"/>
                    <a:pt x="456" y="158"/>
                  </a:cubicBezTo>
                  <a:cubicBezTo>
                    <a:pt x="465" y="156"/>
                    <a:pt x="475" y="154"/>
                    <a:pt x="484" y="154"/>
                  </a:cubicBezTo>
                  <a:cubicBezTo>
                    <a:pt x="491" y="157"/>
                    <a:pt x="497" y="164"/>
                    <a:pt x="504" y="161"/>
                  </a:cubicBezTo>
                  <a:cubicBezTo>
                    <a:pt x="510" y="159"/>
                    <a:pt x="516" y="160"/>
                    <a:pt x="521" y="164"/>
                  </a:cubicBezTo>
                  <a:cubicBezTo>
                    <a:pt x="530" y="170"/>
                    <a:pt x="539" y="174"/>
                    <a:pt x="549" y="173"/>
                  </a:cubicBezTo>
                  <a:cubicBezTo>
                    <a:pt x="558" y="172"/>
                    <a:pt x="568" y="174"/>
                    <a:pt x="578" y="171"/>
                  </a:cubicBezTo>
                  <a:cubicBezTo>
                    <a:pt x="581" y="167"/>
                    <a:pt x="574" y="162"/>
                    <a:pt x="571" y="161"/>
                  </a:cubicBezTo>
                  <a:cubicBezTo>
                    <a:pt x="566" y="158"/>
                    <a:pt x="561" y="157"/>
                    <a:pt x="556" y="155"/>
                  </a:cubicBezTo>
                  <a:cubicBezTo>
                    <a:pt x="560" y="153"/>
                    <a:pt x="565" y="151"/>
                    <a:pt x="569" y="147"/>
                  </a:cubicBezTo>
                  <a:cubicBezTo>
                    <a:pt x="575" y="146"/>
                    <a:pt x="583" y="142"/>
                    <a:pt x="588" y="150"/>
                  </a:cubicBezTo>
                  <a:cubicBezTo>
                    <a:pt x="593" y="152"/>
                    <a:pt x="591" y="159"/>
                    <a:pt x="595" y="163"/>
                  </a:cubicBezTo>
                  <a:cubicBezTo>
                    <a:pt x="599" y="168"/>
                    <a:pt x="606" y="164"/>
                    <a:pt x="611" y="167"/>
                  </a:cubicBezTo>
                  <a:cubicBezTo>
                    <a:pt x="614" y="167"/>
                    <a:pt x="624" y="173"/>
                    <a:pt x="621" y="168"/>
                  </a:cubicBezTo>
                  <a:cubicBezTo>
                    <a:pt x="617" y="162"/>
                    <a:pt x="625" y="161"/>
                    <a:pt x="629" y="163"/>
                  </a:cubicBezTo>
                  <a:cubicBezTo>
                    <a:pt x="634" y="163"/>
                    <a:pt x="639" y="165"/>
                    <a:pt x="644" y="168"/>
                  </a:cubicBezTo>
                  <a:cubicBezTo>
                    <a:pt x="640" y="172"/>
                    <a:pt x="643" y="179"/>
                    <a:pt x="639" y="182"/>
                  </a:cubicBezTo>
                  <a:cubicBezTo>
                    <a:pt x="630" y="189"/>
                    <a:pt x="620" y="185"/>
                    <a:pt x="610" y="187"/>
                  </a:cubicBezTo>
                  <a:cubicBezTo>
                    <a:pt x="600" y="188"/>
                    <a:pt x="589" y="184"/>
                    <a:pt x="578" y="185"/>
                  </a:cubicBezTo>
                  <a:cubicBezTo>
                    <a:pt x="567" y="188"/>
                    <a:pt x="556" y="191"/>
                    <a:pt x="545" y="194"/>
                  </a:cubicBezTo>
                  <a:cubicBezTo>
                    <a:pt x="533" y="197"/>
                    <a:pt x="522" y="200"/>
                    <a:pt x="510" y="199"/>
                  </a:cubicBezTo>
                  <a:cubicBezTo>
                    <a:pt x="503" y="198"/>
                    <a:pt x="495" y="197"/>
                    <a:pt x="488" y="194"/>
                  </a:cubicBezTo>
                  <a:cubicBezTo>
                    <a:pt x="484" y="189"/>
                    <a:pt x="493" y="190"/>
                    <a:pt x="496" y="189"/>
                  </a:cubicBezTo>
                  <a:cubicBezTo>
                    <a:pt x="505" y="189"/>
                    <a:pt x="514" y="186"/>
                    <a:pt x="523" y="187"/>
                  </a:cubicBezTo>
                  <a:cubicBezTo>
                    <a:pt x="528" y="186"/>
                    <a:pt x="534" y="187"/>
                    <a:pt x="539" y="184"/>
                  </a:cubicBezTo>
                  <a:cubicBezTo>
                    <a:pt x="545" y="178"/>
                    <a:pt x="539" y="179"/>
                    <a:pt x="534" y="179"/>
                  </a:cubicBezTo>
                  <a:cubicBezTo>
                    <a:pt x="524" y="179"/>
                    <a:pt x="513" y="176"/>
                    <a:pt x="503" y="180"/>
                  </a:cubicBezTo>
                  <a:cubicBezTo>
                    <a:pt x="491" y="183"/>
                    <a:pt x="480" y="183"/>
                    <a:pt x="468" y="184"/>
                  </a:cubicBezTo>
                  <a:cubicBezTo>
                    <a:pt x="463" y="183"/>
                    <a:pt x="457" y="179"/>
                    <a:pt x="451" y="182"/>
                  </a:cubicBezTo>
                  <a:cubicBezTo>
                    <a:pt x="443" y="184"/>
                    <a:pt x="436" y="182"/>
                    <a:pt x="429" y="178"/>
                  </a:cubicBezTo>
                  <a:cubicBezTo>
                    <a:pt x="432" y="174"/>
                    <a:pt x="437" y="172"/>
                    <a:pt x="441" y="172"/>
                  </a:cubicBezTo>
                  <a:cubicBezTo>
                    <a:pt x="450" y="171"/>
                    <a:pt x="460" y="173"/>
                    <a:pt x="470" y="170"/>
                  </a:cubicBezTo>
                  <a:close/>
                  <a:moveTo>
                    <a:pt x="744" y="186"/>
                  </a:moveTo>
                  <a:cubicBezTo>
                    <a:pt x="741" y="185"/>
                    <a:pt x="732" y="183"/>
                    <a:pt x="737" y="179"/>
                  </a:cubicBezTo>
                  <a:cubicBezTo>
                    <a:pt x="738" y="176"/>
                    <a:pt x="748" y="176"/>
                    <a:pt x="743" y="172"/>
                  </a:cubicBezTo>
                  <a:cubicBezTo>
                    <a:pt x="740" y="168"/>
                    <a:pt x="735" y="170"/>
                    <a:pt x="731" y="170"/>
                  </a:cubicBezTo>
                  <a:cubicBezTo>
                    <a:pt x="722" y="170"/>
                    <a:pt x="712" y="173"/>
                    <a:pt x="703" y="172"/>
                  </a:cubicBezTo>
                  <a:cubicBezTo>
                    <a:pt x="698" y="173"/>
                    <a:pt x="695" y="165"/>
                    <a:pt x="702" y="166"/>
                  </a:cubicBezTo>
                  <a:cubicBezTo>
                    <a:pt x="705" y="165"/>
                    <a:pt x="713" y="164"/>
                    <a:pt x="712" y="162"/>
                  </a:cubicBezTo>
                  <a:cubicBezTo>
                    <a:pt x="708" y="159"/>
                    <a:pt x="711" y="150"/>
                    <a:pt x="715" y="152"/>
                  </a:cubicBezTo>
                  <a:cubicBezTo>
                    <a:pt x="725" y="155"/>
                    <a:pt x="734" y="161"/>
                    <a:pt x="743" y="164"/>
                  </a:cubicBezTo>
                  <a:cubicBezTo>
                    <a:pt x="750" y="163"/>
                    <a:pt x="740" y="158"/>
                    <a:pt x="738" y="156"/>
                  </a:cubicBezTo>
                  <a:cubicBezTo>
                    <a:pt x="735" y="155"/>
                    <a:pt x="727" y="150"/>
                    <a:pt x="734" y="150"/>
                  </a:cubicBezTo>
                  <a:cubicBezTo>
                    <a:pt x="744" y="148"/>
                    <a:pt x="754" y="153"/>
                    <a:pt x="763" y="155"/>
                  </a:cubicBezTo>
                  <a:cubicBezTo>
                    <a:pt x="763" y="148"/>
                    <a:pt x="769" y="149"/>
                    <a:pt x="773" y="150"/>
                  </a:cubicBezTo>
                  <a:cubicBezTo>
                    <a:pt x="778" y="151"/>
                    <a:pt x="784" y="152"/>
                    <a:pt x="785" y="159"/>
                  </a:cubicBezTo>
                  <a:cubicBezTo>
                    <a:pt x="787" y="163"/>
                    <a:pt x="786" y="171"/>
                    <a:pt x="781" y="172"/>
                  </a:cubicBezTo>
                  <a:cubicBezTo>
                    <a:pt x="775" y="172"/>
                    <a:pt x="777" y="179"/>
                    <a:pt x="779" y="184"/>
                  </a:cubicBezTo>
                  <a:cubicBezTo>
                    <a:pt x="773" y="187"/>
                    <a:pt x="766" y="183"/>
                    <a:pt x="759" y="185"/>
                  </a:cubicBezTo>
                  <a:cubicBezTo>
                    <a:pt x="754" y="186"/>
                    <a:pt x="749" y="185"/>
                    <a:pt x="744" y="186"/>
                  </a:cubicBezTo>
                  <a:close/>
                  <a:moveTo>
                    <a:pt x="920" y="158"/>
                  </a:moveTo>
                  <a:cubicBezTo>
                    <a:pt x="915" y="159"/>
                    <a:pt x="909" y="158"/>
                    <a:pt x="905" y="162"/>
                  </a:cubicBezTo>
                  <a:cubicBezTo>
                    <a:pt x="900" y="168"/>
                    <a:pt x="910" y="165"/>
                    <a:pt x="913" y="166"/>
                  </a:cubicBezTo>
                  <a:cubicBezTo>
                    <a:pt x="919" y="165"/>
                    <a:pt x="927" y="165"/>
                    <a:pt x="932" y="169"/>
                  </a:cubicBezTo>
                  <a:cubicBezTo>
                    <a:pt x="936" y="174"/>
                    <a:pt x="942" y="179"/>
                    <a:pt x="948" y="177"/>
                  </a:cubicBezTo>
                  <a:cubicBezTo>
                    <a:pt x="948" y="171"/>
                    <a:pt x="955" y="174"/>
                    <a:pt x="959" y="173"/>
                  </a:cubicBezTo>
                  <a:cubicBezTo>
                    <a:pt x="964" y="172"/>
                    <a:pt x="969" y="171"/>
                    <a:pt x="975" y="173"/>
                  </a:cubicBezTo>
                  <a:cubicBezTo>
                    <a:pt x="981" y="175"/>
                    <a:pt x="986" y="179"/>
                    <a:pt x="992" y="178"/>
                  </a:cubicBezTo>
                  <a:cubicBezTo>
                    <a:pt x="996" y="176"/>
                    <a:pt x="1000" y="172"/>
                    <a:pt x="1004" y="172"/>
                  </a:cubicBezTo>
                  <a:cubicBezTo>
                    <a:pt x="1016" y="169"/>
                    <a:pt x="1028" y="170"/>
                    <a:pt x="1039" y="167"/>
                  </a:cubicBezTo>
                  <a:cubicBezTo>
                    <a:pt x="1052" y="168"/>
                    <a:pt x="1064" y="167"/>
                    <a:pt x="1077" y="168"/>
                  </a:cubicBezTo>
                  <a:cubicBezTo>
                    <a:pt x="1087" y="174"/>
                    <a:pt x="1098" y="174"/>
                    <a:pt x="1109" y="177"/>
                  </a:cubicBezTo>
                  <a:cubicBezTo>
                    <a:pt x="1116" y="179"/>
                    <a:pt x="1112" y="184"/>
                    <a:pt x="1107" y="184"/>
                  </a:cubicBezTo>
                  <a:cubicBezTo>
                    <a:pt x="1103" y="186"/>
                    <a:pt x="1097" y="184"/>
                    <a:pt x="1095" y="188"/>
                  </a:cubicBezTo>
                  <a:cubicBezTo>
                    <a:pt x="1095" y="193"/>
                    <a:pt x="1101" y="198"/>
                    <a:pt x="1093" y="196"/>
                  </a:cubicBezTo>
                  <a:cubicBezTo>
                    <a:pt x="1084" y="196"/>
                    <a:pt x="1074" y="197"/>
                    <a:pt x="1065" y="198"/>
                  </a:cubicBezTo>
                  <a:cubicBezTo>
                    <a:pt x="1060" y="197"/>
                    <a:pt x="1055" y="197"/>
                    <a:pt x="1051" y="194"/>
                  </a:cubicBezTo>
                  <a:cubicBezTo>
                    <a:pt x="1050" y="188"/>
                    <a:pt x="1046" y="186"/>
                    <a:pt x="1041" y="186"/>
                  </a:cubicBezTo>
                  <a:cubicBezTo>
                    <a:pt x="1036" y="187"/>
                    <a:pt x="1043" y="197"/>
                    <a:pt x="1036" y="196"/>
                  </a:cubicBezTo>
                  <a:cubicBezTo>
                    <a:pt x="1026" y="194"/>
                    <a:pt x="1017" y="198"/>
                    <a:pt x="1008" y="195"/>
                  </a:cubicBezTo>
                  <a:cubicBezTo>
                    <a:pt x="1002" y="195"/>
                    <a:pt x="998" y="191"/>
                    <a:pt x="992" y="192"/>
                  </a:cubicBezTo>
                  <a:cubicBezTo>
                    <a:pt x="991" y="199"/>
                    <a:pt x="985" y="196"/>
                    <a:pt x="981" y="197"/>
                  </a:cubicBezTo>
                  <a:cubicBezTo>
                    <a:pt x="973" y="197"/>
                    <a:pt x="965" y="199"/>
                    <a:pt x="957" y="197"/>
                  </a:cubicBezTo>
                  <a:cubicBezTo>
                    <a:pt x="952" y="195"/>
                    <a:pt x="955" y="184"/>
                    <a:pt x="949" y="188"/>
                  </a:cubicBezTo>
                  <a:cubicBezTo>
                    <a:pt x="944" y="188"/>
                    <a:pt x="940" y="189"/>
                    <a:pt x="937" y="194"/>
                  </a:cubicBezTo>
                  <a:cubicBezTo>
                    <a:pt x="927" y="198"/>
                    <a:pt x="916" y="196"/>
                    <a:pt x="907" y="189"/>
                  </a:cubicBezTo>
                  <a:cubicBezTo>
                    <a:pt x="903" y="186"/>
                    <a:pt x="900" y="196"/>
                    <a:pt x="895" y="193"/>
                  </a:cubicBezTo>
                  <a:cubicBezTo>
                    <a:pt x="890" y="194"/>
                    <a:pt x="887" y="189"/>
                    <a:pt x="884" y="184"/>
                  </a:cubicBezTo>
                  <a:cubicBezTo>
                    <a:pt x="880" y="179"/>
                    <a:pt x="883" y="176"/>
                    <a:pt x="886" y="172"/>
                  </a:cubicBezTo>
                  <a:cubicBezTo>
                    <a:pt x="887" y="165"/>
                    <a:pt x="879" y="164"/>
                    <a:pt x="875" y="160"/>
                  </a:cubicBezTo>
                  <a:cubicBezTo>
                    <a:pt x="872" y="159"/>
                    <a:pt x="864" y="153"/>
                    <a:pt x="871" y="152"/>
                  </a:cubicBezTo>
                  <a:cubicBezTo>
                    <a:pt x="883" y="150"/>
                    <a:pt x="895" y="150"/>
                    <a:pt x="906" y="151"/>
                  </a:cubicBezTo>
                  <a:cubicBezTo>
                    <a:pt x="913" y="152"/>
                    <a:pt x="920" y="155"/>
                    <a:pt x="927" y="156"/>
                  </a:cubicBezTo>
                  <a:cubicBezTo>
                    <a:pt x="925" y="157"/>
                    <a:pt x="923" y="159"/>
                    <a:pt x="920" y="158"/>
                  </a:cubicBezTo>
                  <a:close/>
                  <a:moveTo>
                    <a:pt x="336" y="275"/>
                  </a:moveTo>
                  <a:cubicBezTo>
                    <a:pt x="330" y="275"/>
                    <a:pt x="324" y="275"/>
                    <a:pt x="319" y="273"/>
                  </a:cubicBezTo>
                  <a:cubicBezTo>
                    <a:pt x="313" y="261"/>
                    <a:pt x="301" y="257"/>
                    <a:pt x="290" y="257"/>
                  </a:cubicBezTo>
                  <a:cubicBezTo>
                    <a:pt x="285" y="256"/>
                    <a:pt x="279" y="257"/>
                    <a:pt x="276" y="252"/>
                  </a:cubicBezTo>
                  <a:cubicBezTo>
                    <a:pt x="280" y="252"/>
                    <a:pt x="284" y="248"/>
                    <a:pt x="289" y="246"/>
                  </a:cubicBezTo>
                  <a:cubicBezTo>
                    <a:pt x="292" y="242"/>
                    <a:pt x="283" y="233"/>
                    <a:pt x="288" y="234"/>
                  </a:cubicBezTo>
                  <a:cubicBezTo>
                    <a:pt x="293" y="235"/>
                    <a:pt x="295" y="229"/>
                    <a:pt x="298" y="227"/>
                  </a:cubicBezTo>
                  <a:cubicBezTo>
                    <a:pt x="303" y="225"/>
                    <a:pt x="307" y="222"/>
                    <a:pt x="310" y="217"/>
                  </a:cubicBezTo>
                  <a:cubicBezTo>
                    <a:pt x="308" y="210"/>
                    <a:pt x="302" y="209"/>
                    <a:pt x="298" y="205"/>
                  </a:cubicBezTo>
                  <a:cubicBezTo>
                    <a:pt x="292" y="201"/>
                    <a:pt x="295" y="199"/>
                    <a:pt x="301" y="200"/>
                  </a:cubicBezTo>
                  <a:cubicBezTo>
                    <a:pt x="314" y="199"/>
                    <a:pt x="328" y="201"/>
                    <a:pt x="342" y="199"/>
                  </a:cubicBezTo>
                  <a:cubicBezTo>
                    <a:pt x="351" y="198"/>
                    <a:pt x="360" y="195"/>
                    <a:pt x="368" y="200"/>
                  </a:cubicBezTo>
                  <a:cubicBezTo>
                    <a:pt x="381" y="203"/>
                    <a:pt x="394" y="210"/>
                    <a:pt x="407" y="206"/>
                  </a:cubicBezTo>
                  <a:cubicBezTo>
                    <a:pt x="419" y="204"/>
                    <a:pt x="432" y="206"/>
                    <a:pt x="444" y="211"/>
                  </a:cubicBezTo>
                  <a:cubicBezTo>
                    <a:pt x="450" y="214"/>
                    <a:pt x="455" y="216"/>
                    <a:pt x="461" y="219"/>
                  </a:cubicBezTo>
                  <a:cubicBezTo>
                    <a:pt x="456" y="221"/>
                    <a:pt x="450" y="221"/>
                    <a:pt x="445" y="223"/>
                  </a:cubicBezTo>
                  <a:cubicBezTo>
                    <a:pt x="429" y="227"/>
                    <a:pt x="413" y="230"/>
                    <a:pt x="398" y="239"/>
                  </a:cubicBezTo>
                  <a:cubicBezTo>
                    <a:pt x="392" y="243"/>
                    <a:pt x="386" y="248"/>
                    <a:pt x="379" y="248"/>
                  </a:cubicBezTo>
                  <a:cubicBezTo>
                    <a:pt x="373" y="247"/>
                    <a:pt x="374" y="253"/>
                    <a:pt x="375" y="258"/>
                  </a:cubicBezTo>
                  <a:cubicBezTo>
                    <a:pt x="372" y="267"/>
                    <a:pt x="364" y="267"/>
                    <a:pt x="358" y="268"/>
                  </a:cubicBezTo>
                  <a:cubicBezTo>
                    <a:pt x="353" y="268"/>
                    <a:pt x="347" y="264"/>
                    <a:pt x="344" y="271"/>
                  </a:cubicBezTo>
                  <a:cubicBezTo>
                    <a:pt x="342" y="273"/>
                    <a:pt x="338" y="274"/>
                    <a:pt x="336" y="275"/>
                  </a:cubicBezTo>
                  <a:close/>
                  <a:moveTo>
                    <a:pt x="842" y="251"/>
                  </a:moveTo>
                  <a:cubicBezTo>
                    <a:pt x="838" y="250"/>
                    <a:pt x="831" y="252"/>
                    <a:pt x="832" y="245"/>
                  </a:cubicBezTo>
                  <a:cubicBezTo>
                    <a:pt x="829" y="239"/>
                    <a:pt x="822" y="237"/>
                    <a:pt x="822" y="229"/>
                  </a:cubicBezTo>
                  <a:cubicBezTo>
                    <a:pt x="823" y="222"/>
                    <a:pt x="826" y="214"/>
                    <a:pt x="832" y="216"/>
                  </a:cubicBezTo>
                  <a:cubicBezTo>
                    <a:pt x="838" y="217"/>
                    <a:pt x="839" y="215"/>
                    <a:pt x="833" y="211"/>
                  </a:cubicBezTo>
                  <a:cubicBezTo>
                    <a:pt x="831" y="206"/>
                    <a:pt x="840" y="207"/>
                    <a:pt x="843" y="207"/>
                  </a:cubicBezTo>
                  <a:cubicBezTo>
                    <a:pt x="855" y="205"/>
                    <a:pt x="866" y="208"/>
                    <a:pt x="877" y="210"/>
                  </a:cubicBezTo>
                  <a:cubicBezTo>
                    <a:pt x="890" y="212"/>
                    <a:pt x="903" y="206"/>
                    <a:pt x="915" y="212"/>
                  </a:cubicBezTo>
                  <a:cubicBezTo>
                    <a:pt x="915" y="216"/>
                    <a:pt x="909" y="217"/>
                    <a:pt x="907" y="220"/>
                  </a:cubicBezTo>
                  <a:cubicBezTo>
                    <a:pt x="901" y="227"/>
                    <a:pt x="894" y="232"/>
                    <a:pt x="887" y="237"/>
                  </a:cubicBezTo>
                  <a:cubicBezTo>
                    <a:pt x="874" y="239"/>
                    <a:pt x="860" y="235"/>
                    <a:pt x="847" y="236"/>
                  </a:cubicBezTo>
                  <a:cubicBezTo>
                    <a:pt x="850" y="239"/>
                    <a:pt x="856" y="241"/>
                    <a:pt x="858" y="244"/>
                  </a:cubicBezTo>
                  <a:cubicBezTo>
                    <a:pt x="856" y="249"/>
                    <a:pt x="851" y="250"/>
                    <a:pt x="847" y="251"/>
                  </a:cubicBezTo>
                  <a:cubicBezTo>
                    <a:pt x="845" y="251"/>
                    <a:pt x="843" y="251"/>
                    <a:pt x="842" y="251"/>
                  </a:cubicBezTo>
                  <a:close/>
                  <a:moveTo>
                    <a:pt x="766" y="270"/>
                  </a:moveTo>
                  <a:cubicBezTo>
                    <a:pt x="754" y="268"/>
                    <a:pt x="746" y="254"/>
                    <a:pt x="733" y="251"/>
                  </a:cubicBezTo>
                  <a:cubicBezTo>
                    <a:pt x="725" y="249"/>
                    <a:pt x="716" y="251"/>
                    <a:pt x="709" y="244"/>
                  </a:cubicBezTo>
                  <a:cubicBezTo>
                    <a:pt x="704" y="242"/>
                    <a:pt x="700" y="239"/>
                    <a:pt x="695" y="236"/>
                  </a:cubicBezTo>
                  <a:cubicBezTo>
                    <a:pt x="699" y="233"/>
                    <a:pt x="702" y="227"/>
                    <a:pt x="706" y="231"/>
                  </a:cubicBezTo>
                  <a:cubicBezTo>
                    <a:pt x="713" y="235"/>
                    <a:pt x="720" y="238"/>
                    <a:pt x="728" y="239"/>
                  </a:cubicBezTo>
                  <a:cubicBezTo>
                    <a:pt x="734" y="237"/>
                    <a:pt x="738" y="229"/>
                    <a:pt x="744" y="229"/>
                  </a:cubicBezTo>
                  <a:cubicBezTo>
                    <a:pt x="744" y="224"/>
                    <a:pt x="737" y="223"/>
                    <a:pt x="734" y="220"/>
                  </a:cubicBezTo>
                  <a:cubicBezTo>
                    <a:pt x="732" y="220"/>
                    <a:pt x="722" y="215"/>
                    <a:pt x="728" y="213"/>
                  </a:cubicBezTo>
                  <a:cubicBezTo>
                    <a:pt x="734" y="214"/>
                    <a:pt x="740" y="215"/>
                    <a:pt x="746" y="212"/>
                  </a:cubicBezTo>
                  <a:cubicBezTo>
                    <a:pt x="752" y="211"/>
                    <a:pt x="758" y="218"/>
                    <a:pt x="764" y="216"/>
                  </a:cubicBezTo>
                  <a:cubicBezTo>
                    <a:pt x="768" y="215"/>
                    <a:pt x="772" y="212"/>
                    <a:pt x="777" y="212"/>
                  </a:cubicBezTo>
                  <a:cubicBezTo>
                    <a:pt x="784" y="212"/>
                    <a:pt x="792" y="212"/>
                    <a:pt x="799" y="215"/>
                  </a:cubicBezTo>
                  <a:cubicBezTo>
                    <a:pt x="796" y="219"/>
                    <a:pt x="791" y="218"/>
                    <a:pt x="788" y="223"/>
                  </a:cubicBezTo>
                  <a:cubicBezTo>
                    <a:pt x="783" y="225"/>
                    <a:pt x="777" y="225"/>
                    <a:pt x="773" y="229"/>
                  </a:cubicBezTo>
                  <a:cubicBezTo>
                    <a:pt x="773" y="234"/>
                    <a:pt x="780" y="234"/>
                    <a:pt x="784" y="233"/>
                  </a:cubicBezTo>
                  <a:cubicBezTo>
                    <a:pt x="791" y="233"/>
                    <a:pt x="798" y="236"/>
                    <a:pt x="804" y="238"/>
                  </a:cubicBezTo>
                  <a:cubicBezTo>
                    <a:pt x="810" y="240"/>
                    <a:pt x="810" y="247"/>
                    <a:pt x="804" y="248"/>
                  </a:cubicBezTo>
                  <a:cubicBezTo>
                    <a:pt x="801" y="253"/>
                    <a:pt x="801" y="261"/>
                    <a:pt x="795" y="263"/>
                  </a:cubicBezTo>
                  <a:cubicBezTo>
                    <a:pt x="788" y="266"/>
                    <a:pt x="781" y="263"/>
                    <a:pt x="775" y="259"/>
                  </a:cubicBezTo>
                  <a:cubicBezTo>
                    <a:pt x="768" y="256"/>
                    <a:pt x="772" y="263"/>
                    <a:pt x="777" y="264"/>
                  </a:cubicBezTo>
                  <a:cubicBezTo>
                    <a:pt x="783" y="266"/>
                    <a:pt x="773" y="270"/>
                    <a:pt x="771" y="270"/>
                  </a:cubicBezTo>
                  <a:cubicBezTo>
                    <a:pt x="769" y="270"/>
                    <a:pt x="768" y="270"/>
                    <a:pt x="766" y="270"/>
                  </a:cubicBezTo>
                  <a:close/>
                  <a:moveTo>
                    <a:pt x="1273" y="464"/>
                  </a:moveTo>
                  <a:cubicBezTo>
                    <a:pt x="1268" y="459"/>
                    <a:pt x="1261" y="461"/>
                    <a:pt x="1257" y="456"/>
                  </a:cubicBezTo>
                  <a:cubicBezTo>
                    <a:pt x="1251" y="452"/>
                    <a:pt x="1261" y="452"/>
                    <a:pt x="1262" y="447"/>
                  </a:cubicBezTo>
                  <a:cubicBezTo>
                    <a:pt x="1256" y="444"/>
                    <a:pt x="1249" y="441"/>
                    <a:pt x="1242" y="441"/>
                  </a:cubicBezTo>
                  <a:cubicBezTo>
                    <a:pt x="1237" y="439"/>
                    <a:pt x="1232" y="434"/>
                    <a:pt x="1228" y="430"/>
                  </a:cubicBezTo>
                  <a:cubicBezTo>
                    <a:pt x="1230" y="422"/>
                    <a:pt x="1223" y="425"/>
                    <a:pt x="1219" y="424"/>
                  </a:cubicBezTo>
                  <a:cubicBezTo>
                    <a:pt x="1214" y="422"/>
                    <a:pt x="1208" y="419"/>
                    <a:pt x="1203" y="420"/>
                  </a:cubicBezTo>
                  <a:cubicBezTo>
                    <a:pt x="1205" y="425"/>
                    <a:pt x="1206" y="431"/>
                    <a:pt x="1200" y="428"/>
                  </a:cubicBezTo>
                  <a:cubicBezTo>
                    <a:pt x="1194" y="428"/>
                    <a:pt x="1189" y="424"/>
                    <a:pt x="1184" y="426"/>
                  </a:cubicBezTo>
                  <a:cubicBezTo>
                    <a:pt x="1179" y="433"/>
                    <a:pt x="1173" y="432"/>
                    <a:pt x="1166" y="432"/>
                  </a:cubicBezTo>
                  <a:cubicBezTo>
                    <a:pt x="1157" y="430"/>
                    <a:pt x="1148" y="430"/>
                    <a:pt x="1139" y="426"/>
                  </a:cubicBezTo>
                  <a:cubicBezTo>
                    <a:pt x="1137" y="419"/>
                    <a:pt x="1143" y="414"/>
                    <a:pt x="1148" y="414"/>
                  </a:cubicBezTo>
                  <a:cubicBezTo>
                    <a:pt x="1155" y="416"/>
                    <a:pt x="1150" y="406"/>
                    <a:pt x="1155" y="406"/>
                  </a:cubicBezTo>
                  <a:cubicBezTo>
                    <a:pt x="1163" y="407"/>
                    <a:pt x="1173" y="407"/>
                    <a:pt x="1181" y="411"/>
                  </a:cubicBezTo>
                  <a:cubicBezTo>
                    <a:pt x="1184" y="414"/>
                    <a:pt x="1191" y="420"/>
                    <a:pt x="1188" y="411"/>
                  </a:cubicBezTo>
                  <a:cubicBezTo>
                    <a:pt x="1188" y="406"/>
                    <a:pt x="1195" y="410"/>
                    <a:pt x="1199" y="408"/>
                  </a:cubicBezTo>
                  <a:cubicBezTo>
                    <a:pt x="1205" y="407"/>
                    <a:pt x="1211" y="404"/>
                    <a:pt x="1218" y="405"/>
                  </a:cubicBezTo>
                  <a:cubicBezTo>
                    <a:pt x="1225" y="407"/>
                    <a:pt x="1223" y="400"/>
                    <a:pt x="1218" y="398"/>
                  </a:cubicBezTo>
                  <a:cubicBezTo>
                    <a:pt x="1215" y="393"/>
                    <a:pt x="1209" y="394"/>
                    <a:pt x="1207" y="388"/>
                  </a:cubicBezTo>
                  <a:cubicBezTo>
                    <a:pt x="1210" y="385"/>
                    <a:pt x="1215" y="386"/>
                    <a:pt x="1219" y="384"/>
                  </a:cubicBezTo>
                  <a:cubicBezTo>
                    <a:pt x="1224" y="380"/>
                    <a:pt x="1231" y="380"/>
                    <a:pt x="1233" y="372"/>
                  </a:cubicBezTo>
                  <a:cubicBezTo>
                    <a:pt x="1236" y="369"/>
                    <a:pt x="1242" y="367"/>
                    <a:pt x="1243" y="362"/>
                  </a:cubicBezTo>
                  <a:cubicBezTo>
                    <a:pt x="1243" y="354"/>
                    <a:pt x="1235" y="351"/>
                    <a:pt x="1232" y="344"/>
                  </a:cubicBezTo>
                  <a:cubicBezTo>
                    <a:pt x="1230" y="340"/>
                    <a:pt x="1225" y="340"/>
                    <a:pt x="1221" y="339"/>
                  </a:cubicBezTo>
                  <a:cubicBezTo>
                    <a:pt x="1216" y="337"/>
                    <a:pt x="1210" y="335"/>
                    <a:pt x="1205" y="331"/>
                  </a:cubicBezTo>
                  <a:cubicBezTo>
                    <a:pt x="1204" y="326"/>
                    <a:pt x="1199" y="321"/>
                    <a:pt x="1196" y="325"/>
                  </a:cubicBezTo>
                  <a:cubicBezTo>
                    <a:pt x="1191" y="328"/>
                    <a:pt x="1186" y="326"/>
                    <a:pt x="1181" y="328"/>
                  </a:cubicBezTo>
                  <a:cubicBezTo>
                    <a:pt x="1176" y="328"/>
                    <a:pt x="1172" y="329"/>
                    <a:pt x="1167" y="330"/>
                  </a:cubicBezTo>
                  <a:cubicBezTo>
                    <a:pt x="1163" y="322"/>
                    <a:pt x="1168" y="322"/>
                    <a:pt x="1173" y="323"/>
                  </a:cubicBezTo>
                  <a:cubicBezTo>
                    <a:pt x="1177" y="321"/>
                    <a:pt x="1183" y="324"/>
                    <a:pt x="1185" y="319"/>
                  </a:cubicBezTo>
                  <a:cubicBezTo>
                    <a:pt x="1176" y="315"/>
                    <a:pt x="1167" y="310"/>
                    <a:pt x="1158" y="306"/>
                  </a:cubicBezTo>
                  <a:cubicBezTo>
                    <a:pt x="1154" y="305"/>
                    <a:pt x="1147" y="307"/>
                    <a:pt x="1146" y="299"/>
                  </a:cubicBezTo>
                  <a:cubicBezTo>
                    <a:pt x="1143" y="294"/>
                    <a:pt x="1137" y="295"/>
                    <a:pt x="1133" y="292"/>
                  </a:cubicBezTo>
                  <a:cubicBezTo>
                    <a:pt x="1127" y="291"/>
                    <a:pt x="1122" y="284"/>
                    <a:pt x="1116" y="288"/>
                  </a:cubicBezTo>
                  <a:cubicBezTo>
                    <a:pt x="1109" y="286"/>
                    <a:pt x="1102" y="283"/>
                    <a:pt x="1095" y="283"/>
                  </a:cubicBezTo>
                  <a:cubicBezTo>
                    <a:pt x="1090" y="285"/>
                    <a:pt x="1099" y="288"/>
                    <a:pt x="1102" y="288"/>
                  </a:cubicBezTo>
                  <a:cubicBezTo>
                    <a:pt x="1110" y="291"/>
                    <a:pt x="1119" y="292"/>
                    <a:pt x="1126" y="297"/>
                  </a:cubicBezTo>
                  <a:cubicBezTo>
                    <a:pt x="1131" y="302"/>
                    <a:pt x="1122" y="304"/>
                    <a:pt x="1119" y="304"/>
                  </a:cubicBezTo>
                  <a:cubicBezTo>
                    <a:pt x="1112" y="304"/>
                    <a:pt x="1105" y="302"/>
                    <a:pt x="1097" y="299"/>
                  </a:cubicBezTo>
                  <a:cubicBezTo>
                    <a:pt x="1093" y="298"/>
                    <a:pt x="1088" y="295"/>
                    <a:pt x="1084" y="299"/>
                  </a:cubicBezTo>
                  <a:cubicBezTo>
                    <a:pt x="1084" y="301"/>
                    <a:pt x="1093" y="309"/>
                    <a:pt x="1087" y="307"/>
                  </a:cubicBezTo>
                  <a:cubicBezTo>
                    <a:pt x="1080" y="304"/>
                    <a:pt x="1073" y="299"/>
                    <a:pt x="1066" y="303"/>
                  </a:cubicBezTo>
                  <a:cubicBezTo>
                    <a:pt x="1060" y="306"/>
                    <a:pt x="1054" y="299"/>
                    <a:pt x="1048" y="301"/>
                  </a:cubicBezTo>
                  <a:cubicBezTo>
                    <a:pt x="1040" y="303"/>
                    <a:pt x="1031" y="299"/>
                    <a:pt x="1023" y="299"/>
                  </a:cubicBezTo>
                  <a:cubicBezTo>
                    <a:pt x="1012" y="297"/>
                    <a:pt x="1000" y="301"/>
                    <a:pt x="989" y="297"/>
                  </a:cubicBezTo>
                  <a:cubicBezTo>
                    <a:pt x="991" y="290"/>
                    <a:pt x="986" y="288"/>
                    <a:pt x="981" y="289"/>
                  </a:cubicBezTo>
                  <a:cubicBezTo>
                    <a:pt x="977" y="288"/>
                    <a:pt x="975" y="294"/>
                    <a:pt x="970" y="293"/>
                  </a:cubicBezTo>
                  <a:cubicBezTo>
                    <a:pt x="960" y="293"/>
                    <a:pt x="949" y="291"/>
                    <a:pt x="941" y="285"/>
                  </a:cubicBezTo>
                  <a:cubicBezTo>
                    <a:pt x="935" y="280"/>
                    <a:pt x="943" y="278"/>
                    <a:pt x="946" y="278"/>
                  </a:cubicBezTo>
                  <a:cubicBezTo>
                    <a:pt x="955" y="278"/>
                    <a:pt x="964" y="281"/>
                    <a:pt x="973" y="279"/>
                  </a:cubicBezTo>
                  <a:cubicBezTo>
                    <a:pt x="977" y="277"/>
                    <a:pt x="968" y="274"/>
                    <a:pt x="965" y="272"/>
                  </a:cubicBezTo>
                  <a:cubicBezTo>
                    <a:pt x="958" y="269"/>
                    <a:pt x="950" y="269"/>
                    <a:pt x="942" y="268"/>
                  </a:cubicBezTo>
                  <a:cubicBezTo>
                    <a:pt x="936" y="269"/>
                    <a:pt x="930" y="267"/>
                    <a:pt x="924" y="266"/>
                  </a:cubicBezTo>
                  <a:cubicBezTo>
                    <a:pt x="925" y="261"/>
                    <a:pt x="927" y="254"/>
                    <a:pt x="932" y="254"/>
                  </a:cubicBezTo>
                  <a:cubicBezTo>
                    <a:pt x="940" y="254"/>
                    <a:pt x="932" y="249"/>
                    <a:pt x="928" y="248"/>
                  </a:cubicBezTo>
                  <a:cubicBezTo>
                    <a:pt x="925" y="246"/>
                    <a:pt x="930" y="239"/>
                    <a:pt x="932" y="236"/>
                  </a:cubicBezTo>
                  <a:cubicBezTo>
                    <a:pt x="938" y="229"/>
                    <a:pt x="945" y="225"/>
                    <a:pt x="953" y="222"/>
                  </a:cubicBezTo>
                  <a:cubicBezTo>
                    <a:pt x="957" y="218"/>
                    <a:pt x="961" y="218"/>
                    <a:pt x="965" y="216"/>
                  </a:cubicBezTo>
                  <a:cubicBezTo>
                    <a:pt x="973" y="216"/>
                    <a:pt x="980" y="213"/>
                    <a:pt x="988" y="213"/>
                  </a:cubicBezTo>
                  <a:cubicBezTo>
                    <a:pt x="995" y="213"/>
                    <a:pt x="1003" y="213"/>
                    <a:pt x="1010" y="215"/>
                  </a:cubicBezTo>
                  <a:cubicBezTo>
                    <a:pt x="1001" y="219"/>
                    <a:pt x="993" y="226"/>
                    <a:pt x="984" y="231"/>
                  </a:cubicBezTo>
                  <a:cubicBezTo>
                    <a:pt x="980" y="234"/>
                    <a:pt x="981" y="241"/>
                    <a:pt x="986" y="242"/>
                  </a:cubicBezTo>
                  <a:cubicBezTo>
                    <a:pt x="992" y="244"/>
                    <a:pt x="992" y="245"/>
                    <a:pt x="988" y="250"/>
                  </a:cubicBezTo>
                  <a:cubicBezTo>
                    <a:pt x="987" y="256"/>
                    <a:pt x="994" y="258"/>
                    <a:pt x="997" y="261"/>
                  </a:cubicBezTo>
                  <a:cubicBezTo>
                    <a:pt x="1001" y="264"/>
                    <a:pt x="1006" y="266"/>
                    <a:pt x="1010" y="268"/>
                  </a:cubicBezTo>
                  <a:cubicBezTo>
                    <a:pt x="1007" y="272"/>
                    <a:pt x="1000" y="269"/>
                    <a:pt x="998" y="274"/>
                  </a:cubicBezTo>
                  <a:cubicBezTo>
                    <a:pt x="1000" y="277"/>
                    <a:pt x="1007" y="275"/>
                    <a:pt x="1010" y="276"/>
                  </a:cubicBezTo>
                  <a:cubicBezTo>
                    <a:pt x="1015" y="277"/>
                    <a:pt x="1019" y="278"/>
                    <a:pt x="1022" y="272"/>
                  </a:cubicBezTo>
                  <a:cubicBezTo>
                    <a:pt x="1026" y="267"/>
                    <a:pt x="1019" y="262"/>
                    <a:pt x="1015" y="263"/>
                  </a:cubicBezTo>
                  <a:cubicBezTo>
                    <a:pt x="1011" y="262"/>
                    <a:pt x="1007" y="258"/>
                    <a:pt x="1003" y="255"/>
                  </a:cubicBezTo>
                  <a:cubicBezTo>
                    <a:pt x="1006" y="252"/>
                    <a:pt x="1010" y="249"/>
                    <a:pt x="1014" y="250"/>
                  </a:cubicBezTo>
                  <a:cubicBezTo>
                    <a:pt x="1018" y="251"/>
                    <a:pt x="1023" y="250"/>
                    <a:pt x="1027" y="250"/>
                  </a:cubicBezTo>
                  <a:cubicBezTo>
                    <a:pt x="1022" y="247"/>
                    <a:pt x="1017" y="244"/>
                    <a:pt x="1011" y="244"/>
                  </a:cubicBezTo>
                  <a:cubicBezTo>
                    <a:pt x="1006" y="244"/>
                    <a:pt x="1003" y="240"/>
                    <a:pt x="1005" y="234"/>
                  </a:cubicBezTo>
                  <a:cubicBezTo>
                    <a:pt x="1010" y="231"/>
                    <a:pt x="1015" y="230"/>
                    <a:pt x="1020" y="232"/>
                  </a:cubicBezTo>
                  <a:cubicBezTo>
                    <a:pt x="1025" y="232"/>
                    <a:pt x="1030" y="231"/>
                    <a:pt x="1034" y="231"/>
                  </a:cubicBezTo>
                  <a:cubicBezTo>
                    <a:pt x="1028" y="229"/>
                    <a:pt x="1023" y="227"/>
                    <a:pt x="1017" y="225"/>
                  </a:cubicBezTo>
                  <a:cubicBezTo>
                    <a:pt x="1028" y="218"/>
                    <a:pt x="1041" y="220"/>
                    <a:pt x="1053" y="216"/>
                  </a:cubicBezTo>
                  <a:cubicBezTo>
                    <a:pt x="1061" y="214"/>
                    <a:pt x="1070" y="215"/>
                    <a:pt x="1077" y="218"/>
                  </a:cubicBezTo>
                  <a:cubicBezTo>
                    <a:pt x="1084" y="223"/>
                    <a:pt x="1090" y="227"/>
                    <a:pt x="1096" y="233"/>
                  </a:cubicBezTo>
                  <a:cubicBezTo>
                    <a:pt x="1094" y="238"/>
                    <a:pt x="1089" y="243"/>
                    <a:pt x="1086" y="247"/>
                  </a:cubicBezTo>
                  <a:cubicBezTo>
                    <a:pt x="1084" y="254"/>
                    <a:pt x="1087" y="257"/>
                    <a:pt x="1092" y="256"/>
                  </a:cubicBezTo>
                  <a:cubicBezTo>
                    <a:pt x="1096" y="255"/>
                    <a:pt x="1102" y="254"/>
                    <a:pt x="1104" y="250"/>
                  </a:cubicBezTo>
                  <a:cubicBezTo>
                    <a:pt x="1106" y="245"/>
                    <a:pt x="1112" y="248"/>
                    <a:pt x="1116" y="247"/>
                  </a:cubicBezTo>
                  <a:cubicBezTo>
                    <a:pt x="1122" y="246"/>
                    <a:pt x="1119" y="257"/>
                    <a:pt x="1124" y="257"/>
                  </a:cubicBezTo>
                  <a:cubicBezTo>
                    <a:pt x="1129" y="261"/>
                    <a:pt x="1132" y="256"/>
                    <a:pt x="1129" y="250"/>
                  </a:cubicBezTo>
                  <a:cubicBezTo>
                    <a:pt x="1130" y="246"/>
                    <a:pt x="1134" y="241"/>
                    <a:pt x="1138" y="241"/>
                  </a:cubicBezTo>
                  <a:cubicBezTo>
                    <a:pt x="1150" y="236"/>
                    <a:pt x="1163" y="242"/>
                    <a:pt x="1175" y="242"/>
                  </a:cubicBezTo>
                  <a:cubicBezTo>
                    <a:pt x="1181" y="241"/>
                    <a:pt x="1188" y="241"/>
                    <a:pt x="1193" y="247"/>
                  </a:cubicBezTo>
                  <a:cubicBezTo>
                    <a:pt x="1197" y="250"/>
                    <a:pt x="1203" y="251"/>
                    <a:pt x="1207" y="255"/>
                  </a:cubicBezTo>
                  <a:cubicBezTo>
                    <a:pt x="1206" y="259"/>
                    <a:pt x="1200" y="258"/>
                    <a:pt x="1198" y="261"/>
                  </a:cubicBezTo>
                  <a:cubicBezTo>
                    <a:pt x="1193" y="261"/>
                    <a:pt x="1188" y="267"/>
                    <a:pt x="1195" y="268"/>
                  </a:cubicBezTo>
                  <a:cubicBezTo>
                    <a:pt x="1201" y="270"/>
                    <a:pt x="1206" y="262"/>
                    <a:pt x="1211" y="263"/>
                  </a:cubicBezTo>
                  <a:cubicBezTo>
                    <a:pt x="1217" y="262"/>
                    <a:pt x="1220" y="267"/>
                    <a:pt x="1223" y="272"/>
                  </a:cubicBezTo>
                  <a:cubicBezTo>
                    <a:pt x="1226" y="278"/>
                    <a:pt x="1230" y="270"/>
                    <a:pt x="1234" y="268"/>
                  </a:cubicBezTo>
                  <a:cubicBezTo>
                    <a:pt x="1237" y="265"/>
                    <a:pt x="1241" y="263"/>
                    <a:pt x="1246" y="265"/>
                  </a:cubicBezTo>
                  <a:cubicBezTo>
                    <a:pt x="1252" y="266"/>
                    <a:pt x="1257" y="267"/>
                    <a:pt x="1262" y="270"/>
                  </a:cubicBezTo>
                  <a:cubicBezTo>
                    <a:pt x="1259" y="274"/>
                    <a:pt x="1255" y="276"/>
                    <a:pt x="1251" y="280"/>
                  </a:cubicBezTo>
                  <a:cubicBezTo>
                    <a:pt x="1256" y="280"/>
                    <a:pt x="1261" y="280"/>
                    <a:pt x="1266" y="277"/>
                  </a:cubicBezTo>
                  <a:cubicBezTo>
                    <a:pt x="1271" y="276"/>
                    <a:pt x="1275" y="276"/>
                    <a:pt x="1273" y="284"/>
                  </a:cubicBezTo>
                  <a:cubicBezTo>
                    <a:pt x="1278" y="287"/>
                    <a:pt x="1282" y="288"/>
                    <a:pt x="1287" y="286"/>
                  </a:cubicBezTo>
                  <a:cubicBezTo>
                    <a:pt x="1295" y="283"/>
                    <a:pt x="1305" y="282"/>
                    <a:pt x="1313" y="288"/>
                  </a:cubicBezTo>
                  <a:cubicBezTo>
                    <a:pt x="1307" y="295"/>
                    <a:pt x="1298" y="293"/>
                    <a:pt x="1292" y="297"/>
                  </a:cubicBezTo>
                  <a:cubicBezTo>
                    <a:pt x="1288" y="302"/>
                    <a:pt x="1297" y="303"/>
                    <a:pt x="1300" y="301"/>
                  </a:cubicBezTo>
                  <a:cubicBezTo>
                    <a:pt x="1306" y="298"/>
                    <a:pt x="1313" y="301"/>
                    <a:pt x="1318" y="295"/>
                  </a:cubicBezTo>
                  <a:cubicBezTo>
                    <a:pt x="1326" y="292"/>
                    <a:pt x="1333" y="300"/>
                    <a:pt x="1338" y="306"/>
                  </a:cubicBezTo>
                  <a:cubicBezTo>
                    <a:pt x="1331" y="306"/>
                    <a:pt x="1324" y="305"/>
                    <a:pt x="1317" y="308"/>
                  </a:cubicBezTo>
                  <a:cubicBezTo>
                    <a:pt x="1317" y="314"/>
                    <a:pt x="1324" y="311"/>
                    <a:pt x="1328" y="312"/>
                  </a:cubicBezTo>
                  <a:cubicBezTo>
                    <a:pt x="1333" y="313"/>
                    <a:pt x="1341" y="313"/>
                    <a:pt x="1345" y="319"/>
                  </a:cubicBezTo>
                  <a:cubicBezTo>
                    <a:pt x="1344" y="321"/>
                    <a:pt x="1337" y="320"/>
                    <a:pt x="1334" y="320"/>
                  </a:cubicBezTo>
                  <a:cubicBezTo>
                    <a:pt x="1327" y="320"/>
                    <a:pt x="1320" y="315"/>
                    <a:pt x="1313" y="317"/>
                  </a:cubicBezTo>
                  <a:cubicBezTo>
                    <a:pt x="1309" y="320"/>
                    <a:pt x="1319" y="322"/>
                    <a:pt x="1321" y="324"/>
                  </a:cubicBezTo>
                  <a:cubicBezTo>
                    <a:pt x="1319" y="328"/>
                    <a:pt x="1313" y="326"/>
                    <a:pt x="1310" y="327"/>
                  </a:cubicBezTo>
                  <a:cubicBezTo>
                    <a:pt x="1304" y="327"/>
                    <a:pt x="1313" y="334"/>
                    <a:pt x="1316" y="332"/>
                  </a:cubicBezTo>
                  <a:cubicBezTo>
                    <a:pt x="1324" y="334"/>
                    <a:pt x="1332" y="337"/>
                    <a:pt x="1339" y="340"/>
                  </a:cubicBezTo>
                  <a:cubicBezTo>
                    <a:pt x="1341" y="344"/>
                    <a:pt x="1343" y="351"/>
                    <a:pt x="1348" y="347"/>
                  </a:cubicBezTo>
                  <a:cubicBezTo>
                    <a:pt x="1356" y="344"/>
                    <a:pt x="1364" y="352"/>
                    <a:pt x="1372" y="348"/>
                  </a:cubicBezTo>
                  <a:cubicBezTo>
                    <a:pt x="1379" y="345"/>
                    <a:pt x="1386" y="353"/>
                    <a:pt x="1392" y="357"/>
                  </a:cubicBezTo>
                  <a:cubicBezTo>
                    <a:pt x="1398" y="362"/>
                    <a:pt x="1388" y="360"/>
                    <a:pt x="1385" y="362"/>
                  </a:cubicBezTo>
                  <a:cubicBezTo>
                    <a:pt x="1379" y="364"/>
                    <a:pt x="1385" y="369"/>
                    <a:pt x="1389" y="367"/>
                  </a:cubicBezTo>
                  <a:cubicBezTo>
                    <a:pt x="1395" y="367"/>
                    <a:pt x="1401" y="366"/>
                    <a:pt x="1406" y="365"/>
                  </a:cubicBezTo>
                  <a:cubicBezTo>
                    <a:pt x="1416" y="362"/>
                    <a:pt x="1406" y="371"/>
                    <a:pt x="1411" y="372"/>
                  </a:cubicBezTo>
                  <a:cubicBezTo>
                    <a:pt x="1416" y="374"/>
                    <a:pt x="1422" y="373"/>
                    <a:pt x="1427" y="369"/>
                  </a:cubicBezTo>
                  <a:cubicBezTo>
                    <a:pt x="1433" y="372"/>
                    <a:pt x="1438" y="375"/>
                    <a:pt x="1444" y="378"/>
                  </a:cubicBezTo>
                  <a:cubicBezTo>
                    <a:pt x="1440" y="380"/>
                    <a:pt x="1439" y="386"/>
                    <a:pt x="1434" y="385"/>
                  </a:cubicBezTo>
                  <a:cubicBezTo>
                    <a:pt x="1429" y="385"/>
                    <a:pt x="1425" y="380"/>
                    <a:pt x="1420" y="384"/>
                  </a:cubicBezTo>
                  <a:cubicBezTo>
                    <a:pt x="1415" y="385"/>
                    <a:pt x="1425" y="388"/>
                    <a:pt x="1427" y="390"/>
                  </a:cubicBezTo>
                  <a:cubicBezTo>
                    <a:pt x="1431" y="395"/>
                    <a:pt x="1422" y="394"/>
                    <a:pt x="1420" y="396"/>
                  </a:cubicBezTo>
                  <a:cubicBezTo>
                    <a:pt x="1416" y="399"/>
                    <a:pt x="1413" y="403"/>
                    <a:pt x="1409" y="398"/>
                  </a:cubicBezTo>
                  <a:cubicBezTo>
                    <a:pt x="1404" y="390"/>
                    <a:pt x="1404" y="398"/>
                    <a:pt x="1403" y="403"/>
                  </a:cubicBezTo>
                  <a:cubicBezTo>
                    <a:pt x="1402" y="408"/>
                    <a:pt x="1408" y="417"/>
                    <a:pt x="1401" y="415"/>
                  </a:cubicBezTo>
                  <a:cubicBezTo>
                    <a:pt x="1397" y="412"/>
                    <a:pt x="1392" y="413"/>
                    <a:pt x="1388" y="409"/>
                  </a:cubicBezTo>
                  <a:cubicBezTo>
                    <a:pt x="1388" y="401"/>
                    <a:pt x="1382" y="405"/>
                    <a:pt x="1378" y="406"/>
                  </a:cubicBezTo>
                  <a:cubicBezTo>
                    <a:pt x="1375" y="403"/>
                    <a:pt x="1369" y="399"/>
                    <a:pt x="1374" y="394"/>
                  </a:cubicBezTo>
                  <a:cubicBezTo>
                    <a:pt x="1374" y="390"/>
                    <a:pt x="1366" y="392"/>
                    <a:pt x="1363" y="391"/>
                  </a:cubicBezTo>
                  <a:cubicBezTo>
                    <a:pt x="1353" y="388"/>
                    <a:pt x="1345" y="376"/>
                    <a:pt x="1334" y="379"/>
                  </a:cubicBezTo>
                  <a:cubicBezTo>
                    <a:pt x="1332" y="382"/>
                    <a:pt x="1322" y="380"/>
                    <a:pt x="1327" y="385"/>
                  </a:cubicBezTo>
                  <a:cubicBezTo>
                    <a:pt x="1329" y="388"/>
                    <a:pt x="1339" y="392"/>
                    <a:pt x="1334" y="393"/>
                  </a:cubicBezTo>
                  <a:cubicBezTo>
                    <a:pt x="1330" y="396"/>
                    <a:pt x="1326" y="392"/>
                    <a:pt x="1322" y="389"/>
                  </a:cubicBezTo>
                  <a:cubicBezTo>
                    <a:pt x="1319" y="387"/>
                    <a:pt x="1312" y="383"/>
                    <a:pt x="1317" y="391"/>
                  </a:cubicBezTo>
                  <a:cubicBezTo>
                    <a:pt x="1320" y="395"/>
                    <a:pt x="1322" y="403"/>
                    <a:pt x="1328" y="401"/>
                  </a:cubicBezTo>
                  <a:cubicBezTo>
                    <a:pt x="1333" y="400"/>
                    <a:pt x="1336" y="404"/>
                    <a:pt x="1338" y="409"/>
                  </a:cubicBezTo>
                  <a:cubicBezTo>
                    <a:pt x="1341" y="413"/>
                    <a:pt x="1343" y="419"/>
                    <a:pt x="1347" y="420"/>
                  </a:cubicBezTo>
                  <a:cubicBezTo>
                    <a:pt x="1351" y="415"/>
                    <a:pt x="1355" y="418"/>
                    <a:pt x="1359" y="421"/>
                  </a:cubicBezTo>
                  <a:cubicBezTo>
                    <a:pt x="1364" y="425"/>
                    <a:pt x="1369" y="426"/>
                    <a:pt x="1375" y="428"/>
                  </a:cubicBezTo>
                  <a:cubicBezTo>
                    <a:pt x="1370" y="428"/>
                    <a:pt x="1365" y="432"/>
                    <a:pt x="1372" y="435"/>
                  </a:cubicBezTo>
                  <a:cubicBezTo>
                    <a:pt x="1377" y="439"/>
                    <a:pt x="1385" y="440"/>
                    <a:pt x="1386" y="449"/>
                  </a:cubicBezTo>
                  <a:cubicBezTo>
                    <a:pt x="1388" y="458"/>
                    <a:pt x="1383" y="452"/>
                    <a:pt x="1380" y="448"/>
                  </a:cubicBezTo>
                  <a:cubicBezTo>
                    <a:pt x="1378" y="446"/>
                    <a:pt x="1371" y="438"/>
                    <a:pt x="1371" y="443"/>
                  </a:cubicBezTo>
                  <a:cubicBezTo>
                    <a:pt x="1373" y="449"/>
                    <a:pt x="1378" y="454"/>
                    <a:pt x="1380" y="460"/>
                  </a:cubicBezTo>
                  <a:cubicBezTo>
                    <a:pt x="1381" y="465"/>
                    <a:pt x="1369" y="457"/>
                    <a:pt x="1374" y="464"/>
                  </a:cubicBezTo>
                  <a:cubicBezTo>
                    <a:pt x="1377" y="467"/>
                    <a:pt x="1383" y="475"/>
                    <a:pt x="1375" y="471"/>
                  </a:cubicBezTo>
                  <a:cubicBezTo>
                    <a:pt x="1370" y="469"/>
                    <a:pt x="1366" y="463"/>
                    <a:pt x="1362" y="460"/>
                  </a:cubicBezTo>
                  <a:cubicBezTo>
                    <a:pt x="1352" y="462"/>
                    <a:pt x="1343" y="456"/>
                    <a:pt x="1336" y="451"/>
                  </a:cubicBezTo>
                  <a:cubicBezTo>
                    <a:pt x="1333" y="448"/>
                    <a:pt x="1327" y="443"/>
                    <a:pt x="1326" y="443"/>
                  </a:cubicBezTo>
                  <a:cubicBezTo>
                    <a:pt x="1329" y="452"/>
                    <a:pt x="1324" y="449"/>
                    <a:pt x="1319" y="446"/>
                  </a:cubicBezTo>
                  <a:cubicBezTo>
                    <a:pt x="1315" y="444"/>
                    <a:pt x="1310" y="443"/>
                    <a:pt x="1305" y="443"/>
                  </a:cubicBezTo>
                  <a:cubicBezTo>
                    <a:pt x="1311" y="455"/>
                    <a:pt x="1322" y="458"/>
                    <a:pt x="1332" y="462"/>
                  </a:cubicBezTo>
                  <a:cubicBezTo>
                    <a:pt x="1342" y="468"/>
                    <a:pt x="1353" y="474"/>
                    <a:pt x="1358" y="488"/>
                  </a:cubicBezTo>
                  <a:cubicBezTo>
                    <a:pt x="1345" y="486"/>
                    <a:pt x="1332" y="479"/>
                    <a:pt x="1319" y="477"/>
                  </a:cubicBezTo>
                  <a:cubicBezTo>
                    <a:pt x="1310" y="476"/>
                    <a:pt x="1301" y="476"/>
                    <a:pt x="1294" y="468"/>
                  </a:cubicBezTo>
                  <a:cubicBezTo>
                    <a:pt x="1290" y="465"/>
                    <a:pt x="1283" y="467"/>
                    <a:pt x="1278" y="463"/>
                  </a:cubicBezTo>
                  <a:cubicBezTo>
                    <a:pt x="1277" y="464"/>
                    <a:pt x="1273" y="460"/>
                    <a:pt x="1273" y="464"/>
                  </a:cubicBezTo>
                  <a:close/>
                  <a:moveTo>
                    <a:pt x="482" y="241"/>
                  </a:moveTo>
                  <a:cubicBezTo>
                    <a:pt x="490" y="242"/>
                    <a:pt x="497" y="240"/>
                    <a:pt x="503" y="235"/>
                  </a:cubicBezTo>
                  <a:cubicBezTo>
                    <a:pt x="512" y="233"/>
                    <a:pt x="521" y="235"/>
                    <a:pt x="529" y="238"/>
                  </a:cubicBezTo>
                  <a:cubicBezTo>
                    <a:pt x="537" y="236"/>
                    <a:pt x="529" y="248"/>
                    <a:pt x="533" y="248"/>
                  </a:cubicBezTo>
                  <a:cubicBezTo>
                    <a:pt x="539" y="248"/>
                    <a:pt x="545" y="246"/>
                    <a:pt x="550" y="244"/>
                  </a:cubicBezTo>
                  <a:cubicBezTo>
                    <a:pt x="553" y="242"/>
                    <a:pt x="563" y="246"/>
                    <a:pt x="560" y="241"/>
                  </a:cubicBezTo>
                  <a:cubicBezTo>
                    <a:pt x="558" y="238"/>
                    <a:pt x="550" y="231"/>
                    <a:pt x="557" y="233"/>
                  </a:cubicBezTo>
                  <a:cubicBezTo>
                    <a:pt x="566" y="234"/>
                    <a:pt x="575" y="235"/>
                    <a:pt x="582" y="240"/>
                  </a:cubicBezTo>
                  <a:cubicBezTo>
                    <a:pt x="584" y="244"/>
                    <a:pt x="586" y="250"/>
                    <a:pt x="589" y="253"/>
                  </a:cubicBezTo>
                  <a:cubicBezTo>
                    <a:pt x="592" y="257"/>
                    <a:pt x="596" y="263"/>
                    <a:pt x="601" y="260"/>
                  </a:cubicBezTo>
                  <a:cubicBezTo>
                    <a:pt x="606" y="260"/>
                    <a:pt x="609" y="254"/>
                    <a:pt x="604" y="251"/>
                  </a:cubicBezTo>
                  <a:cubicBezTo>
                    <a:pt x="600" y="246"/>
                    <a:pt x="596" y="241"/>
                    <a:pt x="595" y="234"/>
                  </a:cubicBezTo>
                  <a:cubicBezTo>
                    <a:pt x="592" y="228"/>
                    <a:pt x="595" y="222"/>
                    <a:pt x="601" y="225"/>
                  </a:cubicBezTo>
                  <a:cubicBezTo>
                    <a:pt x="609" y="227"/>
                    <a:pt x="619" y="227"/>
                    <a:pt x="628" y="229"/>
                  </a:cubicBezTo>
                  <a:cubicBezTo>
                    <a:pt x="634" y="233"/>
                    <a:pt x="642" y="234"/>
                    <a:pt x="647" y="241"/>
                  </a:cubicBezTo>
                  <a:cubicBezTo>
                    <a:pt x="648" y="252"/>
                    <a:pt x="656" y="258"/>
                    <a:pt x="663" y="264"/>
                  </a:cubicBezTo>
                  <a:cubicBezTo>
                    <a:pt x="664" y="268"/>
                    <a:pt x="656" y="273"/>
                    <a:pt x="660" y="277"/>
                  </a:cubicBezTo>
                  <a:cubicBezTo>
                    <a:pt x="671" y="285"/>
                    <a:pt x="683" y="290"/>
                    <a:pt x="696" y="290"/>
                  </a:cubicBezTo>
                  <a:cubicBezTo>
                    <a:pt x="704" y="291"/>
                    <a:pt x="712" y="295"/>
                    <a:pt x="720" y="298"/>
                  </a:cubicBezTo>
                  <a:cubicBezTo>
                    <a:pt x="724" y="298"/>
                    <a:pt x="728" y="306"/>
                    <a:pt x="726" y="309"/>
                  </a:cubicBezTo>
                  <a:cubicBezTo>
                    <a:pt x="718" y="310"/>
                    <a:pt x="710" y="305"/>
                    <a:pt x="702" y="304"/>
                  </a:cubicBezTo>
                  <a:cubicBezTo>
                    <a:pt x="697" y="307"/>
                    <a:pt x="691" y="309"/>
                    <a:pt x="685" y="308"/>
                  </a:cubicBezTo>
                  <a:cubicBezTo>
                    <a:pt x="680" y="310"/>
                    <a:pt x="684" y="320"/>
                    <a:pt x="689" y="316"/>
                  </a:cubicBezTo>
                  <a:cubicBezTo>
                    <a:pt x="694" y="317"/>
                    <a:pt x="700" y="312"/>
                    <a:pt x="705" y="314"/>
                  </a:cubicBezTo>
                  <a:cubicBezTo>
                    <a:pt x="709" y="316"/>
                    <a:pt x="714" y="322"/>
                    <a:pt x="706" y="322"/>
                  </a:cubicBezTo>
                  <a:cubicBezTo>
                    <a:pt x="699" y="328"/>
                    <a:pt x="689" y="327"/>
                    <a:pt x="681" y="327"/>
                  </a:cubicBezTo>
                  <a:cubicBezTo>
                    <a:pt x="665" y="327"/>
                    <a:pt x="649" y="323"/>
                    <a:pt x="634" y="317"/>
                  </a:cubicBezTo>
                  <a:cubicBezTo>
                    <a:pt x="630" y="315"/>
                    <a:pt x="627" y="311"/>
                    <a:pt x="622" y="313"/>
                  </a:cubicBezTo>
                  <a:cubicBezTo>
                    <a:pt x="618" y="314"/>
                    <a:pt x="616" y="319"/>
                    <a:pt x="611" y="320"/>
                  </a:cubicBezTo>
                  <a:cubicBezTo>
                    <a:pt x="605" y="325"/>
                    <a:pt x="597" y="322"/>
                    <a:pt x="591" y="324"/>
                  </a:cubicBezTo>
                  <a:cubicBezTo>
                    <a:pt x="583" y="324"/>
                    <a:pt x="577" y="330"/>
                    <a:pt x="569" y="329"/>
                  </a:cubicBezTo>
                  <a:cubicBezTo>
                    <a:pt x="557" y="332"/>
                    <a:pt x="544" y="332"/>
                    <a:pt x="532" y="333"/>
                  </a:cubicBezTo>
                  <a:cubicBezTo>
                    <a:pt x="525" y="332"/>
                    <a:pt x="518" y="332"/>
                    <a:pt x="511" y="333"/>
                  </a:cubicBezTo>
                  <a:cubicBezTo>
                    <a:pt x="506" y="334"/>
                    <a:pt x="502" y="332"/>
                    <a:pt x="498" y="330"/>
                  </a:cubicBezTo>
                  <a:cubicBezTo>
                    <a:pt x="496" y="325"/>
                    <a:pt x="502" y="320"/>
                    <a:pt x="495" y="319"/>
                  </a:cubicBezTo>
                  <a:cubicBezTo>
                    <a:pt x="478" y="316"/>
                    <a:pt x="461" y="319"/>
                    <a:pt x="445" y="313"/>
                  </a:cubicBezTo>
                  <a:cubicBezTo>
                    <a:pt x="440" y="311"/>
                    <a:pt x="435" y="305"/>
                    <a:pt x="430" y="303"/>
                  </a:cubicBezTo>
                  <a:cubicBezTo>
                    <a:pt x="422" y="301"/>
                    <a:pt x="431" y="299"/>
                    <a:pt x="434" y="298"/>
                  </a:cubicBezTo>
                  <a:cubicBezTo>
                    <a:pt x="440" y="298"/>
                    <a:pt x="446" y="298"/>
                    <a:pt x="451" y="296"/>
                  </a:cubicBezTo>
                  <a:cubicBezTo>
                    <a:pt x="462" y="296"/>
                    <a:pt x="473" y="294"/>
                    <a:pt x="484" y="295"/>
                  </a:cubicBezTo>
                  <a:cubicBezTo>
                    <a:pt x="500" y="295"/>
                    <a:pt x="516" y="297"/>
                    <a:pt x="532" y="295"/>
                  </a:cubicBezTo>
                  <a:cubicBezTo>
                    <a:pt x="538" y="293"/>
                    <a:pt x="528" y="291"/>
                    <a:pt x="525" y="290"/>
                  </a:cubicBezTo>
                  <a:cubicBezTo>
                    <a:pt x="508" y="285"/>
                    <a:pt x="490" y="284"/>
                    <a:pt x="472" y="284"/>
                  </a:cubicBezTo>
                  <a:cubicBezTo>
                    <a:pt x="456" y="283"/>
                    <a:pt x="439" y="284"/>
                    <a:pt x="423" y="285"/>
                  </a:cubicBezTo>
                  <a:cubicBezTo>
                    <a:pt x="418" y="283"/>
                    <a:pt x="414" y="281"/>
                    <a:pt x="409" y="279"/>
                  </a:cubicBezTo>
                  <a:cubicBezTo>
                    <a:pt x="410" y="274"/>
                    <a:pt x="416" y="277"/>
                    <a:pt x="420" y="276"/>
                  </a:cubicBezTo>
                  <a:cubicBezTo>
                    <a:pt x="429" y="273"/>
                    <a:pt x="439" y="275"/>
                    <a:pt x="449" y="273"/>
                  </a:cubicBezTo>
                  <a:cubicBezTo>
                    <a:pt x="454" y="272"/>
                    <a:pt x="459" y="273"/>
                    <a:pt x="463" y="269"/>
                  </a:cubicBezTo>
                  <a:cubicBezTo>
                    <a:pt x="459" y="262"/>
                    <a:pt x="453" y="266"/>
                    <a:pt x="448" y="266"/>
                  </a:cubicBezTo>
                  <a:cubicBezTo>
                    <a:pt x="439" y="266"/>
                    <a:pt x="429" y="271"/>
                    <a:pt x="420" y="263"/>
                  </a:cubicBezTo>
                  <a:cubicBezTo>
                    <a:pt x="416" y="260"/>
                    <a:pt x="411" y="260"/>
                    <a:pt x="406" y="260"/>
                  </a:cubicBezTo>
                  <a:cubicBezTo>
                    <a:pt x="400" y="260"/>
                    <a:pt x="399" y="254"/>
                    <a:pt x="405" y="251"/>
                  </a:cubicBezTo>
                  <a:cubicBezTo>
                    <a:pt x="409" y="245"/>
                    <a:pt x="416" y="243"/>
                    <a:pt x="422" y="240"/>
                  </a:cubicBezTo>
                  <a:cubicBezTo>
                    <a:pt x="428" y="237"/>
                    <a:pt x="435" y="236"/>
                    <a:pt x="441" y="234"/>
                  </a:cubicBezTo>
                  <a:cubicBezTo>
                    <a:pt x="450" y="229"/>
                    <a:pt x="461" y="231"/>
                    <a:pt x="470" y="226"/>
                  </a:cubicBezTo>
                  <a:cubicBezTo>
                    <a:pt x="476" y="225"/>
                    <a:pt x="482" y="225"/>
                    <a:pt x="487" y="227"/>
                  </a:cubicBezTo>
                  <a:cubicBezTo>
                    <a:pt x="485" y="232"/>
                    <a:pt x="480" y="233"/>
                    <a:pt x="482" y="240"/>
                  </a:cubicBezTo>
                  <a:cubicBezTo>
                    <a:pt x="481" y="241"/>
                    <a:pt x="482" y="241"/>
                    <a:pt x="482" y="241"/>
                  </a:cubicBezTo>
                  <a:close/>
                  <a:moveTo>
                    <a:pt x="1336" y="864"/>
                  </a:moveTo>
                  <a:cubicBezTo>
                    <a:pt x="1330" y="868"/>
                    <a:pt x="1338" y="857"/>
                    <a:pt x="1334" y="857"/>
                  </a:cubicBezTo>
                  <a:cubicBezTo>
                    <a:pt x="1328" y="857"/>
                    <a:pt x="1329" y="852"/>
                    <a:pt x="1329" y="846"/>
                  </a:cubicBezTo>
                  <a:cubicBezTo>
                    <a:pt x="1327" y="838"/>
                    <a:pt x="1328" y="829"/>
                    <a:pt x="1326" y="822"/>
                  </a:cubicBezTo>
                  <a:cubicBezTo>
                    <a:pt x="1323" y="817"/>
                    <a:pt x="1316" y="816"/>
                    <a:pt x="1312" y="819"/>
                  </a:cubicBezTo>
                  <a:cubicBezTo>
                    <a:pt x="1307" y="820"/>
                    <a:pt x="1304" y="810"/>
                    <a:pt x="1300" y="816"/>
                  </a:cubicBezTo>
                  <a:cubicBezTo>
                    <a:pt x="1289" y="826"/>
                    <a:pt x="1288" y="845"/>
                    <a:pt x="1278" y="857"/>
                  </a:cubicBezTo>
                  <a:cubicBezTo>
                    <a:pt x="1276" y="863"/>
                    <a:pt x="1272" y="864"/>
                    <a:pt x="1267" y="862"/>
                  </a:cubicBezTo>
                  <a:cubicBezTo>
                    <a:pt x="1262" y="860"/>
                    <a:pt x="1259" y="865"/>
                    <a:pt x="1257" y="871"/>
                  </a:cubicBezTo>
                  <a:cubicBezTo>
                    <a:pt x="1240" y="869"/>
                    <a:pt x="1223" y="870"/>
                    <a:pt x="1206" y="869"/>
                  </a:cubicBezTo>
                  <a:cubicBezTo>
                    <a:pt x="1202" y="869"/>
                    <a:pt x="1197" y="869"/>
                    <a:pt x="1193" y="873"/>
                  </a:cubicBezTo>
                  <a:cubicBezTo>
                    <a:pt x="1185" y="879"/>
                    <a:pt x="1177" y="885"/>
                    <a:pt x="1168" y="888"/>
                  </a:cubicBezTo>
                  <a:cubicBezTo>
                    <a:pt x="1166" y="893"/>
                    <a:pt x="1166" y="900"/>
                    <a:pt x="1161" y="901"/>
                  </a:cubicBezTo>
                  <a:cubicBezTo>
                    <a:pt x="1154" y="903"/>
                    <a:pt x="1148" y="902"/>
                    <a:pt x="1141" y="901"/>
                  </a:cubicBezTo>
                  <a:cubicBezTo>
                    <a:pt x="1134" y="901"/>
                    <a:pt x="1127" y="900"/>
                    <a:pt x="1121" y="904"/>
                  </a:cubicBezTo>
                  <a:cubicBezTo>
                    <a:pt x="1118" y="909"/>
                    <a:pt x="1122" y="914"/>
                    <a:pt x="1122" y="920"/>
                  </a:cubicBezTo>
                  <a:cubicBezTo>
                    <a:pt x="1111" y="927"/>
                    <a:pt x="1099" y="930"/>
                    <a:pt x="1087" y="931"/>
                  </a:cubicBezTo>
                  <a:cubicBezTo>
                    <a:pt x="1077" y="933"/>
                    <a:pt x="1070" y="943"/>
                    <a:pt x="1061" y="945"/>
                  </a:cubicBezTo>
                  <a:cubicBezTo>
                    <a:pt x="1056" y="945"/>
                    <a:pt x="1048" y="942"/>
                    <a:pt x="1049" y="934"/>
                  </a:cubicBezTo>
                  <a:cubicBezTo>
                    <a:pt x="1052" y="928"/>
                    <a:pt x="1059" y="926"/>
                    <a:pt x="1061" y="919"/>
                  </a:cubicBezTo>
                  <a:cubicBezTo>
                    <a:pt x="1063" y="913"/>
                    <a:pt x="1067" y="909"/>
                    <a:pt x="1066" y="902"/>
                  </a:cubicBezTo>
                  <a:cubicBezTo>
                    <a:pt x="1066" y="888"/>
                    <a:pt x="1061" y="876"/>
                    <a:pt x="1059" y="863"/>
                  </a:cubicBezTo>
                  <a:cubicBezTo>
                    <a:pt x="1052" y="859"/>
                    <a:pt x="1044" y="856"/>
                    <a:pt x="1038" y="851"/>
                  </a:cubicBezTo>
                  <a:cubicBezTo>
                    <a:pt x="1036" y="847"/>
                    <a:pt x="1036" y="841"/>
                    <a:pt x="1030" y="842"/>
                  </a:cubicBezTo>
                  <a:cubicBezTo>
                    <a:pt x="1026" y="841"/>
                    <a:pt x="1025" y="834"/>
                    <a:pt x="1019" y="837"/>
                  </a:cubicBezTo>
                  <a:cubicBezTo>
                    <a:pt x="1015" y="834"/>
                    <a:pt x="1016" y="827"/>
                    <a:pt x="1011" y="826"/>
                  </a:cubicBezTo>
                  <a:cubicBezTo>
                    <a:pt x="993" y="814"/>
                    <a:pt x="974" y="806"/>
                    <a:pt x="956" y="796"/>
                  </a:cubicBezTo>
                  <a:cubicBezTo>
                    <a:pt x="947" y="791"/>
                    <a:pt x="939" y="800"/>
                    <a:pt x="931" y="802"/>
                  </a:cubicBezTo>
                  <a:cubicBezTo>
                    <a:pt x="927" y="800"/>
                    <a:pt x="922" y="804"/>
                    <a:pt x="919" y="800"/>
                  </a:cubicBezTo>
                  <a:cubicBezTo>
                    <a:pt x="915" y="798"/>
                    <a:pt x="910" y="801"/>
                    <a:pt x="907" y="799"/>
                  </a:cubicBezTo>
                  <a:cubicBezTo>
                    <a:pt x="907" y="792"/>
                    <a:pt x="900" y="800"/>
                    <a:pt x="897" y="799"/>
                  </a:cubicBezTo>
                  <a:cubicBezTo>
                    <a:pt x="893" y="803"/>
                    <a:pt x="890" y="798"/>
                    <a:pt x="886" y="797"/>
                  </a:cubicBezTo>
                  <a:cubicBezTo>
                    <a:pt x="883" y="792"/>
                    <a:pt x="878" y="796"/>
                    <a:pt x="877" y="795"/>
                  </a:cubicBezTo>
                  <a:cubicBezTo>
                    <a:pt x="874" y="791"/>
                    <a:pt x="872" y="790"/>
                    <a:pt x="868" y="789"/>
                  </a:cubicBezTo>
                  <a:cubicBezTo>
                    <a:pt x="863" y="787"/>
                    <a:pt x="859" y="789"/>
                    <a:pt x="855" y="787"/>
                  </a:cubicBezTo>
                  <a:cubicBezTo>
                    <a:pt x="848" y="784"/>
                    <a:pt x="844" y="774"/>
                    <a:pt x="838" y="769"/>
                  </a:cubicBezTo>
                  <a:cubicBezTo>
                    <a:pt x="833" y="765"/>
                    <a:pt x="832" y="771"/>
                    <a:pt x="836" y="775"/>
                  </a:cubicBezTo>
                  <a:cubicBezTo>
                    <a:pt x="838" y="780"/>
                    <a:pt x="828" y="776"/>
                    <a:pt x="826" y="778"/>
                  </a:cubicBezTo>
                  <a:cubicBezTo>
                    <a:pt x="793" y="778"/>
                    <a:pt x="760" y="778"/>
                    <a:pt x="727" y="778"/>
                  </a:cubicBezTo>
                  <a:cubicBezTo>
                    <a:pt x="670" y="777"/>
                    <a:pt x="612" y="777"/>
                    <a:pt x="555" y="777"/>
                  </a:cubicBezTo>
                  <a:cubicBezTo>
                    <a:pt x="524" y="777"/>
                    <a:pt x="492" y="777"/>
                    <a:pt x="461" y="777"/>
                  </a:cubicBezTo>
                  <a:cubicBezTo>
                    <a:pt x="417" y="777"/>
                    <a:pt x="373" y="778"/>
                    <a:pt x="330" y="777"/>
                  </a:cubicBezTo>
                  <a:cubicBezTo>
                    <a:pt x="326" y="775"/>
                    <a:pt x="322" y="771"/>
                    <a:pt x="324" y="765"/>
                  </a:cubicBezTo>
                  <a:cubicBezTo>
                    <a:pt x="320" y="767"/>
                    <a:pt x="315" y="769"/>
                    <a:pt x="312" y="763"/>
                  </a:cubicBezTo>
                  <a:cubicBezTo>
                    <a:pt x="312" y="755"/>
                    <a:pt x="307" y="757"/>
                    <a:pt x="304" y="760"/>
                  </a:cubicBezTo>
                  <a:cubicBezTo>
                    <a:pt x="300" y="761"/>
                    <a:pt x="295" y="756"/>
                    <a:pt x="295" y="751"/>
                  </a:cubicBezTo>
                  <a:cubicBezTo>
                    <a:pt x="294" y="744"/>
                    <a:pt x="292" y="741"/>
                    <a:pt x="287" y="743"/>
                  </a:cubicBezTo>
                  <a:cubicBezTo>
                    <a:pt x="281" y="744"/>
                    <a:pt x="277" y="740"/>
                    <a:pt x="272" y="739"/>
                  </a:cubicBezTo>
                  <a:cubicBezTo>
                    <a:pt x="270" y="736"/>
                    <a:pt x="267" y="729"/>
                    <a:pt x="263" y="733"/>
                  </a:cubicBezTo>
                  <a:cubicBezTo>
                    <a:pt x="257" y="734"/>
                    <a:pt x="250" y="736"/>
                    <a:pt x="244" y="730"/>
                  </a:cubicBezTo>
                  <a:cubicBezTo>
                    <a:pt x="242" y="725"/>
                    <a:pt x="247" y="720"/>
                    <a:pt x="249" y="718"/>
                  </a:cubicBezTo>
                  <a:cubicBezTo>
                    <a:pt x="247" y="713"/>
                    <a:pt x="239" y="717"/>
                    <a:pt x="238" y="714"/>
                  </a:cubicBezTo>
                  <a:cubicBezTo>
                    <a:pt x="242" y="710"/>
                    <a:pt x="246" y="706"/>
                    <a:pt x="251" y="705"/>
                  </a:cubicBezTo>
                  <a:cubicBezTo>
                    <a:pt x="258" y="700"/>
                    <a:pt x="253" y="699"/>
                    <a:pt x="247" y="700"/>
                  </a:cubicBezTo>
                  <a:cubicBezTo>
                    <a:pt x="244" y="702"/>
                    <a:pt x="239" y="702"/>
                    <a:pt x="237" y="698"/>
                  </a:cubicBezTo>
                  <a:cubicBezTo>
                    <a:pt x="237" y="692"/>
                    <a:pt x="237" y="687"/>
                    <a:pt x="231" y="689"/>
                  </a:cubicBezTo>
                  <a:cubicBezTo>
                    <a:pt x="228" y="686"/>
                    <a:pt x="223" y="681"/>
                    <a:pt x="222" y="678"/>
                  </a:cubicBezTo>
                  <a:cubicBezTo>
                    <a:pt x="225" y="671"/>
                    <a:pt x="221" y="668"/>
                    <a:pt x="217" y="672"/>
                  </a:cubicBezTo>
                  <a:cubicBezTo>
                    <a:pt x="213" y="678"/>
                    <a:pt x="209" y="674"/>
                    <a:pt x="205" y="670"/>
                  </a:cubicBezTo>
                  <a:cubicBezTo>
                    <a:pt x="201" y="666"/>
                    <a:pt x="197" y="660"/>
                    <a:pt x="196" y="653"/>
                  </a:cubicBezTo>
                  <a:cubicBezTo>
                    <a:pt x="198" y="649"/>
                    <a:pt x="204" y="645"/>
                    <a:pt x="204" y="641"/>
                  </a:cubicBezTo>
                  <a:cubicBezTo>
                    <a:pt x="202" y="635"/>
                    <a:pt x="197" y="629"/>
                    <a:pt x="199" y="622"/>
                  </a:cubicBezTo>
                  <a:cubicBezTo>
                    <a:pt x="200" y="616"/>
                    <a:pt x="193" y="616"/>
                    <a:pt x="190" y="614"/>
                  </a:cubicBezTo>
                  <a:cubicBezTo>
                    <a:pt x="183" y="610"/>
                    <a:pt x="176" y="608"/>
                    <a:pt x="169" y="605"/>
                  </a:cubicBezTo>
                  <a:cubicBezTo>
                    <a:pt x="161" y="595"/>
                    <a:pt x="154" y="583"/>
                    <a:pt x="146" y="574"/>
                  </a:cubicBezTo>
                  <a:cubicBezTo>
                    <a:pt x="137" y="561"/>
                    <a:pt x="125" y="554"/>
                    <a:pt x="115" y="546"/>
                  </a:cubicBezTo>
                  <a:cubicBezTo>
                    <a:pt x="111" y="542"/>
                    <a:pt x="109" y="535"/>
                    <a:pt x="103" y="536"/>
                  </a:cubicBezTo>
                  <a:cubicBezTo>
                    <a:pt x="95" y="534"/>
                    <a:pt x="90" y="543"/>
                    <a:pt x="84" y="546"/>
                  </a:cubicBezTo>
                  <a:cubicBezTo>
                    <a:pt x="80" y="550"/>
                    <a:pt x="73" y="548"/>
                    <a:pt x="71" y="554"/>
                  </a:cubicBezTo>
                  <a:cubicBezTo>
                    <a:pt x="62" y="545"/>
                    <a:pt x="52" y="539"/>
                    <a:pt x="43" y="531"/>
                  </a:cubicBezTo>
                  <a:cubicBezTo>
                    <a:pt x="42" y="525"/>
                    <a:pt x="38" y="521"/>
                    <a:pt x="33" y="522"/>
                  </a:cubicBezTo>
                  <a:cubicBezTo>
                    <a:pt x="24" y="522"/>
                    <a:pt x="15" y="524"/>
                    <a:pt x="6" y="523"/>
                  </a:cubicBezTo>
                  <a:cubicBezTo>
                    <a:pt x="3" y="516"/>
                    <a:pt x="5" y="507"/>
                    <a:pt x="4" y="500"/>
                  </a:cubicBezTo>
                  <a:cubicBezTo>
                    <a:pt x="4" y="463"/>
                    <a:pt x="5" y="426"/>
                    <a:pt x="3" y="390"/>
                  </a:cubicBezTo>
                  <a:cubicBezTo>
                    <a:pt x="3" y="365"/>
                    <a:pt x="3" y="339"/>
                    <a:pt x="3" y="314"/>
                  </a:cubicBezTo>
                  <a:cubicBezTo>
                    <a:pt x="0" y="307"/>
                    <a:pt x="9" y="312"/>
                    <a:pt x="12" y="310"/>
                  </a:cubicBezTo>
                  <a:cubicBezTo>
                    <a:pt x="22" y="309"/>
                    <a:pt x="32" y="314"/>
                    <a:pt x="42" y="317"/>
                  </a:cubicBezTo>
                  <a:cubicBezTo>
                    <a:pt x="54" y="323"/>
                    <a:pt x="68" y="325"/>
                    <a:pt x="81" y="326"/>
                  </a:cubicBezTo>
                  <a:cubicBezTo>
                    <a:pt x="88" y="326"/>
                    <a:pt x="94" y="328"/>
                    <a:pt x="101" y="331"/>
                  </a:cubicBezTo>
                  <a:cubicBezTo>
                    <a:pt x="103" y="329"/>
                    <a:pt x="97" y="322"/>
                    <a:pt x="94" y="321"/>
                  </a:cubicBezTo>
                  <a:cubicBezTo>
                    <a:pt x="89" y="315"/>
                    <a:pt x="97" y="314"/>
                    <a:pt x="101" y="313"/>
                  </a:cubicBezTo>
                  <a:cubicBezTo>
                    <a:pt x="105" y="310"/>
                    <a:pt x="111" y="315"/>
                    <a:pt x="115" y="311"/>
                  </a:cubicBezTo>
                  <a:cubicBezTo>
                    <a:pt x="125" y="312"/>
                    <a:pt x="134" y="315"/>
                    <a:pt x="143" y="309"/>
                  </a:cubicBezTo>
                  <a:cubicBezTo>
                    <a:pt x="147" y="306"/>
                    <a:pt x="151" y="307"/>
                    <a:pt x="155" y="305"/>
                  </a:cubicBezTo>
                  <a:cubicBezTo>
                    <a:pt x="164" y="302"/>
                    <a:pt x="174" y="305"/>
                    <a:pt x="182" y="298"/>
                  </a:cubicBezTo>
                  <a:cubicBezTo>
                    <a:pt x="189" y="296"/>
                    <a:pt x="197" y="296"/>
                    <a:pt x="204" y="298"/>
                  </a:cubicBezTo>
                  <a:cubicBezTo>
                    <a:pt x="199" y="306"/>
                    <a:pt x="190" y="302"/>
                    <a:pt x="183" y="307"/>
                  </a:cubicBezTo>
                  <a:cubicBezTo>
                    <a:pt x="175" y="310"/>
                    <a:pt x="166" y="309"/>
                    <a:pt x="159" y="314"/>
                  </a:cubicBezTo>
                  <a:cubicBezTo>
                    <a:pt x="154" y="321"/>
                    <a:pt x="146" y="318"/>
                    <a:pt x="139" y="321"/>
                  </a:cubicBezTo>
                  <a:cubicBezTo>
                    <a:pt x="133" y="325"/>
                    <a:pt x="136" y="327"/>
                    <a:pt x="141" y="328"/>
                  </a:cubicBezTo>
                  <a:cubicBezTo>
                    <a:pt x="145" y="331"/>
                    <a:pt x="149" y="334"/>
                    <a:pt x="153" y="336"/>
                  </a:cubicBezTo>
                  <a:cubicBezTo>
                    <a:pt x="150" y="331"/>
                    <a:pt x="152" y="325"/>
                    <a:pt x="158" y="326"/>
                  </a:cubicBezTo>
                  <a:cubicBezTo>
                    <a:pt x="165" y="325"/>
                    <a:pt x="169" y="316"/>
                    <a:pt x="176" y="317"/>
                  </a:cubicBezTo>
                  <a:cubicBezTo>
                    <a:pt x="182" y="318"/>
                    <a:pt x="188" y="317"/>
                    <a:pt x="193" y="313"/>
                  </a:cubicBezTo>
                  <a:cubicBezTo>
                    <a:pt x="201" y="308"/>
                    <a:pt x="210" y="308"/>
                    <a:pt x="219" y="308"/>
                  </a:cubicBezTo>
                  <a:cubicBezTo>
                    <a:pt x="226" y="301"/>
                    <a:pt x="235" y="302"/>
                    <a:pt x="243" y="297"/>
                  </a:cubicBezTo>
                  <a:cubicBezTo>
                    <a:pt x="240" y="291"/>
                    <a:pt x="234" y="290"/>
                    <a:pt x="230" y="286"/>
                  </a:cubicBezTo>
                  <a:cubicBezTo>
                    <a:pt x="238" y="286"/>
                    <a:pt x="247" y="289"/>
                    <a:pt x="253" y="297"/>
                  </a:cubicBezTo>
                  <a:cubicBezTo>
                    <a:pt x="257" y="303"/>
                    <a:pt x="261" y="309"/>
                    <a:pt x="268" y="311"/>
                  </a:cubicBezTo>
                  <a:cubicBezTo>
                    <a:pt x="274" y="314"/>
                    <a:pt x="280" y="316"/>
                    <a:pt x="287" y="316"/>
                  </a:cubicBezTo>
                  <a:cubicBezTo>
                    <a:pt x="291" y="314"/>
                    <a:pt x="280" y="307"/>
                    <a:pt x="286" y="305"/>
                  </a:cubicBezTo>
                  <a:cubicBezTo>
                    <a:pt x="291" y="306"/>
                    <a:pt x="296" y="299"/>
                    <a:pt x="299" y="305"/>
                  </a:cubicBezTo>
                  <a:cubicBezTo>
                    <a:pt x="302" y="310"/>
                    <a:pt x="297" y="315"/>
                    <a:pt x="305" y="315"/>
                  </a:cubicBezTo>
                  <a:cubicBezTo>
                    <a:pt x="313" y="315"/>
                    <a:pt x="321" y="312"/>
                    <a:pt x="327" y="304"/>
                  </a:cubicBezTo>
                  <a:cubicBezTo>
                    <a:pt x="347" y="301"/>
                    <a:pt x="366" y="313"/>
                    <a:pt x="386" y="316"/>
                  </a:cubicBezTo>
                  <a:cubicBezTo>
                    <a:pt x="399" y="319"/>
                    <a:pt x="412" y="322"/>
                    <a:pt x="425" y="324"/>
                  </a:cubicBezTo>
                  <a:cubicBezTo>
                    <a:pt x="436" y="325"/>
                    <a:pt x="447" y="327"/>
                    <a:pt x="459" y="325"/>
                  </a:cubicBezTo>
                  <a:cubicBezTo>
                    <a:pt x="469" y="326"/>
                    <a:pt x="478" y="330"/>
                    <a:pt x="487" y="335"/>
                  </a:cubicBezTo>
                  <a:cubicBezTo>
                    <a:pt x="491" y="341"/>
                    <a:pt x="482" y="340"/>
                    <a:pt x="479" y="340"/>
                  </a:cubicBezTo>
                  <a:cubicBezTo>
                    <a:pt x="474" y="340"/>
                    <a:pt x="469" y="340"/>
                    <a:pt x="465" y="343"/>
                  </a:cubicBezTo>
                  <a:cubicBezTo>
                    <a:pt x="460" y="350"/>
                    <a:pt x="465" y="350"/>
                    <a:pt x="470" y="350"/>
                  </a:cubicBezTo>
                  <a:cubicBezTo>
                    <a:pt x="494" y="354"/>
                    <a:pt x="519" y="356"/>
                    <a:pt x="543" y="350"/>
                  </a:cubicBezTo>
                  <a:cubicBezTo>
                    <a:pt x="551" y="348"/>
                    <a:pt x="560" y="347"/>
                    <a:pt x="569" y="352"/>
                  </a:cubicBezTo>
                  <a:cubicBezTo>
                    <a:pt x="577" y="356"/>
                    <a:pt x="586" y="354"/>
                    <a:pt x="593" y="359"/>
                  </a:cubicBezTo>
                  <a:cubicBezTo>
                    <a:pt x="600" y="361"/>
                    <a:pt x="595" y="365"/>
                    <a:pt x="591" y="367"/>
                  </a:cubicBezTo>
                  <a:cubicBezTo>
                    <a:pt x="590" y="370"/>
                    <a:pt x="598" y="372"/>
                    <a:pt x="601" y="375"/>
                  </a:cubicBezTo>
                  <a:cubicBezTo>
                    <a:pt x="606" y="378"/>
                    <a:pt x="608" y="381"/>
                    <a:pt x="606" y="373"/>
                  </a:cubicBezTo>
                  <a:cubicBezTo>
                    <a:pt x="607" y="371"/>
                    <a:pt x="617" y="373"/>
                    <a:pt x="613" y="368"/>
                  </a:cubicBezTo>
                  <a:cubicBezTo>
                    <a:pt x="609" y="364"/>
                    <a:pt x="603" y="360"/>
                    <a:pt x="604" y="352"/>
                  </a:cubicBezTo>
                  <a:cubicBezTo>
                    <a:pt x="603" y="345"/>
                    <a:pt x="610" y="348"/>
                    <a:pt x="614" y="347"/>
                  </a:cubicBezTo>
                  <a:cubicBezTo>
                    <a:pt x="620" y="346"/>
                    <a:pt x="626" y="346"/>
                    <a:pt x="632" y="343"/>
                  </a:cubicBezTo>
                  <a:cubicBezTo>
                    <a:pt x="636" y="335"/>
                    <a:pt x="644" y="339"/>
                    <a:pt x="650" y="341"/>
                  </a:cubicBezTo>
                  <a:cubicBezTo>
                    <a:pt x="660" y="344"/>
                    <a:pt x="669" y="346"/>
                    <a:pt x="679" y="344"/>
                  </a:cubicBezTo>
                  <a:cubicBezTo>
                    <a:pt x="687" y="353"/>
                    <a:pt x="699" y="351"/>
                    <a:pt x="709" y="353"/>
                  </a:cubicBezTo>
                  <a:cubicBezTo>
                    <a:pt x="716" y="354"/>
                    <a:pt x="721" y="352"/>
                    <a:pt x="727" y="351"/>
                  </a:cubicBezTo>
                  <a:cubicBezTo>
                    <a:pt x="743" y="350"/>
                    <a:pt x="758" y="354"/>
                    <a:pt x="773" y="348"/>
                  </a:cubicBezTo>
                  <a:cubicBezTo>
                    <a:pt x="779" y="352"/>
                    <a:pt x="786" y="357"/>
                    <a:pt x="793" y="356"/>
                  </a:cubicBezTo>
                  <a:cubicBezTo>
                    <a:pt x="797" y="351"/>
                    <a:pt x="794" y="345"/>
                    <a:pt x="789" y="345"/>
                  </a:cubicBezTo>
                  <a:cubicBezTo>
                    <a:pt x="784" y="343"/>
                    <a:pt x="778" y="343"/>
                    <a:pt x="772" y="343"/>
                  </a:cubicBezTo>
                  <a:cubicBezTo>
                    <a:pt x="771" y="335"/>
                    <a:pt x="778" y="339"/>
                    <a:pt x="782" y="338"/>
                  </a:cubicBezTo>
                  <a:cubicBezTo>
                    <a:pt x="791" y="338"/>
                    <a:pt x="799" y="343"/>
                    <a:pt x="808" y="343"/>
                  </a:cubicBezTo>
                  <a:cubicBezTo>
                    <a:pt x="814" y="344"/>
                    <a:pt x="812" y="349"/>
                    <a:pt x="810" y="354"/>
                  </a:cubicBezTo>
                  <a:cubicBezTo>
                    <a:pt x="808" y="360"/>
                    <a:pt x="812" y="365"/>
                    <a:pt x="817" y="365"/>
                  </a:cubicBezTo>
                  <a:cubicBezTo>
                    <a:pt x="821" y="364"/>
                    <a:pt x="826" y="369"/>
                    <a:pt x="829" y="368"/>
                  </a:cubicBezTo>
                  <a:cubicBezTo>
                    <a:pt x="829" y="361"/>
                    <a:pt x="822" y="355"/>
                    <a:pt x="826" y="348"/>
                  </a:cubicBezTo>
                  <a:cubicBezTo>
                    <a:pt x="828" y="343"/>
                    <a:pt x="834" y="347"/>
                    <a:pt x="838" y="345"/>
                  </a:cubicBezTo>
                  <a:cubicBezTo>
                    <a:pt x="844" y="345"/>
                    <a:pt x="847" y="335"/>
                    <a:pt x="854" y="336"/>
                  </a:cubicBezTo>
                  <a:cubicBezTo>
                    <a:pt x="857" y="336"/>
                    <a:pt x="865" y="336"/>
                    <a:pt x="861" y="329"/>
                  </a:cubicBezTo>
                  <a:cubicBezTo>
                    <a:pt x="859" y="323"/>
                    <a:pt x="853" y="326"/>
                    <a:pt x="849" y="327"/>
                  </a:cubicBezTo>
                  <a:cubicBezTo>
                    <a:pt x="845" y="327"/>
                    <a:pt x="838" y="328"/>
                    <a:pt x="845" y="322"/>
                  </a:cubicBezTo>
                  <a:cubicBezTo>
                    <a:pt x="848" y="320"/>
                    <a:pt x="853" y="321"/>
                    <a:pt x="856" y="319"/>
                  </a:cubicBezTo>
                  <a:cubicBezTo>
                    <a:pt x="861" y="318"/>
                    <a:pt x="865" y="323"/>
                    <a:pt x="870" y="325"/>
                  </a:cubicBezTo>
                  <a:cubicBezTo>
                    <a:pt x="870" y="321"/>
                    <a:pt x="872" y="310"/>
                    <a:pt x="867" y="312"/>
                  </a:cubicBezTo>
                  <a:cubicBezTo>
                    <a:pt x="859" y="313"/>
                    <a:pt x="851" y="312"/>
                    <a:pt x="844" y="308"/>
                  </a:cubicBezTo>
                  <a:cubicBezTo>
                    <a:pt x="833" y="310"/>
                    <a:pt x="823" y="305"/>
                    <a:pt x="813" y="302"/>
                  </a:cubicBezTo>
                  <a:cubicBezTo>
                    <a:pt x="809" y="301"/>
                    <a:pt x="804" y="294"/>
                    <a:pt x="810" y="293"/>
                  </a:cubicBezTo>
                  <a:cubicBezTo>
                    <a:pt x="814" y="290"/>
                    <a:pt x="819" y="287"/>
                    <a:pt x="812" y="286"/>
                  </a:cubicBezTo>
                  <a:cubicBezTo>
                    <a:pt x="809" y="283"/>
                    <a:pt x="800" y="284"/>
                    <a:pt x="805" y="279"/>
                  </a:cubicBezTo>
                  <a:cubicBezTo>
                    <a:pt x="808" y="272"/>
                    <a:pt x="815" y="268"/>
                    <a:pt x="821" y="272"/>
                  </a:cubicBezTo>
                  <a:cubicBezTo>
                    <a:pt x="827" y="276"/>
                    <a:pt x="829" y="267"/>
                    <a:pt x="823" y="266"/>
                  </a:cubicBezTo>
                  <a:cubicBezTo>
                    <a:pt x="817" y="263"/>
                    <a:pt x="824" y="260"/>
                    <a:pt x="828" y="259"/>
                  </a:cubicBezTo>
                  <a:cubicBezTo>
                    <a:pt x="838" y="258"/>
                    <a:pt x="849" y="257"/>
                    <a:pt x="859" y="263"/>
                  </a:cubicBezTo>
                  <a:cubicBezTo>
                    <a:pt x="863" y="265"/>
                    <a:pt x="870" y="267"/>
                    <a:pt x="870" y="274"/>
                  </a:cubicBezTo>
                  <a:cubicBezTo>
                    <a:pt x="865" y="280"/>
                    <a:pt x="872" y="281"/>
                    <a:pt x="876" y="283"/>
                  </a:cubicBezTo>
                  <a:cubicBezTo>
                    <a:pt x="882" y="287"/>
                    <a:pt x="887" y="292"/>
                    <a:pt x="894" y="295"/>
                  </a:cubicBezTo>
                  <a:cubicBezTo>
                    <a:pt x="891" y="301"/>
                    <a:pt x="884" y="296"/>
                    <a:pt x="880" y="301"/>
                  </a:cubicBezTo>
                  <a:cubicBezTo>
                    <a:pt x="875" y="305"/>
                    <a:pt x="876" y="308"/>
                    <a:pt x="882" y="308"/>
                  </a:cubicBezTo>
                  <a:cubicBezTo>
                    <a:pt x="887" y="310"/>
                    <a:pt x="894" y="311"/>
                    <a:pt x="899" y="309"/>
                  </a:cubicBezTo>
                  <a:cubicBezTo>
                    <a:pt x="905" y="309"/>
                    <a:pt x="910" y="312"/>
                    <a:pt x="915" y="313"/>
                  </a:cubicBezTo>
                  <a:cubicBezTo>
                    <a:pt x="913" y="317"/>
                    <a:pt x="903" y="318"/>
                    <a:pt x="911" y="322"/>
                  </a:cubicBezTo>
                  <a:cubicBezTo>
                    <a:pt x="916" y="325"/>
                    <a:pt x="918" y="332"/>
                    <a:pt x="918" y="340"/>
                  </a:cubicBezTo>
                  <a:cubicBezTo>
                    <a:pt x="923" y="339"/>
                    <a:pt x="929" y="336"/>
                    <a:pt x="931" y="329"/>
                  </a:cubicBezTo>
                  <a:cubicBezTo>
                    <a:pt x="933" y="321"/>
                    <a:pt x="940" y="316"/>
                    <a:pt x="946" y="320"/>
                  </a:cubicBezTo>
                  <a:cubicBezTo>
                    <a:pt x="953" y="324"/>
                    <a:pt x="961" y="327"/>
                    <a:pt x="964" y="336"/>
                  </a:cubicBezTo>
                  <a:cubicBezTo>
                    <a:pt x="963" y="343"/>
                    <a:pt x="957" y="340"/>
                    <a:pt x="953" y="339"/>
                  </a:cubicBezTo>
                  <a:cubicBezTo>
                    <a:pt x="950" y="344"/>
                    <a:pt x="952" y="350"/>
                    <a:pt x="956" y="352"/>
                  </a:cubicBezTo>
                  <a:cubicBezTo>
                    <a:pt x="962" y="356"/>
                    <a:pt x="967" y="361"/>
                    <a:pt x="972" y="365"/>
                  </a:cubicBezTo>
                  <a:cubicBezTo>
                    <a:pt x="977" y="363"/>
                    <a:pt x="982" y="363"/>
                    <a:pt x="987" y="361"/>
                  </a:cubicBezTo>
                  <a:cubicBezTo>
                    <a:pt x="987" y="354"/>
                    <a:pt x="992" y="352"/>
                    <a:pt x="996" y="349"/>
                  </a:cubicBezTo>
                  <a:cubicBezTo>
                    <a:pt x="1000" y="347"/>
                    <a:pt x="1001" y="341"/>
                    <a:pt x="1003" y="336"/>
                  </a:cubicBezTo>
                  <a:cubicBezTo>
                    <a:pt x="1004" y="330"/>
                    <a:pt x="1008" y="328"/>
                    <a:pt x="1013" y="330"/>
                  </a:cubicBezTo>
                  <a:cubicBezTo>
                    <a:pt x="1017" y="330"/>
                    <a:pt x="1022" y="331"/>
                    <a:pt x="1022" y="324"/>
                  </a:cubicBezTo>
                  <a:cubicBezTo>
                    <a:pt x="1017" y="322"/>
                    <a:pt x="1012" y="320"/>
                    <a:pt x="1007" y="317"/>
                  </a:cubicBezTo>
                  <a:cubicBezTo>
                    <a:pt x="1007" y="312"/>
                    <a:pt x="1007" y="306"/>
                    <a:pt x="1012" y="305"/>
                  </a:cubicBezTo>
                  <a:cubicBezTo>
                    <a:pt x="1019" y="306"/>
                    <a:pt x="1027" y="304"/>
                    <a:pt x="1034" y="307"/>
                  </a:cubicBezTo>
                  <a:cubicBezTo>
                    <a:pt x="1043" y="309"/>
                    <a:pt x="1054" y="309"/>
                    <a:pt x="1062" y="316"/>
                  </a:cubicBezTo>
                  <a:cubicBezTo>
                    <a:pt x="1067" y="321"/>
                    <a:pt x="1074" y="314"/>
                    <a:pt x="1078" y="320"/>
                  </a:cubicBezTo>
                  <a:cubicBezTo>
                    <a:pt x="1079" y="326"/>
                    <a:pt x="1081" y="332"/>
                    <a:pt x="1075" y="333"/>
                  </a:cubicBezTo>
                  <a:cubicBezTo>
                    <a:pt x="1069" y="337"/>
                    <a:pt x="1066" y="324"/>
                    <a:pt x="1060" y="329"/>
                  </a:cubicBezTo>
                  <a:cubicBezTo>
                    <a:pt x="1054" y="329"/>
                    <a:pt x="1057" y="336"/>
                    <a:pt x="1060" y="340"/>
                  </a:cubicBezTo>
                  <a:cubicBezTo>
                    <a:pt x="1065" y="349"/>
                    <a:pt x="1073" y="353"/>
                    <a:pt x="1081" y="358"/>
                  </a:cubicBezTo>
                  <a:cubicBezTo>
                    <a:pt x="1082" y="363"/>
                    <a:pt x="1078" y="368"/>
                    <a:pt x="1074" y="369"/>
                  </a:cubicBezTo>
                  <a:cubicBezTo>
                    <a:pt x="1068" y="373"/>
                    <a:pt x="1063" y="379"/>
                    <a:pt x="1057" y="378"/>
                  </a:cubicBezTo>
                  <a:cubicBezTo>
                    <a:pt x="1052" y="380"/>
                    <a:pt x="1048" y="386"/>
                    <a:pt x="1044" y="382"/>
                  </a:cubicBezTo>
                  <a:cubicBezTo>
                    <a:pt x="1035" y="378"/>
                    <a:pt x="1029" y="368"/>
                    <a:pt x="1019" y="368"/>
                  </a:cubicBezTo>
                  <a:cubicBezTo>
                    <a:pt x="1012" y="370"/>
                    <a:pt x="1015" y="372"/>
                    <a:pt x="1020" y="374"/>
                  </a:cubicBezTo>
                  <a:cubicBezTo>
                    <a:pt x="1026" y="376"/>
                    <a:pt x="1031" y="381"/>
                    <a:pt x="1037" y="385"/>
                  </a:cubicBezTo>
                  <a:cubicBezTo>
                    <a:pt x="1030" y="386"/>
                    <a:pt x="1023" y="384"/>
                    <a:pt x="1015" y="386"/>
                  </a:cubicBezTo>
                  <a:cubicBezTo>
                    <a:pt x="1010" y="386"/>
                    <a:pt x="1009" y="376"/>
                    <a:pt x="1004" y="378"/>
                  </a:cubicBezTo>
                  <a:cubicBezTo>
                    <a:pt x="996" y="378"/>
                    <a:pt x="989" y="378"/>
                    <a:pt x="982" y="380"/>
                  </a:cubicBezTo>
                  <a:cubicBezTo>
                    <a:pt x="979" y="384"/>
                    <a:pt x="989" y="384"/>
                    <a:pt x="991" y="386"/>
                  </a:cubicBezTo>
                  <a:cubicBezTo>
                    <a:pt x="999" y="387"/>
                    <a:pt x="995" y="392"/>
                    <a:pt x="990" y="394"/>
                  </a:cubicBezTo>
                  <a:cubicBezTo>
                    <a:pt x="981" y="399"/>
                    <a:pt x="973" y="409"/>
                    <a:pt x="962" y="406"/>
                  </a:cubicBezTo>
                  <a:cubicBezTo>
                    <a:pt x="955" y="405"/>
                    <a:pt x="951" y="398"/>
                    <a:pt x="943" y="397"/>
                  </a:cubicBezTo>
                  <a:cubicBezTo>
                    <a:pt x="936" y="396"/>
                    <a:pt x="929" y="391"/>
                    <a:pt x="921" y="393"/>
                  </a:cubicBezTo>
                  <a:cubicBezTo>
                    <a:pt x="917" y="392"/>
                    <a:pt x="912" y="394"/>
                    <a:pt x="908" y="394"/>
                  </a:cubicBezTo>
                  <a:cubicBezTo>
                    <a:pt x="918" y="397"/>
                    <a:pt x="929" y="398"/>
                    <a:pt x="939" y="405"/>
                  </a:cubicBezTo>
                  <a:cubicBezTo>
                    <a:pt x="950" y="411"/>
                    <a:pt x="963" y="413"/>
                    <a:pt x="975" y="413"/>
                  </a:cubicBezTo>
                  <a:cubicBezTo>
                    <a:pt x="972" y="419"/>
                    <a:pt x="971" y="426"/>
                    <a:pt x="966" y="428"/>
                  </a:cubicBezTo>
                  <a:cubicBezTo>
                    <a:pt x="957" y="434"/>
                    <a:pt x="948" y="440"/>
                    <a:pt x="938" y="438"/>
                  </a:cubicBezTo>
                  <a:cubicBezTo>
                    <a:pt x="933" y="438"/>
                    <a:pt x="929" y="435"/>
                    <a:pt x="924" y="433"/>
                  </a:cubicBezTo>
                  <a:cubicBezTo>
                    <a:pt x="922" y="438"/>
                    <a:pt x="927" y="444"/>
                    <a:pt x="925" y="447"/>
                  </a:cubicBezTo>
                  <a:cubicBezTo>
                    <a:pt x="915" y="449"/>
                    <a:pt x="905" y="445"/>
                    <a:pt x="894" y="442"/>
                  </a:cubicBezTo>
                  <a:cubicBezTo>
                    <a:pt x="884" y="441"/>
                    <a:pt x="874" y="440"/>
                    <a:pt x="864" y="438"/>
                  </a:cubicBezTo>
                  <a:cubicBezTo>
                    <a:pt x="873" y="442"/>
                    <a:pt x="881" y="448"/>
                    <a:pt x="890" y="448"/>
                  </a:cubicBezTo>
                  <a:cubicBezTo>
                    <a:pt x="898" y="450"/>
                    <a:pt x="906" y="450"/>
                    <a:pt x="913" y="456"/>
                  </a:cubicBezTo>
                  <a:cubicBezTo>
                    <a:pt x="912" y="461"/>
                    <a:pt x="906" y="462"/>
                    <a:pt x="902" y="463"/>
                  </a:cubicBezTo>
                  <a:cubicBezTo>
                    <a:pt x="896" y="465"/>
                    <a:pt x="888" y="462"/>
                    <a:pt x="882" y="463"/>
                  </a:cubicBezTo>
                  <a:cubicBezTo>
                    <a:pt x="876" y="466"/>
                    <a:pt x="887" y="467"/>
                    <a:pt x="889" y="469"/>
                  </a:cubicBezTo>
                  <a:cubicBezTo>
                    <a:pt x="889" y="473"/>
                    <a:pt x="883" y="475"/>
                    <a:pt x="879" y="476"/>
                  </a:cubicBezTo>
                  <a:cubicBezTo>
                    <a:pt x="873" y="479"/>
                    <a:pt x="867" y="482"/>
                    <a:pt x="862" y="486"/>
                  </a:cubicBezTo>
                  <a:cubicBezTo>
                    <a:pt x="865" y="492"/>
                    <a:pt x="863" y="497"/>
                    <a:pt x="858" y="497"/>
                  </a:cubicBezTo>
                  <a:cubicBezTo>
                    <a:pt x="851" y="497"/>
                    <a:pt x="848" y="506"/>
                    <a:pt x="845" y="511"/>
                  </a:cubicBezTo>
                  <a:cubicBezTo>
                    <a:pt x="843" y="518"/>
                    <a:pt x="839" y="524"/>
                    <a:pt x="838" y="531"/>
                  </a:cubicBezTo>
                  <a:cubicBezTo>
                    <a:pt x="838" y="537"/>
                    <a:pt x="836" y="542"/>
                    <a:pt x="838" y="548"/>
                  </a:cubicBezTo>
                  <a:cubicBezTo>
                    <a:pt x="838" y="554"/>
                    <a:pt x="842" y="558"/>
                    <a:pt x="846" y="558"/>
                  </a:cubicBezTo>
                  <a:cubicBezTo>
                    <a:pt x="852" y="561"/>
                    <a:pt x="860" y="556"/>
                    <a:pt x="866" y="559"/>
                  </a:cubicBezTo>
                  <a:cubicBezTo>
                    <a:pt x="871" y="563"/>
                    <a:pt x="872" y="571"/>
                    <a:pt x="876" y="577"/>
                  </a:cubicBezTo>
                  <a:cubicBezTo>
                    <a:pt x="880" y="582"/>
                    <a:pt x="881" y="590"/>
                    <a:pt x="879" y="597"/>
                  </a:cubicBezTo>
                  <a:cubicBezTo>
                    <a:pt x="889" y="598"/>
                    <a:pt x="898" y="592"/>
                    <a:pt x="908" y="593"/>
                  </a:cubicBezTo>
                  <a:cubicBezTo>
                    <a:pt x="918" y="592"/>
                    <a:pt x="928" y="599"/>
                    <a:pt x="939" y="601"/>
                  </a:cubicBezTo>
                  <a:cubicBezTo>
                    <a:pt x="947" y="602"/>
                    <a:pt x="955" y="608"/>
                    <a:pt x="962" y="613"/>
                  </a:cubicBezTo>
                  <a:cubicBezTo>
                    <a:pt x="966" y="617"/>
                    <a:pt x="969" y="623"/>
                    <a:pt x="975" y="623"/>
                  </a:cubicBezTo>
                  <a:cubicBezTo>
                    <a:pt x="987" y="626"/>
                    <a:pt x="1000" y="627"/>
                    <a:pt x="1011" y="635"/>
                  </a:cubicBezTo>
                  <a:cubicBezTo>
                    <a:pt x="1017" y="637"/>
                    <a:pt x="1024" y="639"/>
                    <a:pt x="1030" y="638"/>
                  </a:cubicBezTo>
                  <a:cubicBezTo>
                    <a:pt x="1036" y="638"/>
                    <a:pt x="1042" y="637"/>
                    <a:pt x="1048" y="638"/>
                  </a:cubicBezTo>
                  <a:cubicBezTo>
                    <a:pt x="1053" y="640"/>
                    <a:pt x="1060" y="639"/>
                    <a:pt x="1065" y="643"/>
                  </a:cubicBezTo>
                  <a:cubicBezTo>
                    <a:pt x="1063" y="649"/>
                    <a:pt x="1060" y="656"/>
                    <a:pt x="1062" y="662"/>
                  </a:cubicBezTo>
                  <a:cubicBezTo>
                    <a:pt x="1067" y="666"/>
                    <a:pt x="1065" y="675"/>
                    <a:pt x="1064" y="681"/>
                  </a:cubicBezTo>
                  <a:cubicBezTo>
                    <a:pt x="1060" y="686"/>
                    <a:pt x="1063" y="690"/>
                    <a:pt x="1068" y="691"/>
                  </a:cubicBezTo>
                  <a:cubicBezTo>
                    <a:pt x="1072" y="694"/>
                    <a:pt x="1075" y="701"/>
                    <a:pt x="1073" y="707"/>
                  </a:cubicBezTo>
                  <a:cubicBezTo>
                    <a:pt x="1083" y="707"/>
                    <a:pt x="1093" y="714"/>
                    <a:pt x="1098" y="726"/>
                  </a:cubicBezTo>
                  <a:cubicBezTo>
                    <a:pt x="1105" y="725"/>
                    <a:pt x="1110" y="733"/>
                    <a:pt x="1116" y="737"/>
                  </a:cubicBezTo>
                  <a:cubicBezTo>
                    <a:pt x="1115" y="732"/>
                    <a:pt x="1110" y="728"/>
                    <a:pt x="1113" y="723"/>
                  </a:cubicBezTo>
                  <a:cubicBezTo>
                    <a:pt x="1117" y="717"/>
                    <a:pt x="1121" y="721"/>
                    <a:pt x="1124" y="726"/>
                  </a:cubicBezTo>
                  <a:cubicBezTo>
                    <a:pt x="1126" y="734"/>
                    <a:pt x="1129" y="722"/>
                    <a:pt x="1127" y="719"/>
                  </a:cubicBezTo>
                  <a:cubicBezTo>
                    <a:pt x="1124" y="713"/>
                    <a:pt x="1133" y="711"/>
                    <a:pt x="1132" y="705"/>
                  </a:cubicBezTo>
                  <a:cubicBezTo>
                    <a:pt x="1131" y="698"/>
                    <a:pt x="1125" y="692"/>
                    <a:pt x="1125" y="684"/>
                  </a:cubicBezTo>
                  <a:cubicBezTo>
                    <a:pt x="1126" y="680"/>
                    <a:pt x="1122" y="674"/>
                    <a:pt x="1123" y="671"/>
                  </a:cubicBezTo>
                  <a:cubicBezTo>
                    <a:pt x="1129" y="674"/>
                    <a:pt x="1127" y="663"/>
                    <a:pt x="1122" y="663"/>
                  </a:cubicBezTo>
                  <a:cubicBezTo>
                    <a:pt x="1117" y="663"/>
                    <a:pt x="1114" y="658"/>
                    <a:pt x="1113" y="652"/>
                  </a:cubicBezTo>
                  <a:cubicBezTo>
                    <a:pt x="1111" y="646"/>
                    <a:pt x="1120" y="649"/>
                    <a:pt x="1123" y="647"/>
                  </a:cubicBezTo>
                  <a:cubicBezTo>
                    <a:pt x="1134" y="643"/>
                    <a:pt x="1144" y="634"/>
                    <a:pt x="1155" y="628"/>
                  </a:cubicBezTo>
                  <a:cubicBezTo>
                    <a:pt x="1162" y="621"/>
                    <a:pt x="1170" y="612"/>
                    <a:pt x="1169" y="600"/>
                  </a:cubicBezTo>
                  <a:cubicBezTo>
                    <a:pt x="1167" y="591"/>
                    <a:pt x="1165" y="582"/>
                    <a:pt x="1158" y="577"/>
                  </a:cubicBezTo>
                  <a:cubicBezTo>
                    <a:pt x="1151" y="569"/>
                    <a:pt x="1141" y="567"/>
                    <a:pt x="1133" y="560"/>
                  </a:cubicBezTo>
                  <a:cubicBezTo>
                    <a:pt x="1130" y="555"/>
                    <a:pt x="1139" y="554"/>
                    <a:pt x="1140" y="551"/>
                  </a:cubicBezTo>
                  <a:cubicBezTo>
                    <a:pt x="1143" y="546"/>
                    <a:pt x="1145" y="536"/>
                    <a:pt x="1152" y="537"/>
                  </a:cubicBezTo>
                  <a:cubicBezTo>
                    <a:pt x="1157" y="536"/>
                    <a:pt x="1154" y="527"/>
                    <a:pt x="1151" y="524"/>
                  </a:cubicBezTo>
                  <a:cubicBezTo>
                    <a:pt x="1146" y="521"/>
                    <a:pt x="1156" y="512"/>
                    <a:pt x="1149" y="513"/>
                  </a:cubicBezTo>
                  <a:cubicBezTo>
                    <a:pt x="1146" y="511"/>
                    <a:pt x="1135" y="514"/>
                    <a:pt x="1139" y="510"/>
                  </a:cubicBezTo>
                  <a:cubicBezTo>
                    <a:pt x="1143" y="505"/>
                    <a:pt x="1149" y="501"/>
                    <a:pt x="1150" y="494"/>
                  </a:cubicBezTo>
                  <a:cubicBezTo>
                    <a:pt x="1147" y="490"/>
                    <a:pt x="1139" y="490"/>
                    <a:pt x="1140" y="482"/>
                  </a:cubicBezTo>
                  <a:cubicBezTo>
                    <a:pt x="1142" y="475"/>
                    <a:pt x="1148" y="472"/>
                    <a:pt x="1153" y="471"/>
                  </a:cubicBezTo>
                  <a:cubicBezTo>
                    <a:pt x="1168" y="473"/>
                    <a:pt x="1182" y="480"/>
                    <a:pt x="1197" y="479"/>
                  </a:cubicBezTo>
                  <a:cubicBezTo>
                    <a:pt x="1205" y="479"/>
                    <a:pt x="1212" y="476"/>
                    <a:pt x="1220" y="474"/>
                  </a:cubicBezTo>
                  <a:cubicBezTo>
                    <a:pt x="1230" y="476"/>
                    <a:pt x="1238" y="485"/>
                    <a:pt x="1248" y="489"/>
                  </a:cubicBezTo>
                  <a:cubicBezTo>
                    <a:pt x="1255" y="491"/>
                    <a:pt x="1251" y="496"/>
                    <a:pt x="1253" y="499"/>
                  </a:cubicBezTo>
                  <a:cubicBezTo>
                    <a:pt x="1264" y="504"/>
                    <a:pt x="1275" y="507"/>
                    <a:pt x="1286" y="508"/>
                  </a:cubicBezTo>
                  <a:cubicBezTo>
                    <a:pt x="1290" y="510"/>
                    <a:pt x="1295" y="503"/>
                    <a:pt x="1296" y="510"/>
                  </a:cubicBezTo>
                  <a:cubicBezTo>
                    <a:pt x="1297" y="516"/>
                    <a:pt x="1289" y="515"/>
                    <a:pt x="1291" y="522"/>
                  </a:cubicBezTo>
                  <a:cubicBezTo>
                    <a:pt x="1293" y="529"/>
                    <a:pt x="1294" y="537"/>
                    <a:pt x="1296" y="544"/>
                  </a:cubicBezTo>
                  <a:cubicBezTo>
                    <a:pt x="1299" y="548"/>
                    <a:pt x="1295" y="554"/>
                    <a:pt x="1291" y="552"/>
                  </a:cubicBezTo>
                  <a:cubicBezTo>
                    <a:pt x="1286" y="549"/>
                    <a:pt x="1286" y="562"/>
                    <a:pt x="1291" y="561"/>
                  </a:cubicBezTo>
                  <a:cubicBezTo>
                    <a:pt x="1297" y="558"/>
                    <a:pt x="1305" y="555"/>
                    <a:pt x="1312" y="557"/>
                  </a:cubicBezTo>
                  <a:cubicBezTo>
                    <a:pt x="1316" y="559"/>
                    <a:pt x="1321" y="563"/>
                    <a:pt x="1319" y="568"/>
                  </a:cubicBezTo>
                  <a:cubicBezTo>
                    <a:pt x="1322" y="573"/>
                    <a:pt x="1327" y="566"/>
                    <a:pt x="1331" y="568"/>
                  </a:cubicBezTo>
                  <a:cubicBezTo>
                    <a:pt x="1337" y="568"/>
                    <a:pt x="1345" y="566"/>
                    <a:pt x="1348" y="557"/>
                  </a:cubicBezTo>
                  <a:cubicBezTo>
                    <a:pt x="1351" y="552"/>
                    <a:pt x="1355" y="560"/>
                    <a:pt x="1357" y="563"/>
                  </a:cubicBezTo>
                  <a:cubicBezTo>
                    <a:pt x="1360" y="566"/>
                    <a:pt x="1358" y="553"/>
                    <a:pt x="1362" y="551"/>
                  </a:cubicBezTo>
                  <a:cubicBezTo>
                    <a:pt x="1363" y="548"/>
                    <a:pt x="1372" y="546"/>
                    <a:pt x="1369" y="542"/>
                  </a:cubicBezTo>
                  <a:cubicBezTo>
                    <a:pt x="1365" y="540"/>
                    <a:pt x="1364" y="533"/>
                    <a:pt x="1370" y="533"/>
                  </a:cubicBezTo>
                  <a:cubicBezTo>
                    <a:pt x="1374" y="534"/>
                    <a:pt x="1378" y="531"/>
                    <a:pt x="1380" y="526"/>
                  </a:cubicBezTo>
                  <a:cubicBezTo>
                    <a:pt x="1383" y="523"/>
                    <a:pt x="1388" y="530"/>
                    <a:pt x="1390" y="533"/>
                  </a:cubicBezTo>
                  <a:cubicBezTo>
                    <a:pt x="1394" y="537"/>
                    <a:pt x="1399" y="540"/>
                    <a:pt x="1402" y="546"/>
                  </a:cubicBezTo>
                  <a:cubicBezTo>
                    <a:pt x="1405" y="551"/>
                    <a:pt x="1411" y="553"/>
                    <a:pt x="1413" y="559"/>
                  </a:cubicBezTo>
                  <a:cubicBezTo>
                    <a:pt x="1407" y="564"/>
                    <a:pt x="1414" y="565"/>
                    <a:pt x="1417" y="567"/>
                  </a:cubicBezTo>
                  <a:cubicBezTo>
                    <a:pt x="1418" y="572"/>
                    <a:pt x="1421" y="577"/>
                    <a:pt x="1426" y="577"/>
                  </a:cubicBezTo>
                  <a:cubicBezTo>
                    <a:pt x="1430" y="576"/>
                    <a:pt x="1436" y="585"/>
                    <a:pt x="1430" y="585"/>
                  </a:cubicBezTo>
                  <a:cubicBezTo>
                    <a:pt x="1423" y="586"/>
                    <a:pt x="1430" y="590"/>
                    <a:pt x="1433" y="592"/>
                  </a:cubicBezTo>
                  <a:cubicBezTo>
                    <a:pt x="1436" y="594"/>
                    <a:pt x="1443" y="594"/>
                    <a:pt x="1441" y="601"/>
                  </a:cubicBezTo>
                  <a:cubicBezTo>
                    <a:pt x="1436" y="606"/>
                    <a:pt x="1429" y="600"/>
                    <a:pt x="1424" y="602"/>
                  </a:cubicBezTo>
                  <a:cubicBezTo>
                    <a:pt x="1426" y="606"/>
                    <a:pt x="1429" y="610"/>
                    <a:pt x="1431" y="614"/>
                  </a:cubicBezTo>
                  <a:cubicBezTo>
                    <a:pt x="1435" y="617"/>
                    <a:pt x="1441" y="615"/>
                    <a:pt x="1445" y="619"/>
                  </a:cubicBezTo>
                  <a:cubicBezTo>
                    <a:pt x="1449" y="624"/>
                    <a:pt x="1456" y="624"/>
                    <a:pt x="1459" y="631"/>
                  </a:cubicBezTo>
                  <a:cubicBezTo>
                    <a:pt x="1459" y="635"/>
                    <a:pt x="1452" y="642"/>
                    <a:pt x="1459" y="641"/>
                  </a:cubicBezTo>
                  <a:cubicBezTo>
                    <a:pt x="1466" y="639"/>
                    <a:pt x="1474" y="638"/>
                    <a:pt x="1481" y="642"/>
                  </a:cubicBezTo>
                  <a:cubicBezTo>
                    <a:pt x="1487" y="645"/>
                    <a:pt x="1493" y="649"/>
                    <a:pt x="1500" y="649"/>
                  </a:cubicBezTo>
                  <a:cubicBezTo>
                    <a:pt x="1503" y="651"/>
                    <a:pt x="1512" y="650"/>
                    <a:pt x="1511" y="653"/>
                  </a:cubicBezTo>
                  <a:cubicBezTo>
                    <a:pt x="1507" y="657"/>
                    <a:pt x="1502" y="657"/>
                    <a:pt x="1498" y="659"/>
                  </a:cubicBezTo>
                  <a:cubicBezTo>
                    <a:pt x="1492" y="659"/>
                    <a:pt x="1486" y="662"/>
                    <a:pt x="1481" y="666"/>
                  </a:cubicBezTo>
                  <a:cubicBezTo>
                    <a:pt x="1475" y="670"/>
                    <a:pt x="1468" y="666"/>
                    <a:pt x="1463" y="672"/>
                  </a:cubicBezTo>
                  <a:cubicBezTo>
                    <a:pt x="1464" y="678"/>
                    <a:pt x="1458" y="684"/>
                    <a:pt x="1466" y="680"/>
                  </a:cubicBezTo>
                  <a:cubicBezTo>
                    <a:pt x="1473" y="676"/>
                    <a:pt x="1480" y="678"/>
                    <a:pt x="1486" y="672"/>
                  </a:cubicBezTo>
                  <a:cubicBezTo>
                    <a:pt x="1493" y="665"/>
                    <a:pt x="1502" y="662"/>
                    <a:pt x="1510" y="662"/>
                  </a:cubicBezTo>
                  <a:cubicBezTo>
                    <a:pt x="1514" y="663"/>
                    <a:pt x="1521" y="668"/>
                    <a:pt x="1515" y="672"/>
                  </a:cubicBezTo>
                  <a:cubicBezTo>
                    <a:pt x="1515" y="679"/>
                    <a:pt x="1521" y="676"/>
                    <a:pt x="1524" y="674"/>
                  </a:cubicBezTo>
                  <a:cubicBezTo>
                    <a:pt x="1530" y="672"/>
                    <a:pt x="1535" y="678"/>
                    <a:pt x="1540" y="680"/>
                  </a:cubicBezTo>
                  <a:cubicBezTo>
                    <a:pt x="1545" y="684"/>
                    <a:pt x="1539" y="688"/>
                    <a:pt x="1539" y="693"/>
                  </a:cubicBezTo>
                  <a:cubicBezTo>
                    <a:pt x="1533" y="697"/>
                    <a:pt x="1540" y="701"/>
                    <a:pt x="1543" y="705"/>
                  </a:cubicBezTo>
                  <a:cubicBezTo>
                    <a:pt x="1545" y="709"/>
                    <a:pt x="1537" y="712"/>
                    <a:pt x="1534" y="713"/>
                  </a:cubicBezTo>
                  <a:cubicBezTo>
                    <a:pt x="1528" y="718"/>
                    <a:pt x="1521" y="724"/>
                    <a:pt x="1513" y="723"/>
                  </a:cubicBezTo>
                  <a:cubicBezTo>
                    <a:pt x="1506" y="724"/>
                    <a:pt x="1499" y="724"/>
                    <a:pt x="1492" y="725"/>
                  </a:cubicBezTo>
                  <a:cubicBezTo>
                    <a:pt x="1483" y="736"/>
                    <a:pt x="1473" y="746"/>
                    <a:pt x="1460" y="747"/>
                  </a:cubicBezTo>
                  <a:cubicBezTo>
                    <a:pt x="1446" y="750"/>
                    <a:pt x="1432" y="750"/>
                    <a:pt x="1418" y="749"/>
                  </a:cubicBezTo>
                  <a:cubicBezTo>
                    <a:pt x="1405" y="747"/>
                    <a:pt x="1392" y="750"/>
                    <a:pt x="1379" y="749"/>
                  </a:cubicBezTo>
                  <a:cubicBezTo>
                    <a:pt x="1369" y="748"/>
                    <a:pt x="1358" y="747"/>
                    <a:pt x="1348" y="750"/>
                  </a:cubicBezTo>
                  <a:cubicBezTo>
                    <a:pt x="1342" y="752"/>
                    <a:pt x="1337" y="759"/>
                    <a:pt x="1335" y="766"/>
                  </a:cubicBezTo>
                  <a:cubicBezTo>
                    <a:pt x="1330" y="775"/>
                    <a:pt x="1320" y="769"/>
                    <a:pt x="1313" y="775"/>
                  </a:cubicBezTo>
                  <a:cubicBezTo>
                    <a:pt x="1300" y="782"/>
                    <a:pt x="1291" y="795"/>
                    <a:pt x="1281" y="807"/>
                  </a:cubicBezTo>
                  <a:cubicBezTo>
                    <a:pt x="1277" y="813"/>
                    <a:pt x="1271" y="816"/>
                    <a:pt x="1269" y="824"/>
                  </a:cubicBezTo>
                  <a:cubicBezTo>
                    <a:pt x="1265" y="832"/>
                    <a:pt x="1267" y="829"/>
                    <a:pt x="1271" y="824"/>
                  </a:cubicBezTo>
                  <a:cubicBezTo>
                    <a:pt x="1278" y="820"/>
                    <a:pt x="1284" y="813"/>
                    <a:pt x="1290" y="807"/>
                  </a:cubicBezTo>
                  <a:cubicBezTo>
                    <a:pt x="1298" y="798"/>
                    <a:pt x="1307" y="793"/>
                    <a:pt x="1317" y="788"/>
                  </a:cubicBezTo>
                  <a:cubicBezTo>
                    <a:pt x="1334" y="782"/>
                    <a:pt x="1352" y="774"/>
                    <a:pt x="1370" y="774"/>
                  </a:cubicBezTo>
                  <a:cubicBezTo>
                    <a:pt x="1377" y="774"/>
                    <a:pt x="1384" y="776"/>
                    <a:pt x="1389" y="782"/>
                  </a:cubicBezTo>
                  <a:cubicBezTo>
                    <a:pt x="1392" y="788"/>
                    <a:pt x="1387" y="792"/>
                    <a:pt x="1383" y="792"/>
                  </a:cubicBezTo>
                  <a:cubicBezTo>
                    <a:pt x="1376" y="793"/>
                    <a:pt x="1372" y="801"/>
                    <a:pt x="1365" y="799"/>
                  </a:cubicBezTo>
                  <a:cubicBezTo>
                    <a:pt x="1360" y="796"/>
                    <a:pt x="1354" y="797"/>
                    <a:pt x="1349" y="799"/>
                  </a:cubicBezTo>
                  <a:cubicBezTo>
                    <a:pt x="1354" y="802"/>
                    <a:pt x="1362" y="800"/>
                    <a:pt x="1364" y="808"/>
                  </a:cubicBezTo>
                  <a:cubicBezTo>
                    <a:pt x="1366" y="810"/>
                    <a:pt x="1373" y="803"/>
                    <a:pt x="1375" y="805"/>
                  </a:cubicBezTo>
                  <a:cubicBezTo>
                    <a:pt x="1376" y="806"/>
                    <a:pt x="1385" y="805"/>
                    <a:pt x="1378" y="810"/>
                  </a:cubicBezTo>
                  <a:cubicBezTo>
                    <a:pt x="1377" y="814"/>
                    <a:pt x="1376" y="818"/>
                    <a:pt x="1371" y="820"/>
                  </a:cubicBezTo>
                  <a:cubicBezTo>
                    <a:pt x="1364" y="823"/>
                    <a:pt x="1376" y="821"/>
                    <a:pt x="1378" y="821"/>
                  </a:cubicBezTo>
                  <a:cubicBezTo>
                    <a:pt x="1377" y="827"/>
                    <a:pt x="1377" y="830"/>
                    <a:pt x="1381" y="832"/>
                  </a:cubicBezTo>
                  <a:cubicBezTo>
                    <a:pt x="1381" y="837"/>
                    <a:pt x="1384" y="842"/>
                    <a:pt x="1388" y="841"/>
                  </a:cubicBezTo>
                  <a:cubicBezTo>
                    <a:pt x="1390" y="842"/>
                    <a:pt x="1398" y="842"/>
                    <a:pt x="1397" y="844"/>
                  </a:cubicBezTo>
                  <a:cubicBezTo>
                    <a:pt x="1389" y="845"/>
                    <a:pt x="1394" y="846"/>
                    <a:pt x="1398" y="849"/>
                  </a:cubicBezTo>
                  <a:cubicBezTo>
                    <a:pt x="1401" y="848"/>
                    <a:pt x="1405" y="851"/>
                    <a:pt x="1408" y="852"/>
                  </a:cubicBezTo>
                  <a:cubicBezTo>
                    <a:pt x="1409" y="850"/>
                    <a:pt x="1416" y="850"/>
                    <a:pt x="1417" y="853"/>
                  </a:cubicBezTo>
                  <a:cubicBezTo>
                    <a:pt x="1415" y="855"/>
                    <a:pt x="1425" y="853"/>
                    <a:pt x="1427" y="850"/>
                  </a:cubicBezTo>
                  <a:cubicBezTo>
                    <a:pt x="1432" y="845"/>
                    <a:pt x="1431" y="857"/>
                    <a:pt x="1437" y="854"/>
                  </a:cubicBezTo>
                  <a:cubicBezTo>
                    <a:pt x="1441" y="852"/>
                    <a:pt x="1444" y="859"/>
                    <a:pt x="1440" y="860"/>
                  </a:cubicBezTo>
                  <a:cubicBezTo>
                    <a:pt x="1443" y="861"/>
                    <a:pt x="1452" y="862"/>
                    <a:pt x="1445" y="864"/>
                  </a:cubicBezTo>
                  <a:cubicBezTo>
                    <a:pt x="1440" y="862"/>
                    <a:pt x="1441" y="867"/>
                    <a:pt x="1436" y="865"/>
                  </a:cubicBezTo>
                  <a:cubicBezTo>
                    <a:pt x="1436" y="868"/>
                    <a:pt x="1431" y="867"/>
                    <a:pt x="1428" y="870"/>
                  </a:cubicBezTo>
                  <a:cubicBezTo>
                    <a:pt x="1424" y="870"/>
                    <a:pt x="1422" y="873"/>
                    <a:pt x="1418" y="873"/>
                  </a:cubicBezTo>
                  <a:cubicBezTo>
                    <a:pt x="1414" y="876"/>
                    <a:pt x="1410" y="876"/>
                    <a:pt x="1408" y="874"/>
                  </a:cubicBezTo>
                  <a:cubicBezTo>
                    <a:pt x="1405" y="878"/>
                    <a:pt x="1404" y="876"/>
                    <a:pt x="1401" y="881"/>
                  </a:cubicBezTo>
                  <a:cubicBezTo>
                    <a:pt x="1394" y="883"/>
                    <a:pt x="1396" y="872"/>
                    <a:pt x="1393" y="880"/>
                  </a:cubicBezTo>
                  <a:cubicBezTo>
                    <a:pt x="1391" y="877"/>
                    <a:pt x="1384" y="881"/>
                    <a:pt x="1388" y="882"/>
                  </a:cubicBezTo>
                  <a:cubicBezTo>
                    <a:pt x="1390" y="887"/>
                    <a:pt x="1383" y="886"/>
                    <a:pt x="1381" y="890"/>
                  </a:cubicBezTo>
                  <a:cubicBezTo>
                    <a:pt x="1383" y="893"/>
                    <a:pt x="1375" y="894"/>
                    <a:pt x="1378" y="896"/>
                  </a:cubicBezTo>
                  <a:cubicBezTo>
                    <a:pt x="1374" y="896"/>
                    <a:pt x="1375" y="899"/>
                    <a:pt x="1370" y="899"/>
                  </a:cubicBezTo>
                  <a:cubicBezTo>
                    <a:pt x="1367" y="901"/>
                    <a:pt x="1367" y="903"/>
                    <a:pt x="1362" y="902"/>
                  </a:cubicBezTo>
                  <a:cubicBezTo>
                    <a:pt x="1360" y="895"/>
                    <a:pt x="1357" y="900"/>
                    <a:pt x="1356" y="894"/>
                  </a:cubicBezTo>
                  <a:cubicBezTo>
                    <a:pt x="1352" y="889"/>
                    <a:pt x="1356" y="884"/>
                    <a:pt x="1359" y="880"/>
                  </a:cubicBezTo>
                  <a:cubicBezTo>
                    <a:pt x="1363" y="875"/>
                    <a:pt x="1351" y="886"/>
                    <a:pt x="1355" y="880"/>
                  </a:cubicBezTo>
                  <a:cubicBezTo>
                    <a:pt x="1357" y="876"/>
                    <a:pt x="1366" y="878"/>
                    <a:pt x="1362" y="876"/>
                  </a:cubicBezTo>
                  <a:cubicBezTo>
                    <a:pt x="1369" y="871"/>
                    <a:pt x="1378" y="866"/>
                    <a:pt x="1385" y="861"/>
                  </a:cubicBezTo>
                  <a:cubicBezTo>
                    <a:pt x="1388" y="861"/>
                    <a:pt x="1389" y="870"/>
                    <a:pt x="1390" y="867"/>
                  </a:cubicBezTo>
                  <a:cubicBezTo>
                    <a:pt x="1391" y="862"/>
                    <a:pt x="1398" y="863"/>
                    <a:pt x="1401" y="861"/>
                  </a:cubicBezTo>
                  <a:cubicBezTo>
                    <a:pt x="1408" y="862"/>
                    <a:pt x="1400" y="858"/>
                    <a:pt x="1397" y="860"/>
                  </a:cubicBezTo>
                  <a:cubicBezTo>
                    <a:pt x="1390" y="861"/>
                    <a:pt x="1383" y="857"/>
                    <a:pt x="1377" y="861"/>
                  </a:cubicBezTo>
                  <a:cubicBezTo>
                    <a:pt x="1377" y="856"/>
                    <a:pt x="1384" y="857"/>
                    <a:pt x="1386" y="853"/>
                  </a:cubicBezTo>
                  <a:cubicBezTo>
                    <a:pt x="1392" y="845"/>
                    <a:pt x="1383" y="854"/>
                    <a:pt x="1384" y="849"/>
                  </a:cubicBezTo>
                  <a:cubicBezTo>
                    <a:pt x="1377" y="841"/>
                    <a:pt x="1386" y="850"/>
                    <a:pt x="1381" y="853"/>
                  </a:cubicBezTo>
                  <a:cubicBezTo>
                    <a:pt x="1378" y="855"/>
                    <a:pt x="1373" y="857"/>
                    <a:pt x="1369" y="859"/>
                  </a:cubicBezTo>
                  <a:cubicBezTo>
                    <a:pt x="1365" y="860"/>
                    <a:pt x="1360" y="866"/>
                    <a:pt x="1356" y="862"/>
                  </a:cubicBezTo>
                  <a:cubicBezTo>
                    <a:pt x="1356" y="860"/>
                    <a:pt x="1353" y="869"/>
                    <a:pt x="1349" y="866"/>
                  </a:cubicBezTo>
                  <a:cubicBezTo>
                    <a:pt x="1345" y="864"/>
                    <a:pt x="1340" y="866"/>
                    <a:pt x="1338" y="865"/>
                  </a:cubicBezTo>
                  <a:cubicBezTo>
                    <a:pt x="1337" y="865"/>
                    <a:pt x="1336" y="864"/>
                    <a:pt x="1336" y="864"/>
                  </a:cubicBezTo>
                  <a:close/>
                  <a:moveTo>
                    <a:pt x="807" y="335"/>
                  </a:moveTo>
                  <a:cubicBezTo>
                    <a:pt x="800" y="335"/>
                    <a:pt x="792" y="332"/>
                    <a:pt x="785" y="332"/>
                  </a:cubicBezTo>
                  <a:cubicBezTo>
                    <a:pt x="775" y="328"/>
                    <a:pt x="765" y="327"/>
                    <a:pt x="755" y="324"/>
                  </a:cubicBezTo>
                  <a:cubicBezTo>
                    <a:pt x="760" y="318"/>
                    <a:pt x="768" y="320"/>
                    <a:pt x="774" y="315"/>
                  </a:cubicBezTo>
                  <a:cubicBezTo>
                    <a:pt x="774" y="309"/>
                    <a:pt x="777" y="304"/>
                    <a:pt x="782" y="305"/>
                  </a:cubicBezTo>
                  <a:cubicBezTo>
                    <a:pt x="792" y="305"/>
                    <a:pt x="800" y="314"/>
                    <a:pt x="809" y="316"/>
                  </a:cubicBezTo>
                  <a:cubicBezTo>
                    <a:pt x="814" y="317"/>
                    <a:pt x="814" y="324"/>
                    <a:pt x="819" y="325"/>
                  </a:cubicBezTo>
                  <a:cubicBezTo>
                    <a:pt x="825" y="327"/>
                    <a:pt x="824" y="330"/>
                    <a:pt x="818" y="331"/>
                  </a:cubicBezTo>
                  <a:cubicBezTo>
                    <a:pt x="814" y="333"/>
                    <a:pt x="811" y="335"/>
                    <a:pt x="807" y="335"/>
                  </a:cubicBezTo>
                  <a:close/>
                  <a:moveTo>
                    <a:pt x="1172" y="364"/>
                  </a:moveTo>
                  <a:cubicBezTo>
                    <a:pt x="1166" y="363"/>
                    <a:pt x="1157" y="366"/>
                    <a:pt x="1155" y="357"/>
                  </a:cubicBezTo>
                  <a:cubicBezTo>
                    <a:pt x="1153" y="351"/>
                    <a:pt x="1159" y="348"/>
                    <a:pt x="1162" y="344"/>
                  </a:cubicBezTo>
                  <a:cubicBezTo>
                    <a:pt x="1167" y="340"/>
                    <a:pt x="1174" y="339"/>
                    <a:pt x="1180" y="339"/>
                  </a:cubicBezTo>
                  <a:cubicBezTo>
                    <a:pt x="1185" y="340"/>
                    <a:pt x="1189" y="342"/>
                    <a:pt x="1193" y="344"/>
                  </a:cubicBezTo>
                  <a:cubicBezTo>
                    <a:pt x="1192" y="349"/>
                    <a:pt x="1194" y="357"/>
                    <a:pt x="1189" y="359"/>
                  </a:cubicBezTo>
                  <a:cubicBezTo>
                    <a:pt x="1184" y="362"/>
                    <a:pt x="1178" y="363"/>
                    <a:pt x="1172" y="364"/>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24" name="Freeform 345">
              <a:extLst>
                <a:ext uri="{FF2B5EF4-FFF2-40B4-BE49-F238E27FC236}">
                  <a16:creationId xmlns:a16="http://schemas.microsoft.com/office/drawing/2014/main" id="{0BA35F3B-2136-497A-B566-046E8539FBCB}"/>
                </a:ext>
              </a:extLst>
            </p:cNvPr>
            <p:cNvSpPr>
              <a:spLocks noEditPoints="1"/>
            </p:cNvSpPr>
            <p:nvPr/>
          </p:nvSpPr>
          <p:spPr bwMode="auto">
            <a:xfrm>
              <a:off x="1050800" y="3327213"/>
              <a:ext cx="938115" cy="617475"/>
            </a:xfrm>
            <a:custGeom>
              <a:avLst/>
              <a:gdLst/>
              <a:ahLst/>
              <a:cxnLst>
                <a:cxn ang="0">
                  <a:pos x="347" y="317"/>
                </a:cxn>
                <a:cxn ang="0">
                  <a:pos x="189" y="365"/>
                </a:cxn>
                <a:cxn ang="0">
                  <a:pos x="136" y="387"/>
                </a:cxn>
                <a:cxn ang="0">
                  <a:pos x="96" y="407"/>
                </a:cxn>
                <a:cxn ang="0">
                  <a:pos x="294" y="1167"/>
                </a:cxn>
                <a:cxn ang="0">
                  <a:pos x="7" y="174"/>
                </a:cxn>
                <a:cxn ang="0">
                  <a:pos x="658" y="313"/>
                </a:cxn>
                <a:cxn ang="0">
                  <a:pos x="664" y="319"/>
                </a:cxn>
                <a:cxn ang="0">
                  <a:pos x="715" y="359"/>
                </a:cxn>
                <a:cxn ang="0">
                  <a:pos x="956" y="845"/>
                </a:cxn>
                <a:cxn ang="0">
                  <a:pos x="910" y="786"/>
                </a:cxn>
                <a:cxn ang="0">
                  <a:pos x="875" y="736"/>
                </a:cxn>
                <a:cxn ang="0">
                  <a:pos x="871" y="582"/>
                </a:cxn>
                <a:cxn ang="0">
                  <a:pos x="873" y="527"/>
                </a:cxn>
                <a:cxn ang="0">
                  <a:pos x="1046" y="507"/>
                </a:cxn>
                <a:cxn ang="0">
                  <a:pos x="1434" y="522"/>
                </a:cxn>
                <a:cxn ang="0">
                  <a:pos x="1528" y="532"/>
                </a:cxn>
                <a:cxn ang="0">
                  <a:pos x="1621" y="650"/>
                </a:cxn>
                <a:cxn ang="0">
                  <a:pos x="1728" y="622"/>
                </a:cxn>
                <a:cxn ang="0">
                  <a:pos x="1863" y="544"/>
                </a:cxn>
                <a:cxn ang="0">
                  <a:pos x="1887" y="608"/>
                </a:cxn>
                <a:cxn ang="0">
                  <a:pos x="1840" y="632"/>
                </a:cxn>
                <a:cxn ang="0">
                  <a:pos x="1842" y="676"/>
                </a:cxn>
                <a:cxn ang="0">
                  <a:pos x="1772" y="697"/>
                </a:cxn>
                <a:cxn ang="0">
                  <a:pos x="1749" y="733"/>
                </a:cxn>
                <a:cxn ang="0">
                  <a:pos x="1738" y="751"/>
                </a:cxn>
                <a:cxn ang="0">
                  <a:pos x="1729" y="730"/>
                </a:cxn>
                <a:cxn ang="0">
                  <a:pos x="1721" y="753"/>
                </a:cxn>
                <a:cxn ang="0">
                  <a:pos x="1730" y="781"/>
                </a:cxn>
                <a:cxn ang="0">
                  <a:pos x="1738" y="799"/>
                </a:cxn>
                <a:cxn ang="0">
                  <a:pos x="1736" y="818"/>
                </a:cxn>
                <a:cxn ang="0">
                  <a:pos x="1721" y="834"/>
                </a:cxn>
                <a:cxn ang="0">
                  <a:pos x="1655" y="975"/>
                </a:cxn>
                <a:cxn ang="0">
                  <a:pos x="1634" y="1034"/>
                </a:cxn>
                <a:cxn ang="0">
                  <a:pos x="1607" y="955"/>
                </a:cxn>
                <a:cxn ang="0">
                  <a:pos x="1520" y="926"/>
                </a:cxn>
                <a:cxn ang="0">
                  <a:pos x="1498" y="956"/>
                </a:cxn>
                <a:cxn ang="0">
                  <a:pos x="1447" y="951"/>
                </a:cxn>
                <a:cxn ang="0">
                  <a:pos x="1351" y="986"/>
                </a:cxn>
                <a:cxn ang="0">
                  <a:pos x="1290" y="964"/>
                </a:cxn>
                <a:cxn ang="0">
                  <a:pos x="1169" y="902"/>
                </a:cxn>
                <a:cxn ang="0">
                  <a:pos x="260" y="1139"/>
                </a:cxn>
                <a:cxn ang="0">
                  <a:pos x="284" y="1155"/>
                </a:cxn>
                <a:cxn ang="0">
                  <a:pos x="721" y="338"/>
                </a:cxn>
                <a:cxn ang="0">
                  <a:pos x="666" y="289"/>
                </a:cxn>
                <a:cxn ang="0">
                  <a:pos x="586" y="270"/>
                </a:cxn>
                <a:cxn ang="0">
                  <a:pos x="481" y="249"/>
                </a:cxn>
                <a:cxn ang="0">
                  <a:pos x="403" y="264"/>
                </a:cxn>
                <a:cxn ang="0">
                  <a:pos x="404" y="233"/>
                </a:cxn>
                <a:cxn ang="0">
                  <a:pos x="334" y="282"/>
                </a:cxn>
                <a:cxn ang="0">
                  <a:pos x="254" y="336"/>
                </a:cxn>
                <a:cxn ang="0">
                  <a:pos x="263" y="313"/>
                </a:cxn>
                <a:cxn ang="0">
                  <a:pos x="206" y="282"/>
                </a:cxn>
                <a:cxn ang="0">
                  <a:pos x="131" y="250"/>
                </a:cxn>
                <a:cxn ang="0">
                  <a:pos x="119" y="210"/>
                </a:cxn>
                <a:cxn ang="0">
                  <a:pos x="204" y="155"/>
                </a:cxn>
                <a:cxn ang="0">
                  <a:pos x="119" y="139"/>
                </a:cxn>
                <a:cxn ang="0">
                  <a:pos x="218" y="114"/>
                </a:cxn>
                <a:cxn ang="0">
                  <a:pos x="107" y="59"/>
                </a:cxn>
                <a:cxn ang="0">
                  <a:pos x="218" y="12"/>
                </a:cxn>
                <a:cxn ang="0">
                  <a:pos x="370" y="19"/>
                </a:cxn>
                <a:cxn ang="0">
                  <a:pos x="565" y="158"/>
                </a:cxn>
                <a:cxn ang="0">
                  <a:pos x="665" y="266"/>
                </a:cxn>
              </a:cxnLst>
              <a:rect l="0" t="0" r="r" b="b"/>
              <a:pathLst>
                <a:path w="1904" h="1192">
                  <a:moveTo>
                    <a:pt x="343" y="319"/>
                  </a:moveTo>
                  <a:cubicBezTo>
                    <a:pt x="340" y="328"/>
                    <a:pt x="330" y="330"/>
                    <a:pt x="324" y="326"/>
                  </a:cubicBezTo>
                  <a:cubicBezTo>
                    <a:pt x="319" y="326"/>
                    <a:pt x="315" y="319"/>
                    <a:pt x="321" y="317"/>
                  </a:cubicBezTo>
                  <a:cubicBezTo>
                    <a:pt x="325" y="313"/>
                    <a:pt x="328" y="312"/>
                    <a:pt x="332" y="316"/>
                  </a:cubicBezTo>
                  <a:cubicBezTo>
                    <a:pt x="335" y="318"/>
                    <a:pt x="340" y="314"/>
                    <a:pt x="340" y="309"/>
                  </a:cubicBezTo>
                  <a:cubicBezTo>
                    <a:pt x="346" y="308"/>
                    <a:pt x="353" y="308"/>
                    <a:pt x="358" y="314"/>
                  </a:cubicBezTo>
                  <a:cubicBezTo>
                    <a:pt x="358" y="317"/>
                    <a:pt x="350" y="314"/>
                    <a:pt x="347" y="317"/>
                  </a:cubicBezTo>
                  <a:cubicBezTo>
                    <a:pt x="346" y="317"/>
                    <a:pt x="344" y="317"/>
                    <a:pt x="343" y="319"/>
                  </a:cubicBezTo>
                  <a:close/>
                  <a:moveTo>
                    <a:pt x="181" y="369"/>
                  </a:moveTo>
                  <a:cubicBezTo>
                    <a:pt x="177" y="372"/>
                    <a:pt x="171" y="365"/>
                    <a:pt x="176" y="363"/>
                  </a:cubicBezTo>
                  <a:cubicBezTo>
                    <a:pt x="183" y="361"/>
                    <a:pt x="188" y="352"/>
                    <a:pt x="195" y="353"/>
                  </a:cubicBezTo>
                  <a:cubicBezTo>
                    <a:pt x="202" y="353"/>
                    <a:pt x="208" y="355"/>
                    <a:pt x="214" y="357"/>
                  </a:cubicBezTo>
                  <a:cubicBezTo>
                    <a:pt x="213" y="363"/>
                    <a:pt x="207" y="358"/>
                    <a:pt x="203" y="359"/>
                  </a:cubicBezTo>
                  <a:cubicBezTo>
                    <a:pt x="198" y="360"/>
                    <a:pt x="193" y="360"/>
                    <a:pt x="189" y="365"/>
                  </a:cubicBezTo>
                  <a:cubicBezTo>
                    <a:pt x="186" y="366"/>
                    <a:pt x="183" y="368"/>
                    <a:pt x="181" y="369"/>
                  </a:cubicBezTo>
                  <a:close/>
                  <a:moveTo>
                    <a:pt x="167" y="373"/>
                  </a:moveTo>
                  <a:cubicBezTo>
                    <a:pt x="161" y="374"/>
                    <a:pt x="161" y="364"/>
                    <a:pt x="167" y="367"/>
                  </a:cubicBezTo>
                  <a:cubicBezTo>
                    <a:pt x="172" y="368"/>
                    <a:pt x="173" y="373"/>
                    <a:pt x="167" y="373"/>
                  </a:cubicBezTo>
                  <a:close/>
                  <a:moveTo>
                    <a:pt x="163" y="378"/>
                  </a:moveTo>
                  <a:cubicBezTo>
                    <a:pt x="158" y="382"/>
                    <a:pt x="152" y="380"/>
                    <a:pt x="147" y="380"/>
                  </a:cubicBezTo>
                  <a:cubicBezTo>
                    <a:pt x="142" y="381"/>
                    <a:pt x="141" y="390"/>
                    <a:pt x="136" y="387"/>
                  </a:cubicBezTo>
                  <a:cubicBezTo>
                    <a:pt x="128" y="386"/>
                    <a:pt x="131" y="380"/>
                    <a:pt x="136" y="378"/>
                  </a:cubicBezTo>
                  <a:cubicBezTo>
                    <a:pt x="141" y="374"/>
                    <a:pt x="147" y="375"/>
                    <a:pt x="152" y="371"/>
                  </a:cubicBezTo>
                  <a:cubicBezTo>
                    <a:pt x="156" y="370"/>
                    <a:pt x="161" y="374"/>
                    <a:pt x="163" y="378"/>
                  </a:cubicBezTo>
                  <a:close/>
                  <a:moveTo>
                    <a:pt x="96" y="407"/>
                  </a:moveTo>
                  <a:cubicBezTo>
                    <a:pt x="97" y="402"/>
                    <a:pt x="88" y="395"/>
                    <a:pt x="95" y="396"/>
                  </a:cubicBezTo>
                  <a:cubicBezTo>
                    <a:pt x="98" y="394"/>
                    <a:pt x="107" y="396"/>
                    <a:pt x="104" y="400"/>
                  </a:cubicBezTo>
                  <a:cubicBezTo>
                    <a:pt x="100" y="402"/>
                    <a:pt x="101" y="407"/>
                    <a:pt x="96" y="407"/>
                  </a:cubicBezTo>
                  <a:close/>
                  <a:moveTo>
                    <a:pt x="79" y="410"/>
                  </a:moveTo>
                  <a:cubicBezTo>
                    <a:pt x="75" y="410"/>
                    <a:pt x="69" y="416"/>
                    <a:pt x="66" y="409"/>
                  </a:cubicBezTo>
                  <a:cubicBezTo>
                    <a:pt x="69" y="405"/>
                    <a:pt x="73" y="403"/>
                    <a:pt x="77" y="407"/>
                  </a:cubicBezTo>
                  <a:cubicBezTo>
                    <a:pt x="78" y="408"/>
                    <a:pt x="78" y="409"/>
                    <a:pt x="79" y="410"/>
                  </a:cubicBezTo>
                  <a:close/>
                  <a:moveTo>
                    <a:pt x="297" y="1192"/>
                  </a:moveTo>
                  <a:cubicBezTo>
                    <a:pt x="292" y="1191"/>
                    <a:pt x="292" y="1184"/>
                    <a:pt x="292" y="1179"/>
                  </a:cubicBezTo>
                  <a:cubicBezTo>
                    <a:pt x="288" y="1173"/>
                    <a:pt x="294" y="1171"/>
                    <a:pt x="294" y="1167"/>
                  </a:cubicBezTo>
                  <a:cubicBezTo>
                    <a:pt x="290" y="1159"/>
                    <a:pt x="298" y="1163"/>
                    <a:pt x="301" y="1165"/>
                  </a:cubicBezTo>
                  <a:cubicBezTo>
                    <a:pt x="305" y="1166"/>
                    <a:pt x="307" y="1172"/>
                    <a:pt x="309" y="1174"/>
                  </a:cubicBezTo>
                  <a:cubicBezTo>
                    <a:pt x="313" y="1179"/>
                    <a:pt x="313" y="1181"/>
                    <a:pt x="308" y="1184"/>
                  </a:cubicBezTo>
                  <a:cubicBezTo>
                    <a:pt x="303" y="1185"/>
                    <a:pt x="299" y="1187"/>
                    <a:pt x="297" y="1192"/>
                  </a:cubicBezTo>
                  <a:close/>
                  <a:moveTo>
                    <a:pt x="42" y="189"/>
                  </a:moveTo>
                  <a:cubicBezTo>
                    <a:pt x="32" y="183"/>
                    <a:pt x="21" y="177"/>
                    <a:pt x="10" y="180"/>
                  </a:cubicBezTo>
                  <a:cubicBezTo>
                    <a:pt x="6" y="181"/>
                    <a:pt x="0" y="174"/>
                    <a:pt x="7" y="174"/>
                  </a:cubicBezTo>
                  <a:cubicBezTo>
                    <a:pt x="14" y="174"/>
                    <a:pt x="20" y="177"/>
                    <a:pt x="27" y="175"/>
                  </a:cubicBezTo>
                  <a:cubicBezTo>
                    <a:pt x="34" y="174"/>
                    <a:pt x="40" y="179"/>
                    <a:pt x="46" y="180"/>
                  </a:cubicBezTo>
                  <a:cubicBezTo>
                    <a:pt x="49" y="180"/>
                    <a:pt x="58" y="183"/>
                    <a:pt x="55" y="185"/>
                  </a:cubicBezTo>
                  <a:cubicBezTo>
                    <a:pt x="50" y="184"/>
                    <a:pt x="46" y="184"/>
                    <a:pt x="42" y="189"/>
                  </a:cubicBezTo>
                  <a:close/>
                  <a:moveTo>
                    <a:pt x="666" y="302"/>
                  </a:moveTo>
                  <a:cubicBezTo>
                    <a:pt x="667" y="305"/>
                    <a:pt x="673" y="316"/>
                    <a:pt x="667" y="312"/>
                  </a:cubicBezTo>
                  <a:cubicBezTo>
                    <a:pt x="664" y="312"/>
                    <a:pt x="656" y="306"/>
                    <a:pt x="658" y="313"/>
                  </a:cubicBezTo>
                  <a:cubicBezTo>
                    <a:pt x="658" y="320"/>
                    <a:pt x="652" y="311"/>
                    <a:pt x="649" y="310"/>
                  </a:cubicBezTo>
                  <a:cubicBezTo>
                    <a:pt x="644" y="308"/>
                    <a:pt x="642" y="304"/>
                    <a:pt x="648" y="301"/>
                  </a:cubicBezTo>
                  <a:cubicBezTo>
                    <a:pt x="652" y="298"/>
                    <a:pt x="656" y="300"/>
                    <a:pt x="660" y="303"/>
                  </a:cubicBezTo>
                  <a:cubicBezTo>
                    <a:pt x="662" y="303"/>
                    <a:pt x="664" y="302"/>
                    <a:pt x="666" y="302"/>
                  </a:cubicBezTo>
                  <a:close/>
                  <a:moveTo>
                    <a:pt x="676" y="329"/>
                  </a:moveTo>
                  <a:cubicBezTo>
                    <a:pt x="678" y="332"/>
                    <a:pt x="673" y="343"/>
                    <a:pt x="672" y="336"/>
                  </a:cubicBezTo>
                  <a:cubicBezTo>
                    <a:pt x="669" y="331"/>
                    <a:pt x="665" y="326"/>
                    <a:pt x="664" y="319"/>
                  </a:cubicBezTo>
                  <a:cubicBezTo>
                    <a:pt x="665" y="315"/>
                    <a:pt x="673" y="318"/>
                    <a:pt x="673" y="323"/>
                  </a:cubicBezTo>
                  <a:cubicBezTo>
                    <a:pt x="674" y="325"/>
                    <a:pt x="675" y="327"/>
                    <a:pt x="676" y="329"/>
                  </a:cubicBezTo>
                  <a:close/>
                  <a:moveTo>
                    <a:pt x="723" y="376"/>
                  </a:moveTo>
                  <a:cubicBezTo>
                    <a:pt x="717" y="370"/>
                    <a:pt x="709" y="366"/>
                    <a:pt x="704" y="358"/>
                  </a:cubicBezTo>
                  <a:cubicBezTo>
                    <a:pt x="705" y="352"/>
                    <a:pt x="700" y="349"/>
                    <a:pt x="699" y="344"/>
                  </a:cubicBezTo>
                  <a:cubicBezTo>
                    <a:pt x="704" y="343"/>
                    <a:pt x="706" y="349"/>
                    <a:pt x="710" y="349"/>
                  </a:cubicBezTo>
                  <a:cubicBezTo>
                    <a:pt x="716" y="350"/>
                    <a:pt x="715" y="355"/>
                    <a:pt x="715" y="359"/>
                  </a:cubicBezTo>
                  <a:cubicBezTo>
                    <a:pt x="716" y="365"/>
                    <a:pt x="725" y="363"/>
                    <a:pt x="723" y="370"/>
                  </a:cubicBezTo>
                  <a:cubicBezTo>
                    <a:pt x="723" y="372"/>
                    <a:pt x="723" y="374"/>
                    <a:pt x="723" y="376"/>
                  </a:cubicBezTo>
                  <a:close/>
                  <a:moveTo>
                    <a:pt x="994" y="884"/>
                  </a:moveTo>
                  <a:cubicBezTo>
                    <a:pt x="992" y="878"/>
                    <a:pt x="990" y="879"/>
                    <a:pt x="991" y="872"/>
                  </a:cubicBezTo>
                  <a:cubicBezTo>
                    <a:pt x="988" y="863"/>
                    <a:pt x="981" y="856"/>
                    <a:pt x="973" y="854"/>
                  </a:cubicBezTo>
                  <a:cubicBezTo>
                    <a:pt x="970" y="858"/>
                    <a:pt x="971" y="850"/>
                    <a:pt x="968" y="848"/>
                  </a:cubicBezTo>
                  <a:cubicBezTo>
                    <a:pt x="964" y="848"/>
                    <a:pt x="960" y="847"/>
                    <a:pt x="956" y="845"/>
                  </a:cubicBezTo>
                  <a:cubicBezTo>
                    <a:pt x="954" y="840"/>
                    <a:pt x="950" y="839"/>
                    <a:pt x="946" y="839"/>
                  </a:cubicBezTo>
                  <a:cubicBezTo>
                    <a:pt x="942" y="837"/>
                    <a:pt x="937" y="839"/>
                    <a:pt x="933" y="838"/>
                  </a:cubicBezTo>
                  <a:cubicBezTo>
                    <a:pt x="929" y="835"/>
                    <a:pt x="930" y="830"/>
                    <a:pt x="930" y="825"/>
                  </a:cubicBezTo>
                  <a:cubicBezTo>
                    <a:pt x="932" y="820"/>
                    <a:pt x="924" y="823"/>
                    <a:pt x="926" y="816"/>
                  </a:cubicBezTo>
                  <a:cubicBezTo>
                    <a:pt x="923" y="814"/>
                    <a:pt x="919" y="811"/>
                    <a:pt x="917" y="807"/>
                  </a:cubicBezTo>
                  <a:cubicBezTo>
                    <a:pt x="915" y="803"/>
                    <a:pt x="912" y="799"/>
                    <a:pt x="908" y="797"/>
                  </a:cubicBezTo>
                  <a:cubicBezTo>
                    <a:pt x="906" y="791"/>
                    <a:pt x="908" y="790"/>
                    <a:pt x="910" y="786"/>
                  </a:cubicBezTo>
                  <a:cubicBezTo>
                    <a:pt x="910" y="779"/>
                    <a:pt x="903" y="783"/>
                    <a:pt x="901" y="778"/>
                  </a:cubicBezTo>
                  <a:cubicBezTo>
                    <a:pt x="897" y="775"/>
                    <a:pt x="898" y="770"/>
                    <a:pt x="897" y="765"/>
                  </a:cubicBezTo>
                  <a:cubicBezTo>
                    <a:pt x="898" y="758"/>
                    <a:pt x="899" y="768"/>
                    <a:pt x="902" y="768"/>
                  </a:cubicBezTo>
                  <a:cubicBezTo>
                    <a:pt x="908" y="772"/>
                    <a:pt x="900" y="763"/>
                    <a:pt x="900" y="760"/>
                  </a:cubicBezTo>
                  <a:cubicBezTo>
                    <a:pt x="897" y="754"/>
                    <a:pt x="898" y="756"/>
                    <a:pt x="897" y="761"/>
                  </a:cubicBezTo>
                  <a:cubicBezTo>
                    <a:pt x="893" y="759"/>
                    <a:pt x="889" y="758"/>
                    <a:pt x="888" y="752"/>
                  </a:cubicBezTo>
                  <a:cubicBezTo>
                    <a:pt x="885" y="745"/>
                    <a:pt x="878" y="742"/>
                    <a:pt x="875" y="736"/>
                  </a:cubicBezTo>
                  <a:cubicBezTo>
                    <a:pt x="876" y="732"/>
                    <a:pt x="871" y="726"/>
                    <a:pt x="874" y="722"/>
                  </a:cubicBezTo>
                  <a:cubicBezTo>
                    <a:pt x="872" y="715"/>
                    <a:pt x="867" y="710"/>
                    <a:pt x="864" y="704"/>
                  </a:cubicBezTo>
                  <a:cubicBezTo>
                    <a:pt x="862" y="695"/>
                    <a:pt x="869" y="688"/>
                    <a:pt x="868" y="679"/>
                  </a:cubicBezTo>
                  <a:cubicBezTo>
                    <a:pt x="868" y="666"/>
                    <a:pt x="858" y="656"/>
                    <a:pt x="860" y="643"/>
                  </a:cubicBezTo>
                  <a:cubicBezTo>
                    <a:pt x="862" y="638"/>
                    <a:pt x="867" y="638"/>
                    <a:pt x="868" y="632"/>
                  </a:cubicBezTo>
                  <a:cubicBezTo>
                    <a:pt x="869" y="627"/>
                    <a:pt x="863" y="623"/>
                    <a:pt x="866" y="617"/>
                  </a:cubicBezTo>
                  <a:cubicBezTo>
                    <a:pt x="868" y="606"/>
                    <a:pt x="870" y="594"/>
                    <a:pt x="871" y="582"/>
                  </a:cubicBezTo>
                  <a:cubicBezTo>
                    <a:pt x="868" y="578"/>
                    <a:pt x="872" y="576"/>
                    <a:pt x="870" y="571"/>
                  </a:cubicBezTo>
                  <a:cubicBezTo>
                    <a:pt x="875" y="572"/>
                    <a:pt x="875" y="570"/>
                    <a:pt x="869" y="569"/>
                  </a:cubicBezTo>
                  <a:cubicBezTo>
                    <a:pt x="868" y="566"/>
                    <a:pt x="867" y="558"/>
                    <a:pt x="869" y="555"/>
                  </a:cubicBezTo>
                  <a:cubicBezTo>
                    <a:pt x="877" y="555"/>
                    <a:pt x="868" y="550"/>
                    <a:pt x="867" y="553"/>
                  </a:cubicBezTo>
                  <a:cubicBezTo>
                    <a:pt x="865" y="552"/>
                    <a:pt x="867" y="543"/>
                    <a:pt x="863" y="540"/>
                  </a:cubicBezTo>
                  <a:cubicBezTo>
                    <a:pt x="861" y="535"/>
                    <a:pt x="856" y="529"/>
                    <a:pt x="858" y="523"/>
                  </a:cubicBezTo>
                  <a:cubicBezTo>
                    <a:pt x="863" y="522"/>
                    <a:pt x="868" y="527"/>
                    <a:pt x="873" y="527"/>
                  </a:cubicBezTo>
                  <a:cubicBezTo>
                    <a:pt x="879" y="528"/>
                    <a:pt x="887" y="525"/>
                    <a:pt x="892" y="531"/>
                  </a:cubicBezTo>
                  <a:cubicBezTo>
                    <a:pt x="894" y="537"/>
                    <a:pt x="888" y="540"/>
                    <a:pt x="886" y="543"/>
                  </a:cubicBezTo>
                  <a:cubicBezTo>
                    <a:pt x="890" y="542"/>
                    <a:pt x="893" y="552"/>
                    <a:pt x="895" y="544"/>
                  </a:cubicBezTo>
                  <a:cubicBezTo>
                    <a:pt x="898" y="541"/>
                    <a:pt x="900" y="536"/>
                    <a:pt x="901" y="531"/>
                  </a:cubicBezTo>
                  <a:cubicBezTo>
                    <a:pt x="901" y="524"/>
                    <a:pt x="898" y="517"/>
                    <a:pt x="896" y="512"/>
                  </a:cubicBezTo>
                  <a:cubicBezTo>
                    <a:pt x="890" y="507"/>
                    <a:pt x="891" y="507"/>
                    <a:pt x="897" y="507"/>
                  </a:cubicBezTo>
                  <a:cubicBezTo>
                    <a:pt x="947" y="508"/>
                    <a:pt x="996" y="507"/>
                    <a:pt x="1046" y="507"/>
                  </a:cubicBezTo>
                  <a:cubicBezTo>
                    <a:pt x="1075" y="507"/>
                    <a:pt x="1105" y="508"/>
                    <a:pt x="1134" y="507"/>
                  </a:cubicBezTo>
                  <a:cubicBezTo>
                    <a:pt x="1207" y="507"/>
                    <a:pt x="1280" y="508"/>
                    <a:pt x="1353" y="508"/>
                  </a:cubicBezTo>
                  <a:cubicBezTo>
                    <a:pt x="1368" y="508"/>
                    <a:pt x="1383" y="508"/>
                    <a:pt x="1398" y="508"/>
                  </a:cubicBezTo>
                  <a:cubicBezTo>
                    <a:pt x="1396" y="504"/>
                    <a:pt x="1391" y="496"/>
                    <a:pt x="1398" y="498"/>
                  </a:cubicBezTo>
                  <a:cubicBezTo>
                    <a:pt x="1403" y="502"/>
                    <a:pt x="1407" y="508"/>
                    <a:pt x="1411" y="514"/>
                  </a:cubicBezTo>
                  <a:cubicBezTo>
                    <a:pt x="1415" y="517"/>
                    <a:pt x="1419" y="519"/>
                    <a:pt x="1423" y="518"/>
                  </a:cubicBezTo>
                  <a:cubicBezTo>
                    <a:pt x="1427" y="519"/>
                    <a:pt x="1433" y="518"/>
                    <a:pt x="1434" y="522"/>
                  </a:cubicBezTo>
                  <a:cubicBezTo>
                    <a:pt x="1439" y="525"/>
                    <a:pt x="1438" y="526"/>
                    <a:pt x="1444" y="524"/>
                  </a:cubicBezTo>
                  <a:cubicBezTo>
                    <a:pt x="1447" y="527"/>
                    <a:pt x="1450" y="529"/>
                    <a:pt x="1453" y="530"/>
                  </a:cubicBezTo>
                  <a:cubicBezTo>
                    <a:pt x="1458" y="531"/>
                    <a:pt x="1462" y="527"/>
                    <a:pt x="1467" y="526"/>
                  </a:cubicBezTo>
                  <a:cubicBezTo>
                    <a:pt x="1467" y="533"/>
                    <a:pt x="1474" y="528"/>
                    <a:pt x="1478" y="529"/>
                  </a:cubicBezTo>
                  <a:cubicBezTo>
                    <a:pt x="1481" y="530"/>
                    <a:pt x="1484" y="533"/>
                    <a:pt x="1489" y="532"/>
                  </a:cubicBezTo>
                  <a:cubicBezTo>
                    <a:pt x="1496" y="534"/>
                    <a:pt x="1502" y="526"/>
                    <a:pt x="1509" y="525"/>
                  </a:cubicBezTo>
                  <a:cubicBezTo>
                    <a:pt x="1516" y="524"/>
                    <a:pt x="1522" y="529"/>
                    <a:pt x="1528" y="532"/>
                  </a:cubicBezTo>
                  <a:cubicBezTo>
                    <a:pt x="1544" y="540"/>
                    <a:pt x="1560" y="547"/>
                    <a:pt x="1576" y="558"/>
                  </a:cubicBezTo>
                  <a:cubicBezTo>
                    <a:pt x="1576" y="563"/>
                    <a:pt x="1580" y="569"/>
                    <a:pt x="1584" y="567"/>
                  </a:cubicBezTo>
                  <a:cubicBezTo>
                    <a:pt x="1588" y="569"/>
                    <a:pt x="1590" y="573"/>
                    <a:pt x="1595" y="573"/>
                  </a:cubicBezTo>
                  <a:cubicBezTo>
                    <a:pt x="1600" y="575"/>
                    <a:pt x="1596" y="583"/>
                    <a:pt x="1602" y="583"/>
                  </a:cubicBezTo>
                  <a:cubicBezTo>
                    <a:pt x="1608" y="586"/>
                    <a:pt x="1614" y="589"/>
                    <a:pt x="1620" y="593"/>
                  </a:cubicBezTo>
                  <a:cubicBezTo>
                    <a:pt x="1622" y="606"/>
                    <a:pt x="1627" y="618"/>
                    <a:pt x="1627" y="631"/>
                  </a:cubicBezTo>
                  <a:cubicBezTo>
                    <a:pt x="1629" y="639"/>
                    <a:pt x="1624" y="644"/>
                    <a:pt x="1621" y="650"/>
                  </a:cubicBezTo>
                  <a:cubicBezTo>
                    <a:pt x="1619" y="657"/>
                    <a:pt x="1612" y="658"/>
                    <a:pt x="1610" y="665"/>
                  </a:cubicBezTo>
                  <a:cubicBezTo>
                    <a:pt x="1610" y="674"/>
                    <a:pt x="1619" y="676"/>
                    <a:pt x="1625" y="674"/>
                  </a:cubicBezTo>
                  <a:cubicBezTo>
                    <a:pt x="1634" y="669"/>
                    <a:pt x="1643" y="660"/>
                    <a:pt x="1654" y="660"/>
                  </a:cubicBezTo>
                  <a:cubicBezTo>
                    <a:pt x="1664" y="659"/>
                    <a:pt x="1674" y="655"/>
                    <a:pt x="1683" y="650"/>
                  </a:cubicBezTo>
                  <a:cubicBezTo>
                    <a:pt x="1683" y="644"/>
                    <a:pt x="1678" y="637"/>
                    <a:pt x="1683" y="633"/>
                  </a:cubicBezTo>
                  <a:cubicBezTo>
                    <a:pt x="1693" y="629"/>
                    <a:pt x="1704" y="632"/>
                    <a:pt x="1714" y="632"/>
                  </a:cubicBezTo>
                  <a:cubicBezTo>
                    <a:pt x="1719" y="631"/>
                    <a:pt x="1727" y="631"/>
                    <a:pt x="1728" y="622"/>
                  </a:cubicBezTo>
                  <a:cubicBezTo>
                    <a:pt x="1728" y="616"/>
                    <a:pt x="1733" y="617"/>
                    <a:pt x="1736" y="614"/>
                  </a:cubicBezTo>
                  <a:cubicBezTo>
                    <a:pt x="1745" y="610"/>
                    <a:pt x="1752" y="604"/>
                    <a:pt x="1760" y="599"/>
                  </a:cubicBezTo>
                  <a:cubicBezTo>
                    <a:pt x="1778" y="600"/>
                    <a:pt x="1796" y="599"/>
                    <a:pt x="1814" y="600"/>
                  </a:cubicBezTo>
                  <a:cubicBezTo>
                    <a:pt x="1820" y="603"/>
                    <a:pt x="1819" y="594"/>
                    <a:pt x="1823" y="592"/>
                  </a:cubicBezTo>
                  <a:cubicBezTo>
                    <a:pt x="1827" y="591"/>
                    <a:pt x="1832" y="594"/>
                    <a:pt x="1836" y="592"/>
                  </a:cubicBezTo>
                  <a:cubicBezTo>
                    <a:pt x="1842" y="584"/>
                    <a:pt x="1847" y="574"/>
                    <a:pt x="1851" y="564"/>
                  </a:cubicBezTo>
                  <a:cubicBezTo>
                    <a:pt x="1853" y="556"/>
                    <a:pt x="1858" y="549"/>
                    <a:pt x="1863" y="544"/>
                  </a:cubicBezTo>
                  <a:cubicBezTo>
                    <a:pt x="1867" y="545"/>
                    <a:pt x="1871" y="552"/>
                    <a:pt x="1875" y="548"/>
                  </a:cubicBezTo>
                  <a:cubicBezTo>
                    <a:pt x="1880" y="546"/>
                    <a:pt x="1888" y="549"/>
                    <a:pt x="1888" y="557"/>
                  </a:cubicBezTo>
                  <a:cubicBezTo>
                    <a:pt x="1888" y="566"/>
                    <a:pt x="1890" y="575"/>
                    <a:pt x="1890" y="584"/>
                  </a:cubicBezTo>
                  <a:cubicBezTo>
                    <a:pt x="1892" y="587"/>
                    <a:pt x="1899" y="585"/>
                    <a:pt x="1896" y="592"/>
                  </a:cubicBezTo>
                  <a:cubicBezTo>
                    <a:pt x="1891" y="595"/>
                    <a:pt x="1902" y="594"/>
                    <a:pt x="1899" y="600"/>
                  </a:cubicBezTo>
                  <a:cubicBezTo>
                    <a:pt x="1898" y="602"/>
                    <a:pt x="1904" y="602"/>
                    <a:pt x="1897" y="606"/>
                  </a:cubicBezTo>
                  <a:cubicBezTo>
                    <a:pt x="1892" y="606"/>
                    <a:pt x="1891" y="610"/>
                    <a:pt x="1887" y="608"/>
                  </a:cubicBezTo>
                  <a:cubicBezTo>
                    <a:pt x="1884" y="607"/>
                    <a:pt x="1882" y="617"/>
                    <a:pt x="1880" y="610"/>
                  </a:cubicBezTo>
                  <a:cubicBezTo>
                    <a:pt x="1875" y="612"/>
                    <a:pt x="1872" y="612"/>
                    <a:pt x="1872" y="615"/>
                  </a:cubicBezTo>
                  <a:cubicBezTo>
                    <a:pt x="1865" y="616"/>
                    <a:pt x="1871" y="603"/>
                    <a:pt x="1866" y="612"/>
                  </a:cubicBezTo>
                  <a:cubicBezTo>
                    <a:pt x="1864" y="615"/>
                    <a:pt x="1862" y="624"/>
                    <a:pt x="1858" y="622"/>
                  </a:cubicBezTo>
                  <a:cubicBezTo>
                    <a:pt x="1857" y="619"/>
                    <a:pt x="1851" y="630"/>
                    <a:pt x="1853" y="621"/>
                  </a:cubicBezTo>
                  <a:cubicBezTo>
                    <a:pt x="1851" y="623"/>
                    <a:pt x="1849" y="632"/>
                    <a:pt x="1847" y="625"/>
                  </a:cubicBezTo>
                  <a:cubicBezTo>
                    <a:pt x="1843" y="623"/>
                    <a:pt x="1843" y="631"/>
                    <a:pt x="1840" y="632"/>
                  </a:cubicBezTo>
                  <a:cubicBezTo>
                    <a:pt x="1838" y="636"/>
                    <a:pt x="1834" y="638"/>
                    <a:pt x="1833" y="644"/>
                  </a:cubicBezTo>
                  <a:cubicBezTo>
                    <a:pt x="1829" y="647"/>
                    <a:pt x="1832" y="654"/>
                    <a:pt x="1836" y="652"/>
                  </a:cubicBezTo>
                  <a:cubicBezTo>
                    <a:pt x="1832" y="655"/>
                    <a:pt x="1830" y="654"/>
                    <a:pt x="1827" y="659"/>
                  </a:cubicBezTo>
                  <a:cubicBezTo>
                    <a:pt x="1830" y="660"/>
                    <a:pt x="1835" y="663"/>
                    <a:pt x="1837" y="668"/>
                  </a:cubicBezTo>
                  <a:cubicBezTo>
                    <a:pt x="1836" y="675"/>
                    <a:pt x="1843" y="673"/>
                    <a:pt x="1846" y="671"/>
                  </a:cubicBezTo>
                  <a:cubicBezTo>
                    <a:pt x="1846" y="669"/>
                    <a:pt x="1839" y="663"/>
                    <a:pt x="1845" y="666"/>
                  </a:cubicBezTo>
                  <a:cubicBezTo>
                    <a:pt x="1849" y="670"/>
                    <a:pt x="1848" y="677"/>
                    <a:pt x="1842" y="676"/>
                  </a:cubicBezTo>
                  <a:cubicBezTo>
                    <a:pt x="1837" y="679"/>
                    <a:pt x="1834" y="676"/>
                    <a:pt x="1833" y="673"/>
                  </a:cubicBezTo>
                  <a:cubicBezTo>
                    <a:pt x="1831" y="676"/>
                    <a:pt x="1828" y="680"/>
                    <a:pt x="1825" y="678"/>
                  </a:cubicBezTo>
                  <a:cubicBezTo>
                    <a:pt x="1827" y="671"/>
                    <a:pt x="1823" y="672"/>
                    <a:pt x="1821" y="673"/>
                  </a:cubicBezTo>
                  <a:cubicBezTo>
                    <a:pt x="1821" y="681"/>
                    <a:pt x="1818" y="682"/>
                    <a:pt x="1813" y="682"/>
                  </a:cubicBezTo>
                  <a:cubicBezTo>
                    <a:pt x="1801" y="683"/>
                    <a:pt x="1789" y="684"/>
                    <a:pt x="1779" y="691"/>
                  </a:cubicBezTo>
                  <a:cubicBezTo>
                    <a:pt x="1776" y="695"/>
                    <a:pt x="1772" y="697"/>
                    <a:pt x="1776" y="689"/>
                  </a:cubicBezTo>
                  <a:cubicBezTo>
                    <a:pt x="1777" y="682"/>
                    <a:pt x="1773" y="695"/>
                    <a:pt x="1772" y="697"/>
                  </a:cubicBezTo>
                  <a:cubicBezTo>
                    <a:pt x="1767" y="696"/>
                    <a:pt x="1769" y="705"/>
                    <a:pt x="1775" y="703"/>
                  </a:cubicBezTo>
                  <a:cubicBezTo>
                    <a:pt x="1773" y="709"/>
                    <a:pt x="1772" y="718"/>
                    <a:pt x="1769" y="723"/>
                  </a:cubicBezTo>
                  <a:cubicBezTo>
                    <a:pt x="1766" y="721"/>
                    <a:pt x="1766" y="730"/>
                    <a:pt x="1762" y="731"/>
                  </a:cubicBezTo>
                  <a:cubicBezTo>
                    <a:pt x="1758" y="737"/>
                    <a:pt x="1756" y="737"/>
                    <a:pt x="1757" y="731"/>
                  </a:cubicBezTo>
                  <a:cubicBezTo>
                    <a:pt x="1753" y="731"/>
                    <a:pt x="1749" y="728"/>
                    <a:pt x="1747" y="723"/>
                  </a:cubicBezTo>
                  <a:cubicBezTo>
                    <a:pt x="1744" y="720"/>
                    <a:pt x="1753" y="713"/>
                    <a:pt x="1746" y="718"/>
                  </a:cubicBezTo>
                  <a:cubicBezTo>
                    <a:pt x="1742" y="722"/>
                    <a:pt x="1750" y="727"/>
                    <a:pt x="1749" y="733"/>
                  </a:cubicBezTo>
                  <a:cubicBezTo>
                    <a:pt x="1750" y="739"/>
                    <a:pt x="1755" y="739"/>
                    <a:pt x="1755" y="745"/>
                  </a:cubicBezTo>
                  <a:cubicBezTo>
                    <a:pt x="1756" y="751"/>
                    <a:pt x="1751" y="753"/>
                    <a:pt x="1749" y="757"/>
                  </a:cubicBezTo>
                  <a:cubicBezTo>
                    <a:pt x="1746" y="760"/>
                    <a:pt x="1746" y="768"/>
                    <a:pt x="1743" y="768"/>
                  </a:cubicBezTo>
                  <a:cubicBezTo>
                    <a:pt x="1741" y="768"/>
                    <a:pt x="1740" y="782"/>
                    <a:pt x="1737" y="775"/>
                  </a:cubicBezTo>
                  <a:cubicBezTo>
                    <a:pt x="1739" y="770"/>
                    <a:pt x="1739" y="763"/>
                    <a:pt x="1744" y="761"/>
                  </a:cubicBezTo>
                  <a:cubicBezTo>
                    <a:pt x="1744" y="756"/>
                    <a:pt x="1739" y="761"/>
                    <a:pt x="1741" y="756"/>
                  </a:cubicBezTo>
                  <a:cubicBezTo>
                    <a:pt x="1735" y="757"/>
                    <a:pt x="1745" y="746"/>
                    <a:pt x="1738" y="751"/>
                  </a:cubicBezTo>
                  <a:cubicBezTo>
                    <a:pt x="1736" y="753"/>
                    <a:pt x="1728" y="746"/>
                    <a:pt x="1735" y="745"/>
                  </a:cubicBezTo>
                  <a:cubicBezTo>
                    <a:pt x="1742" y="744"/>
                    <a:pt x="1731" y="740"/>
                    <a:pt x="1731" y="741"/>
                  </a:cubicBezTo>
                  <a:cubicBezTo>
                    <a:pt x="1734" y="738"/>
                    <a:pt x="1738" y="740"/>
                    <a:pt x="1732" y="736"/>
                  </a:cubicBezTo>
                  <a:cubicBezTo>
                    <a:pt x="1735" y="734"/>
                    <a:pt x="1737" y="733"/>
                    <a:pt x="1733" y="731"/>
                  </a:cubicBezTo>
                  <a:cubicBezTo>
                    <a:pt x="1737" y="724"/>
                    <a:pt x="1741" y="729"/>
                    <a:pt x="1738" y="723"/>
                  </a:cubicBezTo>
                  <a:cubicBezTo>
                    <a:pt x="1737" y="718"/>
                    <a:pt x="1735" y="730"/>
                    <a:pt x="1733" y="725"/>
                  </a:cubicBezTo>
                  <a:cubicBezTo>
                    <a:pt x="1733" y="729"/>
                    <a:pt x="1731" y="726"/>
                    <a:pt x="1729" y="730"/>
                  </a:cubicBezTo>
                  <a:cubicBezTo>
                    <a:pt x="1724" y="728"/>
                    <a:pt x="1734" y="736"/>
                    <a:pt x="1728" y="740"/>
                  </a:cubicBezTo>
                  <a:cubicBezTo>
                    <a:pt x="1728" y="744"/>
                    <a:pt x="1734" y="753"/>
                    <a:pt x="1727" y="747"/>
                  </a:cubicBezTo>
                  <a:cubicBezTo>
                    <a:pt x="1723" y="742"/>
                    <a:pt x="1729" y="751"/>
                    <a:pt x="1731" y="752"/>
                  </a:cubicBezTo>
                  <a:cubicBezTo>
                    <a:pt x="1734" y="761"/>
                    <a:pt x="1726" y="751"/>
                    <a:pt x="1723" y="751"/>
                  </a:cubicBezTo>
                  <a:cubicBezTo>
                    <a:pt x="1722" y="749"/>
                    <a:pt x="1721" y="750"/>
                    <a:pt x="1716" y="748"/>
                  </a:cubicBezTo>
                  <a:cubicBezTo>
                    <a:pt x="1714" y="745"/>
                    <a:pt x="1721" y="739"/>
                    <a:pt x="1715" y="745"/>
                  </a:cubicBezTo>
                  <a:cubicBezTo>
                    <a:pt x="1711" y="752"/>
                    <a:pt x="1720" y="749"/>
                    <a:pt x="1721" y="753"/>
                  </a:cubicBezTo>
                  <a:cubicBezTo>
                    <a:pt x="1726" y="755"/>
                    <a:pt x="1728" y="757"/>
                    <a:pt x="1732" y="759"/>
                  </a:cubicBezTo>
                  <a:cubicBezTo>
                    <a:pt x="1736" y="762"/>
                    <a:pt x="1729" y="769"/>
                    <a:pt x="1727" y="762"/>
                  </a:cubicBezTo>
                  <a:cubicBezTo>
                    <a:pt x="1721" y="756"/>
                    <a:pt x="1722" y="758"/>
                    <a:pt x="1726" y="764"/>
                  </a:cubicBezTo>
                  <a:cubicBezTo>
                    <a:pt x="1731" y="768"/>
                    <a:pt x="1732" y="767"/>
                    <a:pt x="1733" y="770"/>
                  </a:cubicBezTo>
                  <a:cubicBezTo>
                    <a:pt x="1734" y="775"/>
                    <a:pt x="1729" y="770"/>
                    <a:pt x="1729" y="774"/>
                  </a:cubicBezTo>
                  <a:cubicBezTo>
                    <a:pt x="1726" y="771"/>
                    <a:pt x="1721" y="766"/>
                    <a:pt x="1727" y="774"/>
                  </a:cubicBezTo>
                  <a:cubicBezTo>
                    <a:pt x="1730" y="774"/>
                    <a:pt x="1736" y="779"/>
                    <a:pt x="1730" y="781"/>
                  </a:cubicBezTo>
                  <a:cubicBezTo>
                    <a:pt x="1728" y="779"/>
                    <a:pt x="1724" y="771"/>
                    <a:pt x="1721" y="775"/>
                  </a:cubicBezTo>
                  <a:cubicBezTo>
                    <a:pt x="1725" y="776"/>
                    <a:pt x="1728" y="782"/>
                    <a:pt x="1730" y="783"/>
                  </a:cubicBezTo>
                  <a:cubicBezTo>
                    <a:pt x="1732" y="782"/>
                    <a:pt x="1739" y="781"/>
                    <a:pt x="1739" y="787"/>
                  </a:cubicBezTo>
                  <a:cubicBezTo>
                    <a:pt x="1741" y="794"/>
                    <a:pt x="1743" y="801"/>
                    <a:pt x="1746" y="808"/>
                  </a:cubicBezTo>
                  <a:cubicBezTo>
                    <a:pt x="1741" y="803"/>
                    <a:pt x="1742" y="793"/>
                    <a:pt x="1738" y="787"/>
                  </a:cubicBezTo>
                  <a:cubicBezTo>
                    <a:pt x="1740" y="793"/>
                    <a:pt x="1735" y="790"/>
                    <a:pt x="1739" y="795"/>
                  </a:cubicBezTo>
                  <a:cubicBezTo>
                    <a:pt x="1743" y="805"/>
                    <a:pt x="1739" y="797"/>
                    <a:pt x="1738" y="799"/>
                  </a:cubicBezTo>
                  <a:cubicBezTo>
                    <a:pt x="1735" y="797"/>
                    <a:pt x="1733" y="795"/>
                    <a:pt x="1735" y="800"/>
                  </a:cubicBezTo>
                  <a:cubicBezTo>
                    <a:pt x="1729" y="800"/>
                    <a:pt x="1733" y="798"/>
                    <a:pt x="1728" y="803"/>
                  </a:cubicBezTo>
                  <a:cubicBezTo>
                    <a:pt x="1724" y="804"/>
                    <a:pt x="1725" y="791"/>
                    <a:pt x="1724" y="800"/>
                  </a:cubicBezTo>
                  <a:cubicBezTo>
                    <a:pt x="1724" y="807"/>
                    <a:pt x="1728" y="805"/>
                    <a:pt x="1732" y="805"/>
                  </a:cubicBezTo>
                  <a:cubicBezTo>
                    <a:pt x="1739" y="800"/>
                    <a:pt x="1735" y="809"/>
                    <a:pt x="1737" y="811"/>
                  </a:cubicBezTo>
                  <a:cubicBezTo>
                    <a:pt x="1737" y="806"/>
                    <a:pt x="1742" y="801"/>
                    <a:pt x="1743" y="809"/>
                  </a:cubicBezTo>
                  <a:cubicBezTo>
                    <a:pt x="1742" y="814"/>
                    <a:pt x="1738" y="812"/>
                    <a:pt x="1736" y="818"/>
                  </a:cubicBezTo>
                  <a:cubicBezTo>
                    <a:pt x="1732" y="820"/>
                    <a:pt x="1728" y="816"/>
                    <a:pt x="1726" y="814"/>
                  </a:cubicBezTo>
                  <a:cubicBezTo>
                    <a:pt x="1730" y="820"/>
                    <a:pt x="1719" y="813"/>
                    <a:pt x="1719" y="815"/>
                  </a:cubicBezTo>
                  <a:cubicBezTo>
                    <a:pt x="1721" y="817"/>
                    <a:pt x="1728" y="817"/>
                    <a:pt x="1729" y="821"/>
                  </a:cubicBezTo>
                  <a:cubicBezTo>
                    <a:pt x="1724" y="821"/>
                    <a:pt x="1728" y="827"/>
                    <a:pt x="1722" y="826"/>
                  </a:cubicBezTo>
                  <a:cubicBezTo>
                    <a:pt x="1716" y="818"/>
                    <a:pt x="1720" y="830"/>
                    <a:pt x="1725" y="828"/>
                  </a:cubicBezTo>
                  <a:cubicBezTo>
                    <a:pt x="1728" y="826"/>
                    <a:pt x="1731" y="824"/>
                    <a:pt x="1732" y="828"/>
                  </a:cubicBezTo>
                  <a:cubicBezTo>
                    <a:pt x="1729" y="832"/>
                    <a:pt x="1725" y="833"/>
                    <a:pt x="1721" y="834"/>
                  </a:cubicBezTo>
                  <a:cubicBezTo>
                    <a:pt x="1716" y="833"/>
                    <a:pt x="1712" y="836"/>
                    <a:pt x="1710" y="841"/>
                  </a:cubicBezTo>
                  <a:cubicBezTo>
                    <a:pt x="1706" y="845"/>
                    <a:pt x="1704" y="853"/>
                    <a:pt x="1698" y="852"/>
                  </a:cubicBezTo>
                  <a:cubicBezTo>
                    <a:pt x="1689" y="853"/>
                    <a:pt x="1679" y="858"/>
                    <a:pt x="1677" y="870"/>
                  </a:cubicBezTo>
                  <a:cubicBezTo>
                    <a:pt x="1671" y="877"/>
                    <a:pt x="1664" y="884"/>
                    <a:pt x="1655" y="884"/>
                  </a:cubicBezTo>
                  <a:cubicBezTo>
                    <a:pt x="1651" y="894"/>
                    <a:pt x="1643" y="902"/>
                    <a:pt x="1641" y="913"/>
                  </a:cubicBezTo>
                  <a:cubicBezTo>
                    <a:pt x="1640" y="919"/>
                    <a:pt x="1637" y="925"/>
                    <a:pt x="1639" y="932"/>
                  </a:cubicBezTo>
                  <a:cubicBezTo>
                    <a:pt x="1640" y="948"/>
                    <a:pt x="1649" y="961"/>
                    <a:pt x="1655" y="975"/>
                  </a:cubicBezTo>
                  <a:cubicBezTo>
                    <a:pt x="1656" y="985"/>
                    <a:pt x="1658" y="995"/>
                    <a:pt x="1661" y="1004"/>
                  </a:cubicBezTo>
                  <a:cubicBezTo>
                    <a:pt x="1662" y="1007"/>
                    <a:pt x="1665" y="1013"/>
                    <a:pt x="1664" y="1018"/>
                  </a:cubicBezTo>
                  <a:cubicBezTo>
                    <a:pt x="1664" y="1025"/>
                    <a:pt x="1663" y="1032"/>
                    <a:pt x="1661" y="1039"/>
                  </a:cubicBezTo>
                  <a:cubicBezTo>
                    <a:pt x="1657" y="1043"/>
                    <a:pt x="1662" y="1050"/>
                    <a:pt x="1657" y="1054"/>
                  </a:cubicBezTo>
                  <a:cubicBezTo>
                    <a:pt x="1657" y="1053"/>
                    <a:pt x="1656" y="1048"/>
                    <a:pt x="1651" y="1051"/>
                  </a:cubicBezTo>
                  <a:cubicBezTo>
                    <a:pt x="1646" y="1052"/>
                    <a:pt x="1644" y="1051"/>
                    <a:pt x="1644" y="1044"/>
                  </a:cubicBezTo>
                  <a:cubicBezTo>
                    <a:pt x="1642" y="1038"/>
                    <a:pt x="1640" y="1033"/>
                    <a:pt x="1634" y="1034"/>
                  </a:cubicBezTo>
                  <a:cubicBezTo>
                    <a:pt x="1630" y="1031"/>
                    <a:pt x="1634" y="1021"/>
                    <a:pt x="1628" y="1020"/>
                  </a:cubicBezTo>
                  <a:cubicBezTo>
                    <a:pt x="1628" y="1012"/>
                    <a:pt x="1625" y="1014"/>
                    <a:pt x="1622" y="1010"/>
                  </a:cubicBezTo>
                  <a:cubicBezTo>
                    <a:pt x="1622" y="1006"/>
                    <a:pt x="1615" y="998"/>
                    <a:pt x="1617" y="997"/>
                  </a:cubicBezTo>
                  <a:cubicBezTo>
                    <a:pt x="1621" y="998"/>
                    <a:pt x="1623" y="985"/>
                    <a:pt x="1619" y="990"/>
                  </a:cubicBezTo>
                  <a:cubicBezTo>
                    <a:pt x="1614" y="996"/>
                    <a:pt x="1614" y="986"/>
                    <a:pt x="1616" y="982"/>
                  </a:cubicBezTo>
                  <a:cubicBezTo>
                    <a:pt x="1616" y="976"/>
                    <a:pt x="1618" y="970"/>
                    <a:pt x="1617" y="964"/>
                  </a:cubicBezTo>
                  <a:cubicBezTo>
                    <a:pt x="1615" y="958"/>
                    <a:pt x="1609" y="960"/>
                    <a:pt x="1607" y="955"/>
                  </a:cubicBezTo>
                  <a:cubicBezTo>
                    <a:pt x="1602" y="948"/>
                    <a:pt x="1598" y="940"/>
                    <a:pt x="1591" y="938"/>
                  </a:cubicBezTo>
                  <a:cubicBezTo>
                    <a:pt x="1584" y="938"/>
                    <a:pt x="1580" y="947"/>
                    <a:pt x="1574" y="947"/>
                  </a:cubicBezTo>
                  <a:cubicBezTo>
                    <a:pt x="1568" y="951"/>
                    <a:pt x="1567" y="944"/>
                    <a:pt x="1566" y="939"/>
                  </a:cubicBezTo>
                  <a:cubicBezTo>
                    <a:pt x="1562" y="934"/>
                    <a:pt x="1556" y="938"/>
                    <a:pt x="1552" y="933"/>
                  </a:cubicBezTo>
                  <a:cubicBezTo>
                    <a:pt x="1549" y="928"/>
                    <a:pt x="1544" y="934"/>
                    <a:pt x="1539" y="932"/>
                  </a:cubicBezTo>
                  <a:cubicBezTo>
                    <a:pt x="1534" y="931"/>
                    <a:pt x="1533" y="932"/>
                    <a:pt x="1529" y="934"/>
                  </a:cubicBezTo>
                  <a:cubicBezTo>
                    <a:pt x="1524" y="937"/>
                    <a:pt x="1523" y="929"/>
                    <a:pt x="1520" y="926"/>
                  </a:cubicBezTo>
                  <a:cubicBezTo>
                    <a:pt x="1520" y="931"/>
                    <a:pt x="1518" y="935"/>
                    <a:pt x="1513" y="932"/>
                  </a:cubicBezTo>
                  <a:cubicBezTo>
                    <a:pt x="1508" y="933"/>
                    <a:pt x="1502" y="930"/>
                    <a:pt x="1497" y="933"/>
                  </a:cubicBezTo>
                  <a:cubicBezTo>
                    <a:pt x="1494" y="936"/>
                    <a:pt x="1490" y="938"/>
                    <a:pt x="1486" y="934"/>
                  </a:cubicBezTo>
                  <a:cubicBezTo>
                    <a:pt x="1482" y="931"/>
                    <a:pt x="1479" y="932"/>
                    <a:pt x="1477" y="938"/>
                  </a:cubicBezTo>
                  <a:cubicBezTo>
                    <a:pt x="1480" y="943"/>
                    <a:pt x="1485" y="938"/>
                    <a:pt x="1489" y="938"/>
                  </a:cubicBezTo>
                  <a:cubicBezTo>
                    <a:pt x="1492" y="940"/>
                    <a:pt x="1499" y="944"/>
                    <a:pt x="1492" y="946"/>
                  </a:cubicBezTo>
                  <a:cubicBezTo>
                    <a:pt x="1487" y="950"/>
                    <a:pt x="1495" y="955"/>
                    <a:pt x="1498" y="956"/>
                  </a:cubicBezTo>
                  <a:cubicBezTo>
                    <a:pt x="1504" y="960"/>
                    <a:pt x="1501" y="963"/>
                    <a:pt x="1496" y="962"/>
                  </a:cubicBezTo>
                  <a:cubicBezTo>
                    <a:pt x="1492" y="960"/>
                    <a:pt x="1490" y="955"/>
                    <a:pt x="1485" y="954"/>
                  </a:cubicBezTo>
                  <a:cubicBezTo>
                    <a:pt x="1483" y="948"/>
                    <a:pt x="1476" y="956"/>
                    <a:pt x="1482" y="958"/>
                  </a:cubicBezTo>
                  <a:cubicBezTo>
                    <a:pt x="1482" y="965"/>
                    <a:pt x="1477" y="953"/>
                    <a:pt x="1474" y="958"/>
                  </a:cubicBezTo>
                  <a:cubicBezTo>
                    <a:pt x="1471" y="963"/>
                    <a:pt x="1467" y="959"/>
                    <a:pt x="1463" y="957"/>
                  </a:cubicBezTo>
                  <a:cubicBezTo>
                    <a:pt x="1460" y="951"/>
                    <a:pt x="1454" y="948"/>
                    <a:pt x="1450" y="945"/>
                  </a:cubicBezTo>
                  <a:cubicBezTo>
                    <a:pt x="1440" y="944"/>
                    <a:pt x="1452" y="948"/>
                    <a:pt x="1447" y="951"/>
                  </a:cubicBezTo>
                  <a:cubicBezTo>
                    <a:pt x="1438" y="952"/>
                    <a:pt x="1430" y="947"/>
                    <a:pt x="1422" y="946"/>
                  </a:cubicBezTo>
                  <a:cubicBezTo>
                    <a:pt x="1416" y="947"/>
                    <a:pt x="1410" y="947"/>
                    <a:pt x="1405" y="951"/>
                  </a:cubicBezTo>
                  <a:cubicBezTo>
                    <a:pt x="1399" y="954"/>
                    <a:pt x="1398" y="947"/>
                    <a:pt x="1395" y="946"/>
                  </a:cubicBezTo>
                  <a:cubicBezTo>
                    <a:pt x="1391" y="950"/>
                    <a:pt x="1402" y="956"/>
                    <a:pt x="1394" y="958"/>
                  </a:cubicBezTo>
                  <a:cubicBezTo>
                    <a:pt x="1387" y="966"/>
                    <a:pt x="1379" y="974"/>
                    <a:pt x="1369" y="971"/>
                  </a:cubicBezTo>
                  <a:cubicBezTo>
                    <a:pt x="1362" y="968"/>
                    <a:pt x="1362" y="973"/>
                    <a:pt x="1366" y="978"/>
                  </a:cubicBezTo>
                  <a:cubicBezTo>
                    <a:pt x="1363" y="985"/>
                    <a:pt x="1356" y="983"/>
                    <a:pt x="1351" y="986"/>
                  </a:cubicBezTo>
                  <a:cubicBezTo>
                    <a:pt x="1343" y="989"/>
                    <a:pt x="1357" y="991"/>
                    <a:pt x="1352" y="996"/>
                  </a:cubicBezTo>
                  <a:cubicBezTo>
                    <a:pt x="1349" y="999"/>
                    <a:pt x="1346" y="1004"/>
                    <a:pt x="1347" y="1010"/>
                  </a:cubicBezTo>
                  <a:cubicBezTo>
                    <a:pt x="1347" y="1020"/>
                    <a:pt x="1351" y="1028"/>
                    <a:pt x="1354" y="1036"/>
                  </a:cubicBezTo>
                  <a:cubicBezTo>
                    <a:pt x="1349" y="1035"/>
                    <a:pt x="1344" y="1029"/>
                    <a:pt x="1338" y="1032"/>
                  </a:cubicBezTo>
                  <a:cubicBezTo>
                    <a:pt x="1332" y="1030"/>
                    <a:pt x="1327" y="1024"/>
                    <a:pt x="1320" y="1023"/>
                  </a:cubicBezTo>
                  <a:cubicBezTo>
                    <a:pt x="1315" y="1017"/>
                    <a:pt x="1313" y="1006"/>
                    <a:pt x="1311" y="998"/>
                  </a:cubicBezTo>
                  <a:cubicBezTo>
                    <a:pt x="1302" y="989"/>
                    <a:pt x="1295" y="977"/>
                    <a:pt x="1290" y="964"/>
                  </a:cubicBezTo>
                  <a:cubicBezTo>
                    <a:pt x="1286" y="956"/>
                    <a:pt x="1281" y="950"/>
                    <a:pt x="1274" y="947"/>
                  </a:cubicBezTo>
                  <a:cubicBezTo>
                    <a:pt x="1268" y="944"/>
                    <a:pt x="1260" y="946"/>
                    <a:pt x="1256" y="953"/>
                  </a:cubicBezTo>
                  <a:cubicBezTo>
                    <a:pt x="1252" y="957"/>
                    <a:pt x="1249" y="965"/>
                    <a:pt x="1243" y="963"/>
                  </a:cubicBezTo>
                  <a:cubicBezTo>
                    <a:pt x="1235" y="962"/>
                    <a:pt x="1228" y="955"/>
                    <a:pt x="1221" y="950"/>
                  </a:cubicBezTo>
                  <a:cubicBezTo>
                    <a:pt x="1215" y="942"/>
                    <a:pt x="1216" y="928"/>
                    <a:pt x="1208" y="923"/>
                  </a:cubicBezTo>
                  <a:cubicBezTo>
                    <a:pt x="1200" y="918"/>
                    <a:pt x="1193" y="912"/>
                    <a:pt x="1188" y="903"/>
                  </a:cubicBezTo>
                  <a:cubicBezTo>
                    <a:pt x="1182" y="901"/>
                    <a:pt x="1175" y="902"/>
                    <a:pt x="1169" y="902"/>
                  </a:cubicBezTo>
                  <a:cubicBezTo>
                    <a:pt x="1165" y="902"/>
                    <a:pt x="1160" y="902"/>
                    <a:pt x="1156" y="902"/>
                  </a:cubicBezTo>
                  <a:cubicBezTo>
                    <a:pt x="1155" y="907"/>
                    <a:pt x="1155" y="914"/>
                    <a:pt x="1149" y="912"/>
                  </a:cubicBezTo>
                  <a:cubicBezTo>
                    <a:pt x="1134" y="912"/>
                    <a:pt x="1118" y="912"/>
                    <a:pt x="1103" y="911"/>
                  </a:cubicBezTo>
                  <a:cubicBezTo>
                    <a:pt x="1081" y="903"/>
                    <a:pt x="1060" y="894"/>
                    <a:pt x="1040" y="885"/>
                  </a:cubicBezTo>
                  <a:cubicBezTo>
                    <a:pt x="1036" y="881"/>
                    <a:pt x="1032" y="881"/>
                    <a:pt x="1028" y="881"/>
                  </a:cubicBezTo>
                  <a:cubicBezTo>
                    <a:pt x="1016" y="882"/>
                    <a:pt x="1005" y="883"/>
                    <a:pt x="994" y="884"/>
                  </a:cubicBezTo>
                  <a:close/>
                  <a:moveTo>
                    <a:pt x="260" y="1139"/>
                  </a:moveTo>
                  <a:cubicBezTo>
                    <a:pt x="256" y="1140"/>
                    <a:pt x="252" y="1140"/>
                    <a:pt x="249" y="1136"/>
                  </a:cubicBezTo>
                  <a:cubicBezTo>
                    <a:pt x="247" y="1132"/>
                    <a:pt x="255" y="1128"/>
                    <a:pt x="256" y="1133"/>
                  </a:cubicBezTo>
                  <a:cubicBezTo>
                    <a:pt x="256" y="1136"/>
                    <a:pt x="259" y="1136"/>
                    <a:pt x="260" y="1139"/>
                  </a:cubicBezTo>
                  <a:close/>
                  <a:moveTo>
                    <a:pt x="284" y="1155"/>
                  </a:moveTo>
                  <a:cubicBezTo>
                    <a:pt x="284" y="1151"/>
                    <a:pt x="276" y="1147"/>
                    <a:pt x="280" y="1144"/>
                  </a:cubicBezTo>
                  <a:cubicBezTo>
                    <a:pt x="283" y="1147"/>
                    <a:pt x="289" y="1147"/>
                    <a:pt x="291" y="1151"/>
                  </a:cubicBezTo>
                  <a:cubicBezTo>
                    <a:pt x="290" y="1155"/>
                    <a:pt x="286" y="1154"/>
                    <a:pt x="284" y="1155"/>
                  </a:cubicBezTo>
                  <a:close/>
                  <a:moveTo>
                    <a:pt x="763" y="366"/>
                  </a:moveTo>
                  <a:cubicBezTo>
                    <a:pt x="762" y="373"/>
                    <a:pt x="755" y="369"/>
                    <a:pt x="753" y="374"/>
                  </a:cubicBezTo>
                  <a:cubicBezTo>
                    <a:pt x="748" y="374"/>
                    <a:pt x="749" y="367"/>
                    <a:pt x="750" y="363"/>
                  </a:cubicBezTo>
                  <a:cubicBezTo>
                    <a:pt x="749" y="358"/>
                    <a:pt x="746" y="354"/>
                    <a:pt x="743" y="352"/>
                  </a:cubicBezTo>
                  <a:cubicBezTo>
                    <a:pt x="740" y="346"/>
                    <a:pt x="735" y="350"/>
                    <a:pt x="731" y="349"/>
                  </a:cubicBezTo>
                  <a:cubicBezTo>
                    <a:pt x="728" y="349"/>
                    <a:pt x="722" y="357"/>
                    <a:pt x="722" y="350"/>
                  </a:cubicBezTo>
                  <a:cubicBezTo>
                    <a:pt x="721" y="345"/>
                    <a:pt x="728" y="341"/>
                    <a:pt x="721" y="338"/>
                  </a:cubicBezTo>
                  <a:cubicBezTo>
                    <a:pt x="715" y="334"/>
                    <a:pt x="712" y="326"/>
                    <a:pt x="705" y="324"/>
                  </a:cubicBezTo>
                  <a:cubicBezTo>
                    <a:pt x="699" y="323"/>
                    <a:pt x="704" y="317"/>
                    <a:pt x="699" y="314"/>
                  </a:cubicBezTo>
                  <a:cubicBezTo>
                    <a:pt x="694" y="310"/>
                    <a:pt x="704" y="306"/>
                    <a:pt x="695" y="305"/>
                  </a:cubicBezTo>
                  <a:cubicBezTo>
                    <a:pt x="690" y="304"/>
                    <a:pt x="687" y="296"/>
                    <a:pt x="682" y="295"/>
                  </a:cubicBezTo>
                  <a:cubicBezTo>
                    <a:pt x="678" y="293"/>
                    <a:pt x="674" y="291"/>
                    <a:pt x="672" y="285"/>
                  </a:cubicBezTo>
                  <a:cubicBezTo>
                    <a:pt x="670" y="281"/>
                    <a:pt x="669" y="272"/>
                    <a:pt x="664" y="274"/>
                  </a:cubicBezTo>
                  <a:cubicBezTo>
                    <a:pt x="663" y="279"/>
                    <a:pt x="663" y="285"/>
                    <a:pt x="666" y="289"/>
                  </a:cubicBezTo>
                  <a:cubicBezTo>
                    <a:pt x="670" y="297"/>
                    <a:pt x="664" y="296"/>
                    <a:pt x="660" y="294"/>
                  </a:cubicBezTo>
                  <a:cubicBezTo>
                    <a:pt x="656" y="292"/>
                    <a:pt x="654" y="285"/>
                    <a:pt x="651" y="284"/>
                  </a:cubicBezTo>
                  <a:cubicBezTo>
                    <a:pt x="646" y="286"/>
                    <a:pt x="642" y="283"/>
                    <a:pt x="637" y="283"/>
                  </a:cubicBezTo>
                  <a:cubicBezTo>
                    <a:pt x="640" y="286"/>
                    <a:pt x="646" y="287"/>
                    <a:pt x="648" y="292"/>
                  </a:cubicBezTo>
                  <a:cubicBezTo>
                    <a:pt x="644" y="293"/>
                    <a:pt x="638" y="294"/>
                    <a:pt x="634" y="294"/>
                  </a:cubicBezTo>
                  <a:cubicBezTo>
                    <a:pt x="625" y="292"/>
                    <a:pt x="618" y="283"/>
                    <a:pt x="610" y="278"/>
                  </a:cubicBezTo>
                  <a:cubicBezTo>
                    <a:pt x="602" y="278"/>
                    <a:pt x="594" y="274"/>
                    <a:pt x="586" y="270"/>
                  </a:cubicBezTo>
                  <a:cubicBezTo>
                    <a:pt x="589" y="269"/>
                    <a:pt x="598" y="267"/>
                    <a:pt x="592" y="262"/>
                  </a:cubicBezTo>
                  <a:cubicBezTo>
                    <a:pt x="586" y="259"/>
                    <a:pt x="580" y="266"/>
                    <a:pt x="574" y="264"/>
                  </a:cubicBezTo>
                  <a:cubicBezTo>
                    <a:pt x="568" y="264"/>
                    <a:pt x="563" y="263"/>
                    <a:pt x="557" y="261"/>
                  </a:cubicBezTo>
                  <a:cubicBezTo>
                    <a:pt x="558" y="254"/>
                    <a:pt x="550" y="254"/>
                    <a:pt x="547" y="257"/>
                  </a:cubicBezTo>
                  <a:cubicBezTo>
                    <a:pt x="536" y="259"/>
                    <a:pt x="526" y="256"/>
                    <a:pt x="515" y="257"/>
                  </a:cubicBezTo>
                  <a:cubicBezTo>
                    <a:pt x="507" y="258"/>
                    <a:pt x="497" y="257"/>
                    <a:pt x="492" y="247"/>
                  </a:cubicBezTo>
                  <a:cubicBezTo>
                    <a:pt x="490" y="246"/>
                    <a:pt x="485" y="251"/>
                    <a:pt x="481" y="249"/>
                  </a:cubicBezTo>
                  <a:cubicBezTo>
                    <a:pt x="476" y="249"/>
                    <a:pt x="475" y="243"/>
                    <a:pt x="470" y="242"/>
                  </a:cubicBezTo>
                  <a:cubicBezTo>
                    <a:pt x="460" y="237"/>
                    <a:pt x="448" y="239"/>
                    <a:pt x="439" y="231"/>
                  </a:cubicBezTo>
                  <a:cubicBezTo>
                    <a:pt x="436" y="235"/>
                    <a:pt x="427" y="231"/>
                    <a:pt x="429" y="238"/>
                  </a:cubicBezTo>
                  <a:cubicBezTo>
                    <a:pt x="428" y="240"/>
                    <a:pt x="419" y="245"/>
                    <a:pt x="424" y="247"/>
                  </a:cubicBezTo>
                  <a:cubicBezTo>
                    <a:pt x="428" y="248"/>
                    <a:pt x="435" y="249"/>
                    <a:pt x="432" y="256"/>
                  </a:cubicBezTo>
                  <a:cubicBezTo>
                    <a:pt x="430" y="261"/>
                    <a:pt x="425" y="262"/>
                    <a:pt x="421" y="260"/>
                  </a:cubicBezTo>
                  <a:cubicBezTo>
                    <a:pt x="415" y="257"/>
                    <a:pt x="408" y="258"/>
                    <a:pt x="403" y="264"/>
                  </a:cubicBezTo>
                  <a:cubicBezTo>
                    <a:pt x="398" y="267"/>
                    <a:pt x="391" y="266"/>
                    <a:pt x="387" y="271"/>
                  </a:cubicBezTo>
                  <a:cubicBezTo>
                    <a:pt x="381" y="275"/>
                    <a:pt x="374" y="278"/>
                    <a:pt x="367" y="278"/>
                  </a:cubicBezTo>
                  <a:cubicBezTo>
                    <a:pt x="368" y="272"/>
                    <a:pt x="375" y="272"/>
                    <a:pt x="375" y="267"/>
                  </a:cubicBezTo>
                  <a:cubicBezTo>
                    <a:pt x="375" y="263"/>
                    <a:pt x="365" y="260"/>
                    <a:pt x="372" y="257"/>
                  </a:cubicBezTo>
                  <a:cubicBezTo>
                    <a:pt x="376" y="254"/>
                    <a:pt x="379" y="249"/>
                    <a:pt x="381" y="244"/>
                  </a:cubicBezTo>
                  <a:cubicBezTo>
                    <a:pt x="390" y="237"/>
                    <a:pt x="401" y="237"/>
                    <a:pt x="412" y="239"/>
                  </a:cubicBezTo>
                  <a:cubicBezTo>
                    <a:pt x="416" y="236"/>
                    <a:pt x="406" y="235"/>
                    <a:pt x="404" y="233"/>
                  </a:cubicBezTo>
                  <a:cubicBezTo>
                    <a:pt x="399" y="230"/>
                    <a:pt x="394" y="228"/>
                    <a:pt x="389" y="229"/>
                  </a:cubicBezTo>
                  <a:cubicBezTo>
                    <a:pt x="385" y="232"/>
                    <a:pt x="381" y="232"/>
                    <a:pt x="378" y="236"/>
                  </a:cubicBezTo>
                  <a:cubicBezTo>
                    <a:pt x="371" y="242"/>
                    <a:pt x="362" y="241"/>
                    <a:pt x="357" y="248"/>
                  </a:cubicBezTo>
                  <a:cubicBezTo>
                    <a:pt x="352" y="251"/>
                    <a:pt x="349" y="251"/>
                    <a:pt x="350" y="258"/>
                  </a:cubicBezTo>
                  <a:cubicBezTo>
                    <a:pt x="348" y="266"/>
                    <a:pt x="341" y="265"/>
                    <a:pt x="336" y="266"/>
                  </a:cubicBezTo>
                  <a:cubicBezTo>
                    <a:pt x="331" y="268"/>
                    <a:pt x="327" y="272"/>
                    <a:pt x="324" y="277"/>
                  </a:cubicBezTo>
                  <a:cubicBezTo>
                    <a:pt x="324" y="282"/>
                    <a:pt x="331" y="280"/>
                    <a:pt x="334" y="282"/>
                  </a:cubicBezTo>
                  <a:cubicBezTo>
                    <a:pt x="340" y="282"/>
                    <a:pt x="339" y="288"/>
                    <a:pt x="334" y="290"/>
                  </a:cubicBezTo>
                  <a:cubicBezTo>
                    <a:pt x="328" y="291"/>
                    <a:pt x="324" y="296"/>
                    <a:pt x="319" y="301"/>
                  </a:cubicBezTo>
                  <a:cubicBezTo>
                    <a:pt x="314" y="304"/>
                    <a:pt x="309" y="303"/>
                    <a:pt x="304" y="306"/>
                  </a:cubicBezTo>
                  <a:cubicBezTo>
                    <a:pt x="298" y="307"/>
                    <a:pt x="294" y="312"/>
                    <a:pt x="288" y="313"/>
                  </a:cubicBezTo>
                  <a:cubicBezTo>
                    <a:pt x="284" y="315"/>
                    <a:pt x="278" y="318"/>
                    <a:pt x="284" y="322"/>
                  </a:cubicBezTo>
                  <a:cubicBezTo>
                    <a:pt x="285" y="327"/>
                    <a:pt x="278" y="326"/>
                    <a:pt x="275" y="329"/>
                  </a:cubicBezTo>
                  <a:cubicBezTo>
                    <a:pt x="268" y="330"/>
                    <a:pt x="261" y="332"/>
                    <a:pt x="254" y="336"/>
                  </a:cubicBezTo>
                  <a:cubicBezTo>
                    <a:pt x="250" y="338"/>
                    <a:pt x="245" y="340"/>
                    <a:pt x="244" y="345"/>
                  </a:cubicBezTo>
                  <a:cubicBezTo>
                    <a:pt x="236" y="352"/>
                    <a:pt x="227" y="352"/>
                    <a:pt x="218" y="354"/>
                  </a:cubicBezTo>
                  <a:cubicBezTo>
                    <a:pt x="215" y="352"/>
                    <a:pt x="206" y="351"/>
                    <a:pt x="212" y="346"/>
                  </a:cubicBezTo>
                  <a:cubicBezTo>
                    <a:pt x="216" y="343"/>
                    <a:pt x="221" y="342"/>
                    <a:pt x="224" y="337"/>
                  </a:cubicBezTo>
                  <a:cubicBezTo>
                    <a:pt x="229" y="334"/>
                    <a:pt x="235" y="331"/>
                    <a:pt x="241" y="332"/>
                  </a:cubicBezTo>
                  <a:cubicBezTo>
                    <a:pt x="249" y="336"/>
                    <a:pt x="242" y="327"/>
                    <a:pt x="247" y="324"/>
                  </a:cubicBezTo>
                  <a:cubicBezTo>
                    <a:pt x="252" y="319"/>
                    <a:pt x="258" y="318"/>
                    <a:pt x="263" y="313"/>
                  </a:cubicBezTo>
                  <a:cubicBezTo>
                    <a:pt x="263" y="306"/>
                    <a:pt x="263" y="297"/>
                    <a:pt x="269" y="294"/>
                  </a:cubicBezTo>
                  <a:cubicBezTo>
                    <a:pt x="273" y="292"/>
                    <a:pt x="274" y="281"/>
                    <a:pt x="268" y="286"/>
                  </a:cubicBezTo>
                  <a:cubicBezTo>
                    <a:pt x="263" y="286"/>
                    <a:pt x="256" y="289"/>
                    <a:pt x="251" y="287"/>
                  </a:cubicBezTo>
                  <a:cubicBezTo>
                    <a:pt x="249" y="280"/>
                    <a:pt x="245" y="281"/>
                    <a:pt x="241" y="284"/>
                  </a:cubicBezTo>
                  <a:cubicBezTo>
                    <a:pt x="238" y="287"/>
                    <a:pt x="245" y="297"/>
                    <a:pt x="238" y="293"/>
                  </a:cubicBezTo>
                  <a:cubicBezTo>
                    <a:pt x="231" y="291"/>
                    <a:pt x="227" y="281"/>
                    <a:pt x="219" y="282"/>
                  </a:cubicBezTo>
                  <a:cubicBezTo>
                    <a:pt x="215" y="281"/>
                    <a:pt x="210" y="281"/>
                    <a:pt x="206" y="282"/>
                  </a:cubicBezTo>
                  <a:cubicBezTo>
                    <a:pt x="205" y="287"/>
                    <a:pt x="199" y="288"/>
                    <a:pt x="195" y="288"/>
                  </a:cubicBezTo>
                  <a:cubicBezTo>
                    <a:pt x="191" y="289"/>
                    <a:pt x="184" y="290"/>
                    <a:pt x="184" y="283"/>
                  </a:cubicBezTo>
                  <a:cubicBezTo>
                    <a:pt x="182" y="277"/>
                    <a:pt x="186" y="272"/>
                    <a:pt x="185" y="267"/>
                  </a:cubicBezTo>
                  <a:cubicBezTo>
                    <a:pt x="184" y="263"/>
                    <a:pt x="180" y="257"/>
                    <a:pt x="177" y="255"/>
                  </a:cubicBezTo>
                  <a:cubicBezTo>
                    <a:pt x="171" y="258"/>
                    <a:pt x="166" y="260"/>
                    <a:pt x="160" y="261"/>
                  </a:cubicBezTo>
                  <a:cubicBezTo>
                    <a:pt x="156" y="263"/>
                    <a:pt x="151" y="263"/>
                    <a:pt x="148" y="263"/>
                  </a:cubicBezTo>
                  <a:cubicBezTo>
                    <a:pt x="142" y="258"/>
                    <a:pt x="138" y="253"/>
                    <a:pt x="131" y="250"/>
                  </a:cubicBezTo>
                  <a:cubicBezTo>
                    <a:pt x="125" y="248"/>
                    <a:pt x="132" y="242"/>
                    <a:pt x="134" y="240"/>
                  </a:cubicBezTo>
                  <a:cubicBezTo>
                    <a:pt x="141" y="241"/>
                    <a:pt x="149" y="246"/>
                    <a:pt x="156" y="244"/>
                  </a:cubicBezTo>
                  <a:cubicBezTo>
                    <a:pt x="159" y="241"/>
                    <a:pt x="152" y="234"/>
                    <a:pt x="148" y="235"/>
                  </a:cubicBezTo>
                  <a:cubicBezTo>
                    <a:pt x="144" y="237"/>
                    <a:pt x="140" y="239"/>
                    <a:pt x="136" y="235"/>
                  </a:cubicBezTo>
                  <a:cubicBezTo>
                    <a:pt x="129" y="232"/>
                    <a:pt x="123" y="229"/>
                    <a:pt x="116" y="230"/>
                  </a:cubicBezTo>
                  <a:cubicBezTo>
                    <a:pt x="114" y="229"/>
                    <a:pt x="108" y="220"/>
                    <a:pt x="110" y="218"/>
                  </a:cubicBezTo>
                  <a:cubicBezTo>
                    <a:pt x="117" y="220"/>
                    <a:pt x="114" y="211"/>
                    <a:pt x="119" y="210"/>
                  </a:cubicBezTo>
                  <a:cubicBezTo>
                    <a:pt x="121" y="206"/>
                    <a:pt x="124" y="201"/>
                    <a:pt x="128" y="200"/>
                  </a:cubicBezTo>
                  <a:cubicBezTo>
                    <a:pt x="133" y="196"/>
                    <a:pt x="137" y="188"/>
                    <a:pt x="143" y="185"/>
                  </a:cubicBezTo>
                  <a:cubicBezTo>
                    <a:pt x="152" y="185"/>
                    <a:pt x="161" y="193"/>
                    <a:pt x="169" y="187"/>
                  </a:cubicBezTo>
                  <a:cubicBezTo>
                    <a:pt x="173" y="183"/>
                    <a:pt x="178" y="180"/>
                    <a:pt x="183" y="179"/>
                  </a:cubicBezTo>
                  <a:cubicBezTo>
                    <a:pt x="190" y="177"/>
                    <a:pt x="197" y="180"/>
                    <a:pt x="203" y="176"/>
                  </a:cubicBezTo>
                  <a:cubicBezTo>
                    <a:pt x="206" y="170"/>
                    <a:pt x="203" y="163"/>
                    <a:pt x="199" y="160"/>
                  </a:cubicBezTo>
                  <a:cubicBezTo>
                    <a:pt x="192" y="154"/>
                    <a:pt x="202" y="157"/>
                    <a:pt x="204" y="155"/>
                  </a:cubicBezTo>
                  <a:cubicBezTo>
                    <a:pt x="209" y="152"/>
                    <a:pt x="202" y="147"/>
                    <a:pt x="199" y="146"/>
                  </a:cubicBezTo>
                  <a:cubicBezTo>
                    <a:pt x="193" y="146"/>
                    <a:pt x="187" y="149"/>
                    <a:pt x="182" y="150"/>
                  </a:cubicBezTo>
                  <a:cubicBezTo>
                    <a:pt x="175" y="153"/>
                    <a:pt x="169" y="160"/>
                    <a:pt x="162" y="157"/>
                  </a:cubicBezTo>
                  <a:cubicBezTo>
                    <a:pt x="150" y="153"/>
                    <a:pt x="138" y="153"/>
                    <a:pt x="127" y="155"/>
                  </a:cubicBezTo>
                  <a:cubicBezTo>
                    <a:pt x="118" y="155"/>
                    <a:pt x="110" y="155"/>
                    <a:pt x="102" y="151"/>
                  </a:cubicBezTo>
                  <a:cubicBezTo>
                    <a:pt x="100" y="146"/>
                    <a:pt x="100" y="139"/>
                    <a:pt x="106" y="141"/>
                  </a:cubicBezTo>
                  <a:cubicBezTo>
                    <a:pt x="110" y="141"/>
                    <a:pt x="115" y="142"/>
                    <a:pt x="119" y="139"/>
                  </a:cubicBezTo>
                  <a:cubicBezTo>
                    <a:pt x="104" y="135"/>
                    <a:pt x="88" y="133"/>
                    <a:pt x="73" y="129"/>
                  </a:cubicBezTo>
                  <a:cubicBezTo>
                    <a:pt x="83" y="123"/>
                    <a:pt x="94" y="124"/>
                    <a:pt x="104" y="120"/>
                  </a:cubicBezTo>
                  <a:cubicBezTo>
                    <a:pt x="115" y="117"/>
                    <a:pt x="126" y="111"/>
                    <a:pt x="137" y="109"/>
                  </a:cubicBezTo>
                  <a:cubicBezTo>
                    <a:pt x="142" y="108"/>
                    <a:pt x="148" y="110"/>
                    <a:pt x="153" y="110"/>
                  </a:cubicBezTo>
                  <a:cubicBezTo>
                    <a:pt x="150" y="116"/>
                    <a:pt x="152" y="120"/>
                    <a:pt x="157" y="119"/>
                  </a:cubicBezTo>
                  <a:cubicBezTo>
                    <a:pt x="170" y="121"/>
                    <a:pt x="185" y="123"/>
                    <a:pt x="197" y="114"/>
                  </a:cubicBezTo>
                  <a:cubicBezTo>
                    <a:pt x="204" y="112"/>
                    <a:pt x="211" y="116"/>
                    <a:pt x="218" y="114"/>
                  </a:cubicBezTo>
                  <a:cubicBezTo>
                    <a:pt x="223" y="111"/>
                    <a:pt x="219" y="107"/>
                    <a:pt x="214" y="108"/>
                  </a:cubicBezTo>
                  <a:cubicBezTo>
                    <a:pt x="206" y="107"/>
                    <a:pt x="197" y="105"/>
                    <a:pt x="188" y="105"/>
                  </a:cubicBezTo>
                  <a:cubicBezTo>
                    <a:pt x="188" y="99"/>
                    <a:pt x="185" y="96"/>
                    <a:pt x="179" y="96"/>
                  </a:cubicBezTo>
                  <a:cubicBezTo>
                    <a:pt x="171" y="95"/>
                    <a:pt x="162" y="95"/>
                    <a:pt x="153" y="94"/>
                  </a:cubicBezTo>
                  <a:cubicBezTo>
                    <a:pt x="152" y="86"/>
                    <a:pt x="144" y="84"/>
                    <a:pt x="139" y="81"/>
                  </a:cubicBezTo>
                  <a:cubicBezTo>
                    <a:pt x="125" y="76"/>
                    <a:pt x="111" y="72"/>
                    <a:pt x="97" y="67"/>
                  </a:cubicBezTo>
                  <a:cubicBezTo>
                    <a:pt x="100" y="64"/>
                    <a:pt x="106" y="64"/>
                    <a:pt x="107" y="59"/>
                  </a:cubicBezTo>
                  <a:cubicBezTo>
                    <a:pt x="108" y="54"/>
                    <a:pt x="115" y="58"/>
                    <a:pt x="119" y="56"/>
                  </a:cubicBezTo>
                  <a:cubicBezTo>
                    <a:pt x="129" y="56"/>
                    <a:pt x="140" y="55"/>
                    <a:pt x="149" y="51"/>
                  </a:cubicBezTo>
                  <a:cubicBezTo>
                    <a:pt x="155" y="50"/>
                    <a:pt x="156" y="42"/>
                    <a:pt x="162" y="39"/>
                  </a:cubicBezTo>
                  <a:cubicBezTo>
                    <a:pt x="168" y="31"/>
                    <a:pt x="177" y="24"/>
                    <a:pt x="187" y="24"/>
                  </a:cubicBezTo>
                  <a:cubicBezTo>
                    <a:pt x="195" y="23"/>
                    <a:pt x="203" y="20"/>
                    <a:pt x="211" y="21"/>
                  </a:cubicBezTo>
                  <a:cubicBezTo>
                    <a:pt x="215" y="20"/>
                    <a:pt x="220" y="23"/>
                    <a:pt x="223" y="20"/>
                  </a:cubicBezTo>
                  <a:cubicBezTo>
                    <a:pt x="224" y="16"/>
                    <a:pt x="213" y="14"/>
                    <a:pt x="218" y="12"/>
                  </a:cubicBezTo>
                  <a:cubicBezTo>
                    <a:pt x="233" y="10"/>
                    <a:pt x="247" y="12"/>
                    <a:pt x="262" y="8"/>
                  </a:cubicBezTo>
                  <a:cubicBezTo>
                    <a:pt x="268" y="7"/>
                    <a:pt x="273" y="1"/>
                    <a:pt x="279" y="0"/>
                  </a:cubicBezTo>
                  <a:cubicBezTo>
                    <a:pt x="284" y="0"/>
                    <a:pt x="290" y="0"/>
                    <a:pt x="294" y="5"/>
                  </a:cubicBezTo>
                  <a:cubicBezTo>
                    <a:pt x="286" y="7"/>
                    <a:pt x="293" y="12"/>
                    <a:pt x="298" y="11"/>
                  </a:cubicBezTo>
                  <a:cubicBezTo>
                    <a:pt x="302" y="13"/>
                    <a:pt x="306" y="10"/>
                    <a:pt x="309" y="7"/>
                  </a:cubicBezTo>
                  <a:cubicBezTo>
                    <a:pt x="322" y="10"/>
                    <a:pt x="335" y="8"/>
                    <a:pt x="348" y="10"/>
                  </a:cubicBezTo>
                  <a:cubicBezTo>
                    <a:pt x="356" y="13"/>
                    <a:pt x="362" y="22"/>
                    <a:pt x="370" y="19"/>
                  </a:cubicBezTo>
                  <a:cubicBezTo>
                    <a:pt x="385" y="21"/>
                    <a:pt x="400" y="20"/>
                    <a:pt x="415" y="19"/>
                  </a:cubicBezTo>
                  <a:cubicBezTo>
                    <a:pt x="428" y="20"/>
                    <a:pt x="441" y="25"/>
                    <a:pt x="454" y="24"/>
                  </a:cubicBezTo>
                  <a:cubicBezTo>
                    <a:pt x="465" y="25"/>
                    <a:pt x="477" y="25"/>
                    <a:pt x="488" y="28"/>
                  </a:cubicBezTo>
                  <a:cubicBezTo>
                    <a:pt x="499" y="29"/>
                    <a:pt x="511" y="27"/>
                    <a:pt x="523" y="27"/>
                  </a:cubicBezTo>
                  <a:cubicBezTo>
                    <a:pt x="537" y="30"/>
                    <a:pt x="549" y="38"/>
                    <a:pt x="563" y="40"/>
                  </a:cubicBezTo>
                  <a:cubicBezTo>
                    <a:pt x="565" y="54"/>
                    <a:pt x="563" y="69"/>
                    <a:pt x="564" y="83"/>
                  </a:cubicBezTo>
                  <a:cubicBezTo>
                    <a:pt x="564" y="108"/>
                    <a:pt x="565" y="133"/>
                    <a:pt x="565" y="158"/>
                  </a:cubicBezTo>
                  <a:cubicBezTo>
                    <a:pt x="565" y="189"/>
                    <a:pt x="564" y="219"/>
                    <a:pt x="566" y="250"/>
                  </a:cubicBezTo>
                  <a:cubicBezTo>
                    <a:pt x="568" y="255"/>
                    <a:pt x="574" y="253"/>
                    <a:pt x="578" y="253"/>
                  </a:cubicBezTo>
                  <a:cubicBezTo>
                    <a:pt x="585" y="253"/>
                    <a:pt x="593" y="251"/>
                    <a:pt x="600" y="253"/>
                  </a:cubicBezTo>
                  <a:cubicBezTo>
                    <a:pt x="603" y="257"/>
                    <a:pt x="604" y="263"/>
                    <a:pt x="609" y="266"/>
                  </a:cubicBezTo>
                  <a:cubicBezTo>
                    <a:pt x="617" y="271"/>
                    <a:pt x="625" y="277"/>
                    <a:pt x="632" y="284"/>
                  </a:cubicBezTo>
                  <a:cubicBezTo>
                    <a:pt x="634" y="278"/>
                    <a:pt x="641" y="280"/>
                    <a:pt x="645" y="276"/>
                  </a:cubicBezTo>
                  <a:cubicBezTo>
                    <a:pt x="652" y="272"/>
                    <a:pt x="657" y="263"/>
                    <a:pt x="665" y="266"/>
                  </a:cubicBezTo>
                  <a:cubicBezTo>
                    <a:pt x="672" y="266"/>
                    <a:pt x="673" y="277"/>
                    <a:pt x="679" y="279"/>
                  </a:cubicBezTo>
                  <a:cubicBezTo>
                    <a:pt x="689" y="286"/>
                    <a:pt x="700" y="293"/>
                    <a:pt x="707" y="304"/>
                  </a:cubicBezTo>
                  <a:cubicBezTo>
                    <a:pt x="716" y="314"/>
                    <a:pt x="722" y="327"/>
                    <a:pt x="731" y="336"/>
                  </a:cubicBezTo>
                  <a:cubicBezTo>
                    <a:pt x="741" y="339"/>
                    <a:pt x="750" y="343"/>
                    <a:pt x="759" y="349"/>
                  </a:cubicBezTo>
                  <a:cubicBezTo>
                    <a:pt x="763" y="352"/>
                    <a:pt x="757" y="359"/>
                    <a:pt x="761" y="363"/>
                  </a:cubicBezTo>
                  <a:cubicBezTo>
                    <a:pt x="762" y="364"/>
                    <a:pt x="762" y="365"/>
                    <a:pt x="763" y="366"/>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25" name="Freeform 346">
              <a:extLst>
                <a:ext uri="{FF2B5EF4-FFF2-40B4-BE49-F238E27FC236}">
                  <a16:creationId xmlns:a16="http://schemas.microsoft.com/office/drawing/2014/main" id="{340FA398-4C05-4C74-AD86-BA86C26BDD61}"/>
                </a:ext>
              </a:extLst>
            </p:cNvPr>
            <p:cNvSpPr>
              <a:spLocks/>
            </p:cNvSpPr>
            <p:nvPr/>
          </p:nvSpPr>
          <p:spPr bwMode="auto">
            <a:xfrm>
              <a:off x="1540012" y="3785278"/>
              <a:ext cx="271173" cy="214376"/>
            </a:xfrm>
            <a:custGeom>
              <a:avLst/>
              <a:gdLst/>
              <a:ahLst/>
              <a:cxnLst>
                <a:cxn ang="0">
                  <a:pos x="353" y="182"/>
                </a:cxn>
                <a:cxn ang="0">
                  <a:pos x="353" y="246"/>
                </a:cxn>
                <a:cxn ang="0">
                  <a:pos x="374" y="289"/>
                </a:cxn>
                <a:cxn ang="0">
                  <a:pos x="403" y="319"/>
                </a:cxn>
                <a:cxn ang="0">
                  <a:pos x="446" y="318"/>
                </a:cxn>
                <a:cxn ang="0">
                  <a:pos x="465" y="320"/>
                </a:cxn>
                <a:cxn ang="0">
                  <a:pos x="477" y="295"/>
                </a:cxn>
                <a:cxn ang="0">
                  <a:pos x="487" y="262"/>
                </a:cxn>
                <a:cxn ang="0">
                  <a:pos x="538" y="253"/>
                </a:cxn>
                <a:cxn ang="0">
                  <a:pos x="536" y="282"/>
                </a:cxn>
                <a:cxn ang="0">
                  <a:pos x="535" y="305"/>
                </a:cxn>
                <a:cxn ang="0">
                  <a:pos x="525" y="314"/>
                </a:cxn>
                <a:cxn ang="0">
                  <a:pos x="510" y="333"/>
                </a:cxn>
                <a:cxn ang="0">
                  <a:pos x="475" y="337"/>
                </a:cxn>
                <a:cxn ang="0">
                  <a:pos x="472" y="356"/>
                </a:cxn>
                <a:cxn ang="0">
                  <a:pos x="483" y="376"/>
                </a:cxn>
                <a:cxn ang="0">
                  <a:pos x="452" y="395"/>
                </a:cxn>
                <a:cxn ang="0">
                  <a:pos x="446" y="403"/>
                </a:cxn>
                <a:cxn ang="0">
                  <a:pos x="395" y="375"/>
                </a:cxn>
                <a:cxn ang="0">
                  <a:pos x="351" y="377"/>
                </a:cxn>
                <a:cxn ang="0">
                  <a:pos x="296" y="349"/>
                </a:cxn>
                <a:cxn ang="0">
                  <a:pos x="263" y="330"/>
                </a:cxn>
                <a:cxn ang="0">
                  <a:pos x="222" y="300"/>
                </a:cxn>
                <a:cxn ang="0">
                  <a:pos x="215" y="269"/>
                </a:cxn>
                <a:cxn ang="0">
                  <a:pos x="211" y="242"/>
                </a:cxn>
                <a:cxn ang="0">
                  <a:pos x="188" y="202"/>
                </a:cxn>
                <a:cxn ang="0">
                  <a:pos x="163" y="170"/>
                </a:cxn>
                <a:cxn ang="0">
                  <a:pos x="144" y="154"/>
                </a:cxn>
                <a:cxn ang="0">
                  <a:pos x="136" y="135"/>
                </a:cxn>
                <a:cxn ang="0">
                  <a:pos x="122" y="111"/>
                </a:cxn>
                <a:cxn ang="0">
                  <a:pos x="90" y="73"/>
                </a:cxn>
                <a:cxn ang="0">
                  <a:pos x="74" y="33"/>
                </a:cxn>
                <a:cxn ang="0">
                  <a:pos x="55" y="25"/>
                </a:cxn>
                <a:cxn ang="0">
                  <a:pos x="45" y="38"/>
                </a:cxn>
                <a:cxn ang="0">
                  <a:pos x="58" y="69"/>
                </a:cxn>
                <a:cxn ang="0">
                  <a:pos x="81" y="102"/>
                </a:cxn>
                <a:cxn ang="0">
                  <a:pos x="95" y="131"/>
                </a:cxn>
                <a:cxn ang="0">
                  <a:pos x="111" y="162"/>
                </a:cxn>
                <a:cxn ang="0">
                  <a:pos x="128" y="189"/>
                </a:cxn>
                <a:cxn ang="0">
                  <a:pos x="141" y="214"/>
                </a:cxn>
                <a:cxn ang="0">
                  <a:pos x="124" y="206"/>
                </a:cxn>
                <a:cxn ang="0">
                  <a:pos x="93" y="173"/>
                </a:cxn>
                <a:cxn ang="0">
                  <a:pos x="82" y="143"/>
                </a:cxn>
                <a:cxn ang="0">
                  <a:pos x="57" y="126"/>
                </a:cxn>
                <a:cxn ang="0">
                  <a:pos x="58" y="104"/>
                </a:cxn>
                <a:cxn ang="0">
                  <a:pos x="33" y="70"/>
                </a:cxn>
                <a:cxn ang="0">
                  <a:pos x="20" y="39"/>
                </a:cxn>
                <a:cxn ang="0">
                  <a:pos x="5" y="9"/>
                </a:cxn>
                <a:cxn ang="0">
                  <a:pos x="43" y="0"/>
                </a:cxn>
                <a:cxn ang="0">
                  <a:pos x="112" y="30"/>
                </a:cxn>
                <a:cxn ang="0">
                  <a:pos x="167" y="21"/>
                </a:cxn>
                <a:cxn ang="0">
                  <a:pos x="214" y="41"/>
                </a:cxn>
                <a:cxn ang="0">
                  <a:pos x="235" y="74"/>
                </a:cxn>
                <a:cxn ang="0">
                  <a:pos x="273" y="65"/>
                </a:cxn>
                <a:cxn ang="0">
                  <a:pos x="319" y="117"/>
                </a:cxn>
                <a:cxn ang="0">
                  <a:pos x="347" y="151"/>
                </a:cxn>
              </a:cxnLst>
              <a:rect l="0" t="0" r="r" b="b"/>
              <a:pathLst>
                <a:path w="550" h="415">
                  <a:moveTo>
                    <a:pt x="362" y="155"/>
                  </a:moveTo>
                  <a:cubicBezTo>
                    <a:pt x="359" y="164"/>
                    <a:pt x="353" y="172"/>
                    <a:pt x="353" y="182"/>
                  </a:cubicBezTo>
                  <a:cubicBezTo>
                    <a:pt x="350" y="195"/>
                    <a:pt x="353" y="209"/>
                    <a:pt x="351" y="223"/>
                  </a:cubicBezTo>
                  <a:cubicBezTo>
                    <a:pt x="350" y="231"/>
                    <a:pt x="351" y="238"/>
                    <a:pt x="353" y="246"/>
                  </a:cubicBezTo>
                  <a:cubicBezTo>
                    <a:pt x="356" y="256"/>
                    <a:pt x="359" y="267"/>
                    <a:pt x="366" y="275"/>
                  </a:cubicBezTo>
                  <a:cubicBezTo>
                    <a:pt x="369" y="279"/>
                    <a:pt x="370" y="285"/>
                    <a:pt x="374" y="289"/>
                  </a:cubicBezTo>
                  <a:cubicBezTo>
                    <a:pt x="378" y="297"/>
                    <a:pt x="381" y="306"/>
                    <a:pt x="385" y="313"/>
                  </a:cubicBezTo>
                  <a:cubicBezTo>
                    <a:pt x="390" y="318"/>
                    <a:pt x="399" y="313"/>
                    <a:pt x="403" y="319"/>
                  </a:cubicBezTo>
                  <a:cubicBezTo>
                    <a:pt x="407" y="322"/>
                    <a:pt x="409" y="329"/>
                    <a:pt x="414" y="327"/>
                  </a:cubicBezTo>
                  <a:cubicBezTo>
                    <a:pt x="425" y="326"/>
                    <a:pt x="435" y="320"/>
                    <a:pt x="446" y="318"/>
                  </a:cubicBezTo>
                  <a:cubicBezTo>
                    <a:pt x="450" y="318"/>
                    <a:pt x="457" y="312"/>
                    <a:pt x="455" y="320"/>
                  </a:cubicBezTo>
                  <a:cubicBezTo>
                    <a:pt x="457" y="323"/>
                    <a:pt x="463" y="324"/>
                    <a:pt x="465" y="320"/>
                  </a:cubicBezTo>
                  <a:cubicBezTo>
                    <a:pt x="467" y="315"/>
                    <a:pt x="459" y="314"/>
                    <a:pt x="467" y="311"/>
                  </a:cubicBezTo>
                  <a:cubicBezTo>
                    <a:pt x="472" y="307"/>
                    <a:pt x="477" y="303"/>
                    <a:pt x="477" y="295"/>
                  </a:cubicBezTo>
                  <a:cubicBezTo>
                    <a:pt x="478" y="290"/>
                    <a:pt x="482" y="288"/>
                    <a:pt x="480" y="282"/>
                  </a:cubicBezTo>
                  <a:cubicBezTo>
                    <a:pt x="481" y="275"/>
                    <a:pt x="480" y="265"/>
                    <a:pt x="487" y="262"/>
                  </a:cubicBezTo>
                  <a:cubicBezTo>
                    <a:pt x="497" y="257"/>
                    <a:pt x="508" y="258"/>
                    <a:pt x="518" y="252"/>
                  </a:cubicBezTo>
                  <a:cubicBezTo>
                    <a:pt x="525" y="250"/>
                    <a:pt x="531" y="254"/>
                    <a:pt x="538" y="253"/>
                  </a:cubicBezTo>
                  <a:cubicBezTo>
                    <a:pt x="542" y="250"/>
                    <a:pt x="546" y="255"/>
                    <a:pt x="549" y="259"/>
                  </a:cubicBezTo>
                  <a:cubicBezTo>
                    <a:pt x="550" y="269"/>
                    <a:pt x="540" y="273"/>
                    <a:pt x="536" y="282"/>
                  </a:cubicBezTo>
                  <a:cubicBezTo>
                    <a:pt x="535" y="286"/>
                    <a:pt x="536" y="292"/>
                    <a:pt x="532" y="296"/>
                  </a:cubicBezTo>
                  <a:cubicBezTo>
                    <a:pt x="533" y="299"/>
                    <a:pt x="538" y="296"/>
                    <a:pt x="535" y="305"/>
                  </a:cubicBezTo>
                  <a:cubicBezTo>
                    <a:pt x="533" y="311"/>
                    <a:pt x="532" y="318"/>
                    <a:pt x="531" y="324"/>
                  </a:cubicBezTo>
                  <a:cubicBezTo>
                    <a:pt x="528" y="322"/>
                    <a:pt x="528" y="310"/>
                    <a:pt x="525" y="314"/>
                  </a:cubicBezTo>
                  <a:cubicBezTo>
                    <a:pt x="524" y="321"/>
                    <a:pt x="522" y="321"/>
                    <a:pt x="519" y="325"/>
                  </a:cubicBezTo>
                  <a:cubicBezTo>
                    <a:pt x="516" y="329"/>
                    <a:pt x="514" y="339"/>
                    <a:pt x="510" y="333"/>
                  </a:cubicBezTo>
                  <a:cubicBezTo>
                    <a:pt x="507" y="335"/>
                    <a:pt x="507" y="338"/>
                    <a:pt x="501" y="337"/>
                  </a:cubicBezTo>
                  <a:cubicBezTo>
                    <a:pt x="492" y="337"/>
                    <a:pt x="483" y="337"/>
                    <a:pt x="475" y="337"/>
                  </a:cubicBezTo>
                  <a:cubicBezTo>
                    <a:pt x="474" y="341"/>
                    <a:pt x="477" y="351"/>
                    <a:pt x="471" y="349"/>
                  </a:cubicBezTo>
                  <a:cubicBezTo>
                    <a:pt x="463" y="349"/>
                    <a:pt x="470" y="352"/>
                    <a:pt x="472" y="356"/>
                  </a:cubicBezTo>
                  <a:cubicBezTo>
                    <a:pt x="476" y="359"/>
                    <a:pt x="480" y="360"/>
                    <a:pt x="481" y="366"/>
                  </a:cubicBezTo>
                  <a:cubicBezTo>
                    <a:pt x="486" y="367"/>
                    <a:pt x="487" y="375"/>
                    <a:pt x="483" y="376"/>
                  </a:cubicBezTo>
                  <a:cubicBezTo>
                    <a:pt x="475" y="376"/>
                    <a:pt x="468" y="376"/>
                    <a:pt x="461" y="376"/>
                  </a:cubicBezTo>
                  <a:cubicBezTo>
                    <a:pt x="458" y="382"/>
                    <a:pt x="455" y="389"/>
                    <a:pt x="452" y="395"/>
                  </a:cubicBezTo>
                  <a:cubicBezTo>
                    <a:pt x="457" y="399"/>
                    <a:pt x="452" y="403"/>
                    <a:pt x="454" y="409"/>
                  </a:cubicBezTo>
                  <a:cubicBezTo>
                    <a:pt x="455" y="415"/>
                    <a:pt x="448" y="405"/>
                    <a:pt x="446" y="403"/>
                  </a:cubicBezTo>
                  <a:cubicBezTo>
                    <a:pt x="437" y="393"/>
                    <a:pt x="428" y="383"/>
                    <a:pt x="418" y="375"/>
                  </a:cubicBezTo>
                  <a:cubicBezTo>
                    <a:pt x="411" y="372"/>
                    <a:pt x="402" y="369"/>
                    <a:pt x="395" y="375"/>
                  </a:cubicBezTo>
                  <a:cubicBezTo>
                    <a:pt x="388" y="379"/>
                    <a:pt x="380" y="386"/>
                    <a:pt x="371" y="383"/>
                  </a:cubicBezTo>
                  <a:cubicBezTo>
                    <a:pt x="365" y="381"/>
                    <a:pt x="358" y="378"/>
                    <a:pt x="351" y="377"/>
                  </a:cubicBezTo>
                  <a:cubicBezTo>
                    <a:pt x="342" y="373"/>
                    <a:pt x="334" y="363"/>
                    <a:pt x="324" y="361"/>
                  </a:cubicBezTo>
                  <a:cubicBezTo>
                    <a:pt x="314" y="359"/>
                    <a:pt x="305" y="355"/>
                    <a:pt x="296" y="349"/>
                  </a:cubicBezTo>
                  <a:cubicBezTo>
                    <a:pt x="288" y="346"/>
                    <a:pt x="282" y="339"/>
                    <a:pt x="276" y="332"/>
                  </a:cubicBezTo>
                  <a:cubicBezTo>
                    <a:pt x="272" y="331"/>
                    <a:pt x="268" y="333"/>
                    <a:pt x="263" y="330"/>
                  </a:cubicBezTo>
                  <a:cubicBezTo>
                    <a:pt x="257" y="327"/>
                    <a:pt x="249" y="327"/>
                    <a:pt x="244" y="319"/>
                  </a:cubicBezTo>
                  <a:cubicBezTo>
                    <a:pt x="239" y="309"/>
                    <a:pt x="230" y="305"/>
                    <a:pt x="222" y="300"/>
                  </a:cubicBezTo>
                  <a:cubicBezTo>
                    <a:pt x="217" y="293"/>
                    <a:pt x="213" y="286"/>
                    <a:pt x="210" y="278"/>
                  </a:cubicBezTo>
                  <a:cubicBezTo>
                    <a:pt x="212" y="276"/>
                    <a:pt x="220" y="275"/>
                    <a:pt x="215" y="269"/>
                  </a:cubicBezTo>
                  <a:cubicBezTo>
                    <a:pt x="214" y="265"/>
                    <a:pt x="220" y="261"/>
                    <a:pt x="218" y="256"/>
                  </a:cubicBezTo>
                  <a:cubicBezTo>
                    <a:pt x="217" y="250"/>
                    <a:pt x="212" y="247"/>
                    <a:pt x="211" y="242"/>
                  </a:cubicBezTo>
                  <a:cubicBezTo>
                    <a:pt x="215" y="237"/>
                    <a:pt x="211" y="233"/>
                    <a:pt x="208" y="230"/>
                  </a:cubicBezTo>
                  <a:cubicBezTo>
                    <a:pt x="201" y="221"/>
                    <a:pt x="195" y="211"/>
                    <a:pt x="188" y="202"/>
                  </a:cubicBezTo>
                  <a:cubicBezTo>
                    <a:pt x="182" y="195"/>
                    <a:pt x="177" y="187"/>
                    <a:pt x="169" y="182"/>
                  </a:cubicBezTo>
                  <a:cubicBezTo>
                    <a:pt x="167" y="178"/>
                    <a:pt x="168" y="171"/>
                    <a:pt x="163" y="170"/>
                  </a:cubicBezTo>
                  <a:cubicBezTo>
                    <a:pt x="158" y="169"/>
                    <a:pt x="155" y="165"/>
                    <a:pt x="153" y="160"/>
                  </a:cubicBezTo>
                  <a:cubicBezTo>
                    <a:pt x="149" y="160"/>
                    <a:pt x="144" y="161"/>
                    <a:pt x="144" y="154"/>
                  </a:cubicBezTo>
                  <a:cubicBezTo>
                    <a:pt x="143" y="149"/>
                    <a:pt x="150" y="145"/>
                    <a:pt x="146" y="140"/>
                  </a:cubicBezTo>
                  <a:cubicBezTo>
                    <a:pt x="143" y="133"/>
                    <a:pt x="138" y="138"/>
                    <a:pt x="136" y="135"/>
                  </a:cubicBezTo>
                  <a:cubicBezTo>
                    <a:pt x="133" y="130"/>
                    <a:pt x="133" y="125"/>
                    <a:pt x="128" y="124"/>
                  </a:cubicBezTo>
                  <a:cubicBezTo>
                    <a:pt x="123" y="124"/>
                    <a:pt x="120" y="117"/>
                    <a:pt x="122" y="111"/>
                  </a:cubicBezTo>
                  <a:cubicBezTo>
                    <a:pt x="118" y="105"/>
                    <a:pt x="110" y="107"/>
                    <a:pt x="107" y="100"/>
                  </a:cubicBezTo>
                  <a:cubicBezTo>
                    <a:pt x="99" y="94"/>
                    <a:pt x="96" y="82"/>
                    <a:pt x="90" y="73"/>
                  </a:cubicBezTo>
                  <a:cubicBezTo>
                    <a:pt x="85" y="65"/>
                    <a:pt x="82" y="55"/>
                    <a:pt x="77" y="46"/>
                  </a:cubicBezTo>
                  <a:cubicBezTo>
                    <a:pt x="74" y="42"/>
                    <a:pt x="79" y="34"/>
                    <a:pt x="74" y="33"/>
                  </a:cubicBezTo>
                  <a:cubicBezTo>
                    <a:pt x="71" y="30"/>
                    <a:pt x="64" y="32"/>
                    <a:pt x="65" y="25"/>
                  </a:cubicBezTo>
                  <a:cubicBezTo>
                    <a:pt x="62" y="18"/>
                    <a:pt x="59" y="27"/>
                    <a:pt x="55" y="25"/>
                  </a:cubicBezTo>
                  <a:cubicBezTo>
                    <a:pt x="51" y="24"/>
                    <a:pt x="45" y="16"/>
                    <a:pt x="44" y="21"/>
                  </a:cubicBezTo>
                  <a:cubicBezTo>
                    <a:pt x="42" y="27"/>
                    <a:pt x="40" y="34"/>
                    <a:pt x="45" y="38"/>
                  </a:cubicBezTo>
                  <a:cubicBezTo>
                    <a:pt x="49" y="44"/>
                    <a:pt x="44" y="53"/>
                    <a:pt x="48" y="59"/>
                  </a:cubicBezTo>
                  <a:cubicBezTo>
                    <a:pt x="51" y="64"/>
                    <a:pt x="54" y="67"/>
                    <a:pt x="58" y="69"/>
                  </a:cubicBezTo>
                  <a:cubicBezTo>
                    <a:pt x="65" y="75"/>
                    <a:pt x="68" y="84"/>
                    <a:pt x="72" y="93"/>
                  </a:cubicBezTo>
                  <a:cubicBezTo>
                    <a:pt x="75" y="97"/>
                    <a:pt x="81" y="95"/>
                    <a:pt x="81" y="102"/>
                  </a:cubicBezTo>
                  <a:cubicBezTo>
                    <a:pt x="82" y="107"/>
                    <a:pt x="82" y="116"/>
                    <a:pt x="87" y="116"/>
                  </a:cubicBezTo>
                  <a:cubicBezTo>
                    <a:pt x="94" y="116"/>
                    <a:pt x="92" y="126"/>
                    <a:pt x="95" y="131"/>
                  </a:cubicBezTo>
                  <a:cubicBezTo>
                    <a:pt x="96" y="140"/>
                    <a:pt x="102" y="132"/>
                    <a:pt x="104" y="136"/>
                  </a:cubicBezTo>
                  <a:cubicBezTo>
                    <a:pt x="107" y="145"/>
                    <a:pt x="107" y="154"/>
                    <a:pt x="111" y="162"/>
                  </a:cubicBezTo>
                  <a:cubicBezTo>
                    <a:pt x="114" y="170"/>
                    <a:pt x="119" y="178"/>
                    <a:pt x="118" y="187"/>
                  </a:cubicBezTo>
                  <a:cubicBezTo>
                    <a:pt x="119" y="193"/>
                    <a:pt x="125" y="194"/>
                    <a:pt x="128" y="189"/>
                  </a:cubicBezTo>
                  <a:cubicBezTo>
                    <a:pt x="131" y="193"/>
                    <a:pt x="133" y="198"/>
                    <a:pt x="135" y="203"/>
                  </a:cubicBezTo>
                  <a:cubicBezTo>
                    <a:pt x="139" y="206"/>
                    <a:pt x="144" y="207"/>
                    <a:pt x="141" y="214"/>
                  </a:cubicBezTo>
                  <a:cubicBezTo>
                    <a:pt x="139" y="217"/>
                    <a:pt x="135" y="223"/>
                    <a:pt x="132" y="222"/>
                  </a:cubicBezTo>
                  <a:cubicBezTo>
                    <a:pt x="128" y="217"/>
                    <a:pt x="129" y="209"/>
                    <a:pt x="124" y="206"/>
                  </a:cubicBezTo>
                  <a:cubicBezTo>
                    <a:pt x="121" y="202"/>
                    <a:pt x="116" y="201"/>
                    <a:pt x="113" y="196"/>
                  </a:cubicBezTo>
                  <a:cubicBezTo>
                    <a:pt x="105" y="190"/>
                    <a:pt x="98" y="183"/>
                    <a:pt x="93" y="173"/>
                  </a:cubicBezTo>
                  <a:cubicBezTo>
                    <a:pt x="94" y="168"/>
                    <a:pt x="96" y="161"/>
                    <a:pt x="92" y="156"/>
                  </a:cubicBezTo>
                  <a:cubicBezTo>
                    <a:pt x="90" y="150"/>
                    <a:pt x="88" y="143"/>
                    <a:pt x="82" y="143"/>
                  </a:cubicBezTo>
                  <a:cubicBezTo>
                    <a:pt x="78" y="141"/>
                    <a:pt x="75" y="134"/>
                    <a:pt x="72" y="133"/>
                  </a:cubicBezTo>
                  <a:cubicBezTo>
                    <a:pt x="66" y="136"/>
                    <a:pt x="62" y="128"/>
                    <a:pt x="57" y="126"/>
                  </a:cubicBezTo>
                  <a:cubicBezTo>
                    <a:pt x="49" y="124"/>
                    <a:pt x="46" y="115"/>
                    <a:pt x="40" y="109"/>
                  </a:cubicBezTo>
                  <a:cubicBezTo>
                    <a:pt x="46" y="111"/>
                    <a:pt x="54" y="112"/>
                    <a:pt x="58" y="104"/>
                  </a:cubicBezTo>
                  <a:cubicBezTo>
                    <a:pt x="59" y="99"/>
                    <a:pt x="58" y="94"/>
                    <a:pt x="55" y="90"/>
                  </a:cubicBezTo>
                  <a:cubicBezTo>
                    <a:pt x="49" y="82"/>
                    <a:pt x="41" y="75"/>
                    <a:pt x="33" y="70"/>
                  </a:cubicBezTo>
                  <a:cubicBezTo>
                    <a:pt x="28" y="67"/>
                    <a:pt x="29" y="57"/>
                    <a:pt x="25" y="53"/>
                  </a:cubicBezTo>
                  <a:cubicBezTo>
                    <a:pt x="19" y="53"/>
                    <a:pt x="22" y="44"/>
                    <a:pt x="20" y="39"/>
                  </a:cubicBezTo>
                  <a:cubicBezTo>
                    <a:pt x="17" y="33"/>
                    <a:pt x="11" y="28"/>
                    <a:pt x="11" y="21"/>
                  </a:cubicBezTo>
                  <a:cubicBezTo>
                    <a:pt x="15" y="16"/>
                    <a:pt x="7" y="14"/>
                    <a:pt x="5" y="9"/>
                  </a:cubicBezTo>
                  <a:cubicBezTo>
                    <a:pt x="0" y="3"/>
                    <a:pt x="4" y="1"/>
                    <a:pt x="9" y="2"/>
                  </a:cubicBezTo>
                  <a:cubicBezTo>
                    <a:pt x="21" y="1"/>
                    <a:pt x="32" y="0"/>
                    <a:pt x="43" y="0"/>
                  </a:cubicBezTo>
                  <a:cubicBezTo>
                    <a:pt x="49" y="7"/>
                    <a:pt x="58" y="8"/>
                    <a:pt x="65" y="12"/>
                  </a:cubicBezTo>
                  <a:cubicBezTo>
                    <a:pt x="80" y="18"/>
                    <a:pt x="96" y="25"/>
                    <a:pt x="112" y="30"/>
                  </a:cubicBezTo>
                  <a:cubicBezTo>
                    <a:pt x="128" y="30"/>
                    <a:pt x="145" y="31"/>
                    <a:pt x="161" y="31"/>
                  </a:cubicBezTo>
                  <a:cubicBezTo>
                    <a:pt x="166" y="29"/>
                    <a:pt x="161" y="18"/>
                    <a:pt x="167" y="21"/>
                  </a:cubicBezTo>
                  <a:cubicBezTo>
                    <a:pt x="176" y="21"/>
                    <a:pt x="186" y="20"/>
                    <a:pt x="195" y="22"/>
                  </a:cubicBezTo>
                  <a:cubicBezTo>
                    <a:pt x="201" y="29"/>
                    <a:pt x="207" y="36"/>
                    <a:pt x="214" y="41"/>
                  </a:cubicBezTo>
                  <a:cubicBezTo>
                    <a:pt x="219" y="44"/>
                    <a:pt x="222" y="49"/>
                    <a:pt x="223" y="55"/>
                  </a:cubicBezTo>
                  <a:cubicBezTo>
                    <a:pt x="225" y="63"/>
                    <a:pt x="229" y="70"/>
                    <a:pt x="235" y="74"/>
                  </a:cubicBezTo>
                  <a:cubicBezTo>
                    <a:pt x="242" y="78"/>
                    <a:pt x="250" y="85"/>
                    <a:pt x="258" y="81"/>
                  </a:cubicBezTo>
                  <a:cubicBezTo>
                    <a:pt x="262" y="75"/>
                    <a:pt x="266" y="67"/>
                    <a:pt x="273" y="65"/>
                  </a:cubicBezTo>
                  <a:cubicBezTo>
                    <a:pt x="283" y="64"/>
                    <a:pt x="293" y="71"/>
                    <a:pt x="297" y="82"/>
                  </a:cubicBezTo>
                  <a:cubicBezTo>
                    <a:pt x="303" y="95"/>
                    <a:pt x="309" y="108"/>
                    <a:pt x="319" y="117"/>
                  </a:cubicBezTo>
                  <a:cubicBezTo>
                    <a:pt x="321" y="125"/>
                    <a:pt x="322" y="136"/>
                    <a:pt x="329" y="142"/>
                  </a:cubicBezTo>
                  <a:cubicBezTo>
                    <a:pt x="335" y="143"/>
                    <a:pt x="340" y="149"/>
                    <a:pt x="347" y="151"/>
                  </a:cubicBezTo>
                  <a:cubicBezTo>
                    <a:pt x="352" y="148"/>
                    <a:pt x="356" y="154"/>
                    <a:pt x="362" y="155"/>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26" name="Freeform 347">
              <a:extLst>
                <a:ext uri="{FF2B5EF4-FFF2-40B4-BE49-F238E27FC236}">
                  <a16:creationId xmlns:a16="http://schemas.microsoft.com/office/drawing/2014/main" id="{47F1C9A5-345C-4764-8975-368EC21FB016}"/>
                </a:ext>
              </a:extLst>
            </p:cNvPr>
            <p:cNvSpPr>
              <a:spLocks/>
            </p:cNvSpPr>
            <p:nvPr/>
          </p:nvSpPr>
          <p:spPr bwMode="auto">
            <a:xfrm>
              <a:off x="1827677" y="3895214"/>
              <a:ext cx="95277" cy="40310"/>
            </a:xfrm>
            <a:custGeom>
              <a:avLst/>
              <a:gdLst/>
              <a:ahLst/>
              <a:cxnLst>
                <a:cxn ang="0">
                  <a:pos x="49" y="19"/>
                </a:cxn>
                <a:cxn ang="0">
                  <a:pos x="56" y="12"/>
                </a:cxn>
                <a:cxn ang="0">
                  <a:pos x="41" y="11"/>
                </a:cxn>
                <a:cxn ang="0">
                  <a:pos x="22" y="22"/>
                </a:cxn>
                <a:cxn ang="0">
                  <a:pos x="13" y="31"/>
                </a:cxn>
                <a:cxn ang="0">
                  <a:pos x="6" y="29"/>
                </a:cxn>
                <a:cxn ang="0">
                  <a:pos x="11" y="16"/>
                </a:cxn>
                <a:cxn ang="0">
                  <a:pos x="37" y="3"/>
                </a:cxn>
                <a:cxn ang="0">
                  <a:pos x="59" y="1"/>
                </a:cxn>
                <a:cxn ang="0">
                  <a:pos x="76" y="4"/>
                </a:cxn>
                <a:cxn ang="0">
                  <a:pos x="90" y="8"/>
                </a:cxn>
                <a:cxn ang="0">
                  <a:pos x="106" y="20"/>
                </a:cxn>
                <a:cxn ang="0">
                  <a:pos x="134" y="33"/>
                </a:cxn>
                <a:cxn ang="0">
                  <a:pos x="144" y="40"/>
                </a:cxn>
                <a:cxn ang="0">
                  <a:pos x="165" y="47"/>
                </a:cxn>
                <a:cxn ang="0">
                  <a:pos x="168" y="57"/>
                </a:cxn>
                <a:cxn ang="0">
                  <a:pos x="184" y="60"/>
                </a:cxn>
                <a:cxn ang="0">
                  <a:pos x="193" y="68"/>
                </a:cxn>
                <a:cxn ang="0">
                  <a:pos x="176" y="73"/>
                </a:cxn>
                <a:cxn ang="0">
                  <a:pos x="150" y="73"/>
                </a:cxn>
                <a:cxn ang="0">
                  <a:pos x="131" y="75"/>
                </a:cxn>
                <a:cxn ang="0">
                  <a:pos x="141" y="60"/>
                </a:cxn>
                <a:cxn ang="0">
                  <a:pos x="118" y="51"/>
                </a:cxn>
                <a:cxn ang="0">
                  <a:pos x="113" y="37"/>
                </a:cxn>
                <a:cxn ang="0">
                  <a:pos x="96" y="35"/>
                </a:cxn>
                <a:cxn ang="0">
                  <a:pos x="69" y="24"/>
                </a:cxn>
                <a:cxn ang="0">
                  <a:pos x="49" y="19"/>
                </a:cxn>
              </a:cxnLst>
              <a:rect l="0" t="0" r="r" b="b"/>
              <a:pathLst>
                <a:path w="193" h="77">
                  <a:moveTo>
                    <a:pt x="49" y="19"/>
                  </a:moveTo>
                  <a:cubicBezTo>
                    <a:pt x="52" y="18"/>
                    <a:pt x="61" y="17"/>
                    <a:pt x="56" y="12"/>
                  </a:cubicBezTo>
                  <a:cubicBezTo>
                    <a:pt x="51" y="10"/>
                    <a:pt x="46" y="11"/>
                    <a:pt x="41" y="11"/>
                  </a:cubicBezTo>
                  <a:cubicBezTo>
                    <a:pt x="33" y="12"/>
                    <a:pt x="30" y="24"/>
                    <a:pt x="22" y="22"/>
                  </a:cubicBezTo>
                  <a:cubicBezTo>
                    <a:pt x="16" y="20"/>
                    <a:pt x="17" y="29"/>
                    <a:pt x="13" y="31"/>
                  </a:cubicBezTo>
                  <a:cubicBezTo>
                    <a:pt x="10" y="31"/>
                    <a:pt x="0" y="35"/>
                    <a:pt x="6" y="29"/>
                  </a:cubicBezTo>
                  <a:cubicBezTo>
                    <a:pt x="12" y="27"/>
                    <a:pt x="6" y="20"/>
                    <a:pt x="11" y="16"/>
                  </a:cubicBezTo>
                  <a:cubicBezTo>
                    <a:pt x="18" y="9"/>
                    <a:pt x="28" y="5"/>
                    <a:pt x="37" y="3"/>
                  </a:cubicBezTo>
                  <a:cubicBezTo>
                    <a:pt x="44" y="3"/>
                    <a:pt x="51" y="0"/>
                    <a:pt x="59" y="1"/>
                  </a:cubicBezTo>
                  <a:cubicBezTo>
                    <a:pt x="65" y="1"/>
                    <a:pt x="70" y="4"/>
                    <a:pt x="76" y="4"/>
                  </a:cubicBezTo>
                  <a:cubicBezTo>
                    <a:pt x="81" y="7"/>
                    <a:pt x="86" y="6"/>
                    <a:pt x="90" y="8"/>
                  </a:cubicBezTo>
                  <a:cubicBezTo>
                    <a:pt x="96" y="11"/>
                    <a:pt x="99" y="19"/>
                    <a:pt x="106" y="20"/>
                  </a:cubicBezTo>
                  <a:cubicBezTo>
                    <a:pt x="116" y="21"/>
                    <a:pt x="126" y="25"/>
                    <a:pt x="134" y="33"/>
                  </a:cubicBezTo>
                  <a:cubicBezTo>
                    <a:pt x="135" y="39"/>
                    <a:pt x="140" y="40"/>
                    <a:pt x="144" y="40"/>
                  </a:cubicBezTo>
                  <a:cubicBezTo>
                    <a:pt x="151" y="43"/>
                    <a:pt x="158" y="46"/>
                    <a:pt x="165" y="47"/>
                  </a:cubicBezTo>
                  <a:cubicBezTo>
                    <a:pt x="172" y="49"/>
                    <a:pt x="161" y="57"/>
                    <a:pt x="168" y="57"/>
                  </a:cubicBezTo>
                  <a:cubicBezTo>
                    <a:pt x="174" y="58"/>
                    <a:pt x="180" y="55"/>
                    <a:pt x="184" y="60"/>
                  </a:cubicBezTo>
                  <a:cubicBezTo>
                    <a:pt x="186" y="63"/>
                    <a:pt x="193" y="65"/>
                    <a:pt x="193" y="68"/>
                  </a:cubicBezTo>
                  <a:cubicBezTo>
                    <a:pt x="187" y="70"/>
                    <a:pt x="182" y="70"/>
                    <a:pt x="176" y="73"/>
                  </a:cubicBezTo>
                  <a:cubicBezTo>
                    <a:pt x="168" y="77"/>
                    <a:pt x="159" y="69"/>
                    <a:pt x="150" y="73"/>
                  </a:cubicBezTo>
                  <a:cubicBezTo>
                    <a:pt x="144" y="74"/>
                    <a:pt x="137" y="76"/>
                    <a:pt x="131" y="75"/>
                  </a:cubicBezTo>
                  <a:cubicBezTo>
                    <a:pt x="134" y="69"/>
                    <a:pt x="139" y="67"/>
                    <a:pt x="141" y="60"/>
                  </a:cubicBezTo>
                  <a:cubicBezTo>
                    <a:pt x="135" y="51"/>
                    <a:pt x="125" y="58"/>
                    <a:pt x="118" y="51"/>
                  </a:cubicBezTo>
                  <a:cubicBezTo>
                    <a:pt x="115" y="48"/>
                    <a:pt x="116" y="41"/>
                    <a:pt x="113" y="37"/>
                  </a:cubicBezTo>
                  <a:cubicBezTo>
                    <a:pt x="108" y="33"/>
                    <a:pt x="101" y="38"/>
                    <a:pt x="96" y="35"/>
                  </a:cubicBezTo>
                  <a:cubicBezTo>
                    <a:pt x="86" y="33"/>
                    <a:pt x="79" y="23"/>
                    <a:pt x="69" y="24"/>
                  </a:cubicBezTo>
                  <a:cubicBezTo>
                    <a:pt x="62" y="24"/>
                    <a:pt x="55" y="23"/>
                    <a:pt x="49" y="19"/>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27" name="Freeform 348">
              <a:extLst>
                <a:ext uri="{FF2B5EF4-FFF2-40B4-BE49-F238E27FC236}">
                  <a16:creationId xmlns:a16="http://schemas.microsoft.com/office/drawing/2014/main" id="{B92E79E9-182F-4AB4-A591-84B74B0669DF}"/>
                </a:ext>
              </a:extLst>
            </p:cNvPr>
            <p:cNvSpPr>
              <a:spLocks/>
            </p:cNvSpPr>
            <p:nvPr/>
          </p:nvSpPr>
          <p:spPr bwMode="auto">
            <a:xfrm>
              <a:off x="1884475" y="3950183"/>
              <a:ext cx="20156" cy="9162"/>
            </a:xfrm>
            <a:custGeom>
              <a:avLst/>
              <a:gdLst/>
              <a:ahLst/>
              <a:cxnLst>
                <a:cxn ang="0">
                  <a:pos x="22" y="17"/>
                </a:cxn>
                <a:cxn ang="0">
                  <a:pos x="11" y="11"/>
                </a:cxn>
                <a:cxn ang="0">
                  <a:pos x="7" y="3"/>
                </a:cxn>
                <a:cxn ang="0">
                  <a:pos x="29" y="6"/>
                </a:cxn>
                <a:cxn ang="0">
                  <a:pos x="40" y="14"/>
                </a:cxn>
                <a:cxn ang="0">
                  <a:pos x="29" y="13"/>
                </a:cxn>
                <a:cxn ang="0">
                  <a:pos x="22" y="17"/>
                </a:cxn>
              </a:cxnLst>
              <a:rect l="0" t="0" r="r" b="b"/>
              <a:pathLst>
                <a:path w="40" h="19">
                  <a:moveTo>
                    <a:pt x="22" y="17"/>
                  </a:moveTo>
                  <a:cubicBezTo>
                    <a:pt x="18" y="16"/>
                    <a:pt x="14" y="15"/>
                    <a:pt x="11" y="11"/>
                  </a:cubicBezTo>
                  <a:cubicBezTo>
                    <a:pt x="9" y="7"/>
                    <a:pt x="0" y="7"/>
                    <a:pt x="7" y="3"/>
                  </a:cubicBezTo>
                  <a:cubicBezTo>
                    <a:pt x="14" y="0"/>
                    <a:pt x="22" y="3"/>
                    <a:pt x="29" y="6"/>
                  </a:cubicBezTo>
                  <a:cubicBezTo>
                    <a:pt x="33" y="8"/>
                    <a:pt x="39" y="9"/>
                    <a:pt x="40" y="14"/>
                  </a:cubicBezTo>
                  <a:cubicBezTo>
                    <a:pt x="38" y="19"/>
                    <a:pt x="33" y="11"/>
                    <a:pt x="29" y="13"/>
                  </a:cubicBezTo>
                  <a:cubicBezTo>
                    <a:pt x="26" y="12"/>
                    <a:pt x="25" y="17"/>
                    <a:pt x="22" y="17"/>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28" name="Freeform 349">
              <a:extLst>
                <a:ext uri="{FF2B5EF4-FFF2-40B4-BE49-F238E27FC236}">
                  <a16:creationId xmlns:a16="http://schemas.microsoft.com/office/drawing/2014/main" id="{4CE4B93E-B4F7-4B99-8A32-092CA258B2C9}"/>
                </a:ext>
              </a:extLst>
            </p:cNvPr>
            <p:cNvSpPr>
              <a:spLocks/>
            </p:cNvSpPr>
            <p:nvPr/>
          </p:nvSpPr>
          <p:spPr bwMode="auto">
            <a:xfrm>
              <a:off x="1921121" y="3933693"/>
              <a:ext cx="25652" cy="25652"/>
            </a:xfrm>
            <a:custGeom>
              <a:avLst/>
              <a:gdLst/>
              <a:ahLst/>
              <a:cxnLst>
                <a:cxn ang="0">
                  <a:pos x="48" y="8"/>
                </a:cxn>
                <a:cxn ang="0">
                  <a:pos x="49" y="28"/>
                </a:cxn>
                <a:cxn ang="0">
                  <a:pos x="48" y="43"/>
                </a:cxn>
                <a:cxn ang="0">
                  <a:pos x="42" y="42"/>
                </a:cxn>
                <a:cxn ang="0">
                  <a:pos x="22" y="41"/>
                </a:cxn>
                <a:cxn ang="0">
                  <a:pos x="10" y="45"/>
                </a:cxn>
                <a:cxn ang="0">
                  <a:pos x="0" y="36"/>
                </a:cxn>
                <a:cxn ang="0">
                  <a:pos x="11" y="33"/>
                </a:cxn>
                <a:cxn ang="0">
                  <a:pos x="38" y="33"/>
                </a:cxn>
                <a:cxn ang="0">
                  <a:pos x="30" y="23"/>
                </a:cxn>
                <a:cxn ang="0">
                  <a:pos x="26" y="11"/>
                </a:cxn>
                <a:cxn ang="0">
                  <a:pos x="18" y="6"/>
                </a:cxn>
                <a:cxn ang="0">
                  <a:pos x="47" y="9"/>
                </a:cxn>
                <a:cxn ang="0">
                  <a:pos x="48" y="8"/>
                </a:cxn>
              </a:cxnLst>
              <a:rect l="0" t="0" r="r" b="b"/>
              <a:pathLst>
                <a:path w="52" h="53">
                  <a:moveTo>
                    <a:pt x="48" y="8"/>
                  </a:moveTo>
                  <a:cubicBezTo>
                    <a:pt x="48" y="14"/>
                    <a:pt x="49" y="22"/>
                    <a:pt x="49" y="28"/>
                  </a:cubicBezTo>
                  <a:cubicBezTo>
                    <a:pt x="44" y="32"/>
                    <a:pt x="47" y="38"/>
                    <a:pt x="48" y="43"/>
                  </a:cubicBezTo>
                  <a:cubicBezTo>
                    <a:pt x="52" y="53"/>
                    <a:pt x="46" y="41"/>
                    <a:pt x="42" y="42"/>
                  </a:cubicBezTo>
                  <a:cubicBezTo>
                    <a:pt x="36" y="42"/>
                    <a:pt x="29" y="44"/>
                    <a:pt x="22" y="41"/>
                  </a:cubicBezTo>
                  <a:cubicBezTo>
                    <a:pt x="18" y="40"/>
                    <a:pt x="13" y="40"/>
                    <a:pt x="10" y="45"/>
                  </a:cubicBezTo>
                  <a:cubicBezTo>
                    <a:pt x="7" y="43"/>
                    <a:pt x="2" y="41"/>
                    <a:pt x="0" y="36"/>
                  </a:cubicBezTo>
                  <a:cubicBezTo>
                    <a:pt x="1" y="29"/>
                    <a:pt x="7" y="33"/>
                    <a:pt x="11" y="33"/>
                  </a:cubicBezTo>
                  <a:cubicBezTo>
                    <a:pt x="20" y="35"/>
                    <a:pt x="30" y="39"/>
                    <a:pt x="38" y="33"/>
                  </a:cubicBezTo>
                  <a:cubicBezTo>
                    <a:pt x="37" y="30"/>
                    <a:pt x="30" y="28"/>
                    <a:pt x="30" y="23"/>
                  </a:cubicBezTo>
                  <a:cubicBezTo>
                    <a:pt x="33" y="18"/>
                    <a:pt x="31" y="12"/>
                    <a:pt x="26" y="11"/>
                  </a:cubicBezTo>
                  <a:cubicBezTo>
                    <a:pt x="24" y="11"/>
                    <a:pt x="15" y="11"/>
                    <a:pt x="18" y="6"/>
                  </a:cubicBezTo>
                  <a:cubicBezTo>
                    <a:pt x="27" y="0"/>
                    <a:pt x="37" y="8"/>
                    <a:pt x="47" y="9"/>
                  </a:cubicBezTo>
                  <a:cubicBezTo>
                    <a:pt x="46" y="9"/>
                    <a:pt x="48" y="7"/>
                    <a:pt x="48" y="8"/>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29" name="Freeform 350">
              <a:extLst>
                <a:ext uri="{FF2B5EF4-FFF2-40B4-BE49-F238E27FC236}">
                  <a16:creationId xmlns:a16="http://schemas.microsoft.com/office/drawing/2014/main" id="{95F5EDF0-839A-4766-950D-57E1DA3CBC57}"/>
                </a:ext>
              </a:extLst>
            </p:cNvPr>
            <p:cNvSpPr>
              <a:spLocks/>
            </p:cNvSpPr>
            <p:nvPr/>
          </p:nvSpPr>
          <p:spPr bwMode="auto">
            <a:xfrm>
              <a:off x="1944940" y="3933693"/>
              <a:ext cx="29316" cy="29316"/>
            </a:xfrm>
            <a:custGeom>
              <a:avLst/>
              <a:gdLst/>
              <a:ahLst/>
              <a:cxnLst>
                <a:cxn ang="0">
                  <a:pos x="4" y="45"/>
                </a:cxn>
                <a:cxn ang="0">
                  <a:pos x="0" y="29"/>
                </a:cxn>
                <a:cxn ang="0">
                  <a:pos x="2" y="14"/>
                </a:cxn>
                <a:cxn ang="0">
                  <a:pos x="7" y="2"/>
                </a:cxn>
                <a:cxn ang="0">
                  <a:pos x="19" y="2"/>
                </a:cxn>
                <a:cxn ang="0">
                  <a:pos x="30" y="7"/>
                </a:cxn>
                <a:cxn ang="0">
                  <a:pos x="39" y="15"/>
                </a:cxn>
                <a:cxn ang="0">
                  <a:pos x="62" y="29"/>
                </a:cxn>
                <a:cxn ang="0">
                  <a:pos x="57" y="40"/>
                </a:cxn>
                <a:cxn ang="0">
                  <a:pos x="46" y="33"/>
                </a:cxn>
                <a:cxn ang="0">
                  <a:pos x="32" y="36"/>
                </a:cxn>
                <a:cxn ang="0">
                  <a:pos x="23" y="33"/>
                </a:cxn>
                <a:cxn ang="0">
                  <a:pos x="13" y="42"/>
                </a:cxn>
                <a:cxn ang="0">
                  <a:pos x="6" y="49"/>
                </a:cxn>
                <a:cxn ang="0">
                  <a:pos x="4" y="45"/>
                </a:cxn>
              </a:cxnLst>
              <a:rect l="0" t="0" r="r" b="b"/>
              <a:pathLst>
                <a:path w="65" h="56">
                  <a:moveTo>
                    <a:pt x="4" y="45"/>
                  </a:moveTo>
                  <a:cubicBezTo>
                    <a:pt x="3" y="40"/>
                    <a:pt x="0" y="35"/>
                    <a:pt x="0" y="29"/>
                  </a:cubicBezTo>
                  <a:cubicBezTo>
                    <a:pt x="4" y="26"/>
                    <a:pt x="3" y="20"/>
                    <a:pt x="2" y="14"/>
                  </a:cubicBezTo>
                  <a:cubicBezTo>
                    <a:pt x="2" y="9"/>
                    <a:pt x="1" y="2"/>
                    <a:pt x="7" y="2"/>
                  </a:cubicBezTo>
                  <a:cubicBezTo>
                    <a:pt x="11" y="6"/>
                    <a:pt x="15" y="0"/>
                    <a:pt x="19" y="2"/>
                  </a:cubicBezTo>
                  <a:cubicBezTo>
                    <a:pt x="21" y="6"/>
                    <a:pt x="26" y="7"/>
                    <a:pt x="30" y="7"/>
                  </a:cubicBezTo>
                  <a:cubicBezTo>
                    <a:pt x="35" y="4"/>
                    <a:pt x="35" y="12"/>
                    <a:pt x="39" y="15"/>
                  </a:cubicBezTo>
                  <a:cubicBezTo>
                    <a:pt x="46" y="20"/>
                    <a:pt x="56" y="21"/>
                    <a:pt x="62" y="29"/>
                  </a:cubicBezTo>
                  <a:cubicBezTo>
                    <a:pt x="65" y="32"/>
                    <a:pt x="59" y="40"/>
                    <a:pt x="57" y="40"/>
                  </a:cubicBezTo>
                  <a:cubicBezTo>
                    <a:pt x="54" y="36"/>
                    <a:pt x="51" y="31"/>
                    <a:pt x="46" y="33"/>
                  </a:cubicBezTo>
                  <a:cubicBezTo>
                    <a:pt x="42" y="34"/>
                    <a:pt x="36" y="30"/>
                    <a:pt x="32" y="36"/>
                  </a:cubicBezTo>
                  <a:cubicBezTo>
                    <a:pt x="29" y="40"/>
                    <a:pt x="24" y="40"/>
                    <a:pt x="23" y="33"/>
                  </a:cubicBezTo>
                  <a:cubicBezTo>
                    <a:pt x="19" y="33"/>
                    <a:pt x="14" y="36"/>
                    <a:pt x="13" y="42"/>
                  </a:cubicBezTo>
                  <a:cubicBezTo>
                    <a:pt x="12" y="46"/>
                    <a:pt x="9" y="56"/>
                    <a:pt x="6" y="49"/>
                  </a:cubicBezTo>
                  <a:cubicBezTo>
                    <a:pt x="5" y="48"/>
                    <a:pt x="4" y="46"/>
                    <a:pt x="4" y="45"/>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30" name="Freeform 351">
              <a:extLst>
                <a:ext uri="{FF2B5EF4-FFF2-40B4-BE49-F238E27FC236}">
                  <a16:creationId xmlns:a16="http://schemas.microsoft.com/office/drawing/2014/main" id="{09E5D525-48FD-474B-AD4C-75EE8F4BFA4C}"/>
                </a:ext>
              </a:extLst>
            </p:cNvPr>
            <p:cNvSpPr>
              <a:spLocks/>
            </p:cNvSpPr>
            <p:nvPr/>
          </p:nvSpPr>
          <p:spPr bwMode="auto">
            <a:xfrm>
              <a:off x="2031057" y="4043629"/>
              <a:ext cx="9162" cy="9161"/>
            </a:xfrm>
            <a:custGeom>
              <a:avLst/>
              <a:gdLst/>
              <a:ahLst/>
              <a:cxnLst>
                <a:cxn ang="0">
                  <a:pos x="17" y="0"/>
                </a:cxn>
                <a:cxn ang="0">
                  <a:pos x="16" y="14"/>
                </a:cxn>
                <a:cxn ang="0">
                  <a:pos x="6" y="18"/>
                </a:cxn>
                <a:cxn ang="0">
                  <a:pos x="5" y="14"/>
                </a:cxn>
                <a:cxn ang="0">
                  <a:pos x="7" y="5"/>
                </a:cxn>
                <a:cxn ang="0">
                  <a:pos x="12" y="1"/>
                </a:cxn>
                <a:cxn ang="0">
                  <a:pos x="17" y="0"/>
                </a:cxn>
              </a:cxnLst>
              <a:rect l="0" t="0" r="r" b="b"/>
              <a:pathLst>
                <a:path w="17" h="19">
                  <a:moveTo>
                    <a:pt x="17" y="0"/>
                  </a:moveTo>
                  <a:cubicBezTo>
                    <a:pt x="14" y="4"/>
                    <a:pt x="16" y="9"/>
                    <a:pt x="16" y="14"/>
                  </a:cubicBezTo>
                  <a:cubicBezTo>
                    <a:pt x="16" y="19"/>
                    <a:pt x="9" y="18"/>
                    <a:pt x="6" y="18"/>
                  </a:cubicBezTo>
                  <a:cubicBezTo>
                    <a:pt x="1" y="18"/>
                    <a:pt x="0" y="17"/>
                    <a:pt x="5" y="14"/>
                  </a:cubicBezTo>
                  <a:cubicBezTo>
                    <a:pt x="9" y="15"/>
                    <a:pt x="7" y="8"/>
                    <a:pt x="7" y="5"/>
                  </a:cubicBezTo>
                  <a:cubicBezTo>
                    <a:pt x="1" y="2"/>
                    <a:pt x="9" y="1"/>
                    <a:pt x="12" y="1"/>
                  </a:cubicBezTo>
                  <a:cubicBezTo>
                    <a:pt x="14" y="1"/>
                    <a:pt x="16" y="0"/>
                    <a:pt x="17" y="0"/>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31" name="Freeform 352">
              <a:extLst>
                <a:ext uri="{FF2B5EF4-FFF2-40B4-BE49-F238E27FC236}">
                  <a16:creationId xmlns:a16="http://schemas.microsoft.com/office/drawing/2014/main" id="{D3F685F3-F1AA-40FD-B6F4-9D332667376B}"/>
                </a:ext>
              </a:extLst>
            </p:cNvPr>
            <p:cNvSpPr>
              <a:spLocks/>
            </p:cNvSpPr>
            <p:nvPr/>
          </p:nvSpPr>
          <p:spPr bwMode="auto">
            <a:xfrm>
              <a:off x="1985250" y="3950183"/>
              <a:ext cx="12825" cy="7329"/>
            </a:xfrm>
            <a:custGeom>
              <a:avLst/>
              <a:gdLst/>
              <a:ahLst/>
              <a:cxnLst>
                <a:cxn ang="0">
                  <a:pos x="6" y="16"/>
                </a:cxn>
                <a:cxn ang="0">
                  <a:pos x="1" y="6"/>
                </a:cxn>
                <a:cxn ang="0">
                  <a:pos x="11" y="3"/>
                </a:cxn>
                <a:cxn ang="0">
                  <a:pos x="27" y="7"/>
                </a:cxn>
                <a:cxn ang="0">
                  <a:pos x="17" y="14"/>
                </a:cxn>
                <a:cxn ang="0">
                  <a:pos x="6" y="16"/>
                </a:cxn>
              </a:cxnLst>
              <a:rect l="0" t="0" r="r" b="b"/>
              <a:pathLst>
                <a:path w="27" h="17">
                  <a:moveTo>
                    <a:pt x="6" y="16"/>
                  </a:moveTo>
                  <a:cubicBezTo>
                    <a:pt x="0" y="17"/>
                    <a:pt x="2" y="10"/>
                    <a:pt x="1" y="6"/>
                  </a:cubicBezTo>
                  <a:cubicBezTo>
                    <a:pt x="1" y="0"/>
                    <a:pt x="8" y="4"/>
                    <a:pt x="11" y="3"/>
                  </a:cubicBezTo>
                  <a:cubicBezTo>
                    <a:pt x="16" y="4"/>
                    <a:pt x="23" y="2"/>
                    <a:pt x="27" y="7"/>
                  </a:cubicBezTo>
                  <a:cubicBezTo>
                    <a:pt x="26" y="13"/>
                    <a:pt x="21" y="16"/>
                    <a:pt x="17" y="14"/>
                  </a:cubicBezTo>
                  <a:cubicBezTo>
                    <a:pt x="13" y="14"/>
                    <a:pt x="9" y="14"/>
                    <a:pt x="6" y="16"/>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32" name="Freeform 353">
              <a:extLst>
                <a:ext uri="{FF2B5EF4-FFF2-40B4-BE49-F238E27FC236}">
                  <a16:creationId xmlns:a16="http://schemas.microsoft.com/office/drawing/2014/main" id="{4AE8261C-EC88-4CDA-9175-56FE83B34410}"/>
                </a:ext>
              </a:extLst>
            </p:cNvPr>
            <p:cNvSpPr>
              <a:spLocks/>
            </p:cNvSpPr>
            <p:nvPr/>
          </p:nvSpPr>
          <p:spPr bwMode="auto">
            <a:xfrm>
              <a:off x="1818513" y="4036301"/>
              <a:ext cx="31149" cy="38477"/>
            </a:xfrm>
            <a:custGeom>
              <a:avLst/>
              <a:gdLst/>
              <a:ahLst/>
              <a:cxnLst>
                <a:cxn ang="0">
                  <a:pos x="39" y="10"/>
                </a:cxn>
                <a:cxn ang="0">
                  <a:pos x="50" y="27"/>
                </a:cxn>
                <a:cxn ang="0">
                  <a:pos x="59" y="38"/>
                </a:cxn>
                <a:cxn ang="0">
                  <a:pos x="54" y="44"/>
                </a:cxn>
                <a:cxn ang="0">
                  <a:pos x="56" y="56"/>
                </a:cxn>
                <a:cxn ang="0">
                  <a:pos x="54" y="68"/>
                </a:cxn>
                <a:cxn ang="0">
                  <a:pos x="51" y="67"/>
                </a:cxn>
                <a:cxn ang="0">
                  <a:pos x="45" y="60"/>
                </a:cxn>
                <a:cxn ang="0">
                  <a:pos x="41" y="63"/>
                </a:cxn>
                <a:cxn ang="0">
                  <a:pos x="41" y="49"/>
                </a:cxn>
                <a:cxn ang="0">
                  <a:pos x="30" y="41"/>
                </a:cxn>
                <a:cxn ang="0">
                  <a:pos x="22" y="32"/>
                </a:cxn>
                <a:cxn ang="0">
                  <a:pos x="13" y="24"/>
                </a:cxn>
                <a:cxn ang="0">
                  <a:pos x="18" y="32"/>
                </a:cxn>
                <a:cxn ang="0">
                  <a:pos x="11" y="34"/>
                </a:cxn>
                <a:cxn ang="0">
                  <a:pos x="1" y="22"/>
                </a:cxn>
                <a:cxn ang="0">
                  <a:pos x="3" y="10"/>
                </a:cxn>
                <a:cxn ang="0">
                  <a:pos x="2" y="4"/>
                </a:cxn>
                <a:cxn ang="0">
                  <a:pos x="15" y="7"/>
                </a:cxn>
                <a:cxn ang="0">
                  <a:pos x="27" y="7"/>
                </a:cxn>
                <a:cxn ang="0">
                  <a:pos x="37" y="12"/>
                </a:cxn>
                <a:cxn ang="0">
                  <a:pos x="39" y="10"/>
                </a:cxn>
              </a:cxnLst>
              <a:rect l="0" t="0" r="r" b="b"/>
              <a:pathLst>
                <a:path w="63" h="77">
                  <a:moveTo>
                    <a:pt x="39" y="10"/>
                  </a:moveTo>
                  <a:cubicBezTo>
                    <a:pt x="43" y="15"/>
                    <a:pt x="46" y="21"/>
                    <a:pt x="50" y="27"/>
                  </a:cubicBezTo>
                  <a:cubicBezTo>
                    <a:pt x="54" y="29"/>
                    <a:pt x="55" y="35"/>
                    <a:pt x="59" y="38"/>
                  </a:cubicBezTo>
                  <a:cubicBezTo>
                    <a:pt x="63" y="43"/>
                    <a:pt x="52" y="35"/>
                    <a:pt x="54" y="44"/>
                  </a:cubicBezTo>
                  <a:cubicBezTo>
                    <a:pt x="51" y="50"/>
                    <a:pt x="61" y="52"/>
                    <a:pt x="56" y="56"/>
                  </a:cubicBezTo>
                  <a:cubicBezTo>
                    <a:pt x="56" y="60"/>
                    <a:pt x="53" y="65"/>
                    <a:pt x="54" y="68"/>
                  </a:cubicBezTo>
                  <a:cubicBezTo>
                    <a:pt x="53" y="77"/>
                    <a:pt x="54" y="72"/>
                    <a:pt x="51" y="67"/>
                  </a:cubicBezTo>
                  <a:cubicBezTo>
                    <a:pt x="53" y="62"/>
                    <a:pt x="47" y="56"/>
                    <a:pt x="45" y="60"/>
                  </a:cubicBezTo>
                  <a:cubicBezTo>
                    <a:pt x="51" y="66"/>
                    <a:pt x="46" y="67"/>
                    <a:pt x="41" y="63"/>
                  </a:cubicBezTo>
                  <a:cubicBezTo>
                    <a:pt x="39" y="59"/>
                    <a:pt x="45" y="54"/>
                    <a:pt x="41" y="49"/>
                  </a:cubicBezTo>
                  <a:cubicBezTo>
                    <a:pt x="38" y="46"/>
                    <a:pt x="33" y="45"/>
                    <a:pt x="30" y="41"/>
                  </a:cubicBezTo>
                  <a:cubicBezTo>
                    <a:pt x="26" y="42"/>
                    <a:pt x="22" y="38"/>
                    <a:pt x="22" y="32"/>
                  </a:cubicBezTo>
                  <a:cubicBezTo>
                    <a:pt x="20" y="28"/>
                    <a:pt x="16" y="27"/>
                    <a:pt x="13" y="24"/>
                  </a:cubicBezTo>
                  <a:cubicBezTo>
                    <a:pt x="11" y="25"/>
                    <a:pt x="15" y="32"/>
                    <a:pt x="18" y="32"/>
                  </a:cubicBezTo>
                  <a:cubicBezTo>
                    <a:pt x="18" y="38"/>
                    <a:pt x="14" y="41"/>
                    <a:pt x="11" y="34"/>
                  </a:cubicBezTo>
                  <a:cubicBezTo>
                    <a:pt x="7" y="32"/>
                    <a:pt x="1" y="30"/>
                    <a:pt x="1" y="22"/>
                  </a:cubicBezTo>
                  <a:cubicBezTo>
                    <a:pt x="1" y="17"/>
                    <a:pt x="9" y="13"/>
                    <a:pt x="3" y="10"/>
                  </a:cubicBezTo>
                  <a:cubicBezTo>
                    <a:pt x="0" y="9"/>
                    <a:pt x="4" y="5"/>
                    <a:pt x="2" y="4"/>
                  </a:cubicBezTo>
                  <a:cubicBezTo>
                    <a:pt x="6" y="0"/>
                    <a:pt x="11" y="6"/>
                    <a:pt x="15" y="7"/>
                  </a:cubicBezTo>
                  <a:cubicBezTo>
                    <a:pt x="19" y="11"/>
                    <a:pt x="23" y="4"/>
                    <a:pt x="27" y="7"/>
                  </a:cubicBezTo>
                  <a:cubicBezTo>
                    <a:pt x="30" y="7"/>
                    <a:pt x="32" y="15"/>
                    <a:pt x="37" y="12"/>
                  </a:cubicBezTo>
                  <a:cubicBezTo>
                    <a:pt x="38" y="11"/>
                    <a:pt x="38" y="11"/>
                    <a:pt x="39" y="10"/>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33" name="Freeform 354">
              <a:extLst>
                <a:ext uri="{FF2B5EF4-FFF2-40B4-BE49-F238E27FC236}">
                  <a16:creationId xmlns:a16="http://schemas.microsoft.com/office/drawing/2014/main" id="{5BC9D08B-6C7D-4138-8588-9504F88189BF}"/>
                </a:ext>
              </a:extLst>
            </p:cNvPr>
            <p:cNvSpPr>
              <a:spLocks/>
            </p:cNvSpPr>
            <p:nvPr/>
          </p:nvSpPr>
          <p:spPr bwMode="auto">
            <a:xfrm>
              <a:off x="1789198" y="3950183"/>
              <a:ext cx="10994" cy="31149"/>
            </a:xfrm>
            <a:custGeom>
              <a:avLst/>
              <a:gdLst/>
              <a:ahLst/>
              <a:cxnLst>
                <a:cxn ang="0">
                  <a:pos x="19" y="3"/>
                </a:cxn>
                <a:cxn ang="0">
                  <a:pos x="23" y="9"/>
                </a:cxn>
                <a:cxn ang="0">
                  <a:pos x="21" y="25"/>
                </a:cxn>
                <a:cxn ang="0">
                  <a:pos x="20" y="40"/>
                </a:cxn>
                <a:cxn ang="0">
                  <a:pos x="12" y="53"/>
                </a:cxn>
                <a:cxn ang="0">
                  <a:pos x="4" y="62"/>
                </a:cxn>
                <a:cxn ang="0">
                  <a:pos x="3" y="47"/>
                </a:cxn>
                <a:cxn ang="0">
                  <a:pos x="4" y="14"/>
                </a:cxn>
                <a:cxn ang="0">
                  <a:pos x="13" y="9"/>
                </a:cxn>
                <a:cxn ang="0">
                  <a:pos x="19" y="3"/>
                </a:cxn>
              </a:cxnLst>
              <a:rect l="0" t="0" r="r" b="b"/>
              <a:pathLst>
                <a:path w="25" h="62">
                  <a:moveTo>
                    <a:pt x="19" y="3"/>
                  </a:moveTo>
                  <a:cubicBezTo>
                    <a:pt x="14" y="11"/>
                    <a:pt x="25" y="0"/>
                    <a:pt x="23" y="9"/>
                  </a:cubicBezTo>
                  <a:cubicBezTo>
                    <a:pt x="23" y="15"/>
                    <a:pt x="18" y="20"/>
                    <a:pt x="21" y="25"/>
                  </a:cubicBezTo>
                  <a:cubicBezTo>
                    <a:pt x="18" y="30"/>
                    <a:pt x="21" y="35"/>
                    <a:pt x="20" y="40"/>
                  </a:cubicBezTo>
                  <a:cubicBezTo>
                    <a:pt x="18" y="45"/>
                    <a:pt x="17" y="54"/>
                    <a:pt x="12" y="53"/>
                  </a:cubicBezTo>
                  <a:cubicBezTo>
                    <a:pt x="10" y="57"/>
                    <a:pt x="8" y="62"/>
                    <a:pt x="4" y="62"/>
                  </a:cubicBezTo>
                  <a:cubicBezTo>
                    <a:pt x="0" y="61"/>
                    <a:pt x="4" y="52"/>
                    <a:pt x="3" y="47"/>
                  </a:cubicBezTo>
                  <a:cubicBezTo>
                    <a:pt x="3" y="36"/>
                    <a:pt x="4" y="25"/>
                    <a:pt x="4" y="14"/>
                  </a:cubicBezTo>
                  <a:cubicBezTo>
                    <a:pt x="8" y="14"/>
                    <a:pt x="11" y="17"/>
                    <a:pt x="13" y="9"/>
                  </a:cubicBezTo>
                  <a:cubicBezTo>
                    <a:pt x="15" y="6"/>
                    <a:pt x="14" y="1"/>
                    <a:pt x="19" y="3"/>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34" name="Freeform 355">
              <a:extLst>
                <a:ext uri="{FF2B5EF4-FFF2-40B4-BE49-F238E27FC236}">
                  <a16:creationId xmlns:a16="http://schemas.microsoft.com/office/drawing/2014/main" id="{7CC4D4D1-B225-46EF-BDD9-B620CCB6FD8E}"/>
                </a:ext>
              </a:extLst>
            </p:cNvPr>
            <p:cNvSpPr>
              <a:spLocks/>
            </p:cNvSpPr>
            <p:nvPr/>
          </p:nvSpPr>
          <p:spPr bwMode="auto">
            <a:xfrm>
              <a:off x="1761716" y="3959345"/>
              <a:ext cx="36644" cy="47639"/>
            </a:xfrm>
            <a:custGeom>
              <a:avLst/>
              <a:gdLst/>
              <a:ahLst/>
              <a:cxnLst>
                <a:cxn ang="0">
                  <a:pos x="40" y="92"/>
                </a:cxn>
                <a:cxn ang="0">
                  <a:pos x="26" y="88"/>
                </a:cxn>
                <a:cxn ang="0">
                  <a:pos x="4" y="75"/>
                </a:cxn>
                <a:cxn ang="0">
                  <a:pos x="4" y="60"/>
                </a:cxn>
                <a:cxn ang="0">
                  <a:pos x="8" y="46"/>
                </a:cxn>
                <a:cxn ang="0">
                  <a:pos x="18" y="39"/>
                </a:cxn>
                <a:cxn ang="0">
                  <a:pos x="34" y="39"/>
                </a:cxn>
                <a:cxn ang="0">
                  <a:pos x="30" y="27"/>
                </a:cxn>
                <a:cxn ang="0">
                  <a:pos x="21" y="17"/>
                </a:cxn>
                <a:cxn ang="0">
                  <a:pos x="23" y="12"/>
                </a:cxn>
                <a:cxn ang="0">
                  <a:pos x="26" y="0"/>
                </a:cxn>
                <a:cxn ang="0">
                  <a:pos x="58" y="0"/>
                </a:cxn>
                <a:cxn ang="0">
                  <a:pos x="56" y="44"/>
                </a:cxn>
                <a:cxn ang="0">
                  <a:pos x="68" y="46"/>
                </a:cxn>
                <a:cxn ang="0">
                  <a:pos x="74" y="48"/>
                </a:cxn>
                <a:cxn ang="0">
                  <a:pos x="58" y="62"/>
                </a:cxn>
                <a:cxn ang="0">
                  <a:pos x="55" y="76"/>
                </a:cxn>
                <a:cxn ang="0">
                  <a:pos x="48" y="83"/>
                </a:cxn>
                <a:cxn ang="0">
                  <a:pos x="40" y="92"/>
                </a:cxn>
              </a:cxnLst>
              <a:rect l="0" t="0" r="r" b="b"/>
              <a:pathLst>
                <a:path w="74" h="92">
                  <a:moveTo>
                    <a:pt x="40" y="92"/>
                  </a:moveTo>
                  <a:cubicBezTo>
                    <a:pt x="36" y="90"/>
                    <a:pt x="31" y="87"/>
                    <a:pt x="26" y="88"/>
                  </a:cubicBezTo>
                  <a:cubicBezTo>
                    <a:pt x="17" y="89"/>
                    <a:pt x="10" y="81"/>
                    <a:pt x="4" y="75"/>
                  </a:cubicBezTo>
                  <a:cubicBezTo>
                    <a:pt x="3" y="69"/>
                    <a:pt x="4" y="64"/>
                    <a:pt x="4" y="60"/>
                  </a:cubicBezTo>
                  <a:cubicBezTo>
                    <a:pt x="0" y="56"/>
                    <a:pt x="7" y="51"/>
                    <a:pt x="8" y="46"/>
                  </a:cubicBezTo>
                  <a:cubicBezTo>
                    <a:pt x="9" y="39"/>
                    <a:pt x="13" y="38"/>
                    <a:pt x="18" y="39"/>
                  </a:cubicBezTo>
                  <a:cubicBezTo>
                    <a:pt x="24" y="39"/>
                    <a:pt x="29" y="39"/>
                    <a:pt x="34" y="39"/>
                  </a:cubicBezTo>
                  <a:cubicBezTo>
                    <a:pt x="38" y="32"/>
                    <a:pt x="33" y="32"/>
                    <a:pt x="30" y="27"/>
                  </a:cubicBezTo>
                  <a:cubicBezTo>
                    <a:pt x="30" y="21"/>
                    <a:pt x="23" y="22"/>
                    <a:pt x="21" y="17"/>
                  </a:cubicBezTo>
                  <a:cubicBezTo>
                    <a:pt x="16" y="12"/>
                    <a:pt x="16" y="12"/>
                    <a:pt x="23" y="12"/>
                  </a:cubicBezTo>
                  <a:cubicBezTo>
                    <a:pt x="27" y="12"/>
                    <a:pt x="22" y="0"/>
                    <a:pt x="26" y="0"/>
                  </a:cubicBezTo>
                  <a:cubicBezTo>
                    <a:pt x="37" y="0"/>
                    <a:pt x="47" y="0"/>
                    <a:pt x="58" y="0"/>
                  </a:cubicBezTo>
                  <a:cubicBezTo>
                    <a:pt x="58" y="14"/>
                    <a:pt x="57" y="29"/>
                    <a:pt x="56" y="44"/>
                  </a:cubicBezTo>
                  <a:cubicBezTo>
                    <a:pt x="61" y="41"/>
                    <a:pt x="66" y="47"/>
                    <a:pt x="68" y="46"/>
                  </a:cubicBezTo>
                  <a:cubicBezTo>
                    <a:pt x="65" y="38"/>
                    <a:pt x="74" y="45"/>
                    <a:pt x="74" y="48"/>
                  </a:cubicBezTo>
                  <a:cubicBezTo>
                    <a:pt x="68" y="52"/>
                    <a:pt x="64" y="59"/>
                    <a:pt x="58" y="62"/>
                  </a:cubicBezTo>
                  <a:cubicBezTo>
                    <a:pt x="54" y="67"/>
                    <a:pt x="60" y="74"/>
                    <a:pt x="55" y="76"/>
                  </a:cubicBezTo>
                  <a:cubicBezTo>
                    <a:pt x="48" y="75"/>
                    <a:pt x="53" y="81"/>
                    <a:pt x="48" y="83"/>
                  </a:cubicBezTo>
                  <a:cubicBezTo>
                    <a:pt x="47" y="86"/>
                    <a:pt x="40" y="86"/>
                    <a:pt x="40" y="92"/>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35" name="Freeform 356">
              <a:extLst>
                <a:ext uri="{FF2B5EF4-FFF2-40B4-BE49-F238E27FC236}">
                  <a16:creationId xmlns:a16="http://schemas.microsoft.com/office/drawing/2014/main" id="{14BA41C8-CAA9-4924-91CB-424E497690B0}"/>
                </a:ext>
              </a:extLst>
            </p:cNvPr>
            <p:cNvSpPr>
              <a:spLocks/>
            </p:cNvSpPr>
            <p:nvPr/>
          </p:nvSpPr>
          <p:spPr bwMode="auto">
            <a:xfrm>
              <a:off x="1787367" y="3979500"/>
              <a:ext cx="54968" cy="36645"/>
            </a:xfrm>
            <a:custGeom>
              <a:avLst/>
              <a:gdLst/>
              <a:ahLst/>
              <a:cxnLst>
                <a:cxn ang="0">
                  <a:pos x="24" y="7"/>
                </a:cxn>
                <a:cxn ang="0">
                  <a:pos x="39" y="4"/>
                </a:cxn>
                <a:cxn ang="0">
                  <a:pos x="60" y="5"/>
                </a:cxn>
                <a:cxn ang="0">
                  <a:pos x="72" y="4"/>
                </a:cxn>
                <a:cxn ang="0">
                  <a:pos x="98" y="7"/>
                </a:cxn>
                <a:cxn ang="0">
                  <a:pos x="104" y="17"/>
                </a:cxn>
                <a:cxn ang="0">
                  <a:pos x="110" y="25"/>
                </a:cxn>
                <a:cxn ang="0">
                  <a:pos x="95" y="32"/>
                </a:cxn>
                <a:cxn ang="0">
                  <a:pos x="84" y="32"/>
                </a:cxn>
                <a:cxn ang="0">
                  <a:pos x="70" y="50"/>
                </a:cxn>
                <a:cxn ang="0">
                  <a:pos x="60" y="52"/>
                </a:cxn>
                <a:cxn ang="0">
                  <a:pos x="53" y="60"/>
                </a:cxn>
                <a:cxn ang="0">
                  <a:pos x="40" y="69"/>
                </a:cxn>
                <a:cxn ang="0">
                  <a:pos x="33" y="56"/>
                </a:cxn>
                <a:cxn ang="0">
                  <a:pos x="27" y="47"/>
                </a:cxn>
                <a:cxn ang="0">
                  <a:pos x="19" y="46"/>
                </a:cxn>
                <a:cxn ang="0">
                  <a:pos x="9" y="38"/>
                </a:cxn>
                <a:cxn ang="0">
                  <a:pos x="7" y="28"/>
                </a:cxn>
                <a:cxn ang="0">
                  <a:pos x="14" y="17"/>
                </a:cxn>
                <a:cxn ang="0">
                  <a:pos x="24" y="7"/>
                </a:cxn>
              </a:cxnLst>
              <a:rect l="0" t="0" r="r" b="b"/>
              <a:pathLst>
                <a:path w="114" h="69">
                  <a:moveTo>
                    <a:pt x="24" y="7"/>
                  </a:moveTo>
                  <a:cubicBezTo>
                    <a:pt x="29" y="6"/>
                    <a:pt x="34" y="2"/>
                    <a:pt x="39" y="4"/>
                  </a:cubicBezTo>
                  <a:cubicBezTo>
                    <a:pt x="46" y="5"/>
                    <a:pt x="53" y="7"/>
                    <a:pt x="60" y="5"/>
                  </a:cubicBezTo>
                  <a:cubicBezTo>
                    <a:pt x="65" y="3"/>
                    <a:pt x="68" y="0"/>
                    <a:pt x="72" y="4"/>
                  </a:cubicBezTo>
                  <a:cubicBezTo>
                    <a:pt x="81" y="4"/>
                    <a:pt x="90" y="0"/>
                    <a:pt x="98" y="7"/>
                  </a:cubicBezTo>
                  <a:cubicBezTo>
                    <a:pt x="96" y="13"/>
                    <a:pt x="99" y="17"/>
                    <a:pt x="104" y="17"/>
                  </a:cubicBezTo>
                  <a:cubicBezTo>
                    <a:pt x="107" y="17"/>
                    <a:pt x="114" y="21"/>
                    <a:pt x="110" y="25"/>
                  </a:cubicBezTo>
                  <a:cubicBezTo>
                    <a:pt x="105" y="27"/>
                    <a:pt x="100" y="29"/>
                    <a:pt x="95" y="32"/>
                  </a:cubicBezTo>
                  <a:cubicBezTo>
                    <a:pt x="91" y="32"/>
                    <a:pt x="87" y="26"/>
                    <a:pt x="84" y="32"/>
                  </a:cubicBezTo>
                  <a:cubicBezTo>
                    <a:pt x="81" y="40"/>
                    <a:pt x="75" y="45"/>
                    <a:pt x="70" y="50"/>
                  </a:cubicBezTo>
                  <a:cubicBezTo>
                    <a:pt x="66" y="46"/>
                    <a:pt x="62" y="45"/>
                    <a:pt x="60" y="52"/>
                  </a:cubicBezTo>
                  <a:cubicBezTo>
                    <a:pt x="54" y="51"/>
                    <a:pt x="51" y="53"/>
                    <a:pt x="53" y="60"/>
                  </a:cubicBezTo>
                  <a:cubicBezTo>
                    <a:pt x="52" y="68"/>
                    <a:pt x="45" y="68"/>
                    <a:pt x="40" y="69"/>
                  </a:cubicBezTo>
                  <a:cubicBezTo>
                    <a:pt x="39" y="63"/>
                    <a:pt x="34" y="60"/>
                    <a:pt x="33" y="56"/>
                  </a:cubicBezTo>
                  <a:cubicBezTo>
                    <a:pt x="36" y="49"/>
                    <a:pt x="31" y="49"/>
                    <a:pt x="27" y="47"/>
                  </a:cubicBezTo>
                  <a:cubicBezTo>
                    <a:pt x="25" y="46"/>
                    <a:pt x="20" y="53"/>
                    <a:pt x="19" y="46"/>
                  </a:cubicBezTo>
                  <a:cubicBezTo>
                    <a:pt x="15" y="43"/>
                    <a:pt x="11" y="43"/>
                    <a:pt x="9" y="38"/>
                  </a:cubicBezTo>
                  <a:cubicBezTo>
                    <a:pt x="0" y="37"/>
                    <a:pt x="10" y="34"/>
                    <a:pt x="7" y="28"/>
                  </a:cubicBezTo>
                  <a:cubicBezTo>
                    <a:pt x="6" y="22"/>
                    <a:pt x="11" y="21"/>
                    <a:pt x="14" y="17"/>
                  </a:cubicBezTo>
                  <a:cubicBezTo>
                    <a:pt x="17" y="14"/>
                    <a:pt x="21" y="10"/>
                    <a:pt x="24" y="7"/>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36" name="Freeform 357">
              <a:extLst>
                <a:ext uri="{FF2B5EF4-FFF2-40B4-BE49-F238E27FC236}">
                  <a16:creationId xmlns:a16="http://schemas.microsoft.com/office/drawing/2014/main" id="{DED36DBD-F405-4D8D-B502-80D033923997}"/>
                </a:ext>
              </a:extLst>
            </p:cNvPr>
            <p:cNvSpPr>
              <a:spLocks/>
            </p:cNvSpPr>
            <p:nvPr/>
          </p:nvSpPr>
          <p:spPr bwMode="auto">
            <a:xfrm>
              <a:off x="1780038" y="3999655"/>
              <a:ext cx="21987" cy="16490"/>
            </a:xfrm>
            <a:custGeom>
              <a:avLst/>
              <a:gdLst/>
              <a:ahLst/>
              <a:cxnLst>
                <a:cxn ang="0">
                  <a:pos x="46" y="23"/>
                </a:cxn>
                <a:cxn ang="0">
                  <a:pos x="38" y="30"/>
                </a:cxn>
                <a:cxn ang="0">
                  <a:pos x="5" y="19"/>
                </a:cxn>
                <a:cxn ang="0">
                  <a:pos x="10" y="10"/>
                </a:cxn>
                <a:cxn ang="0">
                  <a:pos x="16" y="1"/>
                </a:cxn>
                <a:cxn ang="0">
                  <a:pos x="26" y="8"/>
                </a:cxn>
                <a:cxn ang="0">
                  <a:pos x="36" y="15"/>
                </a:cxn>
                <a:cxn ang="0">
                  <a:pos x="46" y="15"/>
                </a:cxn>
                <a:cxn ang="0">
                  <a:pos x="46" y="23"/>
                </a:cxn>
              </a:cxnLst>
              <a:rect l="0" t="0" r="r" b="b"/>
              <a:pathLst>
                <a:path w="48" h="33">
                  <a:moveTo>
                    <a:pt x="46" y="23"/>
                  </a:moveTo>
                  <a:cubicBezTo>
                    <a:pt x="45" y="26"/>
                    <a:pt x="43" y="33"/>
                    <a:pt x="38" y="30"/>
                  </a:cubicBezTo>
                  <a:cubicBezTo>
                    <a:pt x="27" y="28"/>
                    <a:pt x="16" y="23"/>
                    <a:pt x="5" y="19"/>
                  </a:cubicBezTo>
                  <a:cubicBezTo>
                    <a:pt x="0" y="16"/>
                    <a:pt x="7" y="9"/>
                    <a:pt x="10" y="10"/>
                  </a:cubicBezTo>
                  <a:cubicBezTo>
                    <a:pt x="15" y="7"/>
                    <a:pt x="11" y="3"/>
                    <a:pt x="16" y="1"/>
                  </a:cubicBezTo>
                  <a:cubicBezTo>
                    <a:pt x="21" y="0"/>
                    <a:pt x="23" y="6"/>
                    <a:pt x="26" y="8"/>
                  </a:cubicBezTo>
                  <a:cubicBezTo>
                    <a:pt x="31" y="8"/>
                    <a:pt x="31" y="16"/>
                    <a:pt x="36" y="15"/>
                  </a:cubicBezTo>
                  <a:cubicBezTo>
                    <a:pt x="39" y="9"/>
                    <a:pt x="43" y="14"/>
                    <a:pt x="46" y="15"/>
                  </a:cubicBezTo>
                  <a:cubicBezTo>
                    <a:pt x="48" y="17"/>
                    <a:pt x="46" y="21"/>
                    <a:pt x="46" y="23"/>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37" name="Freeform 358">
              <a:extLst>
                <a:ext uri="{FF2B5EF4-FFF2-40B4-BE49-F238E27FC236}">
                  <a16:creationId xmlns:a16="http://schemas.microsoft.com/office/drawing/2014/main" id="{E670BE1D-9C18-4B51-B630-F0CAFB04CCAD}"/>
                </a:ext>
              </a:extLst>
            </p:cNvPr>
            <p:cNvSpPr>
              <a:spLocks/>
            </p:cNvSpPr>
            <p:nvPr/>
          </p:nvSpPr>
          <p:spPr bwMode="auto">
            <a:xfrm>
              <a:off x="1802025" y="3992326"/>
              <a:ext cx="40310" cy="51303"/>
            </a:xfrm>
            <a:custGeom>
              <a:avLst/>
              <a:gdLst/>
              <a:ahLst/>
              <a:cxnLst>
                <a:cxn ang="0">
                  <a:pos x="35" y="89"/>
                </a:cxn>
                <a:cxn ang="0">
                  <a:pos x="17" y="64"/>
                </a:cxn>
                <a:cxn ang="0">
                  <a:pos x="2" y="48"/>
                </a:cxn>
                <a:cxn ang="0">
                  <a:pos x="11" y="44"/>
                </a:cxn>
                <a:cxn ang="0">
                  <a:pos x="20" y="33"/>
                </a:cxn>
                <a:cxn ang="0">
                  <a:pos x="29" y="25"/>
                </a:cxn>
                <a:cxn ang="0">
                  <a:pos x="39" y="24"/>
                </a:cxn>
                <a:cxn ang="0">
                  <a:pos x="51" y="8"/>
                </a:cxn>
                <a:cxn ang="0">
                  <a:pos x="64" y="7"/>
                </a:cxn>
                <a:cxn ang="0">
                  <a:pos x="79" y="0"/>
                </a:cxn>
                <a:cxn ang="0">
                  <a:pos x="74" y="30"/>
                </a:cxn>
                <a:cxn ang="0">
                  <a:pos x="72" y="55"/>
                </a:cxn>
                <a:cxn ang="0">
                  <a:pos x="70" y="86"/>
                </a:cxn>
                <a:cxn ang="0">
                  <a:pos x="68" y="96"/>
                </a:cxn>
                <a:cxn ang="0">
                  <a:pos x="57" y="90"/>
                </a:cxn>
                <a:cxn ang="0">
                  <a:pos x="45" y="90"/>
                </a:cxn>
                <a:cxn ang="0">
                  <a:pos x="35" y="89"/>
                </a:cxn>
              </a:cxnLst>
              <a:rect l="0" t="0" r="r" b="b"/>
              <a:pathLst>
                <a:path w="83" h="99">
                  <a:moveTo>
                    <a:pt x="35" y="89"/>
                  </a:moveTo>
                  <a:cubicBezTo>
                    <a:pt x="31" y="79"/>
                    <a:pt x="23" y="73"/>
                    <a:pt x="17" y="64"/>
                  </a:cubicBezTo>
                  <a:cubicBezTo>
                    <a:pt x="13" y="58"/>
                    <a:pt x="8" y="53"/>
                    <a:pt x="2" y="48"/>
                  </a:cubicBezTo>
                  <a:cubicBezTo>
                    <a:pt x="0" y="43"/>
                    <a:pt x="9" y="46"/>
                    <a:pt x="11" y="44"/>
                  </a:cubicBezTo>
                  <a:cubicBezTo>
                    <a:pt x="16" y="45"/>
                    <a:pt x="21" y="39"/>
                    <a:pt x="20" y="33"/>
                  </a:cubicBezTo>
                  <a:cubicBezTo>
                    <a:pt x="18" y="24"/>
                    <a:pt x="27" y="31"/>
                    <a:pt x="29" y="25"/>
                  </a:cubicBezTo>
                  <a:cubicBezTo>
                    <a:pt x="31" y="17"/>
                    <a:pt x="36" y="30"/>
                    <a:pt x="39" y="24"/>
                  </a:cubicBezTo>
                  <a:cubicBezTo>
                    <a:pt x="44" y="19"/>
                    <a:pt x="48" y="15"/>
                    <a:pt x="51" y="8"/>
                  </a:cubicBezTo>
                  <a:cubicBezTo>
                    <a:pt x="54" y="1"/>
                    <a:pt x="59" y="11"/>
                    <a:pt x="64" y="7"/>
                  </a:cubicBezTo>
                  <a:cubicBezTo>
                    <a:pt x="68" y="4"/>
                    <a:pt x="74" y="3"/>
                    <a:pt x="79" y="0"/>
                  </a:cubicBezTo>
                  <a:cubicBezTo>
                    <a:pt x="83" y="10"/>
                    <a:pt x="79" y="22"/>
                    <a:pt x="74" y="30"/>
                  </a:cubicBezTo>
                  <a:cubicBezTo>
                    <a:pt x="73" y="38"/>
                    <a:pt x="75" y="47"/>
                    <a:pt x="72" y="55"/>
                  </a:cubicBezTo>
                  <a:cubicBezTo>
                    <a:pt x="70" y="65"/>
                    <a:pt x="69" y="76"/>
                    <a:pt x="70" y="86"/>
                  </a:cubicBezTo>
                  <a:cubicBezTo>
                    <a:pt x="72" y="90"/>
                    <a:pt x="74" y="99"/>
                    <a:pt x="68" y="96"/>
                  </a:cubicBezTo>
                  <a:cubicBezTo>
                    <a:pt x="63" y="95"/>
                    <a:pt x="63" y="89"/>
                    <a:pt x="57" y="90"/>
                  </a:cubicBezTo>
                  <a:cubicBezTo>
                    <a:pt x="53" y="93"/>
                    <a:pt x="49" y="92"/>
                    <a:pt x="45" y="90"/>
                  </a:cubicBezTo>
                  <a:cubicBezTo>
                    <a:pt x="41" y="88"/>
                    <a:pt x="38" y="85"/>
                    <a:pt x="35" y="89"/>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38" name="Freeform 359">
              <a:extLst>
                <a:ext uri="{FF2B5EF4-FFF2-40B4-BE49-F238E27FC236}">
                  <a16:creationId xmlns:a16="http://schemas.microsoft.com/office/drawing/2014/main" id="{486BBA16-C547-4338-B367-902312678D7F}"/>
                </a:ext>
              </a:extLst>
            </p:cNvPr>
            <p:cNvSpPr>
              <a:spLocks/>
            </p:cNvSpPr>
            <p:nvPr/>
          </p:nvSpPr>
          <p:spPr bwMode="auto">
            <a:xfrm>
              <a:off x="1844166" y="4054622"/>
              <a:ext cx="54968" cy="32981"/>
            </a:xfrm>
            <a:custGeom>
              <a:avLst/>
              <a:gdLst/>
              <a:ahLst/>
              <a:cxnLst>
                <a:cxn ang="0">
                  <a:pos x="7" y="3"/>
                </a:cxn>
                <a:cxn ang="0">
                  <a:pos x="13" y="16"/>
                </a:cxn>
                <a:cxn ang="0">
                  <a:pos x="24" y="17"/>
                </a:cxn>
                <a:cxn ang="0">
                  <a:pos x="39" y="18"/>
                </a:cxn>
                <a:cxn ang="0">
                  <a:pos x="51" y="12"/>
                </a:cxn>
                <a:cxn ang="0">
                  <a:pos x="63" y="2"/>
                </a:cxn>
                <a:cxn ang="0">
                  <a:pos x="75" y="6"/>
                </a:cxn>
                <a:cxn ang="0">
                  <a:pos x="99" y="28"/>
                </a:cxn>
                <a:cxn ang="0">
                  <a:pos x="105" y="40"/>
                </a:cxn>
                <a:cxn ang="0">
                  <a:pos x="97" y="47"/>
                </a:cxn>
                <a:cxn ang="0">
                  <a:pos x="92" y="55"/>
                </a:cxn>
                <a:cxn ang="0">
                  <a:pos x="87" y="47"/>
                </a:cxn>
                <a:cxn ang="0">
                  <a:pos x="87" y="34"/>
                </a:cxn>
                <a:cxn ang="0">
                  <a:pos x="89" y="30"/>
                </a:cxn>
                <a:cxn ang="0">
                  <a:pos x="81" y="27"/>
                </a:cxn>
                <a:cxn ang="0">
                  <a:pos x="75" y="21"/>
                </a:cxn>
                <a:cxn ang="0">
                  <a:pos x="62" y="18"/>
                </a:cxn>
                <a:cxn ang="0">
                  <a:pos x="55" y="28"/>
                </a:cxn>
                <a:cxn ang="0">
                  <a:pos x="46" y="37"/>
                </a:cxn>
                <a:cxn ang="0">
                  <a:pos x="54" y="51"/>
                </a:cxn>
                <a:cxn ang="0">
                  <a:pos x="43" y="56"/>
                </a:cxn>
                <a:cxn ang="0">
                  <a:pos x="36" y="47"/>
                </a:cxn>
                <a:cxn ang="0">
                  <a:pos x="31" y="47"/>
                </a:cxn>
                <a:cxn ang="0">
                  <a:pos x="23" y="36"/>
                </a:cxn>
                <a:cxn ang="0">
                  <a:pos x="10" y="32"/>
                </a:cxn>
                <a:cxn ang="0">
                  <a:pos x="1" y="37"/>
                </a:cxn>
                <a:cxn ang="0">
                  <a:pos x="2" y="24"/>
                </a:cxn>
                <a:cxn ang="0">
                  <a:pos x="1" y="13"/>
                </a:cxn>
                <a:cxn ang="0">
                  <a:pos x="6" y="4"/>
                </a:cxn>
                <a:cxn ang="0">
                  <a:pos x="7" y="3"/>
                </a:cxn>
              </a:cxnLst>
              <a:rect l="0" t="0" r="r" b="b"/>
              <a:pathLst>
                <a:path w="105" h="62">
                  <a:moveTo>
                    <a:pt x="7" y="3"/>
                  </a:moveTo>
                  <a:cubicBezTo>
                    <a:pt x="11" y="5"/>
                    <a:pt x="13" y="10"/>
                    <a:pt x="13" y="16"/>
                  </a:cubicBezTo>
                  <a:cubicBezTo>
                    <a:pt x="17" y="19"/>
                    <a:pt x="22" y="16"/>
                    <a:pt x="24" y="17"/>
                  </a:cubicBezTo>
                  <a:cubicBezTo>
                    <a:pt x="27" y="22"/>
                    <a:pt x="34" y="21"/>
                    <a:pt x="39" y="18"/>
                  </a:cubicBezTo>
                  <a:cubicBezTo>
                    <a:pt x="43" y="15"/>
                    <a:pt x="46" y="11"/>
                    <a:pt x="51" y="12"/>
                  </a:cubicBezTo>
                  <a:cubicBezTo>
                    <a:pt x="55" y="9"/>
                    <a:pt x="59" y="4"/>
                    <a:pt x="63" y="2"/>
                  </a:cubicBezTo>
                  <a:cubicBezTo>
                    <a:pt x="67" y="4"/>
                    <a:pt x="71" y="5"/>
                    <a:pt x="75" y="6"/>
                  </a:cubicBezTo>
                  <a:cubicBezTo>
                    <a:pt x="86" y="5"/>
                    <a:pt x="97" y="15"/>
                    <a:pt x="99" y="28"/>
                  </a:cubicBezTo>
                  <a:cubicBezTo>
                    <a:pt x="102" y="30"/>
                    <a:pt x="105" y="37"/>
                    <a:pt x="105" y="40"/>
                  </a:cubicBezTo>
                  <a:cubicBezTo>
                    <a:pt x="102" y="40"/>
                    <a:pt x="100" y="52"/>
                    <a:pt x="97" y="47"/>
                  </a:cubicBezTo>
                  <a:cubicBezTo>
                    <a:pt x="95" y="42"/>
                    <a:pt x="95" y="52"/>
                    <a:pt x="92" y="55"/>
                  </a:cubicBezTo>
                  <a:cubicBezTo>
                    <a:pt x="91" y="62"/>
                    <a:pt x="89" y="49"/>
                    <a:pt x="87" y="47"/>
                  </a:cubicBezTo>
                  <a:cubicBezTo>
                    <a:pt x="85" y="43"/>
                    <a:pt x="81" y="36"/>
                    <a:pt x="87" y="34"/>
                  </a:cubicBezTo>
                  <a:cubicBezTo>
                    <a:pt x="94" y="35"/>
                    <a:pt x="92" y="36"/>
                    <a:pt x="89" y="30"/>
                  </a:cubicBezTo>
                  <a:cubicBezTo>
                    <a:pt x="90" y="23"/>
                    <a:pt x="82" y="36"/>
                    <a:pt x="81" y="27"/>
                  </a:cubicBezTo>
                  <a:cubicBezTo>
                    <a:pt x="81" y="21"/>
                    <a:pt x="77" y="21"/>
                    <a:pt x="75" y="21"/>
                  </a:cubicBezTo>
                  <a:cubicBezTo>
                    <a:pt x="73" y="14"/>
                    <a:pt x="66" y="15"/>
                    <a:pt x="62" y="18"/>
                  </a:cubicBezTo>
                  <a:cubicBezTo>
                    <a:pt x="56" y="18"/>
                    <a:pt x="61" y="27"/>
                    <a:pt x="55" y="28"/>
                  </a:cubicBezTo>
                  <a:cubicBezTo>
                    <a:pt x="52" y="31"/>
                    <a:pt x="46" y="30"/>
                    <a:pt x="46" y="37"/>
                  </a:cubicBezTo>
                  <a:cubicBezTo>
                    <a:pt x="48" y="42"/>
                    <a:pt x="54" y="44"/>
                    <a:pt x="54" y="51"/>
                  </a:cubicBezTo>
                  <a:cubicBezTo>
                    <a:pt x="49" y="50"/>
                    <a:pt x="47" y="56"/>
                    <a:pt x="43" y="56"/>
                  </a:cubicBezTo>
                  <a:cubicBezTo>
                    <a:pt x="36" y="58"/>
                    <a:pt x="38" y="52"/>
                    <a:pt x="36" y="47"/>
                  </a:cubicBezTo>
                  <a:cubicBezTo>
                    <a:pt x="34" y="37"/>
                    <a:pt x="33" y="45"/>
                    <a:pt x="31" y="47"/>
                  </a:cubicBezTo>
                  <a:cubicBezTo>
                    <a:pt x="25" y="46"/>
                    <a:pt x="25" y="39"/>
                    <a:pt x="23" y="36"/>
                  </a:cubicBezTo>
                  <a:cubicBezTo>
                    <a:pt x="18" y="36"/>
                    <a:pt x="14" y="35"/>
                    <a:pt x="10" y="32"/>
                  </a:cubicBezTo>
                  <a:cubicBezTo>
                    <a:pt x="6" y="29"/>
                    <a:pt x="0" y="39"/>
                    <a:pt x="1" y="37"/>
                  </a:cubicBezTo>
                  <a:cubicBezTo>
                    <a:pt x="1" y="30"/>
                    <a:pt x="1" y="29"/>
                    <a:pt x="2" y="24"/>
                  </a:cubicBezTo>
                  <a:cubicBezTo>
                    <a:pt x="2" y="18"/>
                    <a:pt x="7" y="17"/>
                    <a:pt x="1" y="13"/>
                  </a:cubicBezTo>
                  <a:cubicBezTo>
                    <a:pt x="0" y="8"/>
                    <a:pt x="1" y="0"/>
                    <a:pt x="6" y="4"/>
                  </a:cubicBezTo>
                  <a:cubicBezTo>
                    <a:pt x="7" y="5"/>
                    <a:pt x="7" y="4"/>
                    <a:pt x="7" y="3"/>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39" name="Freeform 360">
              <a:extLst>
                <a:ext uri="{FF2B5EF4-FFF2-40B4-BE49-F238E27FC236}">
                  <a16:creationId xmlns:a16="http://schemas.microsoft.com/office/drawing/2014/main" id="{C8F43C43-2A94-48F0-BCDA-F01A4660C514}"/>
                </a:ext>
              </a:extLst>
            </p:cNvPr>
            <p:cNvSpPr>
              <a:spLocks/>
            </p:cNvSpPr>
            <p:nvPr/>
          </p:nvSpPr>
          <p:spPr bwMode="auto">
            <a:xfrm>
              <a:off x="1878979" y="4021641"/>
              <a:ext cx="108102" cy="197885"/>
            </a:xfrm>
            <a:custGeom>
              <a:avLst/>
              <a:gdLst/>
              <a:ahLst/>
              <a:cxnLst>
                <a:cxn ang="0">
                  <a:pos x="131" y="17"/>
                </a:cxn>
                <a:cxn ang="0">
                  <a:pos x="119" y="38"/>
                </a:cxn>
                <a:cxn ang="0">
                  <a:pos x="105" y="76"/>
                </a:cxn>
                <a:cxn ang="0">
                  <a:pos x="123" y="102"/>
                </a:cxn>
                <a:cxn ang="0">
                  <a:pos x="136" y="127"/>
                </a:cxn>
                <a:cxn ang="0">
                  <a:pos x="175" y="145"/>
                </a:cxn>
                <a:cxn ang="0">
                  <a:pos x="211" y="144"/>
                </a:cxn>
                <a:cxn ang="0">
                  <a:pos x="203" y="175"/>
                </a:cxn>
                <a:cxn ang="0">
                  <a:pos x="214" y="211"/>
                </a:cxn>
                <a:cxn ang="0">
                  <a:pos x="216" y="238"/>
                </a:cxn>
                <a:cxn ang="0">
                  <a:pos x="170" y="248"/>
                </a:cxn>
                <a:cxn ang="0">
                  <a:pos x="182" y="270"/>
                </a:cxn>
                <a:cxn ang="0">
                  <a:pos x="165" y="282"/>
                </a:cxn>
                <a:cxn ang="0">
                  <a:pos x="174" y="308"/>
                </a:cxn>
                <a:cxn ang="0">
                  <a:pos x="168" y="379"/>
                </a:cxn>
                <a:cxn ang="0">
                  <a:pos x="158" y="364"/>
                </a:cxn>
                <a:cxn ang="0">
                  <a:pos x="148" y="338"/>
                </a:cxn>
                <a:cxn ang="0">
                  <a:pos x="127" y="343"/>
                </a:cxn>
                <a:cxn ang="0">
                  <a:pos x="105" y="330"/>
                </a:cxn>
                <a:cxn ang="0">
                  <a:pos x="86" y="303"/>
                </a:cxn>
                <a:cxn ang="0">
                  <a:pos x="54" y="277"/>
                </a:cxn>
                <a:cxn ang="0">
                  <a:pos x="28" y="269"/>
                </a:cxn>
                <a:cxn ang="0">
                  <a:pos x="7" y="244"/>
                </a:cxn>
                <a:cxn ang="0">
                  <a:pos x="21" y="229"/>
                </a:cxn>
                <a:cxn ang="0">
                  <a:pos x="32" y="193"/>
                </a:cxn>
                <a:cxn ang="0">
                  <a:pos x="30" y="160"/>
                </a:cxn>
                <a:cxn ang="0">
                  <a:pos x="33" y="137"/>
                </a:cxn>
                <a:cxn ang="0">
                  <a:pos x="27" y="109"/>
                </a:cxn>
                <a:cxn ang="0">
                  <a:pos x="32" y="93"/>
                </a:cxn>
                <a:cxn ang="0">
                  <a:pos x="42" y="104"/>
                </a:cxn>
                <a:cxn ang="0">
                  <a:pos x="54" y="74"/>
                </a:cxn>
                <a:cxn ang="0">
                  <a:pos x="65" y="48"/>
                </a:cxn>
                <a:cxn ang="0">
                  <a:pos x="87" y="34"/>
                </a:cxn>
                <a:cxn ang="0">
                  <a:pos x="112" y="22"/>
                </a:cxn>
                <a:cxn ang="0">
                  <a:pos x="144" y="7"/>
                </a:cxn>
              </a:cxnLst>
              <a:rect l="0" t="0" r="r" b="b"/>
              <a:pathLst>
                <a:path w="218" h="382">
                  <a:moveTo>
                    <a:pt x="144" y="14"/>
                  </a:moveTo>
                  <a:cubicBezTo>
                    <a:pt x="140" y="12"/>
                    <a:pt x="135" y="16"/>
                    <a:pt x="131" y="17"/>
                  </a:cubicBezTo>
                  <a:cubicBezTo>
                    <a:pt x="126" y="18"/>
                    <a:pt x="129" y="25"/>
                    <a:pt x="127" y="29"/>
                  </a:cubicBezTo>
                  <a:cubicBezTo>
                    <a:pt x="124" y="31"/>
                    <a:pt x="120" y="32"/>
                    <a:pt x="119" y="38"/>
                  </a:cubicBezTo>
                  <a:cubicBezTo>
                    <a:pt x="115" y="45"/>
                    <a:pt x="113" y="52"/>
                    <a:pt x="112" y="59"/>
                  </a:cubicBezTo>
                  <a:cubicBezTo>
                    <a:pt x="111" y="65"/>
                    <a:pt x="107" y="70"/>
                    <a:pt x="105" y="76"/>
                  </a:cubicBezTo>
                  <a:cubicBezTo>
                    <a:pt x="109" y="77"/>
                    <a:pt x="114" y="72"/>
                    <a:pt x="115" y="80"/>
                  </a:cubicBezTo>
                  <a:cubicBezTo>
                    <a:pt x="117" y="87"/>
                    <a:pt x="123" y="94"/>
                    <a:pt x="123" y="102"/>
                  </a:cubicBezTo>
                  <a:cubicBezTo>
                    <a:pt x="122" y="108"/>
                    <a:pt x="120" y="115"/>
                    <a:pt x="125" y="118"/>
                  </a:cubicBezTo>
                  <a:cubicBezTo>
                    <a:pt x="128" y="123"/>
                    <a:pt x="131" y="128"/>
                    <a:pt x="136" y="127"/>
                  </a:cubicBezTo>
                  <a:cubicBezTo>
                    <a:pt x="145" y="126"/>
                    <a:pt x="155" y="122"/>
                    <a:pt x="163" y="129"/>
                  </a:cubicBezTo>
                  <a:cubicBezTo>
                    <a:pt x="168" y="133"/>
                    <a:pt x="171" y="140"/>
                    <a:pt x="175" y="145"/>
                  </a:cubicBezTo>
                  <a:cubicBezTo>
                    <a:pt x="178" y="152"/>
                    <a:pt x="184" y="146"/>
                    <a:pt x="188" y="146"/>
                  </a:cubicBezTo>
                  <a:cubicBezTo>
                    <a:pt x="195" y="145"/>
                    <a:pt x="203" y="142"/>
                    <a:pt x="211" y="144"/>
                  </a:cubicBezTo>
                  <a:cubicBezTo>
                    <a:pt x="207" y="148"/>
                    <a:pt x="207" y="154"/>
                    <a:pt x="207" y="160"/>
                  </a:cubicBezTo>
                  <a:cubicBezTo>
                    <a:pt x="204" y="164"/>
                    <a:pt x="201" y="169"/>
                    <a:pt x="203" y="175"/>
                  </a:cubicBezTo>
                  <a:cubicBezTo>
                    <a:pt x="203" y="183"/>
                    <a:pt x="206" y="191"/>
                    <a:pt x="210" y="199"/>
                  </a:cubicBezTo>
                  <a:cubicBezTo>
                    <a:pt x="211" y="203"/>
                    <a:pt x="218" y="208"/>
                    <a:pt x="214" y="211"/>
                  </a:cubicBezTo>
                  <a:cubicBezTo>
                    <a:pt x="211" y="214"/>
                    <a:pt x="205" y="219"/>
                    <a:pt x="206" y="222"/>
                  </a:cubicBezTo>
                  <a:cubicBezTo>
                    <a:pt x="211" y="227"/>
                    <a:pt x="213" y="233"/>
                    <a:pt x="216" y="238"/>
                  </a:cubicBezTo>
                  <a:cubicBezTo>
                    <a:pt x="209" y="242"/>
                    <a:pt x="204" y="251"/>
                    <a:pt x="196" y="249"/>
                  </a:cubicBezTo>
                  <a:cubicBezTo>
                    <a:pt x="187" y="248"/>
                    <a:pt x="178" y="248"/>
                    <a:pt x="170" y="248"/>
                  </a:cubicBezTo>
                  <a:cubicBezTo>
                    <a:pt x="170" y="253"/>
                    <a:pt x="168" y="259"/>
                    <a:pt x="171" y="263"/>
                  </a:cubicBezTo>
                  <a:cubicBezTo>
                    <a:pt x="175" y="264"/>
                    <a:pt x="181" y="264"/>
                    <a:pt x="182" y="270"/>
                  </a:cubicBezTo>
                  <a:cubicBezTo>
                    <a:pt x="183" y="277"/>
                    <a:pt x="175" y="270"/>
                    <a:pt x="172" y="272"/>
                  </a:cubicBezTo>
                  <a:cubicBezTo>
                    <a:pt x="167" y="271"/>
                    <a:pt x="164" y="276"/>
                    <a:pt x="165" y="282"/>
                  </a:cubicBezTo>
                  <a:cubicBezTo>
                    <a:pt x="166" y="287"/>
                    <a:pt x="164" y="293"/>
                    <a:pt x="169" y="295"/>
                  </a:cubicBezTo>
                  <a:cubicBezTo>
                    <a:pt x="174" y="296"/>
                    <a:pt x="174" y="302"/>
                    <a:pt x="174" y="308"/>
                  </a:cubicBezTo>
                  <a:cubicBezTo>
                    <a:pt x="178" y="312"/>
                    <a:pt x="177" y="318"/>
                    <a:pt x="176" y="323"/>
                  </a:cubicBezTo>
                  <a:cubicBezTo>
                    <a:pt x="172" y="341"/>
                    <a:pt x="171" y="361"/>
                    <a:pt x="168" y="379"/>
                  </a:cubicBezTo>
                  <a:cubicBezTo>
                    <a:pt x="165" y="382"/>
                    <a:pt x="163" y="372"/>
                    <a:pt x="159" y="371"/>
                  </a:cubicBezTo>
                  <a:cubicBezTo>
                    <a:pt x="153" y="374"/>
                    <a:pt x="155" y="368"/>
                    <a:pt x="158" y="364"/>
                  </a:cubicBezTo>
                  <a:cubicBezTo>
                    <a:pt x="160" y="359"/>
                    <a:pt x="163" y="355"/>
                    <a:pt x="164" y="350"/>
                  </a:cubicBezTo>
                  <a:cubicBezTo>
                    <a:pt x="159" y="346"/>
                    <a:pt x="154" y="341"/>
                    <a:pt x="148" y="338"/>
                  </a:cubicBezTo>
                  <a:cubicBezTo>
                    <a:pt x="145" y="342"/>
                    <a:pt x="141" y="344"/>
                    <a:pt x="137" y="338"/>
                  </a:cubicBezTo>
                  <a:cubicBezTo>
                    <a:pt x="134" y="333"/>
                    <a:pt x="131" y="345"/>
                    <a:pt x="127" y="343"/>
                  </a:cubicBezTo>
                  <a:cubicBezTo>
                    <a:pt x="122" y="342"/>
                    <a:pt x="115" y="344"/>
                    <a:pt x="111" y="340"/>
                  </a:cubicBezTo>
                  <a:cubicBezTo>
                    <a:pt x="111" y="335"/>
                    <a:pt x="110" y="329"/>
                    <a:pt x="105" y="330"/>
                  </a:cubicBezTo>
                  <a:cubicBezTo>
                    <a:pt x="100" y="329"/>
                    <a:pt x="103" y="319"/>
                    <a:pt x="98" y="317"/>
                  </a:cubicBezTo>
                  <a:cubicBezTo>
                    <a:pt x="94" y="312"/>
                    <a:pt x="87" y="310"/>
                    <a:pt x="86" y="303"/>
                  </a:cubicBezTo>
                  <a:cubicBezTo>
                    <a:pt x="83" y="293"/>
                    <a:pt x="74" y="289"/>
                    <a:pt x="66" y="289"/>
                  </a:cubicBezTo>
                  <a:cubicBezTo>
                    <a:pt x="62" y="286"/>
                    <a:pt x="58" y="281"/>
                    <a:pt x="54" y="277"/>
                  </a:cubicBezTo>
                  <a:cubicBezTo>
                    <a:pt x="48" y="281"/>
                    <a:pt x="42" y="284"/>
                    <a:pt x="36" y="280"/>
                  </a:cubicBezTo>
                  <a:cubicBezTo>
                    <a:pt x="31" y="280"/>
                    <a:pt x="30" y="273"/>
                    <a:pt x="28" y="269"/>
                  </a:cubicBezTo>
                  <a:cubicBezTo>
                    <a:pt x="20" y="264"/>
                    <a:pt x="11" y="260"/>
                    <a:pt x="4" y="254"/>
                  </a:cubicBezTo>
                  <a:cubicBezTo>
                    <a:pt x="2" y="249"/>
                    <a:pt x="0" y="243"/>
                    <a:pt x="7" y="244"/>
                  </a:cubicBezTo>
                  <a:cubicBezTo>
                    <a:pt x="13" y="247"/>
                    <a:pt x="11" y="238"/>
                    <a:pt x="9" y="235"/>
                  </a:cubicBezTo>
                  <a:cubicBezTo>
                    <a:pt x="9" y="228"/>
                    <a:pt x="17" y="229"/>
                    <a:pt x="21" y="229"/>
                  </a:cubicBezTo>
                  <a:cubicBezTo>
                    <a:pt x="28" y="225"/>
                    <a:pt x="29" y="212"/>
                    <a:pt x="34" y="205"/>
                  </a:cubicBezTo>
                  <a:cubicBezTo>
                    <a:pt x="38" y="200"/>
                    <a:pt x="36" y="195"/>
                    <a:pt x="32" y="193"/>
                  </a:cubicBezTo>
                  <a:cubicBezTo>
                    <a:pt x="29" y="188"/>
                    <a:pt x="35" y="183"/>
                    <a:pt x="34" y="178"/>
                  </a:cubicBezTo>
                  <a:cubicBezTo>
                    <a:pt x="33" y="171"/>
                    <a:pt x="32" y="165"/>
                    <a:pt x="30" y="160"/>
                  </a:cubicBezTo>
                  <a:cubicBezTo>
                    <a:pt x="30" y="156"/>
                    <a:pt x="39" y="155"/>
                    <a:pt x="33" y="150"/>
                  </a:cubicBezTo>
                  <a:cubicBezTo>
                    <a:pt x="27" y="147"/>
                    <a:pt x="31" y="142"/>
                    <a:pt x="33" y="137"/>
                  </a:cubicBezTo>
                  <a:cubicBezTo>
                    <a:pt x="31" y="131"/>
                    <a:pt x="25" y="128"/>
                    <a:pt x="22" y="122"/>
                  </a:cubicBezTo>
                  <a:cubicBezTo>
                    <a:pt x="23" y="117"/>
                    <a:pt x="27" y="112"/>
                    <a:pt x="27" y="109"/>
                  </a:cubicBezTo>
                  <a:cubicBezTo>
                    <a:pt x="28" y="116"/>
                    <a:pt x="33" y="110"/>
                    <a:pt x="34" y="105"/>
                  </a:cubicBezTo>
                  <a:cubicBezTo>
                    <a:pt x="39" y="104"/>
                    <a:pt x="33" y="98"/>
                    <a:pt x="32" y="93"/>
                  </a:cubicBezTo>
                  <a:cubicBezTo>
                    <a:pt x="27" y="88"/>
                    <a:pt x="33" y="89"/>
                    <a:pt x="35" y="94"/>
                  </a:cubicBezTo>
                  <a:cubicBezTo>
                    <a:pt x="38" y="96"/>
                    <a:pt x="38" y="106"/>
                    <a:pt x="42" y="104"/>
                  </a:cubicBezTo>
                  <a:cubicBezTo>
                    <a:pt x="47" y="99"/>
                    <a:pt x="38" y="93"/>
                    <a:pt x="43" y="88"/>
                  </a:cubicBezTo>
                  <a:cubicBezTo>
                    <a:pt x="47" y="84"/>
                    <a:pt x="51" y="80"/>
                    <a:pt x="54" y="74"/>
                  </a:cubicBezTo>
                  <a:cubicBezTo>
                    <a:pt x="57" y="70"/>
                    <a:pt x="64" y="73"/>
                    <a:pt x="64" y="66"/>
                  </a:cubicBezTo>
                  <a:cubicBezTo>
                    <a:pt x="62" y="60"/>
                    <a:pt x="65" y="54"/>
                    <a:pt x="65" y="48"/>
                  </a:cubicBezTo>
                  <a:cubicBezTo>
                    <a:pt x="67" y="41"/>
                    <a:pt x="74" y="35"/>
                    <a:pt x="80" y="34"/>
                  </a:cubicBezTo>
                  <a:cubicBezTo>
                    <a:pt x="84" y="37"/>
                    <a:pt x="86" y="44"/>
                    <a:pt x="87" y="34"/>
                  </a:cubicBezTo>
                  <a:cubicBezTo>
                    <a:pt x="87" y="27"/>
                    <a:pt x="90" y="25"/>
                    <a:pt x="95" y="27"/>
                  </a:cubicBezTo>
                  <a:cubicBezTo>
                    <a:pt x="101" y="28"/>
                    <a:pt x="108" y="28"/>
                    <a:pt x="112" y="22"/>
                  </a:cubicBezTo>
                  <a:cubicBezTo>
                    <a:pt x="116" y="17"/>
                    <a:pt x="124" y="18"/>
                    <a:pt x="127" y="10"/>
                  </a:cubicBezTo>
                  <a:cubicBezTo>
                    <a:pt x="129" y="2"/>
                    <a:pt x="139" y="0"/>
                    <a:pt x="144" y="7"/>
                  </a:cubicBezTo>
                  <a:cubicBezTo>
                    <a:pt x="146" y="9"/>
                    <a:pt x="146" y="12"/>
                    <a:pt x="144" y="14"/>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40" name="Freeform 361">
              <a:extLst>
                <a:ext uri="{FF2B5EF4-FFF2-40B4-BE49-F238E27FC236}">
                  <a16:creationId xmlns:a16="http://schemas.microsoft.com/office/drawing/2014/main" id="{D6F0D527-9E13-4C10-BEEF-C6FD66C91F6F}"/>
                </a:ext>
              </a:extLst>
            </p:cNvPr>
            <p:cNvSpPr>
              <a:spLocks/>
            </p:cNvSpPr>
            <p:nvPr/>
          </p:nvSpPr>
          <p:spPr bwMode="auto">
            <a:xfrm>
              <a:off x="1930282" y="4023474"/>
              <a:ext cx="120929" cy="139252"/>
            </a:xfrm>
            <a:custGeom>
              <a:avLst/>
              <a:gdLst/>
              <a:ahLst/>
              <a:cxnLst>
                <a:cxn ang="0">
                  <a:pos x="226" y="178"/>
                </a:cxn>
                <a:cxn ang="0">
                  <a:pos x="192" y="202"/>
                </a:cxn>
                <a:cxn ang="0">
                  <a:pos x="162" y="187"/>
                </a:cxn>
                <a:cxn ang="0">
                  <a:pos x="173" y="226"/>
                </a:cxn>
                <a:cxn ang="0">
                  <a:pos x="173" y="239"/>
                </a:cxn>
                <a:cxn ang="0">
                  <a:pos x="147" y="268"/>
                </a:cxn>
                <a:cxn ang="0">
                  <a:pos x="130" y="265"/>
                </a:cxn>
                <a:cxn ang="0">
                  <a:pos x="112" y="230"/>
                </a:cxn>
                <a:cxn ang="0">
                  <a:pos x="113" y="205"/>
                </a:cxn>
                <a:cxn ang="0">
                  <a:pos x="104" y="157"/>
                </a:cxn>
                <a:cxn ang="0">
                  <a:pos x="97" y="140"/>
                </a:cxn>
                <a:cxn ang="0">
                  <a:pos x="61" y="125"/>
                </a:cxn>
                <a:cxn ang="0">
                  <a:pos x="26" y="119"/>
                </a:cxn>
                <a:cxn ang="0">
                  <a:pos x="18" y="87"/>
                </a:cxn>
                <a:cxn ang="0">
                  <a:pos x="5" y="67"/>
                </a:cxn>
                <a:cxn ang="0">
                  <a:pos x="21" y="27"/>
                </a:cxn>
                <a:cxn ang="0">
                  <a:pos x="36" y="10"/>
                </a:cxn>
                <a:cxn ang="0">
                  <a:pos x="28" y="22"/>
                </a:cxn>
                <a:cxn ang="0">
                  <a:pos x="27" y="51"/>
                </a:cxn>
                <a:cxn ang="0">
                  <a:pos x="37" y="74"/>
                </a:cxn>
                <a:cxn ang="0">
                  <a:pos x="38" y="44"/>
                </a:cxn>
                <a:cxn ang="0">
                  <a:pos x="46" y="27"/>
                </a:cxn>
                <a:cxn ang="0">
                  <a:pos x="66" y="15"/>
                </a:cxn>
                <a:cxn ang="0">
                  <a:pos x="65" y="7"/>
                </a:cxn>
                <a:cxn ang="0">
                  <a:pos x="89" y="25"/>
                </a:cxn>
                <a:cxn ang="0">
                  <a:pos x="112" y="40"/>
                </a:cxn>
                <a:cxn ang="0">
                  <a:pos x="159" y="50"/>
                </a:cxn>
                <a:cxn ang="0">
                  <a:pos x="204" y="38"/>
                </a:cxn>
                <a:cxn ang="0">
                  <a:pos x="199" y="52"/>
                </a:cxn>
                <a:cxn ang="0">
                  <a:pos x="216" y="57"/>
                </a:cxn>
                <a:cxn ang="0">
                  <a:pos x="222" y="80"/>
                </a:cxn>
                <a:cxn ang="0">
                  <a:pos x="227" y="86"/>
                </a:cxn>
                <a:cxn ang="0">
                  <a:pos x="239" y="104"/>
                </a:cxn>
                <a:cxn ang="0">
                  <a:pos x="236" y="127"/>
                </a:cxn>
                <a:cxn ang="0">
                  <a:pos x="221" y="147"/>
                </a:cxn>
              </a:cxnLst>
              <a:rect l="0" t="0" r="r" b="b"/>
              <a:pathLst>
                <a:path w="249" h="271">
                  <a:moveTo>
                    <a:pt x="234" y="167"/>
                  </a:moveTo>
                  <a:cubicBezTo>
                    <a:pt x="236" y="173"/>
                    <a:pt x="229" y="175"/>
                    <a:pt x="226" y="178"/>
                  </a:cubicBezTo>
                  <a:cubicBezTo>
                    <a:pt x="218" y="183"/>
                    <a:pt x="209" y="190"/>
                    <a:pt x="199" y="188"/>
                  </a:cubicBezTo>
                  <a:cubicBezTo>
                    <a:pt x="194" y="189"/>
                    <a:pt x="198" y="202"/>
                    <a:pt x="192" y="202"/>
                  </a:cubicBezTo>
                  <a:cubicBezTo>
                    <a:pt x="189" y="197"/>
                    <a:pt x="185" y="191"/>
                    <a:pt x="179" y="193"/>
                  </a:cubicBezTo>
                  <a:cubicBezTo>
                    <a:pt x="173" y="195"/>
                    <a:pt x="168" y="190"/>
                    <a:pt x="162" y="187"/>
                  </a:cubicBezTo>
                  <a:cubicBezTo>
                    <a:pt x="158" y="190"/>
                    <a:pt x="166" y="195"/>
                    <a:pt x="167" y="199"/>
                  </a:cubicBezTo>
                  <a:cubicBezTo>
                    <a:pt x="171" y="207"/>
                    <a:pt x="170" y="218"/>
                    <a:pt x="173" y="226"/>
                  </a:cubicBezTo>
                  <a:cubicBezTo>
                    <a:pt x="176" y="229"/>
                    <a:pt x="184" y="225"/>
                    <a:pt x="186" y="232"/>
                  </a:cubicBezTo>
                  <a:cubicBezTo>
                    <a:pt x="183" y="237"/>
                    <a:pt x="177" y="237"/>
                    <a:pt x="173" y="239"/>
                  </a:cubicBezTo>
                  <a:cubicBezTo>
                    <a:pt x="170" y="243"/>
                    <a:pt x="171" y="251"/>
                    <a:pt x="165" y="250"/>
                  </a:cubicBezTo>
                  <a:cubicBezTo>
                    <a:pt x="157" y="253"/>
                    <a:pt x="152" y="261"/>
                    <a:pt x="147" y="268"/>
                  </a:cubicBezTo>
                  <a:cubicBezTo>
                    <a:pt x="142" y="271"/>
                    <a:pt x="145" y="255"/>
                    <a:pt x="141" y="261"/>
                  </a:cubicBezTo>
                  <a:cubicBezTo>
                    <a:pt x="138" y="265"/>
                    <a:pt x="134" y="269"/>
                    <a:pt x="130" y="265"/>
                  </a:cubicBezTo>
                  <a:cubicBezTo>
                    <a:pt x="127" y="260"/>
                    <a:pt x="121" y="260"/>
                    <a:pt x="119" y="256"/>
                  </a:cubicBezTo>
                  <a:cubicBezTo>
                    <a:pt x="116" y="247"/>
                    <a:pt x="117" y="237"/>
                    <a:pt x="112" y="230"/>
                  </a:cubicBezTo>
                  <a:cubicBezTo>
                    <a:pt x="109" y="226"/>
                    <a:pt x="107" y="221"/>
                    <a:pt x="103" y="217"/>
                  </a:cubicBezTo>
                  <a:cubicBezTo>
                    <a:pt x="106" y="213"/>
                    <a:pt x="110" y="209"/>
                    <a:pt x="113" y="205"/>
                  </a:cubicBezTo>
                  <a:cubicBezTo>
                    <a:pt x="109" y="196"/>
                    <a:pt x="102" y="188"/>
                    <a:pt x="101" y="176"/>
                  </a:cubicBezTo>
                  <a:cubicBezTo>
                    <a:pt x="101" y="170"/>
                    <a:pt x="99" y="162"/>
                    <a:pt x="104" y="157"/>
                  </a:cubicBezTo>
                  <a:cubicBezTo>
                    <a:pt x="106" y="152"/>
                    <a:pt x="103" y="145"/>
                    <a:pt x="108" y="141"/>
                  </a:cubicBezTo>
                  <a:cubicBezTo>
                    <a:pt x="108" y="138"/>
                    <a:pt x="100" y="140"/>
                    <a:pt x="97" y="140"/>
                  </a:cubicBezTo>
                  <a:cubicBezTo>
                    <a:pt x="90" y="141"/>
                    <a:pt x="83" y="143"/>
                    <a:pt x="76" y="145"/>
                  </a:cubicBezTo>
                  <a:cubicBezTo>
                    <a:pt x="70" y="139"/>
                    <a:pt x="67" y="131"/>
                    <a:pt x="61" y="125"/>
                  </a:cubicBezTo>
                  <a:cubicBezTo>
                    <a:pt x="56" y="121"/>
                    <a:pt x="51" y="120"/>
                    <a:pt x="45" y="121"/>
                  </a:cubicBezTo>
                  <a:cubicBezTo>
                    <a:pt x="39" y="121"/>
                    <a:pt x="31" y="126"/>
                    <a:pt x="26" y="119"/>
                  </a:cubicBezTo>
                  <a:cubicBezTo>
                    <a:pt x="24" y="114"/>
                    <a:pt x="18" y="112"/>
                    <a:pt x="20" y="105"/>
                  </a:cubicBezTo>
                  <a:cubicBezTo>
                    <a:pt x="21" y="99"/>
                    <a:pt x="22" y="93"/>
                    <a:pt x="18" y="87"/>
                  </a:cubicBezTo>
                  <a:cubicBezTo>
                    <a:pt x="16" y="82"/>
                    <a:pt x="13" y="77"/>
                    <a:pt x="11" y="71"/>
                  </a:cubicBezTo>
                  <a:cubicBezTo>
                    <a:pt x="7" y="71"/>
                    <a:pt x="0" y="75"/>
                    <a:pt x="5" y="67"/>
                  </a:cubicBezTo>
                  <a:cubicBezTo>
                    <a:pt x="9" y="60"/>
                    <a:pt x="10" y="51"/>
                    <a:pt x="13" y="43"/>
                  </a:cubicBezTo>
                  <a:cubicBezTo>
                    <a:pt x="15" y="38"/>
                    <a:pt x="17" y="31"/>
                    <a:pt x="21" y="27"/>
                  </a:cubicBezTo>
                  <a:cubicBezTo>
                    <a:pt x="26" y="28"/>
                    <a:pt x="26" y="22"/>
                    <a:pt x="26" y="17"/>
                  </a:cubicBezTo>
                  <a:cubicBezTo>
                    <a:pt x="27" y="12"/>
                    <a:pt x="32" y="12"/>
                    <a:pt x="36" y="10"/>
                  </a:cubicBezTo>
                  <a:cubicBezTo>
                    <a:pt x="43" y="8"/>
                    <a:pt x="40" y="12"/>
                    <a:pt x="34" y="12"/>
                  </a:cubicBezTo>
                  <a:cubicBezTo>
                    <a:pt x="30" y="13"/>
                    <a:pt x="25" y="16"/>
                    <a:pt x="28" y="22"/>
                  </a:cubicBezTo>
                  <a:cubicBezTo>
                    <a:pt x="30" y="28"/>
                    <a:pt x="32" y="30"/>
                    <a:pt x="33" y="36"/>
                  </a:cubicBezTo>
                  <a:cubicBezTo>
                    <a:pt x="31" y="42"/>
                    <a:pt x="27" y="45"/>
                    <a:pt x="27" y="51"/>
                  </a:cubicBezTo>
                  <a:cubicBezTo>
                    <a:pt x="24" y="55"/>
                    <a:pt x="26" y="60"/>
                    <a:pt x="29" y="63"/>
                  </a:cubicBezTo>
                  <a:cubicBezTo>
                    <a:pt x="31" y="68"/>
                    <a:pt x="32" y="77"/>
                    <a:pt x="37" y="74"/>
                  </a:cubicBezTo>
                  <a:cubicBezTo>
                    <a:pt x="40" y="72"/>
                    <a:pt x="45" y="70"/>
                    <a:pt x="45" y="64"/>
                  </a:cubicBezTo>
                  <a:cubicBezTo>
                    <a:pt x="45" y="56"/>
                    <a:pt x="40" y="50"/>
                    <a:pt x="38" y="44"/>
                  </a:cubicBezTo>
                  <a:cubicBezTo>
                    <a:pt x="35" y="39"/>
                    <a:pt x="35" y="37"/>
                    <a:pt x="36" y="33"/>
                  </a:cubicBezTo>
                  <a:cubicBezTo>
                    <a:pt x="35" y="31"/>
                    <a:pt x="43" y="29"/>
                    <a:pt x="46" y="27"/>
                  </a:cubicBezTo>
                  <a:cubicBezTo>
                    <a:pt x="51" y="25"/>
                    <a:pt x="56" y="24"/>
                    <a:pt x="60" y="21"/>
                  </a:cubicBezTo>
                  <a:cubicBezTo>
                    <a:pt x="62" y="18"/>
                    <a:pt x="71" y="20"/>
                    <a:pt x="66" y="15"/>
                  </a:cubicBezTo>
                  <a:cubicBezTo>
                    <a:pt x="63" y="12"/>
                    <a:pt x="58" y="16"/>
                    <a:pt x="57" y="8"/>
                  </a:cubicBezTo>
                  <a:cubicBezTo>
                    <a:pt x="57" y="4"/>
                    <a:pt x="65" y="0"/>
                    <a:pt x="65" y="7"/>
                  </a:cubicBezTo>
                  <a:cubicBezTo>
                    <a:pt x="68" y="10"/>
                    <a:pt x="66" y="16"/>
                    <a:pt x="70" y="19"/>
                  </a:cubicBezTo>
                  <a:cubicBezTo>
                    <a:pt x="76" y="19"/>
                    <a:pt x="84" y="19"/>
                    <a:pt x="89" y="25"/>
                  </a:cubicBezTo>
                  <a:cubicBezTo>
                    <a:pt x="93" y="29"/>
                    <a:pt x="92" y="35"/>
                    <a:pt x="95" y="39"/>
                  </a:cubicBezTo>
                  <a:cubicBezTo>
                    <a:pt x="100" y="44"/>
                    <a:pt x="107" y="39"/>
                    <a:pt x="112" y="40"/>
                  </a:cubicBezTo>
                  <a:cubicBezTo>
                    <a:pt x="119" y="40"/>
                    <a:pt x="127" y="36"/>
                    <a:pt x="133" y="40"/>
                  </a:cubicBezTo>
                  <a:cubicBezTo>
                    <a:pt x="139" y="50"/>
                    <a:pt x="150" y="52"/>
                    <a:pt x="159" y="50"/>
                  </a:cubicBezTo>
                  <a:cubicBezTo>
                    <a:pt x="165" y="46"/>
                    <a:pt x="170" y="36"/>
                    <a:pt x="178" y="38"/>
                  </a:cubicBezTo>
                  <a:cubicBezTo>
                    <a:pt x="187" y="38"/>
                    <a:pt x="196" y="35"/>
                    <a:pt x="204" y="38"/>
                  </a:cubicBezTo>
                  <a:cubicBezTo>
                    <a:pt x="202" y="45"/>
                    <a:pt x="194" y="39"/>
                    <a:pt x="191" y="42"/>
                  </a:cubicBezTo>
                  <a:cubicBezTo>
                    <a:pt x="190" y="48"/>
                    <a:pt x="197" y="47"/>
                    <a:pt x="199" y="52"/>
                  </a:cubicBezTo>
                  <a:cubicBezTo>
                    <a:pt x="202" y="55"/>
                    <a:pt x="202" y="64"/>
                    <a:pt x="204" y="55"/>
                  </a:cubicBezTo>
                  <a:cubicBezTo>
                    <a:pt x="207" y="53"/>
                    <a:pt x="212" y="57"/>
                    <a:pt x="216" y="57"/>
                  </a:cubicBezTo>
                  <a:cubicBezTo>
                    <a:pt x="219" y="63"/>
                    <a:pt x="225" y="63"/>
                    <a:pt x="229" y="68"/>
                  </a:cubicBezTo>
                  <a:cubicBezTo>
                    <a:pt x="225" y="70"/>
                    <a:pt x="223" y="74"/>
                    <a:pt x="222" y="80"/>
                  </a:cubicBezTo>
                  <a:cubicBezTo>
                    <a:pt x="220" y="84"/>
                    <a:pt x="209" y="85"/>
                    <a:pt x="214" y="86"/>
                  </a:cubicBezTo>
                  <a:cubicBezTo>
                    <a:pt x="218" y="87"/>
                    <a:pt x="223" y="88"/>
                    <a:pt x="227" y="86"/>
                  </a:cubicBezTo>
                  <a:cubicBezTo>
                    <a:pt x="234" y="85"/>
                    <a:pt x="242" y="85"/>
                    <a:pt x="247" y="90"/>
                  </a:cubicBezTo>
                  <a:cubicBezTo>
                    <a:pt x="249" y="97"/>
                    <a:pt x="242" y="100"/>
                    <a:pt x="239" y="104"/>
                  </a:cubicBezTo>
                  <a:cubicBezTo>
                    <a:pt x="236" y="107"/>
                    <a:pt x="230" y="111"/>
                    <a:pt x="234" y="115"/>
                  </a:cubicBezTo>
                  <a:cubicBezTo>
                    <a:pt x="238" y="118"/>
                    <a:pt x="242" y="125"/>
                    <a:pt x="236" y="127"/>
                  </a:cubicBezTo>
                  <a:cubicBezTo>
                    <a:pt x="232" y="130"/>
                    <a:pt x="225" y="126"/>
                    <a:pt x="225" y="133"/>
                  </a:cubicBezTo>
                  <a:cubicBezTo>
                    <a:pt x="226" y="139"/>
                    <a:pt x="223" y="143"/>
                    <a:pt x="221" y="147"/>
                  </a:cubicBezTo>
                  <a:cubicBezTo>
                    <a:pt x="223" y="155"/>
                    <a:pt x="230" y="160"/>
                    <a:pt x="234" y="167"/>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41" name="Freeform 362">
              <a:extLst>
                <a:ext uri="{FF2B5EF4-FFF2-40B4-BE49-F238E27FC236}">
                  <a16:creationId xmlns:a16="http://schemas.microsoft.com/office/drawing/2014/main" id="{AE0EAD9B-FE12-4BAE-AFDD-782BA0994A81}"/>
                </a:ext>
              </a:extLst>
            </p:cNvPr>
            <p:cNvSpPr>
              <a:spLocks/>
            </p:cNvSpPr>
            <p:nvPr/>
          </p:nvSpPr>
          <p:spPr bwMode="auto">
            <a:xfrm>
              <a:off x="2098850" y="4102261"/>
              <a:ext cx="25652" cy="45806"/>
            </a:xfrm>
            <a:custGeom>
              <a:avLst/>
              <a:gdLst/>
              <a:ahLst/>
              <a:cxnLst>
                <a:cxn ang="0">
                  <a:pos x="53" y="33"/>
                </a:cxn>
                <a:cxn ang="0">
                  <a:pos x="46" y="51"/>
                </a:cxn>
                <a:cxn ang="0">
                  <a:pos x="31" y="81"/>
                </a:cxn>
                <a:cxn ang="0">
                  <a:pos x="17" y="77"/>
                </a:cxn>
                <a:cxn ang="0">
                  <a:pos x="7" y="81"/>
                </a:cxn>
                <a:cxn ang="0">
                  <a:pos x="7" y="68"/>
                </a:cxn>
                <a:cxn ang="0">
                  <a:pos x="8" y="44"/>
                </a:cxn>
                <a:cxn ang="0">
                  <a:pos x="3" y="23"/>
                </a:cxn>
                <a:cxn ang="0">
                  <a:pos x="13" y="0"/>
                </a:cxn>
                <a:cxn ang="0">
                  <a:pos x="35" y="12"/>
                </a:cxn>
                <a:cxn ang="0">
                  <a:pos x="51" y="33"/>
                </a:cxn>
                <a:cxn ang="0">
                  <a:pos x="53" y="33"/>
                </a:cxn>
              </a:cxnLst>
              <a:rect l="0" t="0" r="r" b="b"/>
              <a:pathLst>
                <a:path w="54" h="87">
                  <a:moveTo>
                    <a:pt x="53" y="33"/>
                  </a:moveTo>
                  <a:cubicBezTo>
                    <a:pt x="54" y="41"/>
                    <a:pt x="48" y="45"/>
                    <a:pt x="46" y="51"/>
                  </a:cubicBezTo>
                  <a:cubicBezTo>
                    <a:pt x="40" y="60"/>
                    <a:pt x="39" y="74"/>
                    <a:pt x="31" y="81"/>
                  </a:cubicBezTo>
                  <a:cubicBezTo>
                    <a:pt x="27" y="83"/>
                    <a:pt x="22" y="79"/>
                    <a:pt x="17" y="77"/>
                  </a:cubicBezTo>
                  <a:cubicBezTo>
                    <a:pt x="14" y="80"/>
                    <a:pt x="10" y="87"/>
                    <a:pt x="7" y="81"/>
                  </a:cubicBezTo>
                  <a:cubicBezTo>
                    <a:pt x="0" y="79"/>
                    <a:pt x="5" y="73"/>
                    <a:pt x="7" y="68"/>
                  </a:cubicBezTo>
                  <a:cubicBezTo>
                    <a:pt x="8" y="60"/>
                    <a:pt x="13" y="51"/>
                    <a:pt x="8" y="44"/>
                  </a:cubicBezTo>
                  <a:cubicBezTo>
                    <a:pt x="4" y="38"/>
                    <a:pt x="6" y="30"/>
                    <a:pt x="3" y="23"/>
                  </a:cubicBezTo>
                  <a:cubicBezTo>
                    <a:pt x="4" y="14"/>
                    <a:pt x="9" y="7"/>
                    <a:pt x="13" y="0"/>
                  </a:cubicBezTo>
                  <a:cubicBezTo>
                    <a:pt x="20" y="3"/>
                    <a:pt x="29" y="5"/>
                    <a:pt x="35" y="12"/>
                  </a:cubicBezTo>
                  <a:cubicBezTo>
                    <a:pt x="40" y="19"/>
                    <a:pt x="47" y="24"/>
                    <a:pt x="51" y="33"/>
                  </a:cubicBezTo>
                  <a:cubicBezTo>
                    <a:pt x="52" y="33"/>
                    <a:pt x="52" y="33"/>
                    <a:pt x="53" y="33"/>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42" name="Freeform 363">
              <a:extLst>
                <a:ext uri="{FF2B5EF4-FFF2-40B4-BE49-F238E27FC236}">
                  <a16:creationId xmlns:a16="http://schemas.microsoft.com/office/drawing/2014/main" id="{8B70ED9C-175B-463B-853A-31F12D53A18A}"/>
                </a:ext>
              </a:extLst>
            </p:cNvPr>
            <p:cNvSpPr>
              <a:spLocks/>
            </p:cNvSpPr>
            <p:nvPr/>
          </p:nvSpPr>
          <p:spPr bwMode="auto">
            <a:xfrm>
              <a:off x="2065869" y="4096765"/>
              <a:ext cx="40310" cy="51303"/>
            </a:xfrm>
            <a:custGeom>
              <a:avLst/>
              <a:gdLst/>
              <a:ahLst/>
              <a:cxnLst>
                <a:cxn ang="0">
                  <a:pos x="26" y="96"/>
                </a:cxn>
                <a:cxn ang="0">
                  <a:pos x="22" y="82"/>
                </a:cxn>
                <a:cxn ang="0">
                  <a:pos x="16" y="65"/>
                </a:cxn>
                <a:cxn ang="0">
                  <a:pos x="5" y="53"/>
                </a:cxn>
                <a:cxn ang="0">
                  <a:pos x="6" y="39"/>
                </a:cxn>
                <a:cxn ang="0">
                  <a:pos x="11" y="27"/>
                </a:cxn>
                <a:cxn ang="0">
                  <a:pos x="18" y="18"/>
                </a:cxn>
                <a:cxn ang="0">
                  <a:pos x="22" y="3"/>
                </a:cxn>
                <a:cxn ang="0">
                  <a:pos x="40" y="8"/>
                </a:cxn>
                <a:cxn ang="0">
                  <a:pos x="51" y="3"/>
                </a:cxn>
                <a:cxn ang="0">
                  <a:pos x="77" y="9"/>
                </a:cxn>
                <a:cxn ang="0">
                  <a:pos x="71" y="22"/>
                </a:cxn>
                <a:cxn ang="0">
                  <a:pos x="70" y="42"/>
                </a:cxn>
                <a:cxn ang="0">
                  <a:pos x="75" y="58"/>
                </a:cxn>
                <a:cxn ang="0">
                  <a:pos x="71" y="80"/>
                </a:cxn>
                <a:cxn ang="0">
                  <a:pos x="62" y="84"/>
                </a:cxn>
                <a:cxn ang="0">
                  <a:pos x="51" y="87"/>
                </a:cxn>
                <a:cxn ang="0">
                  <a:pos x="39" y="88"/>
                </a:cxn>
                <a:cxn ang="0">
                  <a:pos x="41" y="100"/>
                </a:cxn>
                <a:cxn ang="0">
                  <a:pos x="26" y="96"/>
                </a:cxn>
              </a:cxnLst>
              <a:rect l="0" t="0" r="r" b="b"/>
              <a:pathLst>
                <a:path w="78" h="100">
                  <a:moveTo>
                    <a:pt x="26" y="96"/>
                  </a:moveTo>
                  <a:cubicBezTo>
                    <a:pt x="27" y="91"/>
                    <a:pt x="22" y="87"/>
                    <a:pt x="22" y="82"/>
                  </a:cubicBezTo>
                  <a:cubicBezTo>
                    <a:pt x="19" y="77"/>
                    <a:pt x="19" y="69"/>
                    <a:pt x="16" y="65"/>
                  </a:cubicBezTo>
                  <a:cubicBezTo>
                    <a:pt x="10" y="66"/>
                    <a:pt x="8" y="58"/>
                    <a:pt x="5" y="53"/>
                  </a:cubicBezTo>
                  <a:cubicBezTo>
                    <a:pt x="0" y="49"/>
                    <a:pt x="6" y="44"/>
                    <a:pt x="6" y="39"/>
                  </a:cubicBezTo>
                  <a:cubicBezTo>
                    <a:pt x="6" y="34"/>
                    <a:pt x="4" y="26"/>
                    <a:pt x="11" y="27"/>
                  </a:cubicBezTo>
                  <a:cubicBezTo>
                    <a:pt x="16" y="29"/>
                    <a:pt x="19" y="24"/>
                    <a:pt x="18" y="18"/>
                  </a:cubicBezTo>
                  <a:cubicBezTo>
                    <a:pt x="19" y="13"/>
                    <a:pt x="18" y="6"/>
                    <a:pt x="22" y="3"/>
                  </a:cubicBezTo>
                  <a:cubicBezTo>
                    <a:pt x="29" y="2"/>
                    <a:pt x="34" y="8"/>
                    <a:pt x="40" y="8"/>
                  </a:cubicBezTo>
                  <a:cubicBezTo>
                    <a:pt x="40" y="0"/>
                    <a:pt x="47" y="4"/>
                    <a:pt x="51" y="3"/>
                  </a:cubicBezTo>
                  <a:cubicBezTo>
                    <a:pt x="60" y="2"/>
                    <a:pt x="69" y="4"/>
                    <a:pt x="77" y="9"/>
                  </a:cubicBezTo>
                  <a:cubicBezTo>
                    <a:pt x="78" y="13"/>
                    <a:pt x="72" y="18"/>
                    <a:pt x="71" y="22"/>
                  </a:cubicBezTo>
                  <a:cubicBezTo>
                    <a:pt x="68" y="28"/>
                    <a:pt x="68" y="35"/>
                    <a:pt x="70" y="42"/>
                  </a:cubicBezTo>
                  <a:cubicBezTo>
                    <a:pt x="70" y="48"/>
                    <a:pt x="72" y="53"/>
                    <a:pt x="75" y="58"/>
                  </a:cubicBezTo>
                  <a:cubicBezTo>
                    <a:pt x="76" y="66"/>
                    <a:pt x="73" y="73"/>
                    <a:pt x="71" y="80"/>
                  </a:cubicBezTo>
                  <a:cubicBezTo>
                    <a:pt x="70" y="87"/>
                    <a:pt x="67" y="89"/>
                    <a:pt x="62" y="84"/>
                  </a:cubicBezTo>
                  <a:cubicBezTo>
                    <a:pt x="58" y="80"/>
                    <a:pt x="55" y="86"/>
                    <a:pt x="51" y="87"/>
                  </a:cubicBezTo>
                  <a:cubicBezTo>
                    <a:pt x="47" y="89"/>
                    <a:pt x="41" y="81"/>
                    <a:pt x="39" y="88"/>
                  </a:cubicBezTo>
                  <a:cubicBezTo>
                    <a:pt x="36" y="91"/>
                    <a:pt x="45" y="99"/>
                    <a:pt x="41" y="100"/>
                  </a:cubicBezTo>
                  <a:cubicBezTo>
                    <a:pt x="36" y="100"/>
                    <a:pt x="31" y="96"/>
                    <a:pt x="26" y="96"/>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43" name="Freeform 364">
              <a:extLst>
                <a:ext uri="{FF2B5EF4-FFF2-40B4-BE49-F238E27FC236}">
                  <a16:creationId xmlns:a16="http://schemas.microsoft.com/office/drawing/2014/main" id="{7923FE64-1D88-4259-9E11-D17D40DBE64B}"/>
                </a:ext>
              </a:extLst>
            </p:cNvPr>
            <p:cNvSpPr>
              <a:spLocks/>
            </p:cNvSpPr>
            <p:nvPr/>
          </p:nvSpPr>
          <p:spPr bwMode="auto">
            <a:xfrm>
              <a:off x="2038385" y="4069281"/>
              <a:ext cx="42143" cy="86116"/>
            </a:xfrm>
            <a:custGeom>
              <a:avLst/>
              <a:gdLst/>
              <a:ahLst/>
              <a:cxnLst>
                <a:cxn ang="0">
                  <a:pos x="13" y="78"/>
                </a:cxn>
                <a:cxn ang="0">
                  <a:pos x="0" y="59"/>
                </a:cxn>
                <a:cxn ang="0">
                  <a:pos x="4" y="44"/>
                </a:cxn>
                <a:cxn ang="0">
                  <a:pos x="14" y="38"/>
                </a:cxn>
                <a:cxn ang="0">
                  <a:pos x="14" y="27"/>
                </a:cxn>
                <a:cxn ang="0">
                  <a:pos x="18" y="15"/>
                </a:cxn>
                <a:cxn ang="0">
                  <a:pos x="26" y="2"/>
                </a:cxn>
                <a:cxn ang="0">
                  <a:pos x="36" y="9"/>
                </a:cxn>
                <a:cxn ang="0">
                  <a:pos x="48" y="31"/>
                </a:cxn>
                <a:cxn ang="0">
                  <a:pos x="51" y="39"/>
                </a:cxn>
                <a:cxn ang="0">
                  <a:pos x="61" y="41"/>
                </a:cxn>
                <a:cxn ang="0">
                  <a:pos x="76" y="61"/>
                </a:cxn>
                <a:cxn ang="0">
                  <a:pos x="73" y="78"/>
                </a:cxn>
                <a:cxn ang="0">
                  <a:pos x="62" y="82"/>
                </a:cxn>
                <a:cxn ang="0">
                  <a:pos x="59" y="102"/>
                </a:cxn>
                <a:cxn ang="0">
                  <a:pos x="69" y="118"/>
                </a:cxn>
                <a:cxn ang="0">
                  <a:pos x="76" y="131"/>
                </a:cxn>
                <a:cxn ang="0">
                  <a:pos x="83" y="147"/>
                </a:cxn>
                <a:cxn ang="0">
                  <a:pos x="71" y="151"/>
                </a:cxn>
                <a:cxn ang="0">
                  <a:pos x="50" y="164"/>
                </a:cxn>
                <a:cxn ang="0">
                  <a:pos x="38" y="162"/>
                </a:cxn>
                <a:cxn ang="0">
                  <a:pos x="28" y="145"/>
                </a:cxn>
                <a:cxn ang="0">
                  <a:pos x="24" y="127"/>
                </a:cxn>
                <a:cxn ang="0">
                  <a:pos x="31" y="102"/>
                </a:cxn>
                <a:cxn ang="0">
                  <a:pos x="24" y="91"/>
                </a:cxn>
                <a:cxn ang="0">
                  <a:pos x="25" y="79"/>
                </a:cxn>
                <a:cxn ang="0">
                  <a:pos x="14" y="77"/>
                </a:cxn>
                <a:cxn ang="0">
                  <a:pos x="13" y="78"/>
                </a:cxn>
              </a:cxnLst>
              <a:rect l="0" t="0" r="r" b="b"/>
              <a:pathLst>
                <a:path w="83" h="167">
                  <a:moveTo>
                    <a:pt x="13" y="78"/>
                  </a:moveTo>
                  <a:cubicBezTo>
                    <a:pt x="9" y="71"/>
                    <a:pt x="3" y="66"/>
                    <a:pt x="0" y="59"/>
                  </a:cubicBezTo>
                  <a:cubicBezTo>
                    <a:pt x="2" y="54"/>
                    <a:pt x="5" y="50"/>
                    <a:pt x="4" y="44"/>
                  </a:cubicBezTo>
                  <a:cubicBezTo>
                    <a:pt x="3" y="37"/>
                    <a:pt x="11" y="41"/>
                    <a:pt x="14" y="38"/>
                  </a:cubicBezTo>
                  <a:cubicBezTo>
                    <a:pt x="20" y="37"/>
                    <a:pt x="18" y="30"/>
                    <a:pt x="14" y="27"/>
                  </a:cubicBezTo>
                  <a:cubicBezTo>
                    <a:pt x="9" y="22"/>
                    <a:pt x="15" y="18"/>
                    <a:pt x="18" y="15"/>
                  </a:cubicBezTo>
                  <a:cubicBezTo>
                    <a:pt x="21" y="11"/>
                    <a:pt x="28" y="9"/>
                    <a:pt x="26" y="2"/>
                  </a:cubicBezTo>
                  <a:cubicBezTo>
                    <a:pt x="27" y="0"/>
                    <a:pt x="33" y="7"/>
                    <a:pt x="36" y="9"/>
                  </a:cubicBezTo>
                  <a:cubicBezTo>
                    <a:pt x="42" y="14"/>
                    <a:pt x="50" y="21"/>
                    <a:pt x="48" y="31"/>
                  </a:cubicBezTo>
                  <a:cubicBezTo>
                    <a:pt x="49" y="35"/>
                    <a:pt x="49" y="48"/>
                    <a:pt x="51" y="39"/>
                  </a:cubicBezTo>
                  <a:cubicBezTo>
                    <a:pt x="53" y="33"/>
                    <a:pt x="59" y="38"/>
                    <a:pt x="61" y="41"/>
                  </a:cubicBezTo>
                  <a:cubicBezTo>
                    <a:pt x="68" y="45"/>
                    <a:pt x="74" y="52"/>
                    <a:pt x="76" y="61"/>
                  </a:cubicBezTo>
                  <a:cubicBezTo>
                    <a:pt x="74" y="67"/>
                    <a:pt x="74" y="72"/>
                    <a:pt x="73" y="78"/>
                  </a:cubicBezTo>
                  <a:cubicBezTo>
                    <a:pt x="71" y="83"/>
                    <a:pt x="64" y="78"/>
                    <a:pt x="62" y="82"/>
                  </a:cubicBezTo>
                  <a:cubicBezTo>
                    <a:pt x="63" y="89"/>
                    <a:pt x="62" y="96"/>
                    <a:pt x="59" y="102"/>
                  </a:cubicBezTo>
                  <a:cubicBezTo>
                    <a:pt x="62" y="107"/>
                    <a:pt x="65" y="114"/>
                    <a:pt x="69" y="118"/>
                  </a:cubicBezTo>
                  <a:cubicBezTo>
                    <a:pt x="75" y="116"/>
                    <a:pt x="74" y="126"/>
                    <a:pt x="76" y="131"/>
                  </a:cubicBezTo>
                  <a:cubicBezTo>
                    <a:pt x="78" y="136"/>
                    <a:pt x="80" y="142"/>
                    <a:pt x="83" y="147"/>
                  </a:cubicBezTo>
                  <a:cubicBezTo>
                    <a:pt x="81" y="152"/>
                    <a:pt x="74" y="146"/>
                    <a:pt x="71" y="151"/>
                  </a:cubicBezTo>
                  <a:cubicBezTo>
                    <a:pt x="64" y="155"/>
                    <a:pt x="56" y="157"/>
                    <a:pt x="50" y="164"/>
                  </a:cubicBezTo>
                  <a:cubicBezTo>
                    <a:pt x="47" y="167"/>
                    <a:pt x="42" y="166"/>
                    <a:pt x="38" y="162"/>
                  </a:cubicBezTo>
                  <a:cubicBezTo>
                    <a:pt x="35" y="157"/>
                    <a:pt x="27" y="154"/>
                    <a:pt x="28" y="145"/>
                  </a:cubicBezTo>
                  <a:cubicBezTo>
                    <a:pt x="30" y="138"/>
                    <a:pt x="22" y="134"/>
                    <a:pt x="24" y="127"/>
                  </a:cubicBezTo>
                  <a:cubicBezTo>
                    <a:pt x="26" y="119"/>
                    <a:pt x="28" y="110"/>
                    <a:pt x="31" y="102"/>
                  </a:cubicBezTo>
                  <a:cubicBezTo>
                    <a:pt x="29" y="97"/>
                    <a:pt x="29" y="91"/>
                    <a:pt x="24" y="91"/>
                  </a:cubicBezTo>
                  <a:cubicBezTo>
                    <a:pt x="18" y="92"/>
                    <a:pt x="25" y="83"/>
                    <a:pt x="25" y="79"/>
                  </a:cubicBezTo>
                  <a:cubicBezTo>
                    <a:pt x="23" y="75"/>
                    <a:pt x="17" y="74"/>
                    <a:pt x="14" y="77"/>
                  </a:cubicBezTo>
                  <a:cubicBezTo>
                    <a:pt x="14" y="78"/>
                    <a:pt x="13" y="78"/>
                    <a:pt x="13" y="78"/>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44" name="Freeform 365">
              <a:extLst>
                <a:ext uri="{FF2B5EF4-FFF2-40B4-BE49-F238E27FC236}">
                  <a16:creationId xmlns:a16="http://schemas.microsoft.com/office/drawing/2014/main" id="{10B29A2B-E739-4935-A961-C70DE3A3CCE7}"/>
                </a:ext>
              </a:extLst>
            </p:cNvPr>
            <p:cNvSpPr>
              <a:spLocks/>
            </p:cNvSpPr>
            <p:nvPr/>
          </p:nvSpPr>
          <p:spPr bwMode="auto">
            <a:xfrm>
              <a:off x="1862489" y="4153565"/>
              <a:ext cx="51304" cy="78787"/>
            </a:xfrm>
            <a:custGeom>
              <a:avLst/>
              <a:gdLst/>
              <a:ahLst/>
              <a:cxnLst>
                <a:cxn ang="0">
                  <a:pos x="15" y="110"/>
                </a:cxn>
                <a:cxn ang="0">
                  <a:pos x="24" y="93"/>
                </a:cxn>
                <a:cxn ang="0">
                  <a:pos x="22" y="83"/>
                </a:cxn>
                <a:cxn ang="0">
                  <a:pos x="12" y="93"/>
                </a:cxn>
                <a:cxn ang="0">
                  <a:pos x="3" y="84"/>
                </a:cxn>
                <a:cxn ang="0">
                  <a:pos x="5" y="67"/>
                </a:cxn>
                <a:cxn ang="0">
                  <a:pos x="3" y="54"/>
                </a:cxn>
                <a:cxn ang="0">
                  <a:pos x="12" y="45"/>
                </a:cxn>
                <a:cxn ang="0">
                  <a:pos x="17" y="30"/>
                </a:cxn>
                <a:cxn ang="0">
                  <a:pos x="17" y="15"/>
                </a:cxn>
                <a:cxn ang="0">
                  <a:pos x="29" y="9"/>
                </a:cxn>
                <a:cxn ang="0">
                  <a:pos x="39" y="0"/>
                </a:cxn>
                <a:cxn ang="0">
                  <a:pos x="63" y="15"/>
                </a:cxn>
                <a:cxn ang="0">
                  <a:pos x="71" y="26"/>
                </a:cxn>
                <a:cxn ang="0">
                  <a:pos x="89" y="23"/>
                </a:cxn>
                <a:cxn ang="0">
                  <a:pos x="100" y="34"/>
                </a:cxn>
                <a:cxn ang="0">
                  <a:pos x="106" y="51"/>
                </a:cxn>
                <a:cxn ang="0">
                  <a:pos x="99" y="65"/>
                </a:cxn>
                <a:cxn ang="0">
                  <a:pos x="78" y="92"/>
                </a:cxn>
                <a:cxn ang="0">
                  <a:pos x="47" y="118"/>
                </a:cxn>
                <a:cxn ang="0">
                  <a:pos x="38" y="144"/>
                </a:cxn>
                <a:cxn ang="0">
                  <a:pos x="28" y="138"/>
                </a:cxn>
                <a:cxn ang="0">
                  <a:pos x="15" y="132"/>
                </a:cxn>
                <a:cxn ang="0">
                  <a:pos x="15" y="117"/>
                </a:cxn>
                <a:cxn ang="0">
                  <a:pos x="15" y="110"/>
                </a:cxn>
              </a:cxnLst>
              <a:rect l="0" t="0" r="r" b="b"/>
              <a:pathLst>
                <a:path w="106" h="149">
                  <a:moveTo>
                    <a:pt x="15" y="110"/>
                  </a:moveTo>
                  <a:cubicBezTo>
                    <a:pt x="20" y="106"/>
                    <a:pt x="22" y="99"/>
                    <a:pt x="24" y="93"/>
                  </a:cubicBezTo>
                  <a:cubicBezTo>
                    <a:pt x="23" y="90"/>
                    <a:pt x="23" y="78"/>
                    <a:pt x="22" y="83"/>
                  </a:cubicBezTo>
                  <a:cubicBezTo>
                    <a:pt x="19" y="87"/>
                    <a:pt x="16" y="93"/>
                    <a:pt x="12" y="93"/>
                  </a:cubicBezTo>
                  <a:cubicBezTo>
                    <a:pt x="9" y="91"/>
                    <a:pt x="1" y="87"/>
                    <a:pt x="3" y="84"/>
                  </a:cubicBezTo>
                  <a:cubicBezTo>
                    <a:pt x="9" y="80"/>
                    <a:pt x="3" y="73"/>
                    <a:pt x="5" y="67"/>
                  </a:cubicBezTo>
                  <a:cubicBezTo>
                    <a:pt x="8" y="62"/>
                    <a:pt x="0" y="57"/>
                    <a:pt x="3" y="54"/>
                  </a:cubicBezTo>
                  <a:cubicBezTo>
                    <a:pt x="6" y="51"/>
                    <a:pt x="14" y="49"/>
                    <a:pt x="12" y="45"/>
                  </a:cubicBezTo>
                  <a:cubicBezTo>
                    <a:pt x="8" y="40"/>
                    <a:pt x="14" y="34"/>
                    <a:pt x="17" y="30"/>
                  </a:cubicBezTo>
                  <a:cubicBezTo>
                    <a:pt x="18" y="25"/>
                    <a:pt x="19" y="20"/>
                    <a:pt x="17" y="15"/>
                  </a:cubicBezTo>
                  <a:cubicBezTo>
                    <a:pt x="19" y="10"/>
                    <a:pt x="25" y="13"/>
                    <a:pt x="29" y="9"/>
                  </a:cubicBezTo>
                  <a:cubicBezTo>
                    <a:pt x="33" y="7"/>
                    <a:pt x="37" y="4"/>
                    <a:pt x="39" y="0"/>
                  </a:cubicBezTo>
                  <a:cubicBezTo>
                    <a:pt x="46" y="6"/>
                    <a:pt x="55" y="10"/>
                    <a:pt x="63" y="15"/>
                  </a:cubicBezTo>
                  <a:cubicBezTo>
                    <a:pt x="65" y="19"/>
                    <a:pt x="66" y="26"/>
                    <a:pt x="71" y="26"/>
                  </a:cubicBezTo>
                  <a:cubicBezTo>
                    <a:pt x="77" y="30"/>
                    <a:pt x="84" y="27"/>
                    <a:pt x="89" y="23"/>
                  </a:cubicBezTo>
                  <a:cubicBezTo>
                    <a:pt x="93" y="27"/>
                    <a:pt x="96" y="31"/>
                    <a:pt x="100" y="34"/>
                  </a:cubicBezTo>
                  <a:cubicBezTo>
                    <a:pt x="102" y="39"/>
                    <a:pt x="105" y="45"/>
                    <a:pt x="106" y="51"/>
                  </a:cubicBezTo>
                  <a:cubicBezTo>
                    <a:pt x="104" y="56"/>
                    <a:pt x="101" y="60"/>
                    <a:pt x="99" y="65"/>
                  </a:cubicBezTo>
                  <a:cubicBezTo>
                    <a:pt x="95" y="77"/>
                    <a:pt x="87" y="86"/>
                    <a:pt x="78" y="92"/>
                  </a:cubicBezTo>
                  <a:cubicBezTo>
                    <a:pt x="66" y="96"/>
                    <a:pt x="52" y="102"/>
                    <a:pt x="47" y="118"/>
                  </a:cubicBezTo>
                  <a:cubicBezTo>
                    <a:pt x="44" y="127"/>
                    <a:pt x="42" y="136"/>
                    <a:pt x="38" y="144"/>
                  </a:cubicBezTo>
                  <a:cubicBezTo>
                    <a:pt x="34" y="149"/>
                    <a:pt x="29" y="143"/>
                    <a:pt x="28" y="138"/>
                  </a:cubicBezTo>
                  <a:cubicBezTo>
                    <a:pt x="27" y="130"/>
                    <a:pt x="19" y="135"/>
                    <a:pt x="15" y="132"/>
                  </a:cubicBezTo>
                  <a:cubicBezTo>
                    <a:pt x="11" y="126"/>
                    <a:pt x="16" y="122"/>
                    <a:pt x="15" y="117"/>
                  </a:cubicBezTo>
                  <a:cubicBezTo>
                    <a:pt x="15" y="114"/>
                    <a:pt x="15" y="112"/>
                    <a:pt x="15" y="110"/>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45" name="Freeform 366">
              <a:extLst>
                <a:ext uri="{FF2B5EF4-FFF2-40B4-BE49-F238E27FC236}">
                  <a16:creationId xmlns:a16="http://schemas.microsoft.com/office/drawing/2014/main" id="{F51DE4EF-6F50-477F-AC34-A87E6176C61B}"/>
                </a:ext>
              </a:extLst>
            </p:cNvPr>
            <p:cNvSpPr>
              <a:spLocks/>
            </p:cNvSpPr>
            <p:nvPr/>
          </p:nvSpPr>
          <p:spPr bwMode="auto">
            <a:xfrm>
              <a:off x="1858823" y="4170056"/>
              <a:ext cx="113601" cy="218040"/>
            </a:xfrm>
            <a:custGeom>
              <a:avLst/>
              <a:gdLst/>
              <a:ahLst/>
              <a:cxnLst>
                <a:cxn ang="0">
                  <a:pos x="213" y="247"/>
                </a:cxn>
                <a:cxn ang="0">
                  <a:pos x="231" y="285"/>
                </a:cxn>
                <a:cxn ang="0">
                  <a:pos x="227" y="320"/>
                </a:cxn>
                <a:cxn ang="0">
                  <a:pos x="219" y="340"/>
                </a:cxn>
                <a:cxn ang="0">
                  <a:pos x="219" y="355"/>
                </a:cxn>
                <a:cxn ang="0">
                  <a:pos x="223" y="380"/>
                </a:cxn>
                <a:cxn ang="0">
                  <a:pos x="215" y="395"/>
                </a:cxn>
                <a:cxn ang="0">
                  <a:pos x="210" y="406"/>
                </a:cxn>
                <a:cxn ang="0">
                  <a:pos x="202" y="418"/>
                </a:cxn>
                <a:cxn ang="0">
                  <a:pos x="194" y="410"/>
                </a:cxn>
                <a:cxn ang="0">
                  <a:pos x="180" y="397"/>
                </a:cxn>
                <a:cxn ang="0">
                  <a:pos x="166" y="385"/>
                </a:cxn>
                <a:cxn ang="0">
                  <a:pos x="132" y="364"/>
                </a:cxn>
                <a:cxn ang="0">
                  <a:pos x="93" y="320"/>
                </a:cxn>
                <a:cxn ang="0">
                  <a:pos x="89" y="297"/>
                </a:cxn>
                <a:cxn ang="0">
                  <a:pos x="73" y="260"/>
                </a:cxn>
                <a:cxn ang="0">
                  <a:pos x="67" y="249"/>
                </a:cxn>
                <a:cxn ang="0">
                  <a:pos x="58" y="223"/>
                </a:cxn>
                <a:cxn ang="0">
                  <a:pos x="34" y="171"/>
                </a:cxn>
                <a:cxn ang="0">
                  <a:pos x="17" y="146"/>
                </a:cxn>
                <a:cxn ang="0">
                  <a:pos x="2" y="137"/>
                </a:cxn>
                <a:cxn ang="0">
                  <a:pos x="10" y="128"/>
                </a:cxn>
                <a:cxn ang="0">
                  <a:pos x="0" y="103"/>
                </a:cxn>
                <a:cxn ang="0">
                  <a:pos x="16" y="82"/>
                </a:cxn>
                <a:cxn ang="0">
                  <a:pos x="21" y="86"/>
                </a:cxn>
                <a:cxn ang="0">
                  <a:pos x="21" y="100"/>
                </a:cxn>
                <a:cxn ang="0">
                  <a:pos x="34" y="105"/>
                </a:cxn>
                <a:cxn ang="0">
                  <a:pos x="44" y="112"/>
                </a:cxn>
                <a:cxn ang="0">
                  <a:pos x="57" y="78"/>
                </a:cxn>
                <a:cxn ang="0">
                  <a:pos x="86" y="59"/>
                </a:cxn>
                <a:cxn ang="0">
                  <a:pos x="108" y="26"/>
                </a:cxn>
                <a:cxn ang="0">
                  <a:pos x="110" y="12"/>
                </a:cxn>
                <a:cxn ang="0">
                  <a:pos x="111" y="3"/>
                </a:cxn>
                <a:cxn ang="0">
                  <a:pos x="129" y="22"/>
                </a:cxn>
                <a:cxn ang="0">
                  <a:pos x="141" y="33"/>
                </a:cxn>
                <a:cxn ang="0">
                  <a:pos x="147" y="45"/>
                </a:cxn>
                <a:cxn ang="0">
                  <a:pos x="153" y="55"/>
                </a:cxn>
                <a:cxn ang="0">
                  <a:pos x="171" y="56"/>
                </a:cxn>
                <a:cxn ang="0">
                  <a:pos x="181" y="55"/>
                </a:cxn>
                <a:cxn ang="0">
                  <a:pos x="193" y="54"/>
                </a:cxn>
                <a:cxn ang="0">
                  <a:pos x="205" y="63"/>
                </a:cxn>
                <a:cxn ang="0">
                  <a:pos x="195" y="85"/>
                </a:cxn>
                <a:cxn ang="0">
                  <a:pos x="205" y="91"/>
                </a:cxn>
                <a:cxn ang="0">
                  <a:pos x="204" y="99"/>
                </a:cxn>
                <a:cxn ang="0">
                  <a:pos x="190" y="100"/>
                </a:cxn>
                <a:cxn ang="0">
                  <a:pos x="176" y="104"/>
                </a:cxn>
                <a:cxn ang="0">
                  <a:pos x="157" y="116"/>
                </a:cxn>
                <a:cxn ang="0">
                  <a:pos x="149" y="135"/>
                </a:cxn>
                <a:cxn ang="0">
                  <a:pos x="148" y="150"/>
                </a:cxn>
                <a:cxn ang="0">
                  <a:pos x="136" y="165"/>
                </a:cxn>
                <a:cxn ang="0">
                  <a:pos x="144" y="187"/>
                </a:cxn>
                <a:cxn ang="0">
                  <a:pos x="153" y="205"/>
                </a:cxn>
                <a:cxn ang="0">
                  <a:pos x="155" y="214"/>
                </a:cxn>
                <a:cxn ang="0">
                  <a:pos x="167" y="223"/>
                </a:cxn>
                <a:cxn ang="0">
                  <a:pos x="177" y="227"/>
                </a:cxn>
                <a:cxn ang="0">
                  <a:pos x="196" y="216"/>
                </a:cxn>
                <a:cxn ang="0">
                  <a:pos x="195" y="244"/>
                </a:cxn>
                <a:cxn ang="0">
                  <a:pos x="205" y="250"/>
                </a:cxn>
                <a:cxn ang="0">
                  <a:pos x="213" y="247"/>
                </a:cxn>
              </a:cxnLst>
              <a:rect l="0" t="0" r="r" b="b"/>
              <a:pathLst>
                <a:path w="231" h="422">
                  <a:moveTo>
                    <a:pt x="213" y="247"/>
                  </a:moveTo>
                  <a:cubicBezTo>
                    <a:pt x="219" y="260"/>
                    <a:pt x="226" y="272"/>
                    <a:pt x="231" y="285"/>
                  </a:cubicBezTo>
                  <a:cubicBezTo>
                    <a:pt x="225" y="295"/>
                    <a:pt x="223" y="309"/>
                    <a:pt x="227" y="320"/>
                  </a:cubicBezTo>
                  <a:cubicBezTo>
                    <a:pt x="227" y="328"/>
                    <a:pt x="218" y="332"/>
                    <a:pt x="219" y="340"/>
                  </a:cubicBezTo>
                  <a:cubicBezTo>
                    <a:pt x="222" y="345"/>
                    <a:pt x="222" y="350"/>
                    <a:pt x="219" y="355"/>
                  </a:cubicBezTo>
                  <a:cubicBezTo>
                    <a:pt x="217" y="364"/>
                    <a:pt x="227" y="371"/>
                    <a:pt x="223" y="380"/>
                  </a:cubicBezTo>
                  <a:cubicBezTo>
                    <a:pt x="220" y="385"/>
                    <a:pt x="213" y="387"/>
                    <a:pt x="215" y="395"/>
                  </a:cubicBezTo>
                  <a:cubicBezTo>
                    <a:pt x="220" y="402"/>
                    <a:pt x="209" y="399"/>
                    <a:pt x="210" y="406"/>
                  </a:cubicBezTo>
                  <a:cubicBezTo>
                    <a:pt x="209" y="412"/>
                    <a:pt x="207" y="417"/>
                    <a:pt x="202" y="418"/>
                  </a:cubicBezTo>
                  <a:cubicBezTo>
                    <a:pt x="197" y="422"/>
                    <a:pt x="199" y="410"/>
                    <a:pt x="194" y="410"/>
                  </a:cubicBezTo>
                  <a:cubicBezTo>
                    <a:pt x="189" y="406"/>
                    <a:pt x="181" y="406"/>
                    <a:pt x="180" y="397"/>
                  </a:cubicBezTo>
                  <a:cubicBezTo>
                    <a:pt x="178" y="389"/>
                    <a:pt x="171" y="389"/>
                    <a:pt x="166" y="385"/>
                  </a:cubicBezTo>
                  <a:cubicBezTo>
                    <a:pt x="155" y="377"/>
                    <a:pt x="144" y="369"/>
                    <a:pt x="132" y="364"/>
                  </a:cubicBezTo>
                  <a:cubicBezTo>
                    <a:pt x="118" y="351"/>
                    <a:pt x="102" y="340"/>
                    <a:pt x="93" y="320"/>
                  </a:cubicBezTo>
                  <a:cubicBezTo>
                    <a:pt x="94" y="312"/>
                    <a:pt x="94" y="303"/>
                    <a:pt x="89" y="297"/>
                  </a:cubicBezTo>
                  <a:cubicBezTo>
                    <a:pt x="82" y="286"/>
                    <a:pt x="79" y="272"/>
                    <a:pt x="73" y="260"/>
                  </a:cubicBezTo>
                  <a:cubicBezTo>
                    <a:pt x="69" y="257"/>
                    <a:pt x="65" y="255"/>
                    <a:pt x="67" y="249"/>
                  </a:cubicBezTo>
                  <a:cubicBezTo>
                    <a:pt x="67" y="239"/>
                    <a:pt x="61" y="231"/>
                    <a:pt x="58" y="223"/>
                  </a:cubicBezTo>
                  <a:cubicBezTo>
                    <a:pt x="50" y="205"/>
                    <a:pt x="44" y="186"/>
                    <a:pt x="34" y="171"/>
                  </a:cubicBezTo>
                  <a:cubicBezTo>
                    <a:pt x="28" y="162"/>
                    <a:pt x="25" y="150"/>
                    <a:pt x="17" y="146"/>
                  </a:cubicBezTo>
                  <a:cubicBezTo>
                    <a:pt x="12" y="142"/>
                    <a:pt x="6" y="141"/>
                    <a:pt x="2" y="137"/>
                  </a:cubicBezTo>
                  <a:cubicBezTo>
                    <a:pt x="4" y="131"/>
                    <a:pt x="12" y="136"/>
                    <a:pt x="10" y="128"/>
                  </a:cubicBezTo>
                  <a:cubicBezTo>
                    <a:pt x="7" y="120"/>
                    <a:pt x="0" y="113"/>
                    <a:pt x="0" y="103"/>
                  </a:cubicBezTo>
                  <a:cubicBezTo>
                    <a:pt x="3" y="94"/>
                    <a:pt x="10" y="88"/>
                    <a:pt x="16" y="82"/>
                  </a:cubicBezTo>
                  <a:cubicBezTo>
                    <a:pt x="20" y="78"/>
                    <a:pt x="22" y="78"/>
                    <a:pt x="21" y="86"/>
                  </a:cubicBezTo>
                  <a:cubicBezTo>
                    <a:pt x="21" y="90"/>
                    <a:pt x="17" y="96"/>
                    <a:pt x="21" y="100"/>
                  </a:cubicBezTo>
                  <a:cubicBezTo>
                    <a:pt x="26" y="102"/>
                    <a:pt x="32" y="98"/>
                    <a:pt x="34" y="105"/>
                  </a:cubicBezTo>
                  <a:cubicBezTo>
                    <a:pt x="35" y="110"/>
                    <a:pt x="40" y="117"/>
                    <a:pt x="44" y="112"/>
                  </a:cubicBezTo>
                  <a:cubicBezTo>
                    <a:pt x="50" y="102"/>
                    <a:pt x="51" y="89"/>
                    <a:pt x="57" y="78"/>
                  </a:cubicBezTo>
                  <a:cubicBezTo>
                    <a:pt x="64" y="66"/>
                    <a:pt x="76" y="64"/>
                    <a:pt x="86" y="59"/>
                  </a:cubicBezTo>
                  <a:cubicBezTo>
                    <a:pt x="96" y="51"/>
                    <a:pt x="104" y="40"/>
                    <a:pt x="108" y="26"/>
                  </a:cubicBezTo>
                  <a:cubicBezTo>
                    <a:pt x="111" y="22"/>
                    <a:pt x="113" y="17"/>
                    <a:pt x="110" y="12"/>
                  </a:cubicBezTo>
                  <a:cubicBezTo>
                    <a:pt x="109" y="8"/>
                    <a:pt x="103" y="0"/>
                    <a:pt x="111" y="3"/>
                  </a:cubicBezTo>
                  <a:cubicBezTo>
                    <a:pt x="119" y="4"/>
                    <a:pt x="127" y="11"/>
                    <a:pt x="129" y="22"/>
                  </a:cubicBezTo>
                  <a:cubicBezTo>
                    <a:pt x="132" y="26"/>
                    <a:pt x="138" y="29"/>
                    <a:pt x="141" y="33"/>
                  </a:cubicBezTo>
                  <a:cubicBezTo>
                    <a:pt x="143" y="38"/>
                    <a:pt x="142" y="45"/>
                    <a:pt x="147" y="45"/>
                  </a:cubicBezTo>
                  <a:cubicBezTo>
                    <a:pt x="153" y="43"/>
                    <a:pt x="151" y="53"/>
                    <a:pt x="153" y="55"/>
                  </a:cubicBezTo>
                  <a:cubicBezTo>
                    <a:pt x="159" y="57"/>
                    <a:pt x="165" y="57"/>
                    <a:pt x="171" y="56"/>
                  </a:cubicBezTo>
                  <a:cubicBezTo>
                    <a:pt x="175" y="51"/>
                    <a:pt x="177" y="49"/>
                    <a:pt x="181" y="55"/>
                  </a:cubicBezTo>
                  <a:cubicBezTo>
                    <a:pt x="185" y="59"/>
                    <a:pt x="188" y="48"/>
                    <a:pt x="193" y="54"/>
                  </a:cubicBezTo>
                  <a:cubicBezTo>
                    <a:pt x="197" y="57"/>
                    <a:pt x="201" y="60"/>
                    <a:pt x="205" y="63"/>
                  </a:cubicBezTo>
                  <a:cubicBezTo>
                    <a:pt x="203" y="71"/>
                    <a:pt x="198" y="78"/>
                    <a:pt x="195" y="85"/>
                  </a:cubicBezTo>
                  <a:cubicBezTo>
                    <a:pt x="200" y="84"/>
                    <a:pt x="203" y="85"/>
                    <a:pt x="205" y="91"/>
                  </a:cubicBezTo>
                  <a:cubicBezTo>
                    <a:pt x="209" y="94"/>
                    <a:pt x="210" y="102"/>
                    <a:pt x="204" y="99"/>
                  </a:cubicBezTo>
                  <a:cubicBezTo>
                    <a:pt x="200" y="97"/>
                    <a:pt x="194" y="94"/>
                    <a:pt x="190" y="100"/>
                  </a:cubicBezTo>
                  <a:cubicBezTo>
                    <a:pt x="186" y="105"/>
                    <a:pt x="180" y="100"/>
                    <a:pt x="176" y="104"/>
                  </a:cubicBezTo>
                  <a:cubicBezTo>
                    <a:pt x="169" y="107"/>
                    <a:pt x="163" y="111"/>
                    <a:pt x="157" y="116"/>
                  </a:cubicBezTo>
                  <a:cubicBezTo>
                    <a:pt x="153" y="120"/>
                    <a:pt x="153" y="129"/>
                    <a:pt x="149" y="135"/>
                  </a:cubicBezTo>
                  <a:cubicBezTo>
                    <a:pt x="146" y="139"/>
                    <a:pt x="154" y="147"/>
                    <a:pt x="148" y="150"/>
                  </a:cubicBezTo>
                  <a:cubicBezTo>
                    <a:pt x="144" y="155"/>
                    <a:pt x="137" y="156"/>
                    <a:pt x="136" y="165"/>
                  </a:cubicBezTo>
                  <a:cubicBezTo>
                    <a:pt x="135" y="173"/>
                    <a:pt x="142" y="179"/>
                    <a:pt x="144" y="187"/>
                  </a:cubicBezTo>
                  <a:cubicBezTo>
                    <a:pt x="147" y="193"/>
                    <a:pt x="150" y="199"/>
                    <a:pt x="153" y="205"/>
                  </a:cubicBezTo>
                  <a:cubicBezTo>
                    <a:pt x="151" y="210"/>
                    <a:pt x="147" y="215"/>
                    <a:pt x="155" y="214"/>
                  </a:cubicBezTo>
                  <a:cubicBezTo>
                    <a:pt x="159" y="214"/>
                    <a:pt x="166" y="215"/>
                    <a:pt x="167" y="223"/>
                  </a:cubicBezTo>
                  <a:cubicBezTo>
                    <a:pt x="166" y="230"/>
                    <a:pt x="174" y="226"/>
                    <a:pt x="177" y="227"/>
                  </a:cubicBezTo>
                  <a:cubicBezTo>
                    <a:pt x="185" y="229"/>
                    <a:pt x="189" y="218"/>
                    <a:pt x="196" y="216"/>
                  </a:cubicBezTo>
                  <a:cubicBezTo>
                    <a:pt x="196" y="225"/>
                    <a:pt x="195" y="235"/>
                    <a:pt x="195" y="244"/>
                  </a:cubicBezTo>
                  <a:cubicBezTo>
                    <a:pt x="196" y="250"/>
                    <a:pt x="201" y="253"/>
                    <a:pt x="205" y="250"/>
                  </a:cubicBezTo>
                  <a:cubicBezTo>
                    <a:pt x="208" y="249"/>
                    <a:pt x="211" y="247"/>
                    <a:pt x="213" y="247"/>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46" name="Freeform 367">
              <a:extLst>
                <a:ext uri="{FF2B5EF4-FFF2-40B4-BE49-F238E27FC236}">
                  <a16:creationId xmlns:a16="http://schemas.microsoft.com/office/drawing/2014/main" id="{44AC42DB-A24B-4D64-AF54-0BCE54F6A40B}"/>
                </a:ext>
              </a:extLst>
            </p:cNvPr>
            <p:cNvSpPr>
              <a:spLocks/>
            </p:cNvSpPr>
            <p:nvPr/>
          </p:nvSpPr>
          <p:spPr bwMode="auto">
            <a:xfrm>
              <a:off x="1963263" y="4283656"/>
              <a:ext cx="109935" cy="159408"/>
            </a:xfrm>
            <a:custGeom>
              <a:avLst/>
              <a:gdLst/>
              <a:ahLst/>
              <a:cxnLst>
                <a:cxn ang="0">
                  <a:pos x="0" y="28"/>
                </a:cxn>
                <a:cxn ang="0">
                  <a:pos x="19" y="33"/>
                </a:cxn>
                <a:cxn ang="0">
                  <a:pos x="31" y="24"/>
                </a:cxn>
                <a:cxn ang="0">
                  <a:pos x="47" y="13"/>
                </a:cxn>
                <a:cxn ang="0">
                  <a:pos x="67" y="3"/>
                </a:cxn>
                <a:cxn ang="0">
                  <a:pos x="78" y="7"/>
                </a:cxn>
                <a:cxn ang="0">
                  <a:pos x="81" y="44"/>
                </a:cxn>
                <a:cxn ang="0">
                  <a:pos x="98" y="65"/>
                </a:cxn>
                <a:cxn ang="0">
                  <a:pos x="114" y="67"/>
                </a:cxn>
                <a:cxn ang="0">
                  <a:pos x="128" y="78"/>
                </a:cxn>
                <a:cxn ang="0">
                  <a:pos x="138" y="84"/>
                </a:cxn>
                <a:cxn ang="0">
                  <a:pos x="151" y="90"/>
                </a:cxn>
                <a:cxn ang="0">
                  <a:pos x="167" y="96"/>
                </a:cxn>
                <a:cxn ang="0">
                  <a:pos x="168" y="113"/>
                </a:cxn>
                <a:cxn ang="0">
                  <a:pos x="172" y="151"/>
                </a:cxn>
                <a:cxn ang="0">
                  <a:pos x="186" y="152"/>
                </a:cxn>
                <a:cxn ang="0">
                  <a:pos x="204" y="153"/>
                </a:cxn>
                <a:cxn ang="0">
                  <a:pos x="204" y="171"/>
                </a:cxn>
                <a:cxn ang="0">
                  <a:pos x="215" y="184"/>
                </a:cxn>
                <a:cxn ang="0">
                  <a:pos x="214" y="216"/>
                </a:cxn>
                <a:cxn ang="0">
                  <a:pos x="207" y="231"/>
                </a:cxn>
                <a:cxn ang="0">
                  <a:pos x="189" y="220"/>
                </a:cxn>
                <a:cxn ang="0">
                  <a:pos x="173" y="219"/>
                </a:cxn>
                <a:cxn ang="0">
                  <a:pos x="159" y="224"/>
                </a:cxn>
                <a:cxn ang="0">
                  <a:pos x="145" y="228"/>
                </a:cxn>
                <a:cxn ang="0">
                  <a:pos x="135" y="248"/>
                </a:cxn>
                <a:cxn ang="0">
                  <a:pos x="132" y="264"/>
                </a:cxn>
                <a:cxn ang="0">
                  <a:pos x="126" y="284"/>
                </a:cxn>
                <a:cxn ang="0">
                  <a:pos x="105" y="282"/>
                </a:cxn>
                <a:cxn ang="0">
                  <a:pos x="97" y="301"/>
                </a:cxn>
                <a:cxn ang="0">
                  <a:pos x="87" y="284"/>
                </a:cxn>
                <a:cxn ang="0">
                  <a:pos x="65" y="280"/>
                </a:cxn>
                <a:cxn ang="0">
                  <a:pos x="55" y="288"/>
                </a:cxn>
                <a:cxn ang="0">
                  <a:pos x="43" y="303"/>
                </a:cxn>
                <a:cxn ang="0">
                  <a:pos x="33" y="298"/>
                </a:cxn>
                <a:cxn ang="0">
                  <a:pos x="21" y="254"/>
                </a:cxn>
                <a:cxn ang="0">
                  <a:pos x="19" y="236"/>
                </a:cxn>
                <a:cxn ang="0">
                  <a:pos x="19" y="220"/>
                </a:cxn>
                <a:cxn ang="0">
                  <a:pos x="11" y="197"/>
                </a:cxn>
                <a:cxn ang="0">
                  <a:pos x="2" y="171"/>
                </a:cxn>
                <a:cxn ang="0">
                  <a:pos x="11" y="154"/>
                </a:cxn>
                <a:cxn ang="0">
                  <a:pos x="7" y="132"/>
                </a:cxn>
                <a:cxn ang="0">
                  <a:pos x="7" y="116"/>
                </a:cxn>
                <a:cxn ang="0">
                  <a:pos x="13" y="97"/>
                </a:cxn>
                <a:cxn ang="0">
                  <a:pos x="18" y="66"/>
                </a:cxn>
                <a:cxn ang="0">
                  <a:pos x="0" y="28"/>
                </a:cxn>
              </a:cxnLst>
              <a:rect l="0" t="0" r="r" b="b"/>
              <a:pathLst>
                <a:path w="219" h="305">
                  <a:moveTo>
                    <a:pt x="0" y="28"/>
                  </a:moveTo>
                  <a:cubicBezTo>
                    <a:pt x="7" y="28"/>
                    <a:pt x="13" y="33"/>
                    <a:pt x="19" y="33"/>
                  </a:cubicBezTo>
                  <a:cubicBezTo>
                    <a:pt x="24" y="31"/>
                    <a:pt x="26" y="22"/>
                    <a:pt x="31" y="24"/>
                  </a:cubicBezTo>
                  <a:cubicBezTo>
                    <a:pt x="38" y="25"/>
                    <a:pt x="42" y="17"/>
                    <a:pt x="47" y="13"/>
                  </a:cubicBezTo>
                  <a:cubicBezTo>
                    <a:pt x="53" y="8"/>
                    <a:pt x="60" y="3"/>
                    <a:pt x="67" y="3"/>
                  </a:cubicBezTo>
                  <a:cubicBezTo>
                    <a:pt x="71" y="5"/>
                    <a:pt x="79" y="0"/>
                    <a:pt x="78" y="7"/>
                  </a:cubicBezTo>
                  <a:cubicBezTo>
                    <a:pt x="78" y="19"/>
                    <a:pt x="75" y="33"/>
                    <a:pt x="81" y="44"/>
                  </a:cubicBezTo>
                  <a:cubicBezTo>
                    <a:pt x="85" y="52"/>
                    <a:pt x="91" y="59"/>
                    <a:pt x="98" y="65"/>
                  </a:cubicBezTo>
                  <a:cubicBezTo>
                    <a:pt x="103" y="66"/>
                    <a:pt x="109" y="64"/>
                    <a:pt x="114" y="67"/>
                  </a:cubicBezTo>
                  <a:cubicBezTo>
                    <a:pt x="120" y="69"/>
                    <a:pt x="123" y="76"/>
                    <a:pt x="128" y="78"/>
                  </a:cubicBezTo>
                  <a:cubicBezTo>
                    <a:pt x="133" y="78"/>
                    <a:pt x="138" y="77"/>
                    <a:pt x="138" y="84"/>
                  </a:cubicBezTo>
                  <a:cubicBezTo>
                    <a:pt x="140" y="91"/>
                    <a:pt x="147" y="91"/>
                    <a:pt x="151" y="90"/>
                  </a:cubicBezTo>
                  <a:cubicBezTo>
                    <a:pt x="157" y="90"/>
                    <a:pt x="163" y="91"/>
                    <a:pt x="167" y="96"/>
                  </a:cubicBezTo>
                  <a:cubicBezTo>
                    <a:pt x="167" y="101"/>
                    <a:pt x="167" y="107"/>
                    <a:pt x="168" y="113"/>
                  </a:cubicBezTo>
                  <a:cubicBezTo>
                    <a:pt x="169" y="125"/>
                    <a:pt x="169" y="138"/>
                    <a:pt x="172" y="151"/>
                  </a:cubicBezTo>
                  <a:cubicBezTo>
                    <a:pt x="176" y="153"/>
                    <a:pt x="182" y="151"/>
                    <a:pt x="186" y="152"/>
                  </a:cubicBezTo>
                  <a:cubicBezTo>
                    <a:pt x="192" y="152"/>
                    <a:pt x="198" y="152"/>
                    <a:pt x="204" y="153"/>
                  </a:cubicBezTo>
                  <a:cubicBezTo>
                    <a:pt x="205" y="159"/>
                    <a:pt x="199" y="166"/>
                    <a:pt x="204" y="171"/>
                  </a:cubicBezTo>
                  <a:cubicBezTo>
                    <a:pt x="207" y="176"/>
                    <a:pt x="213" y="176"/>
                    <a:pt x="215" y="184"/>
                  </a:cubicBezTo>
                  <a:cubicBezTo>
                    <a:pt x="219" y="194"/>
                    <a:pt x="216" y="206"/>
                    <a:pt x="214" y="216"/>
                  </a:cubicBezTo>
                  <a:cubicBezTo>
                    <a:pt x="212" y="221"/>
                    <a:pt x="210" y="226"/>
                    <a:pt x="207" y="231"/>
                  </a:cubicBezTo>
                  <a:cubicBezTo>
                    <a:pt x="202" y="227"/>
                    <a:pt x="195" y="222"/>
                    <a:pt x="189" y="220"/>
                  </a:cubicBezTo>
                  <a:cubicBezTo>
                    <a:pt x="184" y="219"/>
                    <a:pt x="179" y="220"/>
                    <a:pt x="173" y="219"/>
                  </a:cubicBezTo>
                  <a:cubicBezTo>
                    <a:pt x="170" y="223"/>
                    <a:pt x="164" y="222"/>
                    <a:pt x="159" y="224"/>
                  </a:cubicBezTo>
                  <a:cubicBezTo>
                    <a:pt x="155" y="224"/>
                    <a:pt x="149" y="226"/>
                    <a:pt x="145" y="228"/>
                  </a:cubicBezTo>
                  <a:cubicBezTo>
                    <a:pt x="141" y="234"/>
                    <a:pt x="138" y="241"/>
                    <a:pt x="135" y="248"/>
                  </a:cubicBezTo>
                  <a:cubicBezTo>
                    <a:pt x="133" y="253"/>
                    <a:pt x="135" y="259"/>
                    <a:pt x="132" y="264"/>
                  </a:cubicBezTo>
                  <a:cubicBezTo>
                    <a:pt x="130" y="271"/>
                    <a:pt x="129" y="278"/>
                    <a:pt x="126" y="284"/>
                  </a:cubicBezTo>
                  <a:cubicBezTo>
                    <a:pt x="120" y="282"/>
                    <a:pt x="112" y="282"/>
                    <a:pt x="105" y="282"/>
                  </a:cubicBezTo>
                  <a:cubicBezTo>
                    <a:pt x="103" y="288"/>
                    <a:pt x="100" y="295"/>
                    <a:pt x="97" y="301"/>
                  </a:cubicBezTo>
                  <a:cubicBezTo>
                    <a:pt x="95" y="294"/>
                    <a:pt x="93" y="286"/>
                    <a:pt x="87" y="284"/>
                  </a:cubicBezTo>
                  <a:cubicBezTo>
                    <a:pt x="80" y="282"/>
                    <a:pt x="71" y="288"/>
                    <a:pt x="65" y="280"/>
                  </a:cubicBezTo>
                  <a:cubicBezTo>
                    <a:pt x="61" y="277"/>
                    <a:pt x="58" y="286"/>
                    <a:pt x="55" y="288"/>
                  </a:cubicBezTo>
                  <a:cubicBezTo>
                    <a:pt x="51" y="293"/>
                    <a:pt x="48" y="299"/>
                    <a:pt x="43" y="303"/>
                  </a:cubicBezTo>
                  <a:cubicBezTo>
                    <a:pt x="39" y="303"/>
                    <a:pt x="32" y="305"/>
                    <a:pt x="33" y="298"/>
                  </a:cubicBezTo>
                  <a:cubicBezTo>
                    <a:pt x="30" y="282"/>
                    <a:pt x="29" y="266"/>
                    <a:pt x="21" y="254"/>
                  </a:cubicBezTo>
                  <a:cubicBezTo>
                    <a:pt x="17" y="248"/>
                    <a:pt x="17" y="242"/>
                    <a:pt x="19" y="236"/>
                  </a:cubicBezTo>
                  <a:cubicBezTo>
                    <a:pt x="20" y="230"/>
                    <a:pt x="24" y="223"/>
                    <a:pt x="19" y="220"/>
                  </a:cubicBezTo>
                  <a:cubicBezTo>
                    <a:pt x="13" y="215"/>
                    <a:pt x="13" y="205"/>
                    <a:pt x="11" y="197"/>
                  </a:cubicBezTo>
                  <a:cubicBezTo>
                    <a:pt x="9" y="188"/>
                    <a:pt x="1" y="182"/>
                    <a:pt x="2" y="171"/>
                  </a:cubicBezTo>
                  <a:cubicBezTo>
                    <a:pt x="4" y="165"/>
                    <a:pt x="12" y="162"/>
                    <a:pt x="11" y="154"/>
                  </a:cubicBezTo>
                  <a:cubicBezTo>
                    <a:pt x="9" y="147"/>
                    <a:pt x="3" y="139"/>
                    <a:pt x="7" y="132"/>
                  </a:cubicBezTo>
                  <a:cubicBezTo>
                    <a:pt x="11" y="127"/>
                    <a:pt x="4" y="121"/>
                    <a:pt x="7" y="116"/>
                  </a:cubicBezTo>
                  <a:cubicBezTo>
                    <a:pt x="10" y="111"/>
                    <a:pt x="16" y="105"/>
                    <a:pt x="13" y="97"/>
                  </a:cubicBezTo>
                  <a:cubicBezTo>
                    <a:pt x="10" y="87"/>
                    <a:pt x="13" y="75"/>
                    <a:pt x="18" y="66"/>
                  </a:cubicBezTo>
                  <a:cubicBezTo>
                    <a:pt x="13" y="53"/>
                    <a:pt x="6" y="41"/>
                    <a:pt x="0" y="28"/>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47" name="Freeform 368">
              <a:extLst>
                <a:ext uri="{FF2B5EF4-FFF2-40B4-BE49-F238E27FC236}">
                  <a16:creationId xmlns:a16="http://schemas.microsoft.com/office/drawing/2014/main" id="{571A86FB-5CFF-4797-85E2-019A96A054B9}"/>
                </a:ext>
              </a:extLst>
            </p:cNvPr>
            <p:cNvSpPr>
              <a:spLocks/>
            </p:cNvSpPr>
            <p:nvPr/>
          </p:nvSpPr>
          <p:spPr bwMode="auto">
            <a:xfrm>
              <a:off x="2025560" y="4395424"/>
              <a:ext cx="76954" cy="98942"/>
            </a:xfrm>
            <a:custGeom>
              <a:avLst/>
              <a:gdLst/>
              <a:ahLst/>
              <a:cxnLst>
                <a:cxn ang="0">
                  <a:pos x="145" y="149"/>
                </a:cxn>
                <a:cxn ang="0">
                  <a:pos x="141" y="168"/>
                </a:cxn>
                <a:cxn ang="0">
                  <a:pos x="125" y="188"/>
                </a:cxn>
                <a:cxn ang="0">
                  <a:pos x="112" y="185"/>
                </a:cxn>
                <a:cxn ang="0">
                  <a:pos x="87" y="182"/>
                </a:cxn>
                <a:cxn ang="0">
                  <a:pos x="71" y="185"/>
                </a:cxn>
                <a:cxn ang="0">
                  <a:pos x="80" y="171"/>
                </a:cxn>
                <a:cxn ang="0">
                  <a:pos x="83" y="157"/>
                </a:cxn>
                <a:cxn ang="0">
                  <a:pos x="89" y="140"/>
                </a:cxn>
                <a:cxn ang="0">
                  <a:pos x="67" y="127"/>
                </a:cxn>
                <a:cxn ang="0">
                  <a:pos x="38" y="109"/>
                </a:cxn>
                <a:cxn ang="0">
                  <a:pos x="10" y="81"/>
                </a:cxn>
                <a:cxn ang="0">
                  <a:pos x="1" y="68"/>
                </a:cxn>
                <a:cxn ang="0">
                  <a:pos x="5" y="54"/>
                </a:cxn>
                <a:cxn ang="0">
                  <a:pos x="8" y="33"/>
                </a:cxn>
                <a:cxn ang="0">
                  <a:pos x="17" y="14"/>
                </a:cxn>
                <a:cxn ang="0">
                  <a:pos x="29" y="7"/>
                </a:cxn>
                <a:cxn ang="0">
                  <a:pos x="48" y="2"/>
                </a:cxn>
                <a:cxn ang="0">
                  <a:pos x="70" y="6"/>
                </a:cxn>
                <a:cxn ang="0">
                  <a:pos x="84" y="22"/>
                </a:cxn>
                <a:cxn ang="0">
                  <a:pos x="89" y="40"/>
                </a:cxn>
                <a:cxn ang="0">
                  <a:pos x="87" y="67"/>
                </a:cxn>
                <a:cxn ang="0">
                  <a:pos x="107" y="71"/>
                </a:cxn>
                <a:cxn ang="0">
                  <a:pos x="119" y="69"/>
                </a:cxn>
                <a:cxn ang="0">
                  <a:pos x="128" y="78"/>
                </a:cxn>
                <a:cxn ang="0">
                  <a:pos x="134" y="110"/>
                </a:cxn>
                <a:cxn ang="0">
                  <a:pos x="150" y="109"/>
                </a:cxn>
                <a:cxn ang="0">
                  <a:pos x="149" y="122"/>
                </a:cxn>
                <a:cxn ang="0">
                  <a:pos x="145" y="149"/>
                </a:cxn>
              </a:cxnLst>
              <a:rect l="0" t="0" r="r" b="b"/>
              <a:pathLst>
                <a:path w="155" h="188">
                  <a:moveTo>
                    <a:pt x="145" y="149"/>
                  </a:moveTo>
                  <a:cubicBezTo>
                    <a:pt x="145" y="155"/>
                    <a:pt x="143" y="162"/>
                    <a:pt x="141" y="168"/>
                  </a:cubicBezTo>
                  <a:cubicBezTo>
                    <a:pt x="137" y="176"/>
                    <a:pt x="128" y="179"/>
                    <a:pt x="125" y="188"/>
                  </a:cubicBezTo>
                  <a:cubicBezTo>
                    <a:pt x="121" y="184"/>
                    <a:pt x="116" y="181"/>
                    <a:pt x="112" y="185"/>
                  </a:cubicBezTo>
                  <a:cubicBezTo>
                    <a:pt x="104" y="188"/>
                    <a:pt x="95" y="186"/>
                    <a:pt x="87" y="182"/>
                  </a:cubicBezTo>
                  <a:cubicBezTo>
                    <a:pt x="82" y="180"/>
                    <a:pt x="77" y="186"/>
                    <a:pt x="71" y="185"/>
                  </a:cubicBezTo>
                  <a:cubicBezTo>
                    <a:pt x="72" y="179"/>
                    <a:pt x="79" y="177"/>
                    <a:pt x="80" y="171"/>
                  </a:cubicBezTo>
                  <a:cubicBezTo>
                    <a:pt x="77" y="166"/>
                    <a:pt x="80" y="161"/>
                    <a:pt x="83" y="157"/>
                  </a:cubicBezTo>
                  <a:cubicBezTo>
                    <a:pt x="85" y="151"/>
                    <a:pt x="88" y="146"/>
                    <a:pt x="89" y="140"/>
                  </a:cubicBezTo>
                  <a:cubicBezTo>
                    <a:pt x="82" y="134"/>
                    <a:pt x="74" y="132"/>
                    <a:pt x="67" y="127"/>
                  </a:cubicBezTo>
                  <a:cubicBezTo>
                    <a:pt x="57" y="121"/>
                    <a:pt x="50" y="110"/>
                    <a:pt x="38" y="109"/>
                  </a:cubicBezTo>
                  <a:cubicBezTo>
                    <a:pt x="26" y="106"/>
                    <a:pt x="19" y="91"/>
                    <a:pt x="10" y="81"/>
                  </a:cubicBezTo>
                  <a:cubicBezTo>
                    <a:pt x="7" y="76"/>
                    <a:pt x="4" y="71"/>
                    <a:pt x="1" y="68"/>
                  </a:cubicBezTo>
                  <a:cubicBezTo>
                    <a:pt x="0" y="65"/>
                    <a:pt x="4" y="58"/>
                    <a:pt x="5" y="54"/>
                  </a:cubicBezTo>
                  <a:cubicBezTo>
                    <a:pt x="6" y="47"/>
                    <a:pt x="9" y="40"/>
                    <a:pt x="8" y="33"/>
                  </a:cubicBezTo>
                  <a:cubicBezTo>
                    <a:pt x="9" y="26"/>
                    <a:pt x="14" y="21"/>
                    <a:pt x="17" y="14"/>
                  </a:cubicBezTo>
                  <a:cubicBezTo>
                    <a:pt x="19" y="8"/>
                    <a:pt x="25" y="9"/>
                    <a:pt x="29" y="7"/>
                  </a:cubicBezTo>
                  <a:cubicBezTo>
                    <a:pt x="36" y="6"/>
                    <a:pt x="43" y="6"/>
                    <a:pt x="48" y="2"/>
                  </a:cubicBezTo>
                  <a:cubicBezTo>
                    <a:pt x="55" y="3"/>
                    <a:pt x="63" y="0"/>
                    <a:pt x="70" y="6"/>
                  </a:cubicBezTo>
                  <a:cubicBezTo>
                    <a:pt x="75" y="10"/>
                    <a:pt x="84" y="12"/>
                    <a:pt x="84" y="22"/>
                  </a:cubicBezTo>
                  <a:cubicBezTo>
                    <a:pt x="84" y="28"/>
                    <a:pt x="90" y="33"/>
                    <a:pt x="89" y="40"/>
                  </a:cubicBezTo>
                  <a:cubicBezTo>
                    <a:pt x="89" y="49"/>
                    <a:pt x="87" y="58"/>
                    <a:pt x="87" y="67"/>
                  </a:cubicBezTo>
                  <a:cubicBezTo>
                    <a:pt x="94" y="67"/>
                    <a:pt x="101" y="72"/>
                    <a:pt x="107" y="71"/>
                  </a:cubicBezTo>
                  <a:cubicBezTo>
                    <a:pt x="111" y="68"/>
                    <a:pt x="115" y="65"/>
                    <a:pt x="119" y="69"/>
                  </a:cubicBezTo>
                  <a:cubicBezTo>
                    <a:pt x="122" y="72"/>
                    <a:pt x="128" y="72"/>
                    <a:pt x="128" y="78"/>
                  </a:cubicBezTo>
                  <a:cubicBezTo>
                    <a:pt x="130" y="89"/>
                    <a:pt x="130" y="100"/>
                    <a:pt x="134" y="110"/>
                  </a:cubicBezTo>
                  <a:cubicBezTo>
                    <a:pt x="139" y="112"/>
                    <a:pt x="145" y="102"/>
                    <a:pt x="150" y="109"/>
                  </a:cubicBezTo>
                  <a:cubicBezTo>
                    <a:pt x="155" y="111"/>
                    <a:pt x="149" y="118"/>
                    <a:pt x="149" y="122"/>
                  </a:cubicBezTo>
                  <a:cubicBezTo>
                    <a:pt x="146" y="131"/>
                    <a:pt x="144" y="140"/>
                    <a:pt x="145" y="149"/>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48" name="Freeform 369">
              <a:extLst>
                <a:ext uri="{FF2B5EF4-FFF2-40B4-BE49-F238E27FC236}">
                  <a16:creationId xmlns:a16="http://schemas.microsoft.com/office/drawing/2014/main" id="{49F47C60-064D-4003-9189-AA20D2E45AFF}"/>
                </a:ext>
              </a:extLst>
            </p:cNvPr>
            <p:cNvSpPr>
              <a:spLocks/>
            </p:cNvSpPr>
            <p:nvPr/>
          </p:nvSpPr>
          <p:spPr bwMode="auto">
            <a:xfrm>
              <a:off x="2064037" y="4525514"/>
              <a:ext cx="45807" cy="56801"/>
            </a:xfrm>
            <a:custGeom>
              <a:avLst/>
              <a:gdLst/>
              <a:ahLst/>
              <a:cxnLst>
                <a:cxn ang="0">
                  <a:pos x="4" y="92"/>
                </a:cxn>
                <a:cxn ang="0">
                  <a:pos x="4" y="74"/>
                </a:cxn>
                <a:cxn ang="0">
                  <a:pos x="9" y="59"/>
                </a:cxn>
                <a:cxn ang="0">
                  <a:pos x="11" y="26"/>
                </a:cxn>
                <a:cxn ang="0">
                  <a:pos x="15" y="9"/>
                </a:cxn>
                <a:cxn ang="0">
                  <a:pos x="26" y="4"/>
                </a:cxn>
                <a:cxn ang="0">
                  <a:pos x="37" y="4"/>
                </a:cxn>
                <a:cxn ang="0">
                  <a:pos x="48" y="22"/>
                </a:cxn>
                <a:cxn ang="0">
                  <a:pos x="58" y="21"/>
                </a:cxn>
                <a:cxn ang="0">
                  <a:pos x="67" y="30"/>
                </a:cxn>
                <a:cxn ang="0">
                  <a:pos x="89" y="51"/>
                </a:cxn>
                <a:cxn ang="0">
                  <a:pos x="96" y="62"/>
                </a:cxn>
                <a:cxn ang="0">
                  <a:pos x="91" y="77"/>
                </a:cxn>
                <a:cxn ang="0">
                  <a:pos x="88" y="92"/>
                </a:cxn>
                <a:cxn ang="0">
                  <a:pos x="63" y="108"/>
                </a:cxn>
                <a:cxn ang="0">
                  <a:pos x="43" y="110"/>
                </a:cxn>
                <a:cxn ang="0">
                  <a:pos x="29" y="100"/>
                </a:cxn>
                <a:cxn ang="0">
                  <a:pos x="15" y="100"/>
                </a:cxn>
                <a:cxn ang="0">
                  <a:pos x="4" y="92"/>
                </a:cxn>
              </a:cxnLst>
              <a:rect l="0" t="0" r="r" b="b"/>
              <a:pathLst>
                <a:path w="97" h="110">
                  <a:moveTo>
                    <a:pt x="4" y="92"/>
                  </a:moveTo>
                  <a:cubicBezTo>
                    <a:pt x="5" y="86"/>
                    <a:pt x="0" y="79"/>
                    <a:pt x="4" y="74"/>
                  </a:cubicBezTo>
                  <a:cubicBezTo>
                    <a:pt x="6" y="69"/>
                    <a:pt x="11" y="65"/>
                    <a:pt x="9" y="59"/>
                  </a:cubicBezTo>
                  <a:cubicBezTo>
                    <a:pt x="6" y="48"/>
                    <a:pt x="9" y="36"/>
                    <a:pt x="11" y="26"/>
                  </a:cubicBezTo>
                  <a:cubicBezTo>
                    <a:pt x="13" y="20"/>
                    <a:pt x="13" y="14"/>
                    <a:pt x="15" y="9"/>
                  </a:cubicBezTo>
                  <a:cubicBezTo>
                    <a:pt x="17" y="3"/>
                    <a:pt x="22" y="6"/>
                    <a:pt x="26" y="4"/>
                  </a:cubicBezTo>
                  <a:cubicBezTo>
                    <a:pt x="30" y="3"/>
                    <a:pt x="34" y="0"/>
                    <a:pt x="37" y="4"/>
                  </a:cubicBezTo>
                  <a:cubicBezTo>
                    <a:pt x="42" y="9"/>
                    <a:pt x="45" y="16"/>
                    <a:pt x="48" y="22"/>
                  </a:cubicBezTo>
                  <a:cubicBezTo>
                    <a:pt x="52" y="23"/>
                    <a:pt x="56" y="14"/>
                    <a:pt x="58" y="21"/>
                  </a:cubicBezTo>
                  <a:cubicBezTo>
                    <a:pt x="61" y="25"/>
                    <a:pt x="63" y="29"/>
                    <a:pt x="67" y="30"/>
                  </a:cubicBezTo>
                  <a:cubicBezTo>
                    <a:pt x="76" y="33"/>
                    <a:pt x="84" y="41"/>
                    <a:pt x="89" y="51"/>
                  </a:cubicBezTo>
                  <a:cubicBezTo>
                    <a:pt x="91" y="56"/>
                    <a:pt x="97" y="56"/>
                    <a:pt x="96" y="62"/>
                  </a:cubicBezTo>
                  <a:cubicBezTo>
                    <a:pt x="93" y="67"/>
                    <a:pt x="88" y="71"/>
                    <a:pt x="91" y="77"/>
                  </a:cubicBezTo>
                  <a:cubicBezTo>
                    <a:pt x="94" y="83"/>
                    <a:pt x="91" y="87"/>
                    <a:pt x="88" y="92"/>
                  </a:cubicBezTo>
                  <a:cubicBezTo>
                    <a:pt x="82" y="102"/>
                    <a:pt x="73" y="109"/>
                    <a:pt x="63" y="108"/>
                  </a:cubicBezTo>
                  <a:cubicBezTo>
                    <a:pt x="57" y="103"/>
                    <a:pt x="49" y="105"/>
                    <a:pt x="43" y="110"/>
                  </a:cubicBezTo>
                  <a:cubicBezTo>
                    <a:pt x="37" y="110"/>
                    <a:pt x="34" y="101"/>
                    <a:pt x="29" y="100"/>
                  </a:cubicBezTo>
                  <a:cubicBezTo>
                    <a:pt x="24" y="98"/>
                    <a:pt x="20" y="99"/>
                    <a:pt x="15" y="100"/>
                  </a:cubicBezTo>
                  <a:cubicBezTo>
                    <a:pt x="10" y="101"/>
                    <a:pt x="8" y="93"/>
                    <a:pt x="4" y="92"/>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49" name="Freeform 370">
              <a:extLst>
                <a:ext uri="{FF2B5EF4-FFF2-40B4-BE49-F238E27FC236}">
                  <a16:creationId xmlns:a16="http://schemas.microsoft.com/office/drawing/2014/main" id="{12BDE594-A999-44A1-8171-C2EB9B5ABAA6}"/>
                </a:ext>
              </a:extLst>
            </p:cNvPr>
            <p:cNvSpPr>
              <a:spLocks noEditPoints="1"/>
            </p:cNvSpPr>
            <p:nvPr/>
          </p:nvSpPr>
          <p:spPr bwMode="auto">
            <a:xfrm>
              <a:off x="1910127" y="4377102"/>
              <a:ext cx="76954" cy="441576"/>
            </a:xfrm>
            <a:custGeom>
              <a:avLst/>
              <a:gdLst/>
              <a:ahLst/>
              <a:cxnLst>
                <a:cxn ang="0">
                  <a:pos x="101" y="799"/>
                </a:cxn>
                <a:cxn ang="0">
                  <a:pos x="72" y="826"/>
                </a:cxn>
                <a:cxn ang="0">
                  <a:pos x="65" y="809"/>
                </a:cxn>
                <a:cxn ang="0">
                  <a:pos x="71" y="800"/>
                </a:cxn>
                <a:cxn ang="0">
                  <a:pos x="43" y="787"/>
                </a:cxn>
                <a:cxn ang="0">
                  <a:pos x="29" y="766"/>
                </a:cxn>
                <a:cxn ang="0">
                  <a:pos x="26" y="747"/>
                </a:cxn>
                <a:cxn ang="0">
                  <a:pos x="24" y="721"/>
                </a:cxn>
                <a:cxn ang="0">
                  <a:pos x="39" y="697"/>
                </a:cxn>
                <a:cxn ang="0">
                  <a:pos x="23" y="678"/>
                </a:cxn>
                <a:cxn ang="0">
                  <a:pos x="3" y="663"/>
                </a:cxn>
                <a:cxn ang="0">
                  <a:pos x="27" y="651"/>
                </a:cxn>
                <a:cxn ang="0">
                  <a:pos x="36" y="656"/>
                </a:cxn>
                <a:cxn ang="0">
                  <a:pos x="52" y="621"/>
                </a:cxn>
                <a:cxn ang="0">
                  <a:pos x="50" y="584"/>
                </a:cxn>
                <a:cxn ang="0">
                  <a:pos x="54" y="552"/>
                </a:cxn>
                <a:cxn ang="0">
                  <a:pos x="32" y="525"/>
                </a:cxn>
                <a:cxn ang="0">
                  <a:pos x="37" y="460"/>
                </a:cxn>
                <a:cxn ang="0">
                  <a:pos x="58" y="407"/>
                </a:cxn>
                <a:cxn ang="0">
                  <a:pos x="76" y="345"/>
                </a:cxn>
                <a:cxn ang="0">
                  <a:pos x="76" y="268"/>
                </a:cxn>
                <a:cxn ang="0">
                  <a:pos x="89" y="188"/>
                </a:cxn>
                <a:cxn ang="0">
                  <a:pos x="94" y="140"/>
                </a:cxn>
                <a:cxn ang="0">
                  <a:pos x="99" y="86"/>
                </a:cxn>
                <a:cxn ang="0">
                  <a:pos x="105" y="11"/>
                </a:cxn>
                <a:cxn ang="0">
                  <a:pos x="129" y="46"/>
                </a:cxn>
                <a:cxn ang="0">
                  <a:pos x="142" y="124"/>
                </a:cxn>
                <a:cxn ang="0">
                  <a:pos x="130" y="163"/>
                </a:cxn>
                <a:cxn ang="0">
                  <a:pos x="128" y="210"/>
                </a:cxn>
                <a:cxn ang="0">
                  <a:pos x="106" y="258"/>
                </a:cxn>
                <a:cxn ang="0">
                  <a:pos x="94" y="311"/>
                </a:cxn>
                <a:cxn ang="0">
                  <a:pos x="95" y="400"/>
                </a:cxn>
                <a:cxn ang="0">
                  <a:pos x="81" y="446"/>
                </a:cxn>
                <a:cxn ang="0">
                  <a:pos x="68" y="526"/>
                </a:cxn>
                <a:cxn ang="0">
                  <a:pos x="64" y="582"/>
                </a:cxn>
                <a:cxn ang="0">
                  <a:pos x="81" y="619"/>
                </a:cxn>
                <a:cxn ang="0">
                  <a:pos x="69" y="648"/>
                </a:cxn>
                <a:cxn ang="0">
                  <a:pos x="58" y="696"/>
                </a:cxn>
                <a:cxn ang="0">
                  <a:pos x="38" y="736"/>
                </a:cxn>
                <a:cxn ang="0">
                  <a:pos x="62" y="775"/>
                </a:cxn>
                <a:cxn ang="0">
                  <a:pos x="129" y="795"/>
                </a:cxn>
                <a:cxn ang="0">
                  <a:pos x="26" y="565"/>
                </a:cxn>
                <a:cxn ang="0">
                  <a:pos x="35" y="581"/>
                </a:cxn>
                <a:cxn ang="0">
                  <a:pos x="40" y="798"/>
                </a:cxn>
                <a:cxn ang="0">
                  <a:pos x="46" y="807"/>
                </a:cxn>
                <a:cxn ang="0">
                  <a:pos x="107" y="848"/>
                </a:cxn>
                <a:cxn ang="0">
                  <a:pos x="109" y="842"/>
                </a:cxn>
                <a:cxn ang="0">
                  <a:pos x="103" y="824"/>
                </a:cxn>
                <a:cxn ang="0">
                  <a:pos x="99" y="808"/>
                </a:cxn>
                <a:cxn ang="0">
                  <a:pos x="124" y="851"/>
                </a:cxn>
              </a:cxnLst>
              <a:rect l="0" t="0" r="r" b="b"/>
              <a:pathLst>
                <a:path w="156" h="852">
                  <a:moveTo>
                    <a:pt x="129" y="795"/>
                  </a:moveTo>
                  <a:cubicBezTo>
                    <a:pt x="124" y="797"/>
                    <a:pt x="119" y="795"/>
                    <a:pt x="115" y="792"/>
                  </a:cubicBezTo>
                  <a:cubicBezTo>
                    <a:pt x="109" y="791"/>
                    <a:pt x="107" y="800"/>
                    <a:pt x="101" y="799"/>
                  </a:cubicBezTo>
                  <a:cubicBezTo>
                    <a:pt x="96" y="800"/>
                    <a:pt x="87" y="799"/>
                    <a:pt x="86" y="808"/>
                  </a:cubicBezTo>
                  <a:cubicBezTo>
                    <a:pt x="83" y="814"/>
                    <a:pt x="86" y="820"/>
                    <a:pt x="83" y="826"/>
                  </a:cubicBezTo>
                  <a:cubicBezTo>
                    <a:pt x="80" y="827"/>
                    <a:pt x="76" y="829"/>
                    <a:pt x="72" y="826"/>
                  </a:cubicBezTo>
                  <a:cubicBezTo>
                    <a:pt x="65" y="825"/>
                    <a:pt x="69" y="821"/>
                    <a:pt x="73" y="817"/>
                  </a:cubicBezTo>
                  <a:cubicBezTo>
                    <a:pt x="73" y="812"/>
                    <a:pt x="82" y="810"/>
                    <a:pt x="79" y="806"/>
                  </a:cubicBezTo>
                  <a:cubicBezTo>
                    <a:pt x="74" y="801"/>
                    <a:pt x="70" y="807"/>
                    <a:pt x="65" y="809"/>
                  </a:cubicBezTo>
                  <a:cubicBezTo>
                    <a:pt x="60" y="810"/>
                    <a:pt x="56" y="808"/>
                    <a:pt x="51" y="811"/>
                  </a:cubicBezTo>
                  <a:cubicBezTo>
                    <a:pt x="47" y="805"/>
                    <a:pt x="55" y="804"/>
                    <a:pt x="58" y="803"/>
                  </a:cubicBezTo>
                  <a:cubicBezTo>
                    <a:pt x="63" y="803"/>
                    <a:pt x="67" y="801"/>
                    <a:pt x="71" y="800"/>
                  </a:cubicBezTo>
                  <a:cubicBezTo>
                    <a:pt x="66" y="797"/>
                    <a:pt x="60" y="798"/>
                    <a:pt x="55" y="798"/>
                  </a:cubicBezTo>
                  <a:cubicBezTo>
                    <a:pt x="53" y="793"/>
                    <a:pt x="60" y="787"/>
                    <a:pt x="53" y="788"/>
                  </a:cubicBezTo>
                  <a:cubicBezTo>
                    <a:pt x="51" y="779"/>
                    <a:pt x="47" y="789"/>
                    <a:pt x="43" y="787"/>
                  </a:cubicBezTo>
                  <a:cubicBezTo>
                    <a:pt x="35" y="788"/>
                    <a:pt x="47" y="776"/>
                    <a:pt x="39" y="779"/>
                  </a:cubicBezTo>
                  <a:cubicBezTo>
                    <a:pt x="37" y="783"/>
                    <a:pt x="29" y="775"/>
                    <a:pt x="33" y="774"/>
                  </a:cubicBezTo>
                  <a:cubicBezTo>
                    <a:pt x="38" y="770"/>
                    <a:pt x="33" y="766"/>
                    <a:pt x="29" y="766"/>
                  </a:cubicBezTo>
                  <a:cubicBezTo>
                    <a:pt x="23" y="763"/>
                    <a:pt x="25" y="761"/>
                    <a:pt x="31" y="760"/>
                  </a:cubicBezTo>
                  <a:cubicBezTo>
                    <a:pt x="33" y="758"/>
                    <a:pt x="38" y="752"/>
                    <a:pt x="37" y="749"/>
                  </a:cubicBezTo>
                  <a:cubicBezTo>
                    <a:pt x="33" y="749"/>
                    <a:pt x="27" y="754"/>
                    <a:pt x="26" y="747"/>
                  </a:cubicBezTo>
                  <a:cubicBezTo>
                    <a:pt x="23" y="741"/>
                    <a:pt x="35" y="740"/>
                    <a:pt x="26" y="736"/>
                  </a:cubicBezTo>
                  <a:cubicBezTo>
                    <a:pt x="20" y="731"/>
                    <a:pt x="31" y="729"/>
                    <a:pt x="30" y="725"/>
                  </a:cubicBezTo>
                  <a:cubicBezTo>
                    <a:pt x="29" y="719"/>
                    <a:pt x="22" y="733"/>
                    <a:pt x="24" y="721"/>
                  </a:cubicBezTo>
                  <a:cubicBezTo>
                    <a:pt x="23" y="716"/>
                    <a:pt x="22" y="710"/>
                    <a:pt x="26" y="706"/>
                  </a:cubicBezTo>
                  <a:cubicBezTo>
                    <a:pt x="27" y="702"/>
                    <a:pt x="22" y="693"/>
                    <a:pt x="28" y="694"/>
                  </a:cubicBezTo>
                  <a:cubicBezTo>
                    <a:pt x="32" y="695"/>
                    <a:pt x="36" y="699"/>
                    <a:pt x="39" y="697"/>
                  </a:cubicBezTo>
                  <a:cubicBezTo>
                    <a:pt x="43" y="692"/>
                    <a:pt x="34" y="689"/>
                    <a:pt x="32" y="689"/>
                  </a:cubicBezTo>
                  <a:cubicBezTo>
                    <a:pt x="27" y="692"/>
                    <a:pt x="24" y="688"/>
                    <a:pt x="19" y="689"/>
                  </a:cubicBezTo>
                  <a:cubicBezTo>
                    <a:pt x="20" y="685"/>
                    <a:pt x="22" y="682"/>
                    <a:pt x="23" y="678"/>
                  </a:cubicBezTo>
                  <a:cubicBezTo>
                    <a:pt x="27" y="681"/>
                    <a:pt x="32" y="672"/>
                    <a:pt x="27" y="670"/>
                  </a:cubicBezTo>
                  <a:cubicBezTo>
                    <a:pt x="23" y="666"/>
                    <a:pt x="17" y="667"/>
                    <a:pt x="13" y="667"/>
                  </a:cubicBezTo>
                  <a:cubicBezTo>
                    <a:pt x="10" y="663"/>
                    <a:pt x="9" y="660"/>
                    <a:pt x="3" y="663"/>
                  </a:cubicBezTo>
                  <a:cubicBezTo>
                    <a:pt x="0" y="660"/>
                    <a:pt x="9" y="657"/>
                    <a:pt x="11" y="655"/>
                  </a:cubicBezTo>
                  <a:cubicBezTo>
                    <a:pt x="15" y="654"/>
                    <a:pt x="16" y="648"/>
                    <a:pt x="19" y="646"/>
                  </a:cubicBezTo>
                  <a:cubicBezTo>
                    <a:pt x="23" y="643"/>
                    <a:pt x="31" y="647"/>
                    <a:pt x="27" y="651"/>
                  </a:cubicBezTo>
                  <a:cubicBezTo>
                    <a:pt x="22" y="651"/>
                    <a:pt x="18" y="657"/>
                    <a:pt x="22" y="661"/>
                  </a:cubicBezTo>
                  <a:cubicBezTo>
                    <a:pt x="24" y="659"/>
                    <a:pt x="30" y="651"/>
                    <a:pt x="29" y="660"/>
                  </a:cubicBezTo>
                  <a:cubicBezTo>
                    <a:pt x="28" y="670"/>
                    <a:pt x="33" y="659"/>
                    <a:pt x="36" y="656"/>
                  </a:cubicBezTo>
                  <a:cubicBezTo>
                    <a:pt x="40" y="650"/>
                    <a:pt x="36" y="639"/>
                    <a:pt x="42" y="636"/>
                  </a:cubicBezTo>
                  <a:cubicBezTo>
                    <a:pt x="51" y="633"/>
                    <a:pt x="38" y="635"/>
                    <a:pt x="41" y="629"/>
                  </a:cubicBezTo>
                  <a:cubicBezTo>
                    <a:pt x="44" y="626"/>
                    <a:pt x="49" y="625"/>
                    <a:pt x="52" y="621"/>
                  </a:cubicBezTo>
                  <a:cubicBezTo>
                    <a:pt x="57" y="617"/>
                    <a:pt x="54" y="611"/>
                    <a:pt x="49" y="610"/>
                  </a:cubicBezTo>
                  <a:cubicBezTo>
                    <a:pt x="44" y="608"/>
                    <a:pt x="46" y="602"/>
                    <a:pt x="47" y="598"/>
                  </a:cubicBezTo>
                  <a:cubicBezTo>
                    <a:pt x="48" y="593"/>
                    <a:pt x="45" y="586"/>
                    <a:pt x="50" y="584"/>
                  </a:cubicBezTo>
                  <a:cubicBezTo>
                    <a:pt x="58" y="583"/>
                    <a:pt x="53" y="579"/>
                    <a:pt x="52" y="574"/>
                  </a:cubicBezTo>
                  <a:cubicBezTo>
                    <a:pt x="49" y="567"/>
                    <a:pt x="55" y="566"/>
                    <a:pt x="57" y="563"/>
                  </a:cubicBezTo>
                  <a:cubicBezTo>
                    <a:pt x="59" y="556"/>
                    <a:pt x="48" y="558"/>
                    <a:pt x="54" y="552"/>
                  </a:cubicBezTo>
                  <a:cubicBezTo>
                    <a:pt x="56" y="547"/>
                    <a:pt x="48" y="545"/>
                    <a:pt x="46" y="550"/>
                  </a:cubicBezTo>
                  <a:cubicBezTo>
                    <a:pt x="43" y="554"/>
                    <a:pt x="36" y="554"/>
                    <a:pt x="35" y="547"/>
                  </a:cubicBezTo>
                  <a:cubicBezTo>
                    <a:pt x="32" y="540"/>
                    <a:pt x="29" y="533"/>
                    <a:pt x="32" y="525"/>
                  </a:cubicBezTo>
                  <a:cubicBezTo>
                    <a:pt x="32" y="516"/>
                    <a:pt x="39" y="512"/>
                    <a:pt x="42" y="504"/>
                  </a:cubicBezTo>
                  <a:cubicBezTo>
                    <a:pt x="45" y="498"/>
                    <a:pt x="41" y="492"/>
                    <a:pt x="40" y="486"/>
                  </a:cubicBezTo>
                  <a:cubicBezTo>
                    <a:pt x="37" y="477"/>
                    <a:pt x="42" y="467"/>
                    <a:pt x="37" y="460"/>
                  </a:cubicBezTo>
                  <a:cubicBezTo>
                    <a:pt x="33" y="456"/>
                    <a:pt x="34" y="448"/>
                    <a:pt x="40" y="451"/>
                  </a:cubicBezTo>
                  <a:cubicBezTo>
                    <a:pt x="46" y="450"/>
                    <a:pt x="45" y="438"/>
                    <a:pt x="48" y="433"/>
                  </a:cubicBezTo>
                  <a:cubicBezTo>
                    <a:pt x="52" y="424"/>
                    <a:pt x="52" y="413"/>
                    <a:pt x="58" y="407"/>
                  </a:cubicBezTo>
                  <a:cubicBezTo>
                    <a:pt x="64" y="397"/>
                    <a:pt x="63" y="383"/>
                    <a:pt x="69" y="374"/>
                  </a:cubicBezTo>
                  <a:cubicBezTo>
                    <a:pt x="73" y="370"/>
                    <a:pt x="72" y="364"/>
                    <a:pt x="70" y="359"/>
                  </a:cubicBezTo>
                  <a:cubicBezTo>
                    <a:pt x="68" y="353"/>
                    <a:pt x="76" y="351"/>
                    <a:pt x="76" y="345"/>
                  </a:cubicBezTo>
                  <a:cubicBezTo>
                    <a:pt x="73" y="331"/>
                    <a:pt x="71" y="317"/>
                    <a:pt x="70" y="302"/>
                  </a:cubicBezTo>
                  <a:cubicBezTo>
                    <a:pt x="70" y="295"/>
                    <a:pt x="77" y="290"/>
                    <a:pt x="78" y="283"/>
                  </a:cubicBezTo>
                  <a:cubicBezTo>
                    <a:pt x="80" y="277"/>
                    <a:pt x="78" y="272"/>
                    <a:pt x="76" y="268"/>
                  </a:cubicBezTo>
                  <a:cubicBezTo>
                    <a:pt x="74" y="261"/>
                    <a:pt x="79" y="254"/>
                    <a:pt x="79" y="247"/>
                  </a:cubicBezTo>
                  <a:cubicBezTo>
                    <a:pt x="79" y="242"/>
                    <a:pt x="81" y="237"/>
                    <a:pt x="84" y="233"/>
                  </a:cubicBezTo>
                  <a:cubicBezTo>
                    <a:pt x="86" y="218"/>
                    <a:pt x="91" y="204"/>
                    <a:pt x="89" y="188"/>
                  </a:cubicBezTo>
                  <a:cubicBezTo>
                    <a:pt x="91" y="183"/>
                    <a:pt x="95" y="177"/>
                    <a:pt x="93" y="170"/>
                  </a:cubicBezTo>
                  <a:cubicBezTo>
                    <a:pt x="92" y="165"/>
                    <a:pt x="91" y="160"/>
                    <a:pt x="93" y="155"/>
                  </a:cubicBezTo>
                  <a:cubicBezTo>
                    <a:pt x="92" y="150"/>
                    <a:pt x="93" y="145"/>
                    <a:pt x="94" y="140"/>
                  </a:cubicBezTo>
                  <a:cubicBezTo>
                    <a:pt x="91" y="137"/>
                    <a:pt x="89" y="133"/>
                    <a:pt x="92" y="128"/>
                  </a:cubicBezTo>
                  <a:cubicBezTo>
                    <a:pt x="96" y="126"/>
                    <a:pt x="98" y="122"/>
                    <a:pt x="97" y="116"/>
                  </a:cubicBezTo>
                  <a:cubicBezTo>
                    <a:pt x="97" y="106"/>
                    <a:pt x="100" y="96"/>
                    <a:pt x="99" y="86"/>
                  </a:cubicBezTo>
                  <a:cubicBezTo>
                    <a:pt x="99" y="69"/>
                    <a:pt x="97" y="52"/>
                    <a:pt x="97" y="35"/>
                  </a:cubicBezTo>
                  <a:cubicBezTo>
                    <a:pt x="98" y="31"/>
                    <a:pt x="93" y="23"/>
                    <a:pt x="97" y="21"/>
                  </a:cubicBezTo>
                  <a:cubicBezTo>
                    <a:pt x="101" y="21"/>
                    <a:pt x="104" y="17"/>
                    <a:pt x="105" y="11"/>
                  </a:cubicBezTo>
                  <a:cubicBezTo>
                    <a:pt x="104" y="6"/>
                    <a:pt x="111" y="0"/>
                    <a:pt x="113" y="5"/>
                  </a:cubicBezTo>
                  <a:cubicBezTo>
                    <a:pt x="117" y="12"/>
                    <a:pt x="121" y="20"/>
                    <a:pt x="121" y="29"/>
                  </a:cubicBezTo>
                  <a:cubicBezTo>
                    <a:pt x="121" y="37"/>
                    <a:pt x="127" y="40"/>
                    <a:pt x="129" y="46"/>
                  </a:cubicBezTo>
                  <a:cubicBezTo>
                    <a:pt x="129" y="55"/>
                    <a:pt x="123" y="64"/>
                    <a:pt x="127" y="73"/>
                  </a:cubicBezTo>
                  <a:cubicBezTo>
                    <a:pt x="131" y="81"/>
                    <a:pt x="136" y="88"/>
                    <a:pt x="137" y="97"/>
                  </a:cubicBezTo>
                  <a:cubicBezTo>
                    <a:pt x="139" y="105"/>
                    <a:pt x="139" y="116"/>
                    <a:pt x="142" y="124"/>
                  </a:cubicBezTo>
                  <a:cubicBezTo>
                    <a:pt x="146" y="127"/>
                    <a:pt x="152" y="122"/>
                    <a:pt x="156" y="129"/>
                  </a:cubicBezTo>
                  <a:cubicBezTo>
                    <a:pt x="155" y="136"/>
                    <a:pt x="153" y="144"/>
                    <a:pt x="150" y="151"/>
                  </a:cubicBezTo>
                  <a:cubicBezTo>
                    <a:pt x="144" y="156"/>
                    <a:pt x="136" y="157"/>
                    <a:pt x="130" y="163"/>
                  </a:cubicBezTo>
                  <a:cubicBezTo>
                    <a:pt x="126" y="167"/>
                    <a:pt x="133" y="173"/>
                    <a:pt x="129" y="177"/>
                  </a:cubicBezTo>
                  <a:cubicBezTo>
                    <a:pt x="125" y="183"/>
                    <a:pt x="127" y="191"/>
                    <a:pt x="131" y="196"/>
                  </a:cubicBezTo>
                  <a:cubicBezTo>
                    <a:pt x="131" y="201"/>
                    <a:pt x="125" y="205"/>
                    <a:pt x="128" y="210"/>
                  </a:cubicBezTo>
                  <a:cubicBezTo>
                    <a:pt x="131" y="213"/>
                    <a:pt x="136" y="220"/>
                    <a:pt x="130" y="222"/>
                  </a:cubicBezTo>
                  <a:cubicBezTo>
                    <a:pt x="125" y="221"/>
                    <a:pt x="121" y="222"/>
                    <a:pt x="120" y="229"/>
                  </a:cubicBezTo>
                  <a:cubicBezTo>
                    <a:pt x="117" y="240"/>
                    <a:pt x="109" y="247"/>
                    <a:pt x="106" y="258"/>
                  </a:cubicBezTo>
                  <a:cubicBezTo>
                    <a:pt x="104" y="264"/>
                    <a:pt x="101" y="270"/>
                    <a:pt x="103" y="277"/>
                  </a:cubicBezTo>
                  <a:cubicBezTo>
                    <a:pt x="103" y="283"/>
                    <a:pt x="105" y="290"/>
                    <a:pt x="103" y="295"/>
                  </a:cubicBezTo>
                  <a:cubicBezTo>
                    <a:pt x="97" y="297"/>
                    <a:pt x="95" y="305"/>
                    <a:pt x="94" y="311"/>
                  </a:cubicBezTo>
                  <a:cubicBezTo>
                    <a:pt x="92" y="318"/>
                    <a:pt x="91" y="324"/>
                    <a:pt x="94" y="330"/>
                  </a:cubicBezTo>
                  <a:cubicBezTo>
                    <a:pt x="98" y="344"/>
                    <a:pt x="102" y="358"/>
                    <a:pt x="104" y="373"/>
                  </a:cubicBezTo>
                  <a:cubicBezTo>
                    <a:pt x="106" y="383"/>
                    <a:pt x="98" y="391"/>
                    <a:pt x="95" y="400"/>
                  </a:cubicBezTo>
                  <a:cubicBezTo>
                    <a:pt x="92" y="404"/>
                    <a:pt x="92" y="409"/>
                    <a:pt x="94" y="414"/>
                  </a:cubicBezTo>
                  <a:cubicBezTo>
                    <a:pt x="95" y="420"/>
                    <a:pt x="95" y="426"/>
                    <a:pt x="91" y="428"/>
                  </a:cubicBezTo>
                  <a:cubicBezTo>
                    <a:pt x="86" y="433"/>
                    <a:pt x="80" y="437"/>
                    <a:pt x="81" y="446"/>
                  </a:cubicBezTo>
                  <a:cubicBezTo>
                    <a:pt x="79" y="459"/>
                    <a:pt x="81" y="472"/>
                    <a:pt x="86" y="483"/>
                  </a:cubicBezTo>
                  <a:cubicBezTo>
                    <a:pt x="82" y="487"/>
                    <a:pt x="75" y="488"/>
                    <a:pt x="75" y="496"/>
                  </a:cubicBezTo>
                  <a:cubicBezTo>
                    <a:pt x="73" y="506"/>
                    <a:pt x="73" y="517"/>
                    <a:pt x="68" y="526"/>
                  </a:cubicBezTo>
                  <a:cubicBezTo>
                    <a:pt x="67" y="534"/>
                    <a:pt x="68" y="542"/>
                    <a:pt x="69" y="550"/>
                  </a:cubicBezTo>
                  <a:cubicBezTo>
                    <a:pt x="70" y="554"/>
                    <a:pt x="73" y="562"/>
                    <a:pt x="67" y="563"/>
                  </a:cubicBezTo>
                  <a:cubicBezTo>
                    <a:pt x="61" y="566"/>
                    <a:pt x="64" y="575"/>
                    <a:pt x="64" y="582"/>
                  </a:cubicBezTo>
                  <a:cubicBezTo>
                    <a:pt x="68" y="584"/>
                    <a:pt x="71" y="585"/>
                    <a:pt x="70" y="592"/>
                  </a:cubicBezTo>
                  <a:cubicBezTo>
                    <a:pt x="70" y="599"/>
                    <a:pt x="67" y="608"/>
                    <a:pt x="73" y="613"/>
                  </a:cubicBezTo>
                  <a:cubicBezTo>
                    <a:pt x="75" y="614"/>
                    <a:pt x="84" y="614"/>
                    <a:pt x="81" y="619"/>
                  </a:cubicBezTo>
                  <a:cubicBezTo>
                    <a:pt x="76" y="624"/>
                    <a:pt x="70" y="621"/>
                    <a:pt x="65" y="623"/>
                  </a:cubicBezTo>
                  <a:cubicBezTo>
                    <a:pt x="68" y="628"/>
                    <a:pt x="75" y="628"/>
                    <a:pt x="76" y="634"/>
                  </a:cubicBezTo>
                  <a:cubicBezTo>
                    <a:pt x="73" y="639"/>
                    <a:pt x="68" y="642"/>
                    <a:pt x="69" y="648"/>
                  </a:cubicBezTo>
                  <a:cubicBezTo>
                    <a:pt x="68" y="656"/>
                    <a:pt x="72" y="664"/>
                    <a:pt x="69" y="672"/>
                  </a:cubicBezTo>
                  <a:cubicBezTo>
                    <a:pt x="68" y="678"/>
                    <a:pt x="65" y="682"/>
                    <a:pt x="60" y="682"/>
                  </a:cubicBezTo>
                  <a:cubicBezTo>
                    <a:pt x="57" y="685"/>
                    <a:pt x="55" y="692"/>
                    <a:pt x="58" y="696"/>
                  </a:cubicBezTo>
                  <a:cubicBezTo>
                    <a:pt x="61" y="700"/>
                    <a:pt x="57" y="706"/>
                    <a:pt x="57" y="712"/>
                  </a:cubicBezTo>
                  <a:cubicBezTo>
                    <a:pt x="55" y="718"/>
                    <a:pt x="49" y="719"/>
                    <a:pt x="45" y="723"/>
                  </a:cubicBezTo>
                  <a:cubicBezTo>
                    <a:pt x="41" y="725"/>
                    <a:pt x="36" y="730"/>
                    <a:pt x="38" y="736"/>
                  </a:cubicBezTo>
                  <a:cubicBezTo>
                    <a:pt x="39" y="744"/>
                    <a:pt x="41" y="752"/>
                    <a:pt x="44" y="759"/>
                  </a:cubicBezTo>
                  <a:cubicBezTo>
                    <a:pt x="49" y="760"/>
                    <a:pt x="54" y="756"/>
                    <a:pt x="59" y="755"/>
                  </a:cubicBezTo>
                  <a:cubicBezTo>
                    <a:pt x="62" y="761"/>
                    <a:pt x="61" y="769"/>
                    <a:pt x="62" y="775"/>
                  </a:cubicBezTo>
                  <a:cubicBezTo>
                    <a:pt x="61" y="781"/>
                    <a:pt x="65" y="785"/>
                    <a:pt x="69" y="787"/>
                  </a:cubicBezTo>
                  <a:cubicBezTo>
                    <a:pt x="80" y="788"/>
                    <a:pt x="91" y="787"/>
                    <a:pt x="102" y="788"/>
                  </a:cubicBezTo>
                  <a:cubicBezTo>
                    <a:pt x="111" y="788"/>
                    <a:pt x="120" y="793"/>
                    <a:pt x="129" y="795"/>
                  </a:cubicBezTo>
                  <a:close/>
                  <a:moveTo>
                    <a:pt x="33" y="592"/>
                  </a:moveTo>
                  <a:cubicBezTo>
                    <a:pt x="30" y="590"/>
                    <a:pt x="22" y="591"/>
                    <a:pt x="24" y="585"/>
                  </a:cubicBezTo>
                  <a:cubicBezTo>
                    <a:pt x="27" y="579"/>
                    <a:pt x="26" y="572"/>
                    <a:pt x="26" y="565"/>
                  </a:cubicBezTo>
                  <a:cubicBezTo>
                    <a:pt x="27" y="559"/>
                    <a:pt x="30" y="556"/>
                    <a:pt x="35" y="557"/>
                  </a:cubicBezTo>
                  <a:cubicBezTo>
                    <a:pt x="40" y="560"/>
                    <a:pt x="39" y="566"/>
                    <a:pt x="34" y="567"/>
                  </a:cubicBezTo>
                  <a:cubicBezTo>
                    <a:pt x="29" y="571"/>
                    <a:pt x="38" y="576"/>
                    <a:pt x="35" y="581"/>
                  </a:cubicBezTo>
                  <a:cubicBezTo>
                    <a:pt x="35" y="585"/>
                    <a:pt x="35" y="589"/>
                    <a:pt x="33" y="592"/>
                  </a:cubicBezTo>
                  <a:close/>
                  <a:moveTo>
                    <a:pt x="45" y="809"/>
                  </a:moveTo>
                  <a:cubicBezTo>
                    <a:pt x="38" y="809"/>
                    <a:pt x="46" y="797"/>
                    <a:pt x="40" y="798"/>
                  </a:cubicBezTo>
                  <a:cubicBezTo>
                    <a:pt x="35" y="802"/>
                    <a:pt x="33" y="792"/>
                    <a:pt x="38" y="792"/>
                  </a:cubicBezTo>
                  <a:cubicBezTo>
                    <a:pt x="42" y="795"/>
                    <a:pt x="47" y="788"/>
                    <a:pt x="49" y="792"/>
                  </a:cubicBezTo>
                  <a:cubicBezTo>
                    <a:pt x="51" y="798"/>
                    <a:pt x="48" y="802"/>
                    <a:pt x="46" y="807"/>
                  </a:cubicBezTo>
                  <a:cubicBezTo>
                    <a:pt x="46" y="806"/>
                    <a:pt x="45" y="809"/>
                    <a:pt x="45" y="809"/>
                  </a:cubicBezTo>
                  <a:close/>
                  <a:moveTo>
                    <a:pt x="124" y="851"/>
                  </a:moveTo>
                  <a:cubicBezTo>
                    <a:pt x="118" y="852"/>
                    <a:pt x="112" y="852"/>
                    <a:pt x="107" y="848"/>
                  </a:cubicBezTo>
                  <a:cubicBezTo>
                    <a:pt x="100" y="848"/>
                    <a:pt x="94" y="852"/>
                    <a:pt x="88" y="852"/>
                  </a:cubicBezTo>
                  <a:cubicBezTo>
                    <a:pt x="91" y="848"/>
                    <a:pt x="88" y="841"/>
                    <a:pt x="93" y="841"/>
                  </a:cubicBezTo>
                  <a:cubicBezTo>
                    <a:pt x="99" y="840"/>
                    <a:pt x="104" y="840"/>
                    <a:pt x="109" y="842"/>
                  </a:cubicBezTo>
                  <a:cubicBezTo>
                    <a:pt x="111" y="846"/>
                    <a:pt x="122" y="846"/>
                    <a:pt x="116" y="841"/>
                  </a:cubicBezTo>
                  <a:cubicBezTo>
                    <a:pt x="113" y="835"/>
                    <a:pt x="107" y="834"/>
                    <a:pt x="103" y="834"/>
                  </a:cubicBezTo>
                  <a:cubicBezTo>
                    <a:pt x="99" y="830"/>
                    <a:pt x="96" y="824"/>
                    <a:pt x="103" y="824"/>
                  </a:cubicBezTo>
                  <a:cubicBezTo>
                    <a:pt x="106" y="822"/>
                    <a:pt x="115" y="821"/>
                    <a:pt x="110" y="816"/>
                  </a:cubicBezTo>
                  <a:cubicBezTo>
                    <a:pt x="105" y="816"/>
                    <a:pt x="99" y="819"/>
                    <a:pt x="94" y="818"/>
                  </a:cubicBezTo>
                  <a:cubicBezTo>
                    <a:pt x="90" y="815"/>
                    <a:pt x="96" y="809"/>
                    <a:pt x="99" y="808"/>
                  </a:cubicBezTo>
                  <a:cubicBezTo>
                    <a:pt x="104" y="806"/>
                    <a:pt x="108" y="802"/>
                    <a:pt x="112" y="798"/>
                  </a:cubicBezTo>
                  <a:cubicBezTo>
                    <a:pt x="115" y="802"/>
                    <a:pt x="120" y="801"/>
                    <a:pt x="124" y="801"/>
                  </a:cubicBezTo>
                  <a:cubicBezTo>
                    <a:pt x="124" y="818"/>
                    <a:pt x="124" y="834"/>
                    <a:pt x="124" y="851"/>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50" name="Freeform 371">
              <a:extLst>
                <a:ext uri="{FF2B5EF4-FFF2-40B4-BE49-F238E27FC236}">
                  <a16:creationId xmlns:a16="http://schemas.microsoft.com/office/drawing/2014/main" id="{2CE9DFBB-050E-4234-AB8B-7D21AEA67C00}"/>
                </a:ext>
              </a:extLst>
            </p:cNvPr>
            <p:cNvSpPr>
              <a:spLocks noEditPoints="1"/>
            </p:cNvSpPr>
            <p:nvPr/>
          </p:nvSpPr>
          <p:spPr bwMode="auto">
            <a:xfrm>
              <a:off x="1928449" y="4428406"/>
              <a:ext cx="179561" cy="392105"/>
            </a:xfrm>
            <a:custGeom>
              <a:avLst/>
              <a:gdLst/>
              <a:ahLst/>
              <a:cxnLst>
                <a:cxn ang="0">
                  <a:pos x="92" y="702"/>
                </a:cxn>
                <a:cxn ang="0">
                  <a:pos x="87" y="712"/>
                </a:cxn>
                <a:cxn ang="0">
                  <a:pos x="92" y="694"/>
                </a:cxn>
                <a:cxn ang="0">
                  <a:pos x="32" y="686"/>
                </a:cxn>
                <a:cxn ang="0">
                  <a:pos x="22" y="654"/>
                </a:cxn>
                <a:cxn ang="0">
                  <a:pos x="1" y="628"/>
                </a:cxn>
                <a:cxn ang="0">
                  <a:pos x="22" y="597"/>
                </a:cxn>
                <a:cxn ang="0">
                  <a:pos x="32" y="573"/>
                </a:cxn>
                <a:cxn ang="0">
                  <a:pos x="36" y="538"/>
                </a:cxn>
                <a:cxn ang="0">
                  <a:pos x="34" y="521"/>
                </a:cxn>
                <a:cxn ang="0">
                  <a:pos x="33" y="507"/>
                </a:cxn>
                <a:cxn ang="0">
                  <a:pos x="27" y="474"/>
                </a:cxn>
                <a:cxn ang="0">
                  <a:pos x="31" y="447"/>
                </a:cxn>
                <a:cxn ang="0">
                  <a:pos x="39" y="390"/>
                </a:cxn>
                <a:cxn ang="0">
                  <a:pos x="45" y="338"/>
                </a:cxn>
                <a:cxn ang="0">
                  <a:pos x="57" y="301"/>
                </a:cxn>
                <a:cxn ang="0">
                  <a:pos x="60" y="238"/>
                </a:cxn>
                <a:cxn ang="0">
                  <a:pos x="62" y="196"/>
                </a:cxn>
                <a:cxn ang="0">
                  <a:pos x="67" y="162"/>
                </a:cxn>
                <a:cxn ang="0">
                  <a:pos x="85" y="121"/>
                </a:cxn>
                <a:cxn ang="0">
                  <a:pos x="91" y="102"/>
                </a:cxn>
                <a:cxn ang="0">
                  <a:pos x="93" y="72"/>
                </a:cxn>
                <a:cxn ang="0">
                  <a:pos x="114" y="48"/>
                </a:cxn>
                <a:cxn ang="0">
                  <a:pos x="120" y="17"/>
                </a:cxn>
                <a:cxn ang="0">
                  <a:pos x="149" y="5"/>
                </a:cxn>
                <a:cxn ang="0">
                  <a:pos x="171" y="15"/>
                </a:cxn>
                <a:cxn ang="0">
                  <a:pos x="199" y="6"/>
                </a:cxn>
                <a:cxn ang="0">
                  <a:pos x="242" y="49"/>
                </a:cxn>
                <a:cxn ang="0">
                  <a:pos x="286" y="78"/>
                </a:cxn>
                <a:cxn ang="0">
                  <a:pos x="277" y="110"/>
                </a:cxn>
                <a:cxn ang="0">
                  <a:pos x="285" y="120"/>
                </a:cxn>
                <a:cxn ang="0">
                  <a:pos x="323" y="123"/>
                </a:cxn>
                <a:cxn ang="0">
                  <a:pos x="345" y="86"/>
                </a:cxn>
                <a:cxn ang="0">
                  <a:pos x="360" y="106"/>
                </a:cxn>
                <a:cxn ang="0">
                  <a:pos x="331" y="140"/>
                </a:cxn>
                <a:cxn ang="0">
                  <a:pos x="280" y="246"/>
                </a:cxn>
                <a:cxn ang="0">
                  <a:pos x="273" y="283"/>
                </a:cxn>
                <a:cxn ang="0">
                  <a:pos x="295" y="308"/>
                </a:cxn>
                <a:cxn ang="0">
                  <a:pos x="302" y="332"/>
                </a:cxn>
                <a:cxn ang="0">
                  <a:pos x="289" y="366"/>
                </a:cxn>
                <a:cxn ang="0">
                  <a:pos x="219" y="389"/>
                </a:cxn>
                <a:cxn ang="0">
                  <a:pos x="205" y="399"/>
                </a:cxn>
                <a:cxn ang="0">
                  <a:pos x="203" y="426"/>
                </a:cxn>
                <a:cxn ang="0">
                  <a:pos x="167" y="434"/>
                </a:cxn>
                <a:cxn ang="0">
                  <a:pos x="155" y="446"/>
                </a:cxn>
                <a:cxn ang="0">
                  <a:pos x="168" y="467"/>
                </a:cxn>
                <a:cxn ang="0">
                  <a:pos x="179" y="469"/>
                </a:cxn>
                <a:cxn ang="0">
                  <a:pos x="162" y="471"/>
                </a:cxn>
                <a:cxn ang="0">
                  <a:pos x="166" y="480"/>
                </a:cxn>
                <a:cxn ang="0">
                  <a:pos x="147" y="510"/>
                </a:cxn>
                <a:cxn ang="0">
                  <a:pos x="120" y="531"/>
                </a:cxn>
                <a:cxn ang="0">
                  <a:pos x="126" y="571"/>
                </a:cxn>
                <a:cxn ang="0">
                  <a:pos x="139" y="591"/>
                </a:cxn>
                <a:cxn ang="0">
                  <a:pos x="106" y="622"/>
                </a:cxn>
                <a:cxn ang="0">
                  <a:pos x="86" y="646"/>
                </a:cxn>
                <a:cxn ang="0">
                  <a:pos x="93" y="693"/>
                </a:cxn>
                <a:cxn ang="0">
                  <a:pos x="87" y="712"/>
                </a:cxn>
                <a:cxn ang="0">
                  <a:pos x="119" y="738"/>
                </a:cxn>
                <a:cxn ang="0">
                  <a:pos x="150" y="746"/>
                </a:cxn>
                <a:cxn ang="0">
                  <a:pos x="120" y="752"/>
                </a:cxn>
                <a:cxn ang="0">
                  <a:pos x="87" y="737"/>
                </a:cxn>
              </a:cxnLst>
              <a:rect l="0" t="0" r="r" b="b"/>
              <a:pathLst>
                <a:path w="361" h="756">
                  <a:moveTo>
                    <a:pt x="87" y="712"/>
                  </a:moveTo>
                  <a:cubicBezTo>
                    <a:pt x="88" y="707"/>
                    <a:pt x="85" y="697"/>
                    <a:pt x="92" y="702"/>
                  </a:cubicBezTo>
                  <a:cubicBezTo>
                    <a:pt x="98" y="704"/>
                    <a:pt x="91" y="710"/>
                    <a:pt x="88" y="712"/>
                  </a:cubicBezTo>
                  <a:cubicBezTo>
                    <a:pt x="87" y="712"/>
                    <a:pt x="87" y="712"/>
                    <a:pt x="87" y="712"/>
                  </a:cubicBezTo>
                  <a:cubicBezTo>
                    <a:pt x="87" y="712"/>
                    <a:pt x="87" y="712"/>
                    <a:pt x="87" y="712"/>
                  </a:cubicBezTo>
                  <a:close/>
                  <a:moveTo>
                    <a:pt x="92" y="694"/>
                  </a:moveTo>
                  <a:cubicBezTo>
                    <a:pt x="82" y="691"/>
                    <a:pt x="72" y="686"/>
                    <a:pt x="61" y="687"/>
                  </a:cubicBezTo>
                  <a:cubicBezTo>
                    <a:pt x="51" y="685"/>
                    <a:pt x="42" y="687"/>
                    <a:pt x="32" y="686"/>
                  </a:cubicBezTo>
                  <a:cubicBezTo>
                    <a:pt x="28" y="683"/>
                    <a:pt x="24" y="680"/>
                    <a:pt x="25" y="673"/>
                  </a:cubicBezTo>
                  <a:cubicBezTo>
                    <a:pt x="24" y="667"/>
                    <a:pt x="25" y="659"/>
                    <a:pt x="22" y="654"/>
                  </a:cubicBezTo>
                  <a:cubicBezTo>
                    <a:pt x="17" y="655"/>
                    <a:pt x="12" y="659"/>
                    <a:pt x="7" y="658"/>
                  </a:cubicBezTo>
                  <a:cubicBezTo>
                    <a:pt x="4" y="649"/>
                    <a:pt x="0" y="639"/>
                    <a:pt x="1" y="628"/>
                  </a:cubicBezTo>
                  <a:cubicBezTo>
                    <a:pt x="6" y="621"/>
                    <a:pt x="15" y="619"/>
                    <a:pt x="20" y="612"/>
                  </a:cubicBezTo>
                  <a:cubicBezTo>
                    <a:pt x="20" y="607"/>
                    <a:pt x="23" y="601"/>
                    <a:pt x="22" y="597"/>
                  </a:cubicBezTo>
                  <a:cubicBezTo>
                    <a:pt x="18" y="593"/>
                    <a:pt x="19" y="586"/>
                    <a:pt x="22" y="582"/>
                  </a:cubicBezTo>
                  <a:cubicBezTo>
                    <a:pt x="26" y="580"/>
                    <a:pt x="31" y="579"/>
                    <a:pt x="32" y="573"/>
                  </a:cubicBezTo>
                  <a:cubicBezTo>
                    <a:pt x="34" y="566"/>
                    <a:pt x="33" y="559"/>
                    <a:pt x="32" y="553"/>
                  </a:cubicBezTo>
                  <a:cubicBezTo>
                    <a:pt x="33" y="547"/>
                    <a:pt x="31" y="541"/>
                    <a:pt x="36" y="538"/>
                  </a:cubicBezTo>
                  <a:cubicBezTo>
                    <a:pt x="41" y="534"/>
                    <a:pt x="38" y="529"/>
                    <a:pt x="34" y="527"/>
                  </a:cubicBezTo>
                  <a:cubicBezTo>
                    <a:pt x="28" y="524"/>
                    <a:pt x="28" y="521"/>
                    <a:pt x="34" y="521"/>
                  </a:cubicBezTo>
                  <a:cubicBezTo>
                    <a:pt x="38" y="521"/>
                    <a:pt x="44" y="521"/>
                    <a:pt x="45" y="515"/>
                  </a:cubicBezTo>
                  <a:cubicBezTo>
                    <a:pt x="41" y="511"/>
                    <a:pt x="34" y="515"/>
                    <a:pt x="33" y="507"/>
                  </a:cubicBezTo>
                  <a:cubicBezTo>
                    <a:pt x="30" y="500"/>
                    <a:pt x="35" y="492"/>
                    <a:pt x="33" y="484"/>
                  </a:cubicBezTo>
                  <a:cubicBezTo>
                    <a:pt x="30" y="482"/>
                    <a:pt x="25" y="481"/>
                    <a:pt x="27" y="474"/>
                  </a:cubicBezTo>
                  <a:cubicBezTo>
                    <a:pt x="25" y="469"/>
                    <a:pt x="27" y="463"/>
                    <a:pt x="32" y="461"/>
                  </a:cubicBezTo>
                  <a:cubicBezTo>
                    <a:pt x="36" y="459"/>
                    <a:pt x="32" y="451"/>
                    <a:pt x="31" y="447"/>
                  </a:cubicBezTo>
                  <a:cubicBezTo>
                    <a:pt x="32" y="437"/>
                    <a:pt x="28" y="427"/>
                    <a:pt x="34" y="419"/>
                  </a:cubicBezTo>
                  <a:cubicBezTo>
                    <a:pt x="36" y="409"/>
                    <a:pt x="37" y="399"/>
                    <a:pt x="39" y="390"/>
                  </a:cubicBezTo>
                  <a:cubicBezTo>
                    <a:pt x="41" y="386"/>
                    <a:pt x="47" y="385"/>
                    <a:pt x="49" y="381"/>
                  </a:cubicBezTo>
                  <a:cubicBezTo>
                    <a:pt x="43" y="368"/>
                    <a:pt x="42" y="352"/>
                    <a:pt x="45" y="338"/>
                  </a:cubicBezTo>
                  <a:cubicBezTo>
                    <a:pt x="48" y="331"/>
                    <a:pt x="55" y="329"/>
                    <a:pt x="57" y="322"/>
                  </a:cubicBezTo>
                  <a:cubicBezTo>
                    <a:pt x="58" y="315"/>
                    <a:pt x="53" y="307"/>
                    <a:pt x="57" y="301"/>
                  </a:cubicBezTo>
                  <a:cubicBezTo>
                    <a:pt x="60" y="292"/>
                    <a:pt x="66" y="285"/>
                    <a:pt x="67" y="276"/>
                  </a:cubicBezTo>
                  <a:cubicBezTo>
                    <a:pt x="67" y="263"/>
                    <a:pt x="63" y="251"/>
                    <a:pt x="60" y="238"/>
                  </a:cubicBezTo>
                  <a:cubicBezTo>
                    <a:pt x="59" y="232"/>
                    <a:pt x="55" y="226"/>
                    <a:pt x="55" y="220"/>
                  </a:cubicBezTo>
                  <a:cubicBezTo>
                    <a:pt x="56" y="212"/>
                    <a:pt x="57" y="203"/>
                    <a:pt x="62" y="196"/>
                  </a:cubicBezTo>
                  <a:cubicBezTo>
                    <a:pt x="67" y="195"/>
                    <a:pt x="67" y="189"/>
                    <a:pt x="66" y="184"/>
                  </a:cubicBezTo>
                  <a:cubicBezTo>
                    <a:pt x="66" y="177"/>
                    <a:pt x="63" y="169"/>
                    <a:pt x="67" y="162"/>
                  </a:cubicBezTo>
                  <a:cubicBezTo>
                    <a:pt x="70" y="154"/>
                    <a:pt x="73" y="145"/>
                    <a:pt x="79" y="139"/>
                  </a:cubicBezTo>
                  <a:cubicBezTo>
                    <a:pt x="81" y="133"/>
                    <a:pt x="84" y="127"/>
                    <a:pt x="85" y="121"/>
                  </a:cubicBezTo>
                  <a:cubicBezTo>
                    <a:pt x="89" y="120"/>
                    <a:pt x="96" y="123"/>
                    <a:pt x="96" y="115"/>
                  </a:cubicBezTo>
                  <a:cubicBezTo>
                    <a:pt x="93" y="112"/>
                    <a:pt x="89" y="108"/>
                    <a:pt x="91" y="102"/>
                  </a:cubicBezTo>
                  <a:cubicBezTo>
                    <a:pt x="95" y="98"/>
                    <a:pt x="94" y="94"/>
                    <a:pt x="91" y="89"/>
                  </a:cubicBezTo>
                  <a:cubicBezTo>
                    <a:pt x="89" y="83"/>
                    <a:pt x="90" y="77"/>
                    <a:pt x="93" y="72"/>
                  </a:cubicBezTo>
                  <a:cubicBezTo>
                    <a:pt x="92" y="68"/>
                    <a:pt x="90" y="61"/>
                    <a:pt x="96" y="59"/>
                  </a:cubicBezTo>
                  <a:cubicBezTo>
                    <a:pt x="101" y="55"/>
                    <a:pt x="109" y="54"/>
                    <a:pt x="114" y="48"/>
                  </a:cubicBezTo>
                  <a:cubicBezTo>
                    <a:pt x="116" y="41"/>
                    <a:pt x="118" y="35"/>
                    <a:pt x="119" y="28"/>
                  </a:cubicBezTo>
                  <a:cubicBezTo>
                    <a:pt x="113" y="24"/>
                    <a:pt x="117" y="21"/>
                    <a:pt x="120" y="17"/>
                  </a:cubicBezTo>
                  <a:cubicBezTo>
                    <a:pt x="125" y="11"/>
                    <a:pt x="129" y="5"/>
                    <a:pt x="134" y="0"/>
                  </a:cubicBezTo>
                  <a:cubicBezTo>
                    <a:pt x="138" y="4"/>
                    <a:pt x="143" y="7"/>
                    <a:pt x="149" y="5"/>
                  </a:cubicBezTo>
                  <a:cubicBezTo>
                    <a:pt x="155" y="4"/>
                    <a:pt x="164" y="5"/>
                    <a:pt x="166" y="14"/>
                  </a:cubicBezTo>
                  <a:cubicBezTo>
                    <a:pt x="167" y="22"/>
                    <a:pt x="169" y="22"/>
                    <a:pt x="171" y="15"/>
                  </a:cubicBezTo>
                  <a:cubicBezTo>
                    <a:pt x="174" y="11"/>
                    <a:pt x="174" y="2"/>
                    <a:pt x="179" y="3"/>
                  </a:cubicBezTo>
                  <a:cubicBezTo>
                    <a:pt x="186" y="4"/>
                    <a:pt x="193" y="3"/>
                    <a:pt x="199" y="6"/>
                  </a:cubicBezTo>
                  <a:cubicBezTo>
                    <a:pt x="206" y="18"/>
                    <a:pt x="215" y="29"/>
                    <a:pt x="223" y="39"/>
                  </a:cubicBezTo>
                  <a:cubicBezTo>
                    <a:pt x="229" y="45"/>
                    <a:pt x="235" y="48"/>
                    <a:pt x="242" y="49"/>
                  </a:cubicBezTo>
                  <a:cubicBezTo>
                    <a:pt x="252" y="53"/>
                    <a:pt x="259" y="64"/>
                    <a:pt x="269" y="68"/>
                  </a:cubicBezTo>
                  <a:cubicBezTo>
                    <a:pt x="275" y="72"/>
                    <a:pt x="281" y="73"/>
                    <a:pt x="286" y="78"/>
                  </a:cubicBezTo>
                  <a:cubicBezTo>
                    <a:pt x="285" y="84"/>
                    <a:pt x="282" y="90"/>
                    <a:pt x="279" y="96"/>
                  </a:cubicBezTo>
                  <a:cubicBezTo>
                    <a:pt x="276" y="100"/>
                    <a:pt x="274" y="105"/>
                    <a:pt x="277" y="110"/>
                  </a:cubicBezTo>
                  <a:cubicBezTo>
                    <a:pt x="275" y="115"/>
                    <a:pt x="269" y="117"/>
                    <a:pt x="268" y="123"/>
                  </a:cubicBezTo>
                  <a:cubicBezTo>
                    <a:pt x="274" y="124"/>
                    <a:pt x="279" y="118"/>
                    <a:pt x="285" y="120"/>
                  </a:cubicBezTo>
                  <a:cubicBezTo>
                    <a:pt x="294" y="125"/>
                    <a:pt x="304" y="126"/>
                    <a:pt x="313" y="121"/>
                  </a:cubicBezTo>
                  <a:cubicBezTo>
                    <a:pt x="317" y="119"/>
                    <a:pt x="321" y="129"/>
                    <a:pt x="323" y="123"/>
                  </a:cubicBezTo>
                  <a:cubicBezTo>
                    <a:pt x="328" y="114"/>
                    <a:pt x="339" y="111"/>
                    <a:pt x="340" y="99"/>
                  </a:cubicBezTo>
                  <a:cubicBezTo>
                    <a:pt x="342" y="95"/>
                    <a:pt x="341" y="86"/>
                    <a:pt x="345" y="86"/>
                  </a:cubicBezTo>
                  <a:cubicBezTo>
                    <a:pt x="349" y="86"/>
                    <a:pt x="355" y="83"/>
                    <a:pt x="357" y="89"/>
                  </a:cubicBezTo>
                  <a:cubicBezTo>
                    <a:pt x="359" y="95"/>
                    <a:pt x="361" y="100"/>
                    <a:pt x="360" y="106"/>
                  </a:cubicBezTo>
                  <a:cubicBezTo>
                    <a:pt x="359" y="112"/>
                    <a:pt x="360" y="121"/>
                    <a:pt x="354" y="123"/>
                  </a:cubicBezTo>
                  <a:cubicBezTo>
                    <a:pt x="346" y="128"/>
                    <a:pt x="337" y="131"/>
                    <a:pt x="331" y="140"/>
                  </a:cubicBezTo>
                  <a:cubicBezTo>
                    <a:pt x="315" y="158"/>
                    <a:pt x="299" y="177"/>
                    <a:pt x="285" y="198"/>
                  </a:cubicBezTo>
                  <a:cubicBezTo>
                    <a:pt x="283" y="214"/>
                    <a:pt x="276" y="230"/>
                    <a:pt x="280" y="246"/>
                  </a:cubicBezTo>
                  <a:cubicBezTo>
                    <a:pt x="282" y="254"/>
                    <a:pt x="275" y="258"/>
                    <a:pt x="274" y="264"/>
                  </a:cubicBezTo>
                  <a:cubicBezTo>
                    <a:pt x="272" y="270"/>
                    <a:pt x="278" y="277"/>
                    <a:pt x="273" y="283"/>
                  </a:cubicBezTo>
                  <a:cubicBezTo>
                    <a:pt x="268" y="288"/>
                    <a:pt x="275" y="292"/>
                    <a:pt x="278" y="295"/>
                  </a:cubicBezTo>
                  <a:cubicBezTo>
                    <a:pt x="283" y="300"/>
                    <a:pt x="292" y="300"/>
                    <a:pt x="295" y="308"/>
                  </a:cubicBezTo>
                  <a:cubicBezTo>
                    <a:pt x="294" y="313"/>
                    <a:pt x="289" y="317"/>
                    <a:pt x="292" y="323"/>
                  </a:cubicBezTo>
                  <a:cubicBezTo>
                    <a:pt x="293" y="329"/>
                    <a:pt x="299" y="329"/>
                    <a:pt x="302" y="332"/>
                  </a:cubicBezTo>
                  <a:cubicBezTo>
                    <a:pt x="304" y="338"/>
                    <a:pt x="305" y="343"/>
                    <a:pt x="301" y="347"/>
                  </a:cubicBezTo>
                  <a:cubicBezTo>
                    <a:pt x="298" y="354"/>
                    <a:pt x="292" y="359"/>
                    <a:pt x="289" y="366"/>
                  </a:cubicBezTo>
                  <a:cubicBezTo>
                    <a:pt x="287" y="376"/>
                    <a:pt x="278" y="377"/>
                    <a:pt x="272" y="380"/>
                  </a:cubicBezTo>
                  <a:cubicBezTo>
                    <a:pt x="255" y="386"/>
                    <a:pt x="237" y="388"/>
                    <a:pt x="219" y="389"/>
                  </a:cubicBezTo>
                  <a:cubicBezTo>
                    <a:pt x="214" y="388"/>
                    <a:pt x="208" y="388"/>
                    <a:pt x="203" y="386"/>
                  </a:cubicBezTo>
                  <a:cubicBezTo>
                    <a:pt x="201" y="390"/>
                    <a:pt x="201" y="396"/>
                    <a:pt x="205" y="399"/>
                  </a:cubicBezTo>
                  <a:cubicBezTo>
                    <a:pt x="210" y="401"/>
                    <a:pt x="204" y="407"/>
                    <a:pt x="203" y="411"/>
                  </a:cubicBezTo>
                  <a:cubicBezTo>
                    <a:pt x="199" y="415"/>
                    <a:pt x="200" y="421"/>
                    <a:pt x="203" y="426"/>
                  </a:cubicBezTo>
                  <a:cubicBezTo>
                    <a:pt x="206" y="432"/>
                    <a:pt x="198" y="433"/>
                    <a:pt x="195" y="435"/>
                  </a:cubicBezTo>
                  <a:cubicBezTo>
                    <a:pt x="186" y="439"/>
                    <a:pt x="176" y="439"/>
                    <a:pt x="167" y="434"/>
                  </a:cubicBezTo>
                  <a:cubicBezTo>
                    <a:pt x="163" y="433"/>
                    <a:pt x="158" y="429"/>
                    <a:pt x="153" y="430"/>
                  </a:cubicBezTo>
                  <a:cubicBezTo>
                    <a:pt x="149" y="435"/>
                    <a:pt x="153" y="442"/>
                    <a:pt x="155" y="446"/>
                  </a:cubicBezTo>
                  <a:cubicBezTo>
                    <a:pt x="157" y="452"/>
                    <a:pt x="151" y="458"/>
                    <a:pt x="156" y="462"/>
                  </a:cubicBezTo>
                  <a:cubicBezTo>
                    <a:pt x="159" y="466"/>
                    <a:pt x="163" y="468"/>
                    <a:pt x="168" y="467"/>
                  </a:cubicBezTo>
                  <a:cubicBezTo>
                    <a:pt x="172" y="464"/>
                    <a:pt x="164" y="459"/>
                    <a:pt x="173" y="460"/>
                  </a:cubicBezTo>
                  <a:cubicBezTo>
                    <a:pt x="178" y="456"/>
                    <a:pt x="178" y="464"/>
                    <a:pt x="179" y="469"/>
                  </a:cubicBezTo>
                  <a:cubicBezTo>
                    <a:pt x="181" y="474"/>
                    <a:pt x="176" y="476"/>
                    <a:pt x="172" y="476"/>
                  </a:cubicBezTo>
                  <a:cubicBezTo>
                    <a:pt x="170" y="472"/>
                    <a:pt x="167" y="469"/>
                    <a:pt x="162" y="471"/>
                  </a:cubicBezTo>
                  <a:cubicBezTo>
                    <a:pt x="159" y="471"/>
                    <a:pt x="149" y="474"/>
                    <a:pt x="155" y="477"/>
                  </a:cubicBezTo>
                  <a:cubicBezTo>
                    <a:pt x="159" y="477"/>
                    <a:pt x="166" y="478"/>
                    <a:pt x="166" y="480"/>
                  </a:cubicBezTo>
                  <a:cubicBezTo>
                    <a:pt x="161" y="484"/>
                    <a:pt x="153" y="485"/>
                    <a:pt x="150" y="492"/>
                  </a:cubicBezTo>
                  <a:cubicBezTo>
                    <a:pt x="147" y="498"/>
                    <a:pt x="153" y="506"/>
                    <a:pt x="147" y="510"/>
                  </a:cubicBezTo>
                  <a:cubicBezTo>
                    <a:pt x="144" y="514"/>
                    <a:pt x="141" y="519"/>
                    <a:pt x="146" y="522"/>
                  </a:cubicBezTo>
                  <a:cubicBezTo>
                    <a:pt x="138" y="525"/>
                    <a:pt x="128" y="523"/>
                    <a:pt x="120" y="531"/>
                  </a:cubicBezTo>
                  <a:cubicBezTo>
                    <a:pt x="115" y="535"/>
                    <a:pt x="111" y="541"/>
                    <a:pt x="109" y="548"/>
                  </a:cubicBezTo>
                  <a:cubicBezTo>
                    <a:pt x="109" y="560"/>
                    <a:pt x="118" y="567"/>
                    <a:pt x="126" y="571"/>
                  </a:cubicBezTo>
                  <a:cubicBezTo>
                    <a:pt x="130" y="575"/>
                    <a:pt x="136" y="573"/>
                    <a:pt x="141" y="576"/>
                  </a:cubicBezTo>
                  <a:cubicBezTo>
                    <a:pt x="142" y="581"/>
                    <a:pt x="140" y="586"/>
                    <a:pt x="139" y="591"/>
                  </a:cubicBezTo>
                  <a:cubicBezTo>
                    <a:pt x="135" y="599"/>
                    <a:pt x="126" y="600"/>
                    <a:pt x="120" y="605"/>
                  </a:cubicBezTo>
                  <a:cubicBezTo>
                    <a:pt x="115" y="609"/>
                    <a:pt x="108" y="614"/>
                    <a:pt x="106" y="622"/>
                  </a:cubicBezTo>
                  <a:cubicBezTo>
                    <a:pt x="105" y="626"/>
                    <a:pt x="108" y="632"/>
                    <a:pt x="104" y="636"/>
                  </a:cubicBezTo>
                  <a:cubicBezTo>
                    <a:pt x="100" y="642"/>
                    <a:pt x="92" y="643"/>
                    <a:pt x="86" y="646"/>
                  </a:cubicBezTo>
                  <a:cubicBezTo>
                    <a:pt x="80" y="649"/>
                    <a:pt x="79" y="659"/>
                    <a:pt x="79" y="666"/>
                  </a:cubicBezTo>
                  <a:cubicBezTo>
                    <a:pt x="81" y="677"/>
                    <a:pt x="88" y="685"/>
                    <a:pt x="93" y="693"/>
                  </a:cubicBezTo>
                  <a:cubicBezTo>
                    <a:pt x="93" y="694"/>
                    <a:pt x="92" y="693"/>
                    <a:pt x="92" y="694"/>
                  </a:cubicBezTo>
                  <a:close/>
                  <a:moveTo>
                    <a:pt x="87" y="712"/>
                  </a:moveTo>
                  <a:cubicBezTo>
                    <a:pt x="90" y="718"/>
                    <a:pt x="97" y="711"/>
                    <a:pt x="99" y="717"/>
                  </a:cubicBezTo>
                  <a:cubicBezTo>
                    <a:pt x="105" y="726"/>
                    <a:pt x="112" y="731"/>
                    <a:pt x="119" y="738"/>
                  </a:cubicBezTo>
                  <a:cubicBezTo>
                    <a:pt x="124" y="740"/>
                    <a:pt x="129" y="745"/>
                    <a:pt x="135" y="744"/>
                  </a:cubicBezTo>
                  <a:cubicBezTo>
                    <a:pt x="139" y="747"/>
                    <a:pt x="145" y="746"/>
                    <a:pt x="150" y="746"/>
                  </a:cubicBezTo>
                  <a:cubicBezTo>
                    <a:pt x="150" y="753"/>
                    <a:pt x="143" y="750"/>
                    <a:pt x="139" y="751"/>
                  </a:cubicBezTo>
                  <a:cubicBezTo>
                    <a:pt x="133" y="751"/>
                    <a:pt x="126" y="756"/>
                    <a:pt x="120" y="752"/>
                  </a:cubicBezTo>
                  <a:cubicBezTo>
                    <a:pt x="110" y="748"/>
                    <a:pt x="100" y="749"/>
                    <a:pt x="90" y="749"/>
                  </a:cubicBezTo>
                  <a:cubicBezTo>
                    <a:pt x="84" y="752"/>
                    <a:pt x="88" y="741"/>
                    <a:pt x="87" y="737"/>
                  </a:cubicBezTo>
                  <a:cubicBezTo>
                    <a:pt x="87" y="729"/>
                    <a:pt x="87" y="720"/>
                    <a:pt x="87" y="712"/>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51" name="Freeform 372">
              <a:extLst>
                <a:ext uri="{FF2B5EF4-FFF2-40B4-BE49-F238E27FC236}">
                  <a16:creationId xmlns:a16="http://schemas.microsoft.com/office/drawing/2014/main" id="{D87E1241-1AA2-41F6-B60F-19810CBBD801}"/>
                </a:ext>
              </a:extLst>
            </p:cNvPr>
            <p:cNvSpPr>
              <a:spLocks/>
            </p:cNvSpPr>
            <p:nvPr/>
          </p:nvSpPr>
          <p:spPr bwMode="auto">
            <a:xfrm>
              <a:off x="2467134" y="3746802"/>
              <a:ext cx="106272" cy="97110"/>
            </a:xfrm>
            <a:custGeom>
              <a:avLst/>
              <a:gdLst/>
              <a:ahLst/>
              <a:cxnLst>
                <a:cxn ang="0">
                  <a:pos x="197" y="20"/>
                </a:cxn>
                <a:cxn ang="0">
                  <a:pos x="206" y="30"/>
                </a:cxn>
                <a:cxn ang="0">
                  <a:pos x="207" y="63"/>
                </a:cxn>
                <a:cxn ang="0">
                  <a:pos x="217" y="77"/>
                </a:cxn>
                <a:cxn ang="0">
                  <a:pos x="213" y="90"/>
                </a:cxn>
                <a:cxn ang="0">
                  <a:pos x="186" y="90"/>
                </a:cxn>
                <a:cxn ang="0">
                  <a:pos x="176" y="98"/>
                </a:cxn>
                <a:cxn ang="0">
                  <a:pos x="168" y="106"/>
                </a:cxn>
                <a:cxn ang="0">
                  <a:pos x="165" y="117"/>
                </a:cxn>
                <a:cxn ang="0">
                  <a:pos x="148" y="125"/>
                </a:cxn>
                <a:cxn ang="0">
                  <a:pos x="123" y="140"/>
                </a:cxn>
                <a:cxn ang="0">
                  <a:pos x="114" y="147"/>
                </a:cxn>
                <a:cxn ang="0">
                  <a:pos x="102" y="151"/>
                </a:cxn>
                <a:cxn ang="0">
                  <a:pos x="82" y="166"/>
                </a:cxn>
                <a:cxn ang="0">
                  <a:pos x="81" y="190"/>
                </a:cxn>
                <a:cxn ang="0">
                  <a:pos x="0" y="191"/>
                </a:cxn>
                <a:cxn ang="0">
                  <a:pos x="17" y="180"/>
                </a:cxn>
                <a:cxn ang="0">
                  <a:pos x="50" y="154"/>
                </a:cxn>
                <a:cxn ang="0">
                  <a:pos x="63" y="126"/>
                </a:cxn>
                <a:cxn ang="0">
                  <a:pos x="63" y="100"/>
                </a:cxn>
                <a:cxn ang="0">
                  <a:pos x="70" y="80"/>
                </a:cxn>
                <a:cxn ang="0">
                  <a:pos x="80" y="66"/>
                </a:cxn>
                <a:cxn ang="0">
                  <a:pos x="116" y="40"/>
                </a:cxn>
                <a:cxn ang="0">
                  <a:pos x="130" y="5"/>
                </a:cxn>
                <a:cxn ang="0">
                  <a:pos x="140" y="6"/>
                </a:cxn>
                <a:cxn ang="0">
                  <a:pos x="155" y="18"/>
                </a:cxn>
                <a:cxn ang="0">
                  <a:pos x="183" y="12"/>
                </a:cxn>
                <a:cxn ang="0">
                  <a:pos x="193" y="20"/>
                </a:cxn>
                <a:cxn ang="0">
                  <a:pos x="197" y="20"/>
                </a:cxn>
              </a:cxnLst>
              <a:rect l="0" t="0" r="r" b="b"/>
              <a:pathLst>
                <a:path w="217" h="191">
                  <a:moveTo>
                    <a:pt x="197" y="20"/>
                  </a:moveTo>
                  <a:cubicBezTo>
                    <a:pt x="198" y="26"/>
                    <a:pt x="203" y="26"/>
                    <a:pt x="206" y="30"/>
                  </a:cubicBezTo>
                  <a:cubicBezTo>
                    <a:pt x="208" y="41"/>
                    <a:pt x="206" y="52"/>
                    <a:pt x="207" y="63"/>
                  </a:cubicBezTo>
                  <a:cubicBezTo>
                    <a:pt x="209" y="69"/>
                    <a:pt x="212" y="74"/>
                    <a:pt x="217" y="77"/>
                  </a:cubicBezTo>
                  <a:cubicBezTo>
                    <a:pt x="217" y="81"/>
                    <a:pt x="217" y="90"/>
                    <a:pt x="213" y="90"/>
                  </a:cubicBezTo>
                  <a:cubicBezTo>
                    <a:pt x="204" y="89"/>
                    <a:pt x="195" y="90"/>
                    <a:pt x="186" y="90"/>
                  </a:cubicBezTo>
                  <a:cubicBezTo>
                    <a:pt x="185" y="95"/>
                    <a:pt x="181" y="98"/>
                    <a:pt x="176" y="98"/>
                  </a:cubicBezTo>
                  <a:cubicBezTo>
                    <a:pt x="172" y="98"/>
                    <a:pt x="166" y="99"/>
                    <a:pt x="168" y="106"/>
                  </a:cubicBezTo>
                  <a:cubicBezTo>
                    <a:pt x="172" y="111"/>
                    <a:pt x="171" y="116"/>
                    <a:pt x="165" y="117"/>
                  </a:cubicBezTo>
                  <a:cubicBezTo>
                    <a:pt x="160" y="121"/>
                    <a:pt x="154" y="123"/>
                    <a:pt x="148" y="125"/>
                  </a:cubicBezTo>
                  <a:cubicBezTo>
                    <a:pt x="143" y="137"/>
                    <a:pt x="132" y="140"/>
                    <a:pt x="123" y="140"/>
                  </a:cubicBezTo>
                  <a:cubicBezTo>
                    <a:pt x="123" y="147"/>
                    <a:pt x="119" y="149"/>
                    <a:pt x="114" y="147"/>
                  </a:cubicBezTo>
                  <a:cubicBezTo>
                    <a:pt x="110" y="146"/>
                    <a:pt x="106" y="147"/>
                    <a:pt x="102" y="151"/>
                  </a:cubicBezTo>
                  <a:cubicBezTo>
                    <a:pt x="95" y="156"/>
                    <a:pt x="89" y="162"/>
                    <a:pt x="82" y="166"/>
                  </a:cubicBezTo>
                  <a:cubicBezTo>
                    <a:pt x="81" y="174"/>
                    <a:pt x="81" y="182"/>
                    <a:pt x="81" y="190"/>
                  </a:cubicBezTo>
                  <a:cubicBezTo>
                    <a:pt x="54" y="191"/>
                    <a:pt x="27" y="190"/>
                    <a:pt x="0" y="191"/>
                  </a:cubicBezTo>
                  <a:cubicBezTo>
                    <a:pt x="3" y="182"/>
                    <a:pt x="11" y="183"/>
                    <a:pt x="17" y="180"/>
                  </a:cubicBezTo>
                  <a:cubicBezTo>
                    <a:pt x="30" y="177"/>
                    <a:pt x="40" y="164"/>
                    <a:pt x="50" y="154"/>
                  </a:cubicBezTo>
                  <a:cubicBezTo>
                    <a:pt x="56" y="146"/>
                    <a:pt x="65" y="138"/>
                    <a:pt x="63" y="126"/>
                  </a:cubicBezTo>
                  <a:cubicBezTo>
                    <a:pt x="59" y="118"/>
                    <a:pt x="57" y="108"/>
                    <a:pt x="63" y="100"/>
                  </a:cubicBezTo>
                  <a:cubicBezTo>
                    <a:pt x="66" y="94"/>
                    <a:pt x="72" y="88"/>
                    <a:pt x="70" y="80"/>
                  </a:cubicBezTo>
                  <a:cubicBezTo>
                    <a:pt x="71" y="73"/>
                    <a:pt x="77" y="71"/>
                    <a:pt x="80" y="66"/>
                  </a:cubicBezTo>
                  <a:cubicBezTo>
                    <a:pt x="90" y="53"/>
                    <a:pt x="107" y="55"/>
                    <a:pt x="116" y="40"/>
                  </a:cubicBezTo>
                  <a:cubicBezTo>
                    <a:pt x="123" y="29"/>
                    <a:pt x="126" y="17"/>
                    <a:pt x="130" y="5"/>
                  </a:cubicBezTo>
                  <a:cubicBezTo>
                    <a:pt x="134" y="2"/>
                    <a:pt x="138" y="0"/>
                    <a:pt x="140" y="6"/>
                  </a:cubicBezTo>
                  <a:cubicBezTo>
                    <a:pt x="143" y="13"/>
                    <a:pt x="150" y="15"/>
                    <a:pt x="155" y="18"/>
                  </a:cubicBezTo>
                  <a:cubicBezTo>
                    <a:pt x="164" y="18"/>
                    <a:pt x="175" y="20"/>
                    <a:pt x="183" y="12"/>
                  </a:cubicBezTo>
                  <a:cubicBezTo>
                    <a:pt x="185" y="18"/>
                    <a:pt x="189" y="20"/>
                    <a:pt x="193" y="20"/>
                  </a:cubicBezTo>
                  <a:cubicBezTo>
                    <a:pt x="195" y="20"/>
                    <a:pt x="196" y="20"/>
                    <a:pt x="197" y="20"/>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52" name="Freeform 373">
              <a:extLst>
                <a:ext uri="{FF2B5EF4-FFF2-40B4-BE49-F238E27FC236}">
                  <a16:creationId xmlns:a16="http://schemas.microsoft.com/office/drawing/2014/main" id="{AA6CA02B-D858-49D4-9650-B02B2C6F0C23}"/>
                </a:ext>
              </a:extLst>
            </p:cNvPr>
            <p:cNvSpPr>
              <a:spLocks/>
            </p:cNvSpPr>
            <p:nvPr/>
          </p:nvSpPr>
          <p:spPr bwMode="auto">
            <a:xfrm>
              <a:off x="2505611" y="3732144"/>
              <a:ext cx="185057" cy="212543"/>
            </a:xfrm>
            <a:custGeom>
              <a:avLst/>
              <a:gdLst/>
              <a:ahLst/>
              <a:cxnLst>
                <a:cxn ang="0">
                  <a:pos x="0" y="227"/>
                </a:cxn>
                <a:cxn ang="0">
                  <a:pos x="1" y="194"/>
                </a:cxn>
                <a:cxn ang="0">
                  <a:pos x="27" y="175"/>
                </a:cxn>
                <a:cxn ang="0">
                  <a:pos x="40" y="175"/>
                </a:cxn>
                <a:cxn ang="0">
                  <a:pos x="49" y="168"/>
                </a:cxn>
                <a:cxn ang="0">
                  <a:pos x="67" y="153"/>
                </a:cxn>
                <a:cxn ang="0">
                  <a:pos x="89" y="142"/>
                </a:cxn>
                <a:cxn ang="0">
                  <a:pos x="88" y="127"/>
                </a:cxn>
                <a:cxn ang="0">
                  <a:pos x="104" y="119"/>
                </a:cxn>
                <a:cxn ang="0">
                  <a:pos x="116" y="118"/>
                </a:cxn>
                <a:cxn ang="0">
                  <a:pos x="134" y="118"/>
                </a:cxn>
                <a:cxn ang="0">
                  <a:pos x="134" y="103"/>
                </a:cxn>
                <a:cxn ang="0">
                  <a:pos x="126" y="82"/>
                </a:cxn>
                <a:cxn ang="0">
                  <a:pos x="124" y="57"/>
                </a:cxn>
                <a:cxn ang="0">
                  <a:pos x="118" y="48"/>
                </a:cxn>
                <a:cxn ang="0">
                  <a:pos x="132" y="38"/>
                </a:cxn>
                <a:cxn ang="0">
                  <a:pos x="146" y="31"/>
                </a:cxn>
                <a:cxn ang="0">
                  <a:pos x="157" y="30"/>
                </a:cxn>
                <a:cxn ang="0">
                  <a:pos x="184" y="15"/>
                </a:cxn>
                <a:cxn ang="0">
                  <a:pos x="207" y="10"/>
                </a:cxn>
                <a:cxn ang="0">
                  <a:pos x="222" y="8"/>
                </a:cxn>
                <a:cxn ang="0">
                  <a:pos x="239" y="8"/>
                </a:cxn>
                <a:cxn ang="0">
                  <a:pos x="261" y="9"/>
                </a:cxn>
                <a:cxn ang="0">
                  <a:pos x="272" y="3"/>
                </a:cxn>
                <a:cxn ang="0">
                  <a:pos x="285" y="5"/>
                </a:cxn>
                <a:cxn ang="0">
                  <a:pos x="297" y="8"/>
                </a:cxn>
                <a:cxn ang="0">
                  <a:pos x="311" y="7"/>
                </a:cxn>
                <a:cxn ang="0">
                  <a:pos x="306" y="17"/>
                </a:cxn>
                <a:cxn ang="0">
                  <a:pos x="306" y="54"/>
                </a:cxn>
                <a:cxn ang="0">
                  <a:pos x="293" y="72"/>
                </a:cxn>
                <a:cxn ang="0">
                  <a:pos x="297" y="93"/>
                </a:cxn>
                <a:cxn ang="0">
                  <a:pos x="309" y="109"/>
                </a:cxn>
                <a:cxn ang="0">
                  <a:pos x="319" y="119"/>
                </a:cxn>
                <a:cxn ang="0">
                  <a:pos x="329" y="158"/>
                </a:cxn>
                <a:cxn ang="0">
                  <a:pos x="329" y="172"/>
                </a:cxn>
                <a:cxn ang="0">
                  <a:pos x="333" y="206"/>
                </a:cxn>
                <a:cxn ang="0">
                  <a:pos x="332" y="225"/>
                </a:cxn>
                <a:cxn ang="0">
                  <a:pos x="333" y="245"/>
                </a:cxn>
                <a:cxn ang="0">
                  <a:pos x="326" y="255"/>
                </a:cxn>
                <a:cxn ang="0">
                  <a:pos x="338" y="280"/>
                </a:cxn>
                <a:cxn ang="0">
                  <a:pos x="347" y="289"/>
                </a:cxn>
                <a:cxn ang="0">
                  <a:pos x="363" y="294"/>
                </a:cxn>
                <a:cxn ang="0">
                  <a:pos x="372" y="311"/>
                </a:cxn>
                <a:cxn ang="0">
                  <a:pos x="333" y="339"/>
                </a:cxn>
                <a:cxn ang="0">
                  <a:pos x="287" y="375"/>
                </a:cxn>
                <a:cxn ang="0">
                  <a:pos x="260" y="403"/>
                </a:cxn>
                <a:cxn ang="0">
                  <a:pos x="214" y="414"/>
                </a:cxn>
                <a:cxn ang="0">
                  <a:pos x="213" y="395"/>
                </a:cxn>
                <a:cxn ang="0">
                  <a:pos x="198" y="388"/>
                </a:cxn>
                <a:cxn ang="0">
                  <a:pos x="188" y="385"/>
                </a:cxn>
                <a:cxn ang="0">
                  <a:pos x="177" y="372"/>
                </a:cxn>
                <a:cxn ang="0">
                  <a:pos x="171" y="361"/>
                </a:cxn>
                <a:cxn ang="0">
                  <a:pos x="75" y="282"/>
                </a:cxn>
                <a:cxn ang="0">
                  <a:pos x="16" y="238"/>
                </a:cxn>
                <a:cxn ang="0">
                  <a:pos x="0" y="227"/>
                </a:cxn>
              </a:cxnLst>
              <a:rect l="0" t="0" r="r" b="b"/>
              <a:pathLst>
                <a:path w="372" h="414">
                  <a:moveTo>
                    <a:pt x="0" y="227"/>
                  </a:moveTo>
                  <a:cubicBezTo>
                    <a:pt x="0" y="216"/>
                    <a:pt x="0" y="205"/>
                    <a:pt x="1" y="194"/>
                  </a:cubicBezTo>
                  <a:cubicBezTo>
                    <a:pt x="10" y="189"/>
                    <a:pt x="18" y="179"/>
                    <a:pt x="27" y="175"/>
                  </a:cubicBezTo>
                  <a:cubicBezTo>
                    <a:pt x="32" y="175"/>
                    <a:pt x="36" y="176"/>
                    <a:pt x="40" y="175"/>
                  </a:cubicBezTo>
                  <a:cubicBezTo>
                    <a:pt x="40" y="168"/>
                    <a:pt x="44" y="167"/>
                    <a:pt x="49" y="168"/>
                  </a:cubicBezTo>
                  <a:cubicBezTo>
                    <a:pt x="56" y="166"/>
                    <a:pt x="64" y="162"/>
                    <a:pt x="67" y="153"/>
                  </a:cubicBezTo>
                  <a:cubicBezTo>
                    <a:pt x="75" y="151"/>
                    <a:pt x="83" y="147"/>
                    <a:pt x="89" y="142"/>
                  </a:cubicBezTo>
                  <a:cubicBezTo>
                    <a:pt x="90" y="138"/>
                    <a:pt x="84" y="131"/>
                    <a:pt x="88" y="127"/>
                  </a:cubicBezTo>
                  <a:cubicBezTo>
                    <a:pt x="94" y="124"/>
                    <a:pt x="102" y="128"/>
                    <a:pt x="104" y="119"/>
                  </a:cubicBezTo>
                  <a:cubicBezTo>
                    <a:pt x="107" y="115"/>
                    <a:pt x="113" y="119"/>
                    <a:pt x="116" y="118"/>
                  </a:cubicBezTo>
                  <a:cubicBezTo>
                    <a:pt x="122" y="118"/>
                    <a:pt x="128" y="118"/>
                    <a:pt x="134" y="118"/>
                  </a:cubicBezTo>
                  <a:cubicBezTo>
                    <a:pt x="134" y="113"/>
                    <a:pt x="139" y="106"/>
                    <a:pt x="134" y="103"/>
                  </a:cubicBezTo>
                  <a:cubicBezTo>
                    <a:pt x="129" y="98"/>
                    <a:pt x="125" y="91"/>
                    <a:pt x="126" y="82"/>
                  </a:cubicBezTo>
                  <a:cubicBezTo>
                    <a:pt x="126" y="74"/>
                    <a:pt x="127" y="64"/>
                    <a:pt x="124" y="57"/>
                  </a:cubicBezTo>
                  <a:cubicBezTo>
                    <a:pt x="121" y="56"/>
                    <a:pt x="114" y="50"/>
                    <a:pt x="118" y="48"/>
                  </a:cubicBezTo>
                  <a:cubicBezTo>
                    <a:pt x="124" y="48"/>
                    <a:pt x="130" y="45"/>
                    <a:pt x="132" y="38"/>
                  </a:cubicBezTo>
                  <a:cubicBezTo>
                    <a:pt x="136" y="33"/>
                    <a:pt x="142" y="34"/>
                    <a:pt x="146" y="31"/>
                  </a:cubicBezTo>
                  <a:cubicBezTo>
                    <a:pt x="149" y="28"/>
                    <a:pt x="154" y="36"/>
                    <a:pt x="157" y="30"/>
                  </a:cubicBezTo>
                  <a:cubicBezTo>
                    <a:pt x="163" y="20"/>
                    <a:pt x="174" y="15"/>
                    <a:pt x="184" y="15"/>
                  </a:cubicBezTo>
                  <a:cubicBezTo>
                    <a:pt x="192" y="14"/>
                    <a:pt x="200" y="16"/>
                    <a:pt x="207" y="10"/>
                  </a:cubicBezTo>
                  <a:cubicBezTo>
                    <a:pt x="212" y="14"/>
                    <a:pt x="217" y="12"/>
                    <a:pt x="222" y="8"/>
                  </a:cubicBezTo>
                  <a:cubicBezTo>
                    <a:pt x="227" y="7"/>
                    <a:pt x="233" y="7"/>
                    <a:pt x="239" y="8"/>
                  </a:cubicBezTo>
                  <a:cubicBezTo>
                    <a:pt x="246" y="12"/>
                    <a:pt x="254" y="12"/>
                    <a:pt x="261" y="9"/>
                  </a:cubicBezTo>
                  <a:cubicBezTo>
                    <a:pt x="266" y="10"/>
                    <a:pt x="268" y="1"/>
                    <a:pt x="272" y="3"/>
                  </a:cubicBezTo>
                  <a:cubicBezTo>
                    <a:pt x="276" y="5"/>
                    <a:pt x="281" y="11"/>
                    <a:pt x="285" y="5"/>
                  </a:cubicBezTo>
                  <a:cubicBezTo>
                    <a:pt x="288" y="0"/>
                    <a:pt x="295" y="2"/>
                    <a:pt x="297" y="8"/>
                  </a:cubicBezTo>
                  <a:cubicBezTo>
                    <a:pt x="301" y="10"/>
                    <a:pt x="306" y="6"/>
                    <a:pt x="311" y="7"/>
                  </a:cubicBezTo>
                  <a:cubicBezTo>
                    <a:pt x="314" y="9"/>
                    <a:pt x="305" y="13"/>
                    <a:pt x="306" y="17"/>
                  </a:cubicBezTo>
                  <a:cubicBezTo>
                    <a:pt x="305" y="30"/>
                    <a:pt x="307" y="42"/>
                    <a:pt x="306" y="54"/>
                  </a:cubicBezTo>
                  <a:cubicBezTo>
                    <a:pt x="304" y="63"/>
                    <a:pt x="296" y="65"/>
                    <a:pt x="293" y="72"/>
                  </a:cubicBezTo>
                  <a:cubicBezTo>
                    <a:pt x="291" y="79"/>
                    <a:pt x="295" y="86"/>
                    <a:pt x="297" y="93"/>
                  </a:cubicBezTo>
                  <a:cubicBezTo>
                    <a:pt x="304" y="93"/>
                    <a:pt x="306" y="103"/>
                    <a:pt x="309" y="109"/>
                  </a:cubicBezTo>
                  <a:cubicBezTo>
                    <a:pt x="312" y="113"/>
                    <a:pt x="317" y="114"/>
                    <a:pt x="319" y="119"/>
                  </a:cubicBezTo>
                  <a:cubicBezTo>
                    <a:pt x="322" y="132"/>
                    <a:pt x="325" y="146"/>
                    <a:pt x="329" y="158"/>
                  </a:cubicBezTo>
                  <a:cubicBezTo>
                    <a:pt x="324" y="162"/>
                    <a:pt x="326" y="167"/>
                    <a:pt x="329" y="172"/>
                  </a:cubicBezTo>
                  <a:cubicBezTo>
                    <a:pt x="334" y="182"/>
                    <a:pt x="335" y="194"/>
                    <a:pt x="333" y="206"/>
                  </a:cubicBezTo>
                  <a:cubicBezTo>
                    <a:pt x="335" y="212"/>
                    <a:pt x="332" y="218"/>
                    <a:pt x="332" y="225"/>
                  </a:cubicBezTo>
                  <a:cubicBezTo>
                    <a:pt x="334" y="231"/>
                    <a:pt x="337" y="239"/>
                    <a:pt x="333" y="245"/>
                  </a:cubicBezTo>
                  <a:cubicBezTo>
                    <a:pt x="331" y="248"/>
                    <a:pt x="324" y="249"/>
                    <a:pt x="326" y="255"/>
                  </a:cubicBezTo>
                  <a:cubicBezTo>
                    <a:pt x="331" y="263"/>
                    <a:pt x="337" y="270"/>
                    <a:pt x="338" y="280"/>
                  </a:cubicBezTo>
                  <a:cubicBezTo>
                    <a:pt x="340" y="283"/>
                    <a:pt x="342" y="293"/>
                    <a:pt x="347" y="289"/>
                  </a:cubicBezTo>
                  <a:cubicBezTo>
                    <a:pt x="352" y="288"/>
                    <a:pt x="358" y="292"/>
                    <a:pt x="363" y="294"/>
                  </a:cubicBezTo>
                  <a:cubicBezTo>
                    <a:pt x="367" y="299"/>
                    <a:pt x="368" y="306"/>
                    <a:pt x="372" y="311"/>
                  </a:cubicBezTo>
                  <a:cubicBezTo>
                    <a:pt x="359" y="321"/>
                    <a:pt x="346" y="329"/>
                    <a:pt x="333" y="339"/>
                  </a:cubicBezTo>
                  <a:cubicBezTo>
                    <a:pt x="317" y="350"/>
                    <a:pt x="301" y="361"/>
                    <a:pt x="287" y="375"/>
                  </a:cubicBezTo>
                  <a:cubicBezTo>
                    <a:pt x="278" y="384"/>
                    <a:pt x="269" y="395"/>
                    <a:pt x="260" y="403"/>
                  </a:cubicBezTo>
                  <a:cubicBezTo>
                    <a:pt x="245" y="407"/>
                    <a:pt x="229" y="411"/>
                    <a:pt x="214" y="414"/>
                  </a:cubicBezTo>
                  <a:cubicBezTo>
                    <a:pt x="211" y="408"/>
                    <a:pt x="217" y="401"/>
                    <a:pt x="213" y="395"/>
                  </a:cubicBezTo>
                  <a:cubicBezTo>
                    <a:pt x="210" y="388"/>
                    <a:pt x="202" y="394"/>
                    <a:pt x="198" y="388"/>
                  </a:cubicBezTo>
                  <a:cubicBezTo>
                    <a:pt x="195" y="380"/>
                    <a:pt x="192" y="390"/>
                    <a:pt x="188" y="385"/>
                  </a:cubicBezTo>
                  <a:cubicBezTo>
                    <a:pt x="185" y="381"/>
                    <a:pt x="180" y="377"/>
                    <a:pt x="177" y="372"/>
                  </a:cubicBezTo>
                  <a:cubicBezTo>
                    <a:pt x="178" y="367"/>
                    <a:pt x="175" y="363"/>
                    <a:pt x="171" y="361"/>
                  </a:cubicBezTo>
                  <a:cubicBezTo>
                    <a:pt x="138" y="337"/>
                    <a:pt x="107" y="308"/>
                    <a:pt x="75" y="282"/>
                  </a:cubicBezTo>
                  <a:cubicBezTo>
                    <a:pt x="56" y="267"/>
                    <a:pt x="36" y="252"/>
                    <a:pt x="16" y="238"/>
                  </a:cubicBezTo>
                  <a:cubicBezTo>
                    <a:pt x="11" y="234"/>
                    <a:pt x="5" y="231"/>
                    <a:pt x="0" y="227"/>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53" name="Freeform 374">
              <a:extLst>
                <a:ext uri="{FF2B5EF4-FFF2-40B4-BE49-F238E27FC236}">
                  <a16:creationId xmlns:a16="http://schemas.microsoft.com/office/drawing/2014/main" id="{01C20E27-DCF3-4231-ADB2-00A1B48B0844}"/>
                </a:ext>
              </a:extLst>
            </p:cNvPr>
            <p:cNvSpPr>
              <a:spLocks/>
            </p:cNvSpPr>
            <p:nvPr/>
          </p:nvSpPr>
          <p:spPr bwMode="auto">
            <a:xfrm>
              <a:off x="2650360" y="3728480"/>
              <a:ext cx="34814" cy="84284"/>
            </a:xfrm>
            <a:custGeom>
              <a:avLst/>
              <a:gdLst/>
              <a:ahLst/>
              <a:cxnLst>
                <a:cxn ang="0">
                  <a:pos x="72" y="95"/>
                </a:cxn>
                <a:cxn ang="0">
                  <a:pos x="72" y="112"/>
                </a:cxn>
                <a:cxn ang="0">
                  <a:pos x="62" y="121"/>
                </a:cxn>
                <a:cxn ang="0">
                  <a:pos x="48" y="134"/>
                </a:cxn>
                <a:cxn ang="0">
                  <a:pos x="48" y="151"/>
                </a:cxn>
                <a:cxn ang="0">
                  <a:pos x="38" y="162"/>
                </a:cxn>
                <a:cxn ang="0">
                  <a:pos x="27" y="123"/>
                </a:cxn>
                <a:cxn ang="0">
                  <a:pos x="18" y="113"/>
                </a:cxn>
                <a:cxn ang="0">
                  <a:pos x="6" y="97"/>
                </a:cxn>
                <a:cxn ang="0">
                  <a:pos x="2" y="75"/>
                </a:cxn>
                <a:cxn ang="0">
                  <a:pos x="15" y="58"/>
                </a:cxn>
                <a:cxn ang="0">
                  <a:pos x="15" y="20"/>
                </a:cxn>
                <a:cxn ang="0">
                  <a:pos x="22" y="10"/>
                </a:cxn>
                <a:cxn ang="0">
                  <a:pos x="39" y="1"/>
                </a:cxn>
                <a:cxn ang="0">
                  <a:pos x="49" y="9"/>
                </a:cxn>
                <a:cxn ang="0">
                  <a:pos x="58" y="10"/>
                </a:cxn>
                <a:cxn ang="0">
                  <a:pos x="63" y="13"/>
                </a:cxn>
                <a:cxn ang="0">
                  <a:pos x="55" y="29"/>
                </a:cxn>
                <a:cxn ang="0">
                  <a:pos x="64" y="39"/>
                </a:cxn>
                <a:cxn ang="0">
                  <a:pos x="63" y="54"/>
                </a:cxn>
                <a:cxn ang="0">
                  <a:pos x="51" y="67"/>
                </a:cxn>
                <a:cxn ang="0">
                  <a:pos x="48" y="79"/>
                </a:cxn>
                <a:cxn ang="0">
                  <a:pos x="60" y="87"/>
                </a:cxn>
                <a:cxn ang="0">
                  <a:pos x="69" y="94"/>
                </a:cxn>
                <a:cxn ang="0">
                  <a:pos x="72" y="95"/>
                </a:cxn>
              </a:cxnLst>
              <a:rect l="0" t="0" r="r" b="b"/>
              <a:pathLst>
                <a:path w="72" h="162">
                  <a:moveTo>
                    <a:pt x="72" y="95"/>
                  </a:moveTo>
                  <a:cubicBezTo>
                    <a:pt x="72" y="101"/>
                    <a:pt x="72" y="107"/>
                    <a:pt x="72" y="112"/>
                  </a:cubicBezTo>
                  <a:cubicBezTo>
                    <a:pt x="70" y="117"/>
                    <a:pt x="65" y="117"/>
                    <a:pt x="62" y="121"/>
                  </a:cubicBezTo>
                  <a:cubicBezTo>
                    <a:pt x="57" y="125"/>
                    <a:pt x="52" y="129"/>
                    <a:pt x="48" y="134"/>
                  </a:cubicBezTo>
                  <a:cubicBezTo>
                    <a:pt x="46" y="140"/>
                    <a:pt x="51" y="146"/>
                    <a:pt x="48" y="151"/>
                  </a:cubicBezTo>
                  <a:cubicBezTo>
                    <a:pt x="47" y="157"/>
                    <a:pt x="41" y="159"/>
                    <a:pt x="38" y="162"/>
                  </a:cubicBezTo>
                  <a:cubicBezTo>
                    <a:pt x="34" y="149"/>
                    <a:pt x="31" y="136"/>
                    <a:pt x="27" y="123"/>
                  </a:cubicBezTo>
                  <a:cubicBezTo>
                    <a:pt x="26" y="117"/>
                    <a:pt x="20" y="117"/>
                    <a:pt x="18" y="113"/>
                  </a:cubicBezTo>
                  <a:cubicBezTo>
                    <a:pt x="15" y="107"/>
                    <a:pt x="13" y="97"/>
                    <a:pt x="6" y="97"/>
                  </a:cubicBezTo>
                  <a:cubicBezTo>
                    <a:pt x="4" y="90"/>
                    <a:pt x="0" y="83"/>
                    <a:pt x="2" y="75"/>
                  </a:cubicBezTo>
                  <a:cubicBezTo>
                    <a:pt x="6" y="69"/>
                    <a:pt x="13" y="66"/>
                    <a:pt x="15" y="58"/>
                  </a:cubicBezTo>
                  <a:cubicBezTo>
                    <a:pt x="16" y="46"/>
                    <a:pt x="13" y="33"/>
                    <a:pt x="15" y="20"/>
                  </a:cubicBezTo>
                  <a:cubicBezTo>
                    <a:pt x="16" y="16"/>
                    <a:pt x="21" y="13"/>
                    <a:pt x="22" y="10"/>
                  </a:cubicBezTo>
                  <a:cubicBezTo>
                    <a:pt x="28" y="7"/>
                    <a:pt x="33" y="0"/>
                    <a:pt x="39" y="1"/>
                  </a:cubicBezTo>
                  <a:cubicBezTo>
                    <a:pt x="44" y="1"/>
                    <a:pt x="49" y="3"/>
                    <a:pt x="49" y="9"/>
                  </a:cubicBezTo>
                  <a:cubicBezTo>
                    <a:pt x="50" y="16"/>
                    <a:pt x="56" y="14"/>
                    <a:pt x="58" y="10"/>
                  </a:cubicBezTo>
                  <a:cubicBezTo>
                    <a:pt x="62" y="5"/>
                    <a:pt x="67" y="6"/>
                    <a:pt x="63" y="13"/>
                  </a:cubicBezTo>
                  <a:cubicBezTo>
                    <a:pt x="61" y="19"/>
                    <a:pt x="54" y="21"/>
                    <a:pt x="55" y="29"/>
                  </a:cubicBezTo>
                  <a:cubicBezTo>
                    <a:pt x="56" y="33"/>
                    <a:pt x="60" y="38"/>
                    <a:pt x="64" y="39"/>
                  </a:cubicBezTo>
                  <a:cubicBezTo>
                    <a:pt x="65" y="44"/>
                    <a:pt x="67" y="50"/>
                    <a:pt x="63" y="54"/>
                  </a:cubicBezTo>
                  <a:cubicBezTo>
                    <a:pt x="61" y="60"/>
                    <a:pt x="55" y="61"/>
                    <a:pt x="51" y="67"/>
                  </a:cubicBezTo>
                  <a:cubicBezTo>
                    <a:pt x="48" y="70"/>
                    <a:pt x="44" y="74"/>
                    <a:pt x="48" y="79"/>
                  </a:cubicBezTo>
                  <a:cubicBezTo>
                    <a:pt x="52" y="82"/>
                    <a:pt x="56" y="88"/>
                    <a:pt x="60" y="87"/>
                  </a:cubicBezTo>
                  <a:cubicBezTo>
                    <a:pt x="65" y="82"/>
                    <a:pt x="66" y="91"/>
                    <a:pt x="69" y="94"/>
                  </a:cubicBezTo>
                  <a:cubicBezTo>
                    <a:pt x="70" y="94"/>
                    <a:pt x="71" y="95"/>
                    <a:pt x="72" y="95"/>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54" name="Freeform 375">
              <a:extLst>
                <a:ext uri="{FF2B5EF4-FFF2-40B4-BE49-F238E27FC236}">
                  <a16:creationId xmlns:a16="http://schemas.microsoft.com/office/drawing/2014/main" id="{081BEDE6-0F6A-49AA-ACC0-018C778C9EBE}"/>
                </a:ext>
              </a:extLst>
            </p:cNvPr>
            <p:cNvSpPr>
              <a:spLocks/>
            </p:cNvSpPr>
            <p:nvPr/>
          </p:nvSpPr>
          <p:spPr bwMode="auto">
            <a:xfrm>
              <a:off x="2802436" y="3798106"/>
              <a:ext cx="108102" cy="115432"/>
            </a:xfrm>
            <a:custGeom>
              <a:avLst/>
              <a:gdLst/>
              <a:ahLst/>
              <a:cxnLst>
                <a:cxn ang="0">
                  <a:pos x="172" y="8"/>
                </a:cxn>
                <a:cxn ang="0">
                  <a:pos x="186" y="49"/>
                </a:cxn>
                <a:cxn ang="0">
                  <a:pos x="177" y="77"/>
                </a:cxn>
                <a:cxn ang="0">
                  <a:pos x="170" y="86"/>
                </a:cxn>
                <a:cxn ang="0">
                  <a:pos x="155" y="62"/>
                </a:cxn>
                <a:cxn ang="0">
                  <a:pos x="148" y="48"/>
                </a:cxn>
                <a:cxn ang="0">
                  <a:pos x="141" y="42"/>
                </a:cxn>
                <a:cxn ang="0">
                  <a:pos x="143" y="58"/>
                </a:cxn>
                <a:cxn ang="0">
                  <a:pos x="158" y="85"/>
                </a:cxn>
                <a:cxn ang="0">
                  <a:pos x="168" y="114"/>
                </a:cxn>
                <a:cxn ang="0">
                  <a:pos x="184" y="149"/>
                </a:cxn>
                <a:cxn ang="0">
                  <a:pos x="199" y="173"/>
                </a:cxn>
                <a:cxn ang="0">
                  <a:pos x="196" y="184"/>
                </a:cxn>
                <a:cxn ang="0">
                  <a:pos x="206" y="202"/>
                </a:cxn>
                <a:cxn ang="0">
                  <a:pos x="215" y="212"/>
                </a:cxn>
                <a:cxn ang="0">
                  <a:pos x="215" y="220"/>
                </a:cxn>
                <a:cxn ang="0">
                  <a:pos x="12" y="220"/>
                </a:cxn>
                <a:cxn ang="0">
                  <a:pos x="6" y="212"/>
                </a:cxn>
                <a:cxn ang="0">
                  <a:pos x="6" y="93"/>
                </a:cxn>
                <a:cxn ang="0">
                  <a:pos x="6" y="55"/>
                </a:cxn>
                <a:cxn ang="0">
                  <a:pos x="2" y="32"/>
                </a:cxn>
                <a:cxn ang="0">
                  <a:pos x="5" y="17"/>
                </a:cxn>
                <a:cxn ang="0">
                  <a:pos x="8" y="4"/>
                </a:cxn>
                <a:cxn ang="0">
                  <a:pos x="19" y="2"/>
                </a:cxn>
                <a:cxn ang="0">
                  <a:pos x="52" y="8"/>
                </a:cxn>
                <a:cxn ang="0">
                  <a:pos x="62" y="13"/>
                </a:cxn>
                <a:cxn ang="0">
                  <a:pos x="79" y="18"/>
                </a:cxn>
                <a:cxn ang="0">
                  <a:pos x="95" y="10"/>
                </a:cxn>
                <a:cxn ang="0">
                  <a:pos x="113" y="3"/>
                </a:cxn>
                <a:cxn ang="0">
                  <a:pos x="128" y="4"/>
                </a:cxn>
                <a:cxn ang="0">
                  <a:pos x="138" y="12"/>
                </a:cxn>
                <a:cxn ang="0">
                  <a:pos x="149" y="12"/>
                </a:cxn>
                <a:cxn ang="0">
                  <a:pos x="161" y="14"/>
                </a:cxn>
                <a:cxn ang="0">
                  <a:pos x="172" y="8"/>
                </a:cxn>
              </a:cxnLst>
              <a:rect l="0" t="0" r="r" b="b"/>
              <a:pathLst>
                <a:path w="221" h="222">
                  <a:moveTo>
                    <a:pt x="172" y="8"/>
                  </a:moveTo>
                  <a:cubicBezTo>
                    <a:pt x="176" y="22"/>
                    <a:pt x="181" y="36"/>
                    <a:pt x="186" y="49"/>
                  </a:cubicBezTo>
                  <a:cubicBezTo>
                    <a:pt x="180" y="56"/>
                    <a:pt x="179" y="67"/>
                    <a:pt x="177" y="77"/>
                  </a:cubicBezTo>
                  <a:cubicBezTo>
                    <a:pt x="176" y="82"/>
                    <a:pt x="174" y="90"/>
                    <a:pt x="170" y="86"/>
                  </a:cubicBezTo>
                  <a:cubicBezTo>
                    <a:pt x="165" y="78"/>
                    <a:pt x="156" y="73"/>
                    <a:pt x="155" y="62"/>
                  </a:cubicBezTo>
                  <a:cubicBezTo>
                    <a:pt x="154" y="56"/>
                    <a:pt x="149" y="55"/>
                    <a:pt x="148" y="48"/>
                  </a:cubicBezTo>
                  <a:cubicBezTo>
                    <a:pt x="147" y="44"/>
                    <a:pt x="145" y="36"/>
                    <a:pt x="141" y="42"/>
                  </a:cubicBezTo>
                  <a:cubicBezTo>
                    <a:pt x="137" y="47"/>
                    <a:pt x="142" y="53"/>
                    <a:pt x="143" y="58"/>
                  </a:cubicBezTo>
                  <a:cubicBezTo>
                    <a:pt x="145" y="69"/>
                    <a:pt x="153" y="76"/>
                    <a:pt x="158" y="85"/>
                  </a:cubicBezTo>
                  <a:cubicBezTo>
                    <a:pt x="160" y="95"/>
                    <a:pt x="166" y="104"/>
                    <a:pt x="168" y="114"/>
                  </a:cubicBezTo>
                  <a:cubicBezTo>
                    <a:pt x="175" y="124"/>
                    <a:pt x="178" y="137"/>
                    <a:pt x="184" y="149"/>
                  </a:cubicBezTo>
                  <a:cubicBezTo>
                    <a:pt x="187" y="158"/>
                    <a:pt x="192" y="167"/>
                    <a:pt x="199" y="173"/>
                  </a:cubicBezTo>
                  <a:cubicBezTo>
                    <a:pt x="201" y="177"/>
                    <a:pt x="192" y="177"/>
                    <a:pt x="196" y="184"/>
                  </a:cubicBezTo>
                  <a:cubicBezTo>
                    <a:pt x="197" y="192"/>
                    <a:pt x="200" y="198"/>
                    <a:pt x="206" y="202"/>
                  </a:cubicBezTo>
                  <a:cubicBezTo>
                    <a:pt x="210" y="204"/>
                    <a:pt x="212" y="208"/>
                    <a:pt x="215" y="212"/>
                  </a:cubicBezTo>
                  <a:cubicBezTo>
                    <a:pt x="219" y="216"/>
                    <a:pt x="221" y="222"/>
                    <a:pt x="215" y="220"/>
                  </a:cubicBezTo>
                  <a:cubicBezTo>
                    <a:pt x="147" y="220"/>
                    <a:pt x="80" y="220"/>
                    <a:pt x="12" y="220"/>
                  </a:cubicBezTo>
                  <a:cubicBezTo>
                    <a:pt x="7" y="222"/>
                    <a:pt x="4" y="220"/>
                    <a:pt x="6" y="212"/>
                  </a:cubicBezTo>
                  <a:cubicBezTo>
                    <a:pt x="6" y="173"/>
                    <a:pt x="5" y="133"/>
                    <a:pt x="6" y="93"/>
                  </a:cubicBezTo>
                  <a:cubicBezTo>
                    <a:pt x="5" y="80"/>
                    <a:pt x="6" y="67"/>
                    <a:pt x="6" y="55"/>
                  </a:cubicBezTo>
                  <a:cubicBezTo>
                    <a:pt x="3" y="48"/>
                    <a:pt x="0" y="40"/>
                    <a:pt x="2" y="32"/>
                  </a:cubicBezTo>
                  <a:cubicBezTo>
                    <a:pt x="4" y="27"/>
                    <a:pt x="7" y="23"/>
                    <a:pt x="5" y="17"/>
                  </a:cubicBezTo>
                  <a:cubicBezTo>
                    <a:pt x="3" y="12"/>
                    <a:pt x="2" y="6"/>
                    <a:pt x="8" y="4"/>
                  </a:cubicBezTo>
                  <a:cubicBezTo>
                    <a:pt x="9" y="0"/>
                    <a:pt x="15" y="5"/>
                    <a:pt x="19" y="2"/>
                  </a:cubicBezTo>
                  <a:cubicBezTo>
                    <a:pt x="30" y="0"/>
                    <a:pt x="41" y="6"/>
                    <a:pt x="52" y="8"/>
                  </a:cubicBezTo>
                  <a:cubicBezTo>
                    <a:pt x="57" y="7"/>
                    <a:pt x="58" y="15"/>
                    <a:pt x="62" y="13"/>
                  </a:cubicBezTo>
                  <a:cubicBezTo>
                    <a:pt x="68" y="13"/>
                    <a:pt x="74" y="16"/>
                    <a:pt x="79" y="18"/>
                  </a:cubicBezTo>
                  <a:cubicBezTo>
                    <a:pt x="86" y="21"/>
                    <a:pt x="89" y="11"/>
                    <a:pt x="95" y="10"/>
                  </a:cubicBezTo>
                  <a:cubicBezTo>
                    <a:pt x="101" y="7"/>
                    <a:pt x="107" y="6"/>
                    <a:pt x="113" y="3"/>
                  </a:cubicBezTo>
                  <a:cubicBezTo>
                    <a:pt x="118" y="3"/>
                    <a:pt x="123" y="3"/>
                    <a:pt x="128" y="4"/>
                  </a:cubicBezTo>
                  <a:cubicBezTo>
                    <a:pt x="129" y="10"/>
                    <a:pt x="134" y="15"/>
                    <a:pt x="138" y="12"/>
                  </a:cubicBezTo>
                  <a:cubicBezTo>
                    <a:pt x="141" y="12"/>
                    <a:pt x="146" y="17"/>
                    <a:pt x="149" y="12"/>
                  </a:cubicBezTo>
                  <a:cubicBezTo>
                    <a:pt x="152" y="9"/>
                    <a:pt x="156" y="15"/>
                    <a:pt x="161" y="14"/>
                  </a:cubicBezTo>
                  <a:cubicBezTo>
                    <a:pt x="165" y="14"/>
                    <a:pt x="168" y="11"/>
                    <a:pt x="172" y="8"/>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55" name="Freeform 376">
              <a:extLst>
                <a:ext uri="{FF2B5EF4-FFF2-40B4-BE49-F238E27FC236}">
                  <a16:creationId xmlns:a16="http://schemas.microsoft.com/office/drawing/2014/main" id="{DF0DFC7D-02ED-4509-B20D-4D7974EAE9EC}"/>
                </a:ext>
              </a:extLst>
            </p:cNvPr>
            <p:cNvSpPr>
              <a:spLocks/>
            </p:cNvSpPr>
            <p:nvPr/>
          </p:nvSpPr>
          <p:spPr bwMode="auto">
            <a:xfrm>
              <a:off x="2776785" y="3909874"/>
              <a:ext cx="150245" cy="219872"/>
            </a:xfrm>
            <a:custGeom>
              <a:avLst/>
              <a:gdLst/>
              <a:ahLst/>
              <a:cxnLst>
                <a:cxn ang="0">
                  <a:pos x="223" y="409"/>
                </a:cxn>
                <a:cxn ang="0">
                  <a:pos x="209" y="417"/>
                </a:cxn>
                <a:cxn ang="0">
                  <a:pos x="190" y="419"/>
                </a:cxn>
                <a:cxn ang="0">
                  <a:pos x="167" y="419"/>
                </a:cxn>
                <a:cxn ang="0">
                  <a:pos x="158" y="412"/>
                </a:cxn>
                <a:cxn ang="0">
                  <a:pos x="144" y="397"/>
                </a:cxn>
                <a:cxn ang="0">
                  <a:pos x="135" y="403"/>
                </a:cxn>
                <a:cxn ang="0">
                  <a:pos x="124" y="402"/>
                </a:cxn>
                <a:cxn ang="0">
                  <a:pos x="114" y="401"/>
                </a:cxn>
                <a:cxn ang="0">
                  <a:pos x="102" y="385"/>
                </a:cxn>
                <a:cxn ang="0">
                  <a:pos x="99" y="370"/>
                </a:cxn>
                <a:cxn ang="0">
                  <a:pos x="84" y="360"/>
                </a:cxn>
                <a:cxn ang="0">
                  <a:pos x="79" y="345"/>
                </a:cxn>
                <a:cxn ang="0">
                  <a:pos x="65" y="330"/>
                </a:cxn>
                <a:cxn ang="0">
                  <a:pos x="58" y="319"/>
                </a:cxn>
                <a:cxn ang="0">
                  <a:pos x="44" y="306"/>
                </a:cxn>
                <a:cxn ang="0">
                  <a:pos x="33" y="302"/>
                </a:cxn>
                <a:cxn ang="0">
                  <a:pos x="36" y="279"/>
                </a:cxn>
                <a:cxn ang="0">
                  <a:pos x="21" y="252"/>
                </a:cxn>
                <a:cxn ang="0">
                  <a:pos x="16" y="235"/>
                </a:cxn>
                <a:cxn ang="0">
                  <a:pos x="11" y="212"/>
                </a:cxn>
                <a:cxn ang="0">
                  <a:pos x="4" y="206"/>
                </a:cxn>
                <a:cxn ang="0">
                  <a:pos x="9" y="190"/>
                </a:cxn>
                <a:cxn ang="0">
                  <a:pos x="14" y="179"/>
                </a:cxn>
                <a:cxn ang="0">
                  <a:pos x="16" y="164"/>
                </a:cxn>
                <a:cxn ang="0">
                  <a:pos x="23" y="145"/>
                </a:cxn>
                <a:cxn ang="0">
                  <a:pos x="40" y="143"/>
                </a:cxn>
                <a:cxn ang="0">
                  <a:pos x="42" y="128"/>
                </a:cxn>
                <a:cxn ang="0">
                  <a:pos x="41" y="83"/>
                </a:cxn>
                <a:cxn ang="0">
                  <a:pos x="42" y="46"/>
                </a:cxn>
                <a:cxn ang="0">
                  <a:pos x="59" y="46"/>
                </a:cxn>
                <a:cxn ang="0">
                  <a:pos x="60" y="23"/>
                </a:cxn>
                <a:cxn ang="0">
                  <a:pos x="60" y="3"/>
                </a:cxn>
                <a:cxn ang="0">
                  <a:pos x="107" y="2"/>
                </a:cxn>
                <a:cxn ang="0">
                  <a:pos x="274" y="2"/>
                </a:cxn>
                <a:cxn ang="0">
                  <a:pos x="280" y="28"/>
                </a:cxn>
                <a:cxn ang="0">
                  <a:pos x="285" y="71"/>
                </a:cxn>
                <a:cxn ang="0">
                  <a:pos x="301" y="85"/>
                </a:cxn>
                <a:cxn ang="0">
                  <a:pos x="303" y="95"/>
                </a:cxn>
                <a:cxn ang="0">
                  <a:pos x="290" y="106"/>
                </a:cxn>
                <a:cxn ang="0">
                  <a:pos x="281" y="114"/>
                </a:cxn>
                <a:cxn ang="0">
                  <a:pos x="275" y="126"/>
                </a:cxn>
                <a:cxn ang="0">
                  <a:pos x="267" y="158"/>
                </a:cxn>
                <a:cxn ang="0">
                  <a:pos x="265" y="194"/>
                </a:cxn>
                <a:cxn ang="0">
                  <a:pos x="262" y="210"/>
                </a:cxn>
                <a:cxn ang="0">
                  <a:pos x="247" y="222"/>
                </a:cxn>
                <a:cxn ang="0">
                  <a:pos x="240" y="254"/>
                </a:cxn>
                <a:cxn ang="0">
                  <a:pos x="229" y="258"/>
                </a:cxn>
                <a:cxn ang="0">
                  <a:pos x="225" y="294"/>
                </a:cxn>
                <a:cxn ang="0">
                  <a:pos x="223" y="309"/>
                </a:cxn>
                <a:cxn ang="0">
                  <a:pos x="207" y="310"/>
                </a:cxn>
                <a:cxn ang="0">
                  <a:pos x="207" y="325"/>
                </a:cxn>
                <a:cxn ang="0">
                  <a:pos x="222" y="333"/>
                </a:cxn>
                <a:cxn ang="0">
                  <a:pos x="238" y="358"/>
                </a:cxn>
                <a:cxn ang="0">
                  <a:pos x="252" y="380"/>
                </a:cxn>
                <a:cxn ang="0">
                  <a:pos x="256" y="395"/>
                </a:cxn>
                <a:cxn ang="0">
                  <a:pos x="244" y="397"/>
                </a:cxn>
                <a:cxn ang="0">
                  <a:pos x="230" y="398"/>
                </a:cxn>
                <a:cxn ang="0">
                  <a:pos x="223" y="409"/>
                </a:cxn>
              </a:cxnLst>
              <a:rect l="0" t="0" r="r" b="b"/>
              <a:pathLst>
                <a:path w="307" h="424">
                  <a:moveTo>
                    <a:pt x="223" y="409"/>
                  </a:moveTo>
                  <a:cubicBezTo>
                    <a:pt x="219" y="413"/>
                    <a:pt x="214" y="420"/>
                    <a:pt x="209" y="417"/>
                  </a:cubicBezTo>
                  <a:cubicBezTo>
                    <a:pt x="203" y="412"/>
                    <a:pt x="196" y="418"/>
                    <a:pt x="190" y="419"/>
                  </a:cubicBezTo>
                  <a:cubicBezTo>
                    <a:pt x="183" y="422"/>
                    <a:pt x="175" y="415"/>
                    <a:pt x="167" y="419"/>
                  </a:cubicBezTo>
                  <a:cubicBezTo>
                    <a:pt x="163" y="424"/>
                    <a:pt x="161" y="415"/>
                    <a:pt x="158" y="412"/>
                  </a:cubicBezTo>
                  <a:cubicBezTo>
                    <a:pt x="153" y="407"/>
                    <a:pt x="149" y="400"/>
                    <a:pt x="144" y="397"/>
                  </a:cubicBezTo>
                  <a:cubicBezTo>
                    <a:pt x="140" y="397"/>
                    <a:pt x="139" y="409"/>
                    <a:pt x="135" y="403"/>
                  </a:cubicBezTo>
                  <a:cubicBezTo>
                    <a:pt x="132" y="399"/>
                    <a:pt x="128" y="397"/>
                    <a:pt x="124" y="402"/>
                  </a:cubicBezTo>
                  <a:cubicBezTo>
                    <a:pt x="122" y="407"/>
                    <a:pt x="116" y="405"/>
                    <a:pt x="114" y="401"/>
                  </a:cubicBezTo>
                  <a:cubicBezTo>
                    <a:pt x="110" y="396"/>
                    <a:pt x="107" y="390"/>
                    <a:pt x="102" y="385"/>
                  </a:cubicBezTo>
                  <a:cubicBezTo>
                    <a:pt x="99" y="381"/>
                    <a:pt x="104" y="374"/>
                    <a:pt x="99" y="370"/>
                  </a:cubicBezTo>
                  <a:cubicBezTo>
                    <a:pt x="95" y="364"/>
                    <a:pt x="87" y="368"/>
                    <a:pt x="84" y="360"/>
                  </a:cubicBezTo>
                  <a:cubicBezTo>
                    <a:pt x="83" y="355"/>
                    <a:pt x="84" y="348"/>
                    <a:pt x="79" y="345"/>
                  </a:cubicBezTo>
                  <a:cubicBezTo>
                    <a:pt x="74" y="340"/>
                    <a:pt x="67" y="337"/>
                    <a:pt x="65" y="330"/>
                  </a:cubicBezTo>
                  <a:cubicBezTo>
                    <a:pt x="68" y="324"/>
                    <a:pt x="62" y="320"/>
                    <a:pt x="58" y="319"/>
                  </a:cubicBezTo>
                  <a:cubicBezTo>
                    <a:pt x="53" y="317"/>
                    <a:pt x="46" y="313"/>
                    <a:pt x="44" y="306"/>
                  </a:cubicBezTo>
                  <a:cubicBezTo>
                    <a:pt x="41" y="302"/>
                    <a:pt x="35" y="308"/>
                    <a:pt x="33" y="302"/>
                  </a:cubicBezTo>
                  <a:cubicBezTo>
                    <a:pt x="31" y="294"/>
                    <a:pt x="36" y="287"/>
                    <a:pt x="36" y="279"/>
                  </a:cubicBezTo>
                  <a:cubicBezTo>
                    <a:pt x="33" y="268"/>
                    <a:pt x="26" y="261"/>
                    <a:pt x="21" y="252"/>
                  </a:cubicBezTo>
                  <a:cubicBezTo>
                    <a:pt x="24" y="246"/>
                    <a:pt x="21" y="239"/>
                    <a:pt x="16" y="235"/>
                  </a:cubicBezTo>
                  <a:cubicBezTo>
                    <a:pt x="13" y="228"/>
                    <a:pt x="14" y="219"/>
                    <a:pt x="11" y="212"/>
                  </a:cubicBezTo>
                  <a:cubicBezTo>
                    <a:pt x="7" y="213"/>
                    <a:pt x="0" y="213"/>
                    <a:pt x="4" y="206"/>
                  </a:cubicBezTo>
                  <a:cubicBezTo>
                    <a:pt x="5" y="200"/>
                    <a:pt x="13" y="196"/>
                    <a:pt x="9" y="190"/>
                  </a:cubicBezTo>
                  <a:cubicBezTo>
                    <a:pt x="4" y="184"/>
                    <a:pt x="11" y="182"/>
                    <a:pt x="14" y="179"/>
                  </a:cubicBezTo>
                  <a:cubicBezTo>
                    <a:pt x="15" y="174"/>
                    <a:pt x="12" y="168"/>
                    <a:pt x="16" y="164"/>
                  </a:cubicBezTo>
                  <a:cubicBezTo>
                    <a:pt x="20" y="159"/>
                    <a:pt x="20" y="151"/>
                    <a:pt x="23" y="145"/>
                  </a:cubicBezTo>
                  <a:cubicBezTo>
                    <a:pt x="29" y="142"/>
                    <a:pt x="35" y="144"/>
                    <a:pt x="40" y="143"/>
                  </a:cubicBezTo>
                  <a:cubicBezTo>
                    <a:pt x="43" y="141"/>
                    <a:pt x="41" y="133"/>
                    <a:pt x="42" y="128"/>
                  </a:cubicBezTo>
                  <a:cubicBezTo>
                    <a:pt x="41" y="113"/>
                    <a:pt x="42" y="98"/>
                    <a:pt x="41" y="83"/>
                  </a:cubicBezTo>
                  <a:cubicBezTo>
                    <a:pt x="42" y="71"/>
                    <a:pt x="41" y="58"/>
                    <a:pt x="42" y="46"/>
                  </a:cubicBezTo>
                  <a:cubicBezTo>
                    <a:pt x="48" y="46"/>
                    <a:pt x="53" y="46"/>
                    <a:pt x="59" y="46"/>
                  </a:cubicBezTo>
                  <a:cubicBezTo>
                    <a:pt x="61" y="39"/>
                    <a:pt x="59" y="31"/>
                    <a:pt x="60" y="23"/>
                  </a:cubicBezTo>
                  <a:cubicBezTo>
                    <a:pt x="59" y="16"/>
                    <a:pt x="59" y="9"/>
                    <a:pt x="60" y="3"/>
                  </a:cubicBezTo>
                  <a:cubicBezTo>
                    <a:pt x="75" y="0"/>
                    <a:pt x="91" y="2"/>
                    <a:pt x="107" y="2"/>
                  </a:cubicBezTo>
                  <a:cubicBezTo>
                    <a:pt x="163" y="2"/>
                    <a:pt x="218" y="2"/>
                    <a:pt x="274" y="2"/>
                  </a:cubicBezTo>
                  <a:cubicBezTo>
                    <a:pt x="277" y="10"/>
                    <a:pt x="281" y="19"/>
                    <a:pt x="280" y="28"/>
                  </a:cubicBezTo>
                  <a:cubicBezTo>
                    <a:pt x="281" y="42"/>
                    <a:pt x="281" y="57"/>
                    <a:pt x="285" y="71"/>
                  </a:cubicBezTo>
                  <a:cubicBezTo>
                    <a:pt x="290" y="76"/>
                    <a:pt x="296" y="79"/>
                    <a:pt x="301" y="85"/>
                  </a:cubicBezTo>
                  <a:cubicBezTo>
                    <a:pt x="307" y="87"/>
                    <a:pt x="307" y="91"/>
                    <a:pt x="303" y="95"/>
                  </a:cubicBezTo>
                  <a:cubicBezTo>
                    <a:pt x="301" y="102"/>
                    <a:pt x="295" y="104"/>
                    <a:pt x="290" y="106"/>
                  </a:cubicBezTo>
                  <a:cubicBezTo>
                    <a:pt x="287" y="110"/>
                    <a:pt x="286" y="116"/>
                    <a:pt x="281" y="114"/>
                  </a:cubicBezTo>
                  <a:cubicBezTo>
                    <a:pt x="276" y="113"/>
                    <a:pt x="276" y="122"/>
                    <a:pt x="275" y="126"/>
                  </a:cubicBezTo>
                  <a:cubicBezTo>
                    <a:pt x="274" y="137"/>
                    <a:pt x="269" y="147"/>
                    <a:pt x="267" y="158"/>
                  </a:cubicBezTo>
                  <a:cubicBezTo>
                    <a:pt x="268" y="170"/>
                    <a:pt x="268" y="183"/>
                    <a:pt x="265" y="194"/>
                  </a:cubicBezTo>
                  <a:cubicBezTo>
                    <a:pt x="263" y="199"/>
                    <a:pt x="262" y="204"/>
                    <a:pt x="262" y="210"/>
                  </a:cubicBezTo>
                  <a:cubicBezTo>
                    <a:pt x="256" y="212"/>
                    <a:pt x="250" y="214"/>
                    <a:pt x="247" y="222"/>
                  </a:cubicBezTo>
                  <a:cubicBezTo>
                    <a:pt x="241" y="231"/>
                    <a:pt x="242" y="243"/>
                    <a:pt x="240" y="254"/>
                  </a:cubicBezTo>
                  <a:cubicBezTo>
                    <a:pt x="238" y="260"/>
                    <a:pt x="231" y="252"/>
                    <a:pt x="229" y="258"/>
                  </a:cubicBezTo>
                  <a:cubicBezTo>
                    <a:pt x="228" y="270"/>
                    <a:pt x="226" y="282"/>
                    <a:pt x="225" y="294"/>
                  </a:cubicBezTo>
                  <a:cubicBezTo>
                    <a:pt x="225" y="299"/>
                    <a:pt x="225" y="306"/>
                    <a:pt x="223" y="309"/>
                  </a:cubicBezTo>
                  <a:cubicBezTo>
                    <a:pt x="218" y="314"/>
                    <a:pt x="212" y="309"/>
                    <a:pt x="207" y="310"/>
                  </a:cubicBezTo>
                  <a:cubicBezTo>
                    <a:pt x="207" y="315"/>
                    <a:pt x="204" y="322"/>
                    <a:pt x="207" y="325"/>
                  </a:cubicBezTo>
                  <a:cubicBezTo>
                    <a:pt x="212" y="327"/>
                    <a:pt x="219" y="326"/>
                    <a:pt x="222" y="333"/>
                  </a:cubicBezTo>
                  <a:cubicBezTo>
                    <a:pt x="227" y="342"/>
                    <a:pt x="235" y="348"/>
                    <a:pt x="238" y="358"/>
                  </a:cubicBezTo>
                  <a:cubicBezTo>
                    <a:pt x="241" y="366"/>
                    <a:pt x="243" y="378"/>
                    <a:pt x="252" y="380"/>
                  </a:cubicBezTo>
                  <a:cubicBezTo>
                    <a:pt x="256" y="383"/>
                    <a:pt x="256" y="390"/>
                    <a:pt x="256" y="395"/>
                  </a:cubicBezTo>
                  <a:cubicBezTo>
                    <a:pt x="254" y="397"/>
                    <a:pt x="248" y="396"/>
                    <a:pt x="244" y="397"/>
                  </a:cubicBezTo>
                  <a:cubicBezTo>
                    <a:pt x="240" y="398"/>
                    <a:pt x="234" y="397"/>
                    <a:pt x="230" y="398"/>
                  </a:cubicBezTo>
                  <a:cubicBezTo>
                    <a:pt x="228" y="401"/>
                    <a:pt x="225" y="405"/>
                    <a:pt x="223" y="409"/>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56" name="Freeform 377">
              <a:extLst>
                <a:ext uri="{FF2B5EF4-FFF2-40B4-BE49-F238E27FC236}">
                  <a16:creationId xmlns:a16="http://schemas.microsoft.com/office/drawing/2014/main" id="{029F77C4-B7FD-45C3-8DD9-1F94B60FA66B}"/>
                </a:ext>
              </a:extLst>
            </p:cNvPr>
            <p:cNvSpPr>
              <a:spLocks/>
            </p:cNvSpPr>
            <p:nvPr/>
          </p:nvSpPr>
          <p:spPr bwMode="auto">
            <a:xfrm>
              <a:off x="2476296" y="3873228"/>
              <a:ext cx="146581" cy="179562"/>
            </a:xfrm>
            <a:custGeom>
              <a:avLst/>
              <a:gdLst/>
              <a:ahLst/>
              <a:cxnLst>
                <a:cxn ang="0">
                  <a:pos x="132" y="0"/>
                </a:cxn>
                <a:cxn ang="0">
                  <a:pos x="229" y="80"/>
                </a:cxn>
                <a:cxn ang="0">
                  <a:pos x="241" y="90"/>
                </a:cxn>
                <a:cxn ang="0">
                  <a:pos x="247" y="102"/>
                </a:cxn>
                <a:cxn ang="0">
                  <a:pos x="258" y="108"/>
                </a:cxn>
                <a:cxn ang="0">
                  <a:pos x="268" y="114"/>
                </a:cxn>
                <a:cxn ang="0">
                  <a:pos x="278" y="123"/>
                </a:cxn>
                <a:cxn ang="0">
                  <a:pos x="280" y="137"/>
                </a:cxn>
                <a:cxn ang="0">
                  <a:pos x="296" y="133"/>
                </a:cxn>
                <a:cxn ang="0">
                  <a:pos x="295" y="195"/>
                </a:cxn>
                <a:cxn ang="0">
                  <a:pos x="281" y="219"/>
                </a:cxn>
                <a:cxn ang="0">
                  <a:pos x="245" y="222"/>
                </a:cxn>
                <a:cxn ang="0">
                  <a:pos x="230" y="229"/>
                </a:cxn>
                <a:cxn ang="0">
                  <a:pos x="210" y="224"/>
                </a:cxn>
                <a:cxn ang="0">
                  <a:pos x="190" y="237"/>
                </a:cxn>
                <a:cxn ang="0">
                  <a:pos x="183" y="247"/>
                </a:cxn>
                <a:cxn ang="0">
                  <a:pos x="172" y="247"/>
                </a:cxn>
                <a:cxn ang="0">
                  <a:pos x="160" y="268"/>
                </a:cxn>
                <a:cxn ang="0">
                  <a:pos x="149" y="263"/>
                </a:cxn>
                <a:cxn ang="0">
                  <a:pos x="141" y="281"/>
                </a:cxn>
                <a:cxn ang="0">
                  <a:pos x="132" y="297"/>
                </a:cxn>
                <a:cxn ang="0">
                  <a:pos x="125" y="306"/>
                </a:cxn>
                <a:cxn ang="0">
                  <a:pos x="120" y="333"/>
                </a:cxn>
                <a:cxn ang="0">
                  <a:pos x="110" y="337"/>
                </a:cxn>
                <a:cxn ang="0">
                  <a:pos x="104" y="327"/>
                </a:cxn>
                <a:cxn ang="0">
                  <a:pos x="93" y="340"/>
                </a:cxn>
                <a:cxn ang="0">
                  <a:pos x="81" y="334"/>
                </a:cxn>
                <a:cxn ang="0">
                  <a:pos x="73" y="329"/>
                </a:cxn>
                <a:cxn ang="0">
                  <a:pos x="65" y="305"/>
                </a:cxn>
                <a:cxn ang="0">
                  <a:pos x="60" y="288"/>
                </a:cxn>
                <a:cxn ang="0">
                  <a:pos x="48" y="291"/>
                </a:cxn>
                <a:cxn ang="0">
                  <a:pos x="36" y="292"/>
                </a:cxn>
                <a:cxn ang="0">
                  <a:pos x="26" y="298"/>
                </a:cxn>
                <a:cxn ang="0">
                  <a:pos x="14" y="286"/>
                </a:cxn>
                <a:cxn ang="0">
                  <a:pos x="13" y="270"/>
                </a:cxn>
                <a:cxn ang="0">
                  <a:pos x="4" y="258"/>
                </a:cxn>
                <a:cxn ang="0">
                  <a:pos x="1" y="235"/>
                </a:cxn>
                <a:cxn ang="0">
                  <a:pos x="8" y="223"/>
                </a:cxn>
                <a:cxn ang="0">
                  <a:pos x="17" y="214"/>
                </a:cxn>
                <a:cxn ang="0">
                  <a:pos x="27" y="225"/>
                </a:cxn>
                <a:cxn ang="0">
                  <a:pos x="33" y="219"/>
                </a:cxn>
                <a:cxn ang="0">
                  <a:pos x="52" y="217"/>
                </a:cxn>
                <a:cxn ang="0">
                  <a:pos x="113" y="216"/>
                </a:cxn>
                <a:cxn ang="0">
                  <a:pos x="122" y="209"/>
                </a:cxn>
                <a:cxn ang="0">
                  <a:pos x="120" y="195"/>
                </a:cxn>
                <a:cxn ang="0">
                  <a:pos x="117" y="177"/>
                </a:cxn>
                <a:cxn ang="0">
                  <a:pos x="104" y="26"/>
                </a:cxn>
                <a:cxn ang="0">
                  <a:pos x="102" y="2"/>
                </a:cxn>
                <a:cxn ang="0">
                  <a:pos x="132" y="0"/>
                </a:cxn>
              </a:cxnLst>
              <a:rect l="0" t="0" r="r" b="b"/>
              <a:pathLst>
                <a:path w="298" h="342">
                  <a:moveTo>
                    <a:pt x="132" y="0"/>
                  </a:moveTo>
                  <a:cubicBezTo>
                    <a:pt x="165" y="25"/>
                    <a:pt x="196" y="55"/>
                    <a:pt x="229" y="80"/>
                  </a:cubicBezTo>
                  <a:cubicBezTo>
                    <a:pt x="233" y="83"/>
                    <a:pt x="238" y="85"/>
                    <a:pt x="241" y="90"/>
                  </a:cubicBezTo>
                  <a:cubicBezTo>
                    <a:pt x="238" y="96"/>
                    <a:pt x="244" y="98"/>
                    <a:pt x="247" y="102"/>
                  </a:cubicBezTo>
                  <a:cubicBezTo>
                    <a:pt x="250" y="105"/>
                    <a:pt x="253" y="113"/>
                    <a:pt x="258" y="108"/>
                  </a:cubicBezTo>
                  <a:cubicBezTo>
                    <a:pt x="261" y="105"/>
                    <a:pt x="263" y="115"/>
                    <a:pt x="268" y="114"/>
                  </a:cubicBezTo>
                  <a:cubicBezTo>
                    <a:pt x="272" y="113"/>
                    <a:pt x="278" y="116"/>
                    <a:pt x="278" y="123"/>
                  </a:cubicBezTo>
                  <a:cubicBezTo>
                    <a:pt x="279" y="127"/>
                    <a:pt x="275" y="136"/>
                    <a:pt x="280" y="137"/>
                  </a:cubicBezTo>
                  <a:cubicBezTo>
                    <a:pt x="285" y="136"/>
                    <a:pt x="291" y="134"/>
                    <a:pt x="296" y="133"/>
                  </a:cubicBezTo>
                  <a:cubicBezTo>
                    <a:pt x="297" y="154"/>
                    <a:pt x="298" y="175"/>
                    <a:pt x="295" y="195"/>
                  </a:cubicBezTo>
                  <a:cubicBezTo>
                    <a:pt x="293" y="205"/>
                    <a:pt x="289" y="215"/>
                    <a:pt x="281" y="219"/>
                  </a:cubicBezTo>
                  <a:cubicBezTo>
                    <a:pt x="269" y="220"/>
                    <a:pt x="257" y="220"/>
                    <a:pt x="245" y="222"/>
                  </a:cubicBezTo>
                  <a:cubicBezTo>
                    <a:pt x="240" y="227"/>
                    <a:pt x="235" y="231"/>
                    <a:pt x="230" y="229"/>
                  </a:cubicBezTo>
                  <a:cubicBezTo>
                    <a:pt x="223" y="228"/>
                    <a:pt x="216" y="226"/>
                    <a:pt x="210" y="224"/>
                  </a:cubicBezTo>
                  <a:cubicBezTo>
                    <a:pt x="203" y="227"/>
                    <a:pt x="197" y="234"/>
                    <a:pt x="190" y="237"/>
                  </a:cubicBezTo>
                  <a:cubicBezTo>
                    <a:pt x="186" y="238"/>
                    <a:pt x="188" y="248"/>
                    <a:pt x="183" y="247"/>
                  </a:cubicBezTo>
                  <a:cubicBezTo>
                    <a:pt x="179" y="245"/>
                    <a:pt x="174" y="241"/>
                    <a:pt x="172" y="247"/>
                  </a:cubicBezTo>
                  <a:cubicBezTo>
                    <a:pt x="166" y="252"/>
                    <a:pt x="164" y="261"/>
                    <a:pt x="160" y="268"/>
                  </a:cubicBezTo>
                  <a:cubicBezTo>
                    <a:pt x="156" y="271"/>
                    <a:pt x="152" y="266"/>
                    <a:pt x="149" y="263"/>
                  </a:cubicBezTo>
                  <a:cubicBezTo>
                    <a:pt x="142" y="264"/>
                    <a:pt x="143" y="275"/>
                    <a:pt x="141" y="281"/>
                  </a:cubicBezTo>
                  <a:cubicBezTo>
                    <a:pt x="140" y="288"/>
                    <a:pt x="138" y="295"/>
                    <a:pt x="132" y="297"/>
                  </a:cubicBezTo>
                  <a:cubicBezTo>
                    <a:pt x="128" y="298"/>
                    <a:pt x="123" y="299"/>
                    <a:pt x="125" y="306"/>
                  </a:cubicBezTo>
                  <a:cubicBezTo>
                    <a:pt x="125" y="315"/>
                    <a:pt x="123" y="325"/>
                    <a:pt x="120" y="333"/>
                  </a:cubicBezTo>
                  <a:cubicBezTo>
                    <a:pt x="117" y="334"/>
                    <a:pt x="112" y="341"/>
                    <a:pt x="110" y="337"/>
                  </a:cubicBezTo>
                  <a:cubicBezTo>
                    <a:pt x="108" y="333"/>
                    <a:pt x="109" y="324"/>
                    <a:pt x="104" y="327"/>
                  </a:cubicBezTo>
                  <a:cubicBezTo>
                    <a:pt x="99" y="330"/>
                    <a:pt x="97" y="337"/>
                    <a:pt x="93" y="340"/>
                  </a:cubicBezTo>
                  <a:cubicBezTo>
                    <a:pt x="90" y="336"/>
                    <a:pt x="85" y="329"/>
                    <a:pt x="81" y="334"/>
                  </a:cubicBezTo>
                  <a:cubicBezTo>
                    <a:pt x="77" y="342"/>
                    <a:pt x="75" y="333"/>
                    <a:pt x="73" y="329"/>
                  </a:cubicBezTo>
                  <a:cubicBezTo>
                    <a:pt x="72" y="320"/>
                    <a:pt x="70" y="311"/>
                    <a:pt x="65" y="305"/>
                  </a:cubicBezTo>
                  <a:cubicBezTo>
                    <a:pt x="62" y="300"/>
                    <a:pt x="61" y="293"/>
                    <a:pt x="60" y="288"/>
                  </a:cubicBezTo>
                  <a:cubicBezTo>
                    <a:pt x="56" y="282"/>
                    <a:pt x="51" y="288"/>
                    <a:pt x="48" y="291"/>
                  </a:cubicBezTo>
                  <a:cubicBezTo>
                    <a:pt x="45" y="297"/>
                    <a:pt x="40" y="294"/>
                    <a:pt x="36" y="292"/>
                  </a:cubicBezTo>
                  <a:cubicBezTo>
                    <a:pt x="32" y="289"/>
                    <a:pt x="30" y="300"/>
                    <a:pt x="26" y="298"/>
                  </a:cubicBezTo>
                  <a:cubicBezTo>
                    <a:pt x="22" y="295"/>
                    <a:pt x="18" y="290"/>
                    <a:pt x="14" y="286"/>
                  </a:cubicBezTo>
                  <a:cubicBezTo>
                    <a:pt x="15" y="281"/>
                    <a:pt x="14" y="275"/>
                    <a:pt x="13" y="270"/>
                  </a:cubicBezTo>
                  <a:cubicBezTo>
                    <a:pt x="11" y="265"/>
                    <a:pt x="5" y="264"/>
                    <a:pt x="4" y="258"/>
                  </a:cubicBezTo>
                  <a:cubicBezTo>
                    <a:pt x="3" y="250"/>
                    <a:pt x="0" y="243"/>
                    <a:pt x="1" y="235"/>
                  </a:cubicBezTo>
                  <a:cubicBezTo>
                    <a:pt x="4" y="232"/>
                    <a:pt x="9" y="229"/>
                    <a:pt x="8" y="223"/>
                  </a:cubicBezTo>
                  <a:cubicBezTo>
                    <a:pt x="8" y="217"/>
                    <a:pt x="12" y="211"/>
                    <a:pt x="17" y="214"/>
                  </a:cubicBezTo>
                  <a:cubicBezTo>
                    <a:pt x="20" y="219"/>
                    <a:pt x="22" y="226"/>
                    <a:pt x="27" y="225"/>
                  </a:cubicBezTo>
                  <a:cubicBezTo>
                    <a:pt x="28" y="220"/>
                    <a:pt x="27" y="215"/>
                    <a:pt x="33" y="219"/>
                  </a:cubicBezTo>
                  <a:cubicBezTo>
                    <a:pt x="39" y="221"/>
                    <a:pt x="46" y="221"/>
                    <a:pt x="52" y="217"/>
                  </a:cubicBezTo>
                  <a:cubicBezTo>
                    <a:pt x="72" y="216"/>
                    <a:pt x="93" y="217"/>
                    <a:pt x="113" y="216"/>
                  </a:cubicBezTo>
                  <a:cubicBezTo>
                    <a:pt x="118" y="217"/>
                    <a:pt x="123" y="217"/>
                    <a:pt x="122" y="209"/>
                  </a:cubicBezTo>
                  <a:cubicBezTo>
                    <a:pt x="124" y="204"/>
                    <a:pt x="125" y="198"/>
                    <a:pt x="120" y="195"/>
                  </a:cubicBezTo>
                  <a:cubicBezTo>
                    <a:pt x="116" y="190"/>
                    <a:pt x="118" y="183"/>
                    <a:pt x="117" y="177"/>
                  </a:cubicBezTo>
                  <a:cubicBezTo>
                    <a:pt x="113" y="127"/>
                    <a:pt x="108" y="77"/>
                    <a:pt x="104" y="26"/>
                  </a:cubicBezTo>
                  <a:cubicBezTo>
                    <a:pt x="103" y="18"/>
                    <a:pt x="102" y="10"/>
                    <a:pt x="102" y="2"/>
                  </a:cubicBezTo>
                  <a:cubicBezTo>
                    <a:pt x="112" y="1"/>
                    <a:pt x="122" y="3"/>
                    <a:pt x="132" y="0"/>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57" name="Freeform 378">
              <a:extLst>
                <a:ext uri="{FF2B5EF4-FFF2-40B4-BE49-F238E27FC236}">
                  <a16:creationId xmlns:a16="http://schemas.microsoft.com/office/drawing/2014/main" id="{2C69BF50-5217-4914-B718-785783D6009F}"/>
                </a:ext>
              </a:extLst>
            </p:cNvPr>
            <p:cNvSpPr>
              <a:spLocks/>
            </p:cNvSpPr>
            <p:nvPr/>
          </p:nvSpPr>
          <p:spPr bwMode="auto">
            <a:xfrm>
              <a:off x="2666849" y="3777950"/>
              <a:ext cx="141083" cy="163072"/>
            </a:xfrm>
            <a:custGeom>
              <a:avLst/>
              <a:gdLst/>
              <a:ahLst/>
              <a:cxnLst>
                <a:cxn ang="0">
                  <a:pos x="282" y="259"/>
                </a:cxn>
                <a:cxn ang="0">
                  <a:pos x="281" y="301"/>
                </a:cxn>
                <a:cxn ang="0">
                  <a:pos x="269" y="302"/>
                </a:cxn>
                <a:cxn ang="0">
                  <a:pos x="264" y="313"/>
                </a:cxn>
                <a:cxn ang="0">
                  <a:pos x="252" y="306"/>
                </a:cxn>
                <a:cxn ang="0">
                  <a:pos x="151" y="244"/>
                </a:cxn>
                <a:cxn ang="0">
                  <a:pos x="119" y="225"/>
                </a:cxn>
                <a:cxn ang="0">
                  <a:pos x="96" y="237"/>
                </a:cxn>
                <a:cxn ang="0">
                  <a:pos x="85" y="241"/>
                </a:cxn>
                <a:cxn ang="0">
                  <a:pos x="68" y="229"/>
                </a:cxn>
                <a:cxn ang="0">
                  <a:pos x="46" y="222"/>
                </a:cxn>
                <a:cxn ang="0">
                  <a:pos x="37" y="204"/>
                </a:cxn>
                <a:cxn ang="0">
                  <a:pos x="19" y="201"/>
                </a:cxn>
                <a:cxn ang="0">
                  <a:pos x="11" y="182"/>
                </a:cxn>
                <a:cxn ang="0">
                  <a:pos x="0" y="164"/>
                </a:cxn>
                <a:cxn ang="0">
                  <a:pos x="10" y="150"/>
                </a:cxn>
                <a:cxn ang="0">
                  <a:pos x="8" y="130"/>
                </a:cxn>
                <a:cxn ang="0">
                  <a:pos x="9" y="108"/>
                </a:cxn>
                <a:cxn ang="0">
                  <a:pos x="3" y="82"/>
                </a:cxn>
                <a:cxn ang="0">
                  <a:pos x="5" y="69"/>
                </a:cxn>
                <a:cxn ang="0">
                  <a:pos x="15" y="53"/>
                </a:cxn>
                <a:cxn ang="0">
                  <a:pos x="16" y="38"/>
                </a:cxn>
                <a:cxn ang="0">
                  <a:pos x="37" y="21"/>
                </a:cxn>
                <a:cxn ang="0">
                  <a:pos x="38" y="4"/>
                </a:cxn>
                <a:cxn ang="0">
                  <a:pos x="49" y="8"/>
                </a:cxn>
                <a:cxn ang="0">
                  <a:pos x="69" y="10"/>
                </a:cxn>
                <a:cxn ang="0">
                  <a:pos x="87" y="14"/>
                </a:cxn>
                <a:cxn ang="0">
                  <a:pos x="103" y="21"/>
                </a:cxn>
                <a:cxn ang="0">
                  <a:pos x="111" y="38"/>
                </a:cxn>
                <a:cxn ang="0">
                  <a:pos x="127" y="48"/>
                </a:cxn>
                <a:cxn ang="0">
                  <a:pos x="163" y="62"/>
                </a:cxn>
                <a:cxn ang="0">
                  <a:pos x="181" y="68"/>
                </a:cxn>
                <a:cxn ang="0">
                  <a:pos x="194" y="50"/>
                </a:cxn>
                <a:cxn ang="0">
                  <a:pos x="197" y="24"/>
                </a:cxn>
                <a:cxn ang="0">
                  <a:pos x="222" y="10"/>
                </a:cxn>
                <a:cxn ang="0">
                  <a:pos x="247" y="18"/>
                </a:cxn>
                <a:cxn ang="0">
                  <a:pos x="255" y="26"/>
                </a:cxn>
                <a:cxn ang="0">
                  <a:pos x="271" y="30"/>
                </a:cxn>
                <a:cxn ang="0">
                  <a:pos x="282" y="36"/>
                </a:cxn>
                <a:cxn ang="0">
                  <a:pos x="279" y="48"/>
                </a:cxn>
                <a:cxn ang="0">
                  <a:pos x="280" y="66"/>
                </a:cxn>
                <a:cxn ang="0">
                  <a:pos x="281" y="91"/>
                </a:cxn>
                <a:cxn ang="0">
                  <a:pos x="282" y="120"/>
                </a:cxn>
                <a:cxn ang="0">
                  <a:pos x="282" y="226"/>
                </a:cxn>
                <a:cxn ang="0">
                  <a:pos x="282" y="259"/>
                </a:cxn>
              </a:cxnLst>
              <a:rect l="0" t="0" r="r" b="b"/>
              <a:pathLst>
                <a:path w="288" h="313">
                  <a:moveTo>
                    <a:pt x="282" y="259"/>
                  </a:moveTo>
                  <a:cubicBezTo>
                    <a:pt x="281" y="273"/>
                    <a:pt x="282" y="287"/>
                    <a:pt x="281" y="301"/>
                  </a:cubicBezTo>
                  <a:cubicBezTo>
                    <a:pt x="278" y="303"/>
                    <a:pt x="273" y="301"/>
                    <a:pt x="269" y="302"/>
                  </a:cubicBezTo>
                  <a:cubicBezTo>
                    <a:pt x="262" y="299"/>
                    <a:pt x="264" y="307"/>
                    <a:pt x="264" y="313"/>
                  </a:cubicBezTo>
                  <a:cubicBezTo>
                    <a:pt x="261" y="312"/>
                    <a:pt x="256" y="308"/>
                    <a:pt x="252" y="306"/>
                  </a:cubicBezTo>
                  <a:cubicBezTo>
                    <a:pt x="218" y="285"/>
                    <a:pt x="185" y="264"/>
                    <a:pt x="151" y="244"/>
                  </a:cubicBezTo>
                  <a:cubicBezTo>
                    <a:pt x="140" y="237"/>
                    <a:pt x="130" y="231"/>
                    <a:pt x="119" y="225"/>
                  </a:cubicBezTo>
                  <a:cubicBezTo>
                    <a:pt x="111" y="226"/>
                    <a:pt x="104" y="233"/>
                    <a:pt x="96" y="237"/>
                  </a:cubicBezTo>
                  <a:cubicBezTo>
                    <a:pt x="92" y="238"/>
                    <a:pt x="88" y="246"/>
                    <a:pt x="85" y="241"/>
                  </a:cubicBezTo>
                  <a:cubicBezTo>
                    <a:pt x="80" y="235"/>
                    <a:pt x="75" y="230"/>
                    <a:pt x="68" y="229"/>
                  </a:cubicBezTo>
                  <a:cubicBezTo>
                    <a:pt x="61" y="226"/>
                    <a:pt x="53" y="224"/>
                    <a:pt x="46" y="222"/>
                  </a:cubicBezTo>
                  <a:cubicBezTo>
                    <a:pt x="43" y="216"/>
                    <a:pt x="42" y="208"/>
                    <a:pt x="37" y="204"/>
                  </a:cubicBezTo>
                  <a:cubicBezTo>
                    <a:pt x="31" y="202"/>
                    <a:pt x="25" y="197"/>
                    <a:pt x="19" y="201"/>
                  </a:cubicBezTo>
                  <a:cubicBezTo>
                    <a:pt x="14" y="197"/>
                    <a:pt x="12" y="189"/>
                    <a:pt x="11" y="182"/>
                  </a:cubicBezTo>
                  <a:cubicBezTo>
                    <a:pt x="7" y="176"/>
                    <a:pt x="4" y="170"/>
                    <a:pt x="0" y="164"/>
                  </a:cubicBezTo>
                  <a:cubicBezTo>
                    <a:pt x="2" y="158"/>
                    <a:pt x="11" y="158"/>
                    <a:pt x="10" y="150"/>
                  </a:cubicBezTo>
                  <a:cubicBezTo>
                    <a:pt x="11" y="143"/>
                    <a:pt x="4" y="137"/>
                    <a:pt x="8" y="130"/>
                  </a:cubicBezTo>
                  <a:cubicBezTo>
                    <a:pt x="10" y="123"/>
                    <a:pt x="7" y="116"/>
                    <a:pt x="9" y="108"/>
                  </a:cubicBezTo>
                  <a:cubicBezTo>
                    <a:pt x="9" y="99"/>
                    <a:pt x="8" y="89"/>
                    <a:pt x="3" y="82"/>
                  </a:cubicBezTo>
                  <a:cubicBezTo>
                    <a:pt x="0" y="77"/>
                    <a:pt x="0" y="71"/>
                    <a:pt x="5" y="69"/>
                  </a:cubicBezTo>
                  <a:cubicBezTo>
                    <a:pt x="9" y="65"/>
                    <a:pt x="16" y="61"/>
                    <a:pt x="15" y="53"/>
                  </a:cubicBezTo>
                  <a:cubicBezTo>
                    <a:pt x="14" y="48"/>
                    <a:pt x="11" y="41"/>
                    <a:pt x="16" y="38"/>
                  </a:cubicBezTo>
                  <a:cubicBezTo>
                    <a:pt x="23" y="31"/>
                    <a:pt x="30" y="26"/>
                    <a:pt x="37" y="21"/>
                  </a:cubicBezTo>
                  <a:cubicBezTo>
                    <a:pt x="39" y="16"/>
                    <a:pt x="37" y="10"/>
                    <a:pt x="38" y="4"/>
                  </a:cubicBezTo>
                  <a:cubicBezTo>
                    <a:pt x="39" y="0"/>
                    <a:pt x="46" y="8"/>
                    <a:pt x="49" y="8"/>
                  </a:cubicBezTo>
                  <a:cubicBezTo>
                    <a:pt x="55" y="12"/>
                    <a:pt x="62" y="13"/>
                    <a:pt x="69" y="10"/>
                  </a:cubicBezTo>
                  <a:cubicBezTo>
                    <a:pt x="75" y="11"/>
                    <a:pt x="82" y="12"/>
                    <a:pt x="87" y="14"/>
                  </a:cubicBezTo>
                  <a:cubicBezTo>
                    <a:pt x="91" y="19"/>
                    <a:pt x="97" y="20"/>
                    <a:pt x="103" y="21"/>
                  </a:cubicBezTo>
                  <a:cubicBezTo>
                    <a:pt x="108" y="24"/>
                    <a:pt x="107" y="33"/>
                    <a:pt x="111" y="38"/>
                  </a:cubicBezTo>
                  <a:cubicBezTo>
                    <a:pt x="115" y="44"/>
                    <a:pt x="121" y="47"/>
                    <a:pt x="127" y="48"/>
                  </a:cubicBezTo>
                  <a:cubicBezTo>
                    <a:pt x="140" y="48"/>
                    <a:pt x="152" y="53"/>
                    <a:pt x="163" y="62"/>
                  </a:cubicBezTo>
                  <a:cubicBezTo>
                    <a:pt x="168" y="66"/>
                    <a:pt x="174" y="73"/>
                    <a:pt x="181" y="68"/>
                  </a:cubicBezTo>
                  <a:cubicBezTo>
                    <a:pt x="186" y="64"/>
                    <a:pt x="194" y="59"/>
                    <a:pt x="194" y="50"/>
                  </a:cubicBezTo>
                  <a:cubicBezTo>
                    <a:pt x="190" y="42"/>
                    <a:pt x="190" y="30"/>
                    <a:pt x="197" y="24"/>
                  </a:cubicBezTo>
                  <a:cubicBezTo>
                    <a:pt x="204" y="16"/>
                    <a:pt x="214" y="13"/>
                    <a:pt x="222" y="10"/>
                  </a:cubicBezTo>
                  <a:cubicBezTo>
                    <a:pt x="231" y="10"/>
                    <a:pt x="240" y="11"/>
                    <a:pt x="247" y="18"/>
                  </a:cubicBezTo>
                  <a:cubicBezTo>
                    <a:pt x="246" y="24"/>
                    <a:pt x="250" y="26"/>
                    <a:pt x="255" y="26"/>
                  </a:cubicBezTo>
                  <a:cubicBezTo>
                    <a:pt x="260" y="26"/>
                    <a:pt x="265" y="31"/>
                    <a:pt x="271" y="30"/>
                  </a:cubicBezTo>
                  <a:cubicBezTo>
                    <a:pt x="275" y="31"/>
                    <a:pt x="283" y="29"/>
                    <a:pt x="282" y="36"/>
                  </a:cubicBezTo>
                  <a:cubicBezTo>
                    <a:pt x="288" y="41"/>
                    <a:pt x="279" y="43"/>
                    <a:pt x="279" y="48"/>
                  </a:cubicBezTo>
                  <a:cubicBezTo>
                    <a:pt x="280" y="54"/>
                    <a:pt x="284" y="61"/>
                    <a:pt x="280" y="66"/>
                  </a:cubicBezTo>
                  <a:cubicBezTo>
                    <a:pt x="275" y="73"/>
                    <a:pt x="278" y="83"/>
                    <a:pt x="281" y="91"/>
                  </a:cubicBezTo>
                  <a:cubicBezTo>
                    <a:pt x="283" y="100"/>
                    <a:pt x="281" y="111"/>
                    <a:pt x="282" y="120"/>
                  </a:cubicBezTo>
                  <a:cubicBezTo>
                    <a:pt x="281" y="156"/>
                    <a:pt x="281" y="191"/>
                    <a:pt x="282" y="226"/>
                  </a:cubicBezTo>
                  <a:cubicBezTo>
                    <a:pt x="282" y="237"/>
                    <a:pt x="282" y="248"/>
                    <a:pt x="282" y="259"/>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58" name="Freeform 379">
              <a:extLst>
                <a:ext uri="{FF2B5EF4-FFF2-40B4-BE49-F238E27FC236}">
                  <a16:creationId xmlns:a16="http://schemas.microsoft.com/office/drawing/2014/main" id="{524D43A0-226A-49D0-AAB9-EFB2360965C3}"/>
                </a:ext>
              </a:extLst>
            </p:cNvPr>
            <p:cNvSpPr>
              <a:spLocks/>
            </p:cNvSpPr>
            <p:nvPr/>
          </p:nvSpPr>
          <p:spPr bwMode="auto">
            <a:xfrm>
              <a:off x="2430489" y="3843912"/>
              <a:ext cx="75122" cy="73291"/>
            </a:xfrm>
            <a:custGeom>
              <a:avLst/>
              <a:gdLst/>
              <a:ahLst/>
              <a:cxnLst>
                <a:cxn ang="0">
                  <a:pos x="0" y="143"/>
                </a:cxn>
                <a:cxn ang="0">
                  <a:pos x="10" y="119"/>
                </a:cxn>
                <a:cxn ang="0">
                  <a:pos x="22" y="88"/>
                </a:cxn>
                <a:cxn ang="0">
                  <a:pos x="40" y="64"/>
                </a:cxn>
                <a:cxn ang="0">
                  <a:pos x="49" y="31"/>
                </a:cxn>
                <a:cxn ang="0">
                  <a:pos x="65" y="14"/>
                </a:cxn>
                <a:cxn ang="0">
                  <a:pos x="72" y="1"/>
                </a:cxn>
                <a:cxn ang="0">
                  <a:pos x="151" y="0"/>
                </a:cxn>
                <a:cxn ang="0">
                  <a:pos x="151" y="36"/>
                </a:cxn>
                <a:cxn ang="0">
                  <a:pos x="139" y="38"/>
                </a:cxn>
                <a:cxn ang="0">
                  <a:pos x="93" y="38"/>
                </a:cxn>
                <a:cxn ang="0">
                  <a:pos x="92" y="54"/>
                </a:cxn>
                <a:cxn ang="0">
                  <a:pos x="91" y="93"/>
                </a:cxn>
                <a:cxn ang="0">
                  <a:pos x="70" y="109"/>
                </a:cxn>
                <a:cxn ang="0">
                  <a:pos x="72" y="143"/>
                </a:cxn>
                <a:cxn ang="0">
                  <a:pos x="0" y="143"/>
                </a:cxn>
              </a:cxnLst>
              <a:rect l="0" t="0" r="r" b="b"/>
              <a:pathLst>
                <a:path w="151" h="143">
                  <a:moveTo>
                    <a:pt x="0" y="143"/>
                  </a:moveTo>
                  <a:cubicBezTo>
                    <a:pt x="0" y="133"/>
                    <a:pt x="5" y="125"/>
                    <a:pt x="10" y="119"/>
                  </a:cubicBezTo>
                  <a:cubicBezTo>
                    <a:pt x="15" y="110"/>
                    <a:pt x="18" y="98"/>
                    <a:pt x="22" y="88"/>
                  </a:cubicBezTo>
                  <a:cubicBezTo>
                    <a:pt x="25" y="78"/>
                    <a:pt x="36" y="74"/>
                    <a:pt x="40" y="64"/>
                  </a:cubicBezTo>
                  <a:cubicBezTo>
                    <a:pt x="39" y="52"/>
                    <a:pt x="43" y="40"/>
                    <a:pt x="49" y="31"/>
                  </a:cubicBezTo>
                  <a:cubicBezTo>
                    <a:pt x="55" y="26"/>
                    <a:pt x="63" y="24"/>
                    <a:pt x="65" y="14"/>
                  </a:cubicBezTo>
                  <a:cubicBezTo>
                    <a:pt x="67" y="10"/>
                    <a:pt x="68" y="2"/>
                    <a:pt x="72" y="1"/>
                  </a:cubicBezTo>
                  <a:cubicBezTo>
                    <a:pt x="98" y="0"/>
                    <a:pt x="125" y="1"/>
                    <a:pt x="151" y="0"/>
                  </a:cubicBezTo>
                  <a:cubicBezTo>
                    <a:pt x="151" y="12"/>
                    <a:pt x="151" y="24"/>
                    <a:pt x="151" y="36"/>
                  </a:cubicBezTo>
                  <a:cubicBezTo>
                    <a:pt x="149" y="40"/>
                    <a:pt x="143" y="36"/>
                    <a:pt x="139" y="38"/>
                  </a:cubicBezTo>
                  <a:cubicBezTo>
                    <a:pt x="124" y="38"/>
                    <a:pt x="109" y="37"/>
                    <a:pt x="93" y="38"/>
                  </a:cubicBezTo>
                  <a:cubicBezTo>
                    <a:pt x="91" y="41"/>
                    <a:pt x="92" y="49"/>
                    <a:pt x="92" y="54"/>
                  </a:cubicBezTo>
                  <a:cubicBezTo>
                    <a:pt x="91" y="67"/>
                    <a:pt x="91" y="80"/>
                    <a:pt x="91" y="93"/>
                  </a:cubicBezTo>
                  <a:cubicBezTo>
                    <a:pt x="84" y="98"/>
                    <a:pt x="74" y="99"/>
                    <a:pt x="70" y="109"/>
                  </a:cubicBezTo>
                  <a:cubicBezTo>
                    <a:pt x="70" y="121"/>
                    <a:pt x="72" y="132"/>
                    <a:pt x="72" y="143"/>
                  </a:cubicBezTo>
                  <a:cubicBezTo>
                    <a:pt x="48" y="143"/>
                    <a:pt x="24" y="143"/>
                    <a:pt x="0" y="143"/>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59" name="Freeform 380">
              <a:extLst>
                <a:ext uri="{FF2B5EF4-FFF2-40B4-BE49-F238E27FC236}">
                  <a16:creationId xmlns:a16="http://schemas.microsoft.com/office/drawing/2014/main" id="{328CF4C5-61BD-49C6-B9EE-EE9B047BE25F}"/>
                </a:ext>
              </a:extLst>
            </p:cNvPr>
            <p:cNvSpPr>
              <a:spLocks/>
            </p:cNvSpPr>
            <p:nvPr/>
          </p:nvSpPr>
          <p:spPr bwMode="auto">
            <a:xfrm>
              <a:off x="2430489" y="3849409"/>
              <a:ext cx="109935" cy="144749"/>
            </a:xfrm>
            <a:custGeom>
              <a:avLst/>
              <a:gdLst/>
              <a:ahLst/>
              <a:cxnLst>
                <a:cxn ang="0">
                  <a:pos x="94" y="281"/>
                </a:cxn>
                <a:cxn ang="0">
                  <a:pos x="71" y="253"/>
                </a:cxn>
                <a:cxn ang="0">
                  <a:pos x="58" y="244"/>
                </a:cxn>
                <a:cxn ang="0">
                  <a:pos x="43" y="236"/>
                </a:cxn>
                <a:cxn ang="0">
                  <a:pos x="17" y="240"/>
                </a:cxn>
                <a:cxn ang="0">
                  <a:pos x="15" y="233"/>
                </a:cxn>
                <a:cxn ang="0">
                  <a:pos x="16" y="185"/>
                </a:cxn>
                <a:cxn ang="0">
                  <a:pos x="15" y="172"/>
                </a:cxn>
                <a:cxn ang="0">
                  <a:pos x="11" y="148"/>
                </a:cxn>
                <a:cxn ang="0">
                  <a:pos x="2" y="146"/>
                </a:cxn>
                <a:cxn ang="0">
                  <a:pos x="5" y="134"/>
                </a:cxn>
                <a:cxn ang="0">
                  <a:pos x="74" y="134"/>
                </a:cxn>
                <a:cxn ang="0">
                  <a:pos x="73" y="99"/>
                </a:cxn>
                <a:cxn ang="0">
                  <a:pos x="93" y="84"/>
                </a:cxn>
                <a:cxn ang="0">
                  <a:pos x="94" y="29"/>
                </a:cxn>
                <a:cxn ang="0">
                  <a:pos x="139" y="29"/>
                </a:cxn>
                <a:cxn ang="0">
                  <a:pos x="152" y="29"/>
                </a:cxn>
                <a:cxn ang="0">
                  <a:pos x="153" y="0"/>
                </a:cxn>
                <a:cxn ang="0">
                  <a:pos x="221" y="50"/>
                </a:cxn>
                <a:cxn ang="0">
                  <a:pos x="191" y="52"/>
                </a:cxn>
                <a:cxn ang="0">
                  <a:pos x="202" y="184"/>
                </a:cxn>
                <a:cxn ang="0">
                  <a:pos x="207" y="242"/>
                </a:cxn>
                <a:cxn ang="0">
                  <a:pos x="212" y="255"/>
                </a:cxn>
                <a:cxn ang="0">
                  <a:pos x="206" y="266"/>
                </a:cxn>
                <a:cxn ang="0">
                  <a:pos x="141" y="267"/>
                </a:cxn>
                <a:cxn ang="0">
                  <a:pos x="123" y="269"/>
                </a:cxn>
                <a:cxn ang="0">
                  <a:pos x="116" y="274"/>
                </a:cxn>
                <a:cxn ang="0">
                  <a:pos x="108" y="268"/>
                </a:cxn>
                <a:cxn ang="0">
                  <a:pos x="98" y="270"/>
                </a:cxn>
                <a:cxn ang="0">
                  <a:pos x="94" y="281"/>
                </a:cxn>
              </a:cxnLst>
              <a:rect l="0" t="0" r="r" b="b"/>
              <a:pathLst>
                <a:path w="221" h="281">
                  <a:moveTo>
                    <a:pt x="94" y="281"/>
                  </a:moveTo>
                  <a:cubicBezTo>
                    <a:pt x="85" y="274"/>
                    <a:pt x="75" y="266"/>
                    <a:pt x="71" y="253"/>
                  </a:cubicBezTo>
                  <a:cubicBezTo>
                    <a:pt x="69" y="245"/>
                    <a:pt x="62" y="249"/>
                    <a:pt x="58" y="244"/>
                  </a:cubicBezTo>
                  <a:cubicBezTo>
                    <a:pt x="53" y="240"/>
                    <a:pt x="49" y="235"/>
                    <a:pt x="43" y="236"/>
                  </a:cubicBezTo>
                  <a:cubicBezTo>
                    <a:pt x="34" y="237"/>
                    <a:pt x="25" y="237"/>
                    <a:pt x="17" y="240"/>
                  </a:cubicBezTo>
                  <a:cubicBezTo>
                    <a:pt x="11" y="247"/>
                    <a:pt x="13" y="238"/>
                    <a:pt x="15" y="233"/>
                  </a:cubicBezTo>
                  <a:cubicBezTo>
                    <a:pt x="21" y="218"/>
                    <a:pt x="23" y="200"/>
                    <a:pt x="16" y="185"/>
                  </a:cubicBezTo>
                  <a:cubicBezTo>
                    <a:pt x="12" y="180"/>
                    <a:pt x="12" y="177"/>
                    <a:pt x="15" y="172"/>
                  </a:cubicBezTo>
                  <a:cubicBezTo>
                    <a:pt x="16" y="163"/>
                    <a:pt x="17" y="153"/>
                    <a:pt x="11" y="148"/>
                  </a:cubicBezTo>
                  <a:cubicBezTo>
                    <a:pt x="8" y="141"/>
                    <a:pt x="3" y="143"/>
                    <a:pt x="2" y="146"/>
                  </a:cubicBezTo>
                  <a:cubicBezTo>
                    <a:pt x="1" y="142"/>
                    <a:pt x="0" y="132"/>
                    <a:pt x="5" y="134"/>
                  </a:cubicBezTo>
                  <a:cubicBezTo>
                    <a:pt x="28" y="134"/>
                    <a:pt x="51" y="134"/>
                    <a:pt x="74" y="134"/>
                  </a:cubicBezTo>
                  <a:cubicBezTo>
                    <a:pt x="74" y="123"/>
                    <a:pt x="71" y="111"/>
                    <a:pt x="73" y="99"/>
                  </a:cubicBezTo>
                  <a:cubicBezTo>
                    <a:pt x="77" y="90"/>
                    <a:pt x="86" y="89"/>
                    <a:pt x="93" y="84"/>
                  </a:cubicBezTo>
                  <a:cubicBezTo>
                    <a:pt x="93" y="66"/>
                    <a:pt x="93" y="48"/>
                    <a:pt x="94" y="29"/>
                  </a:cubicBezTo>
                  <a:cubicBezTo>
                    <a:pt x="109" y="28"/>
                    <a:pt x="124" y="29"/>
                    <a:pt x="139" y="29"/>
                  </a:cubicBezTo>
                  <a:cubicBezTo>
                    <a:pt x="143" y="29"/>
                    <a:pt x="148" y="29"/>
                    <a:pt x="152" y="29"/>
                  </a:cubicBezTo>
                  <a:cubicBezTo>
                    <a:pt x="154" y="20"/>
                    <a:pt x="153" y="10"/>
                    <a:pt x="153" y="0"/>
                  </a:cubicBezTo>
                  <a:cubicBezTo>
                    <a:pt x="176" y="15"/>
                    <a:pt x="199" y="32"/>
                    <a:pt x="221" y="50"/>
                  </a:cubicBezTo>
                  <a:cubicBezTo>
                    <a:pt x="211" y="53"/>
                    <a:pt x="201" y="51"/>
                    <a:pt x="191" y="52"/>
                  </a:cubicBezTo>
                  <a:cubicBezTo>
                    <a:pt x="194" y="96"/>
                    <a:pt x="199" y="140"/>
                    <a:pt x="202" y="184"/>
                  </a:cubicBezTo>
                  <a:cubicBezTo>
                    <a:pt x="205" y="203"/>
                    <a:pt x="205" y="223"/>
                    <a:pt x="207" y="242"/>
                  </a:cubicBezTo>
                  <a:cubicBezTo>
                    <a:pt x="210" y="246"/>
                    <a:pt x="215" y="249"/>
                    <a:pt x="212" y="255"/>
                  </a:cubicBezTo>
                  <a:cubicBezTo>
                    <a:pt x="211" y="260"/>
                    <a:pt x="212" y="269"/>
                    <a:pt x="206" y="266"/>
                  </a:cubicBezTo>
                  <a:cubicBezTo>
                    <a:pt x="184" y="267"/>
                    <a:pt x="163" y="266"/>
                    <a:pt x="141" y="267"/>
                  </a:cubicBezTo>
                  <a:cubicBezTo>
                    <a:pt x="135" y="271"/>
                    <a:pt x="129" y="271"/>
                    <a:pt x="123" y="269"/>
                  </a:cubicBezTo>
                  <a:cubicBezTo>
                    <a:pt x="118" y="267"/>
                    <a:pt x="116" y="268"/>
                    <a:pt x="116" y="274"/>
                  </a:cubicBezTo>
                  <a:cubicBezTo>
                    <a:pt x="113" y="277"/>
                    <a:pt x="109" y="271"/>
                    <a:pt x="108" y="268"/>
                  </a:cubicBezTo>
                  <a:cubicBezTo>
                    <a:pt x="106" y="260"/>
                    <a:pt x="98" y="263"/>
                    <a:pt x="98" y="270"/>
                  </a:cubicBezTo>
                  <a:cubicBezTo>
                    <a:pt x="96" y="274"/>
                    <a:pt x="98" y="279"/>
                    <a:pt x="94" y="281"/>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60" name="Freeform 381">
              <a:extLst>
                <a:ext uri="{FF2B5EF4-FFF2-40B4-BE49-F238E27FC236}">
                  <a16:creationId xmlns:a16="http://schemas.microsoft.com/office/drawing/2014/main" id="{7C61B77D-8D30-48DD-A89E-D9B1295F7562}"/>
                </a:ext>
              </a:extLst>
            </p:cNvPr>
            <p:cNvSpPr>
              <a:spLocks/>
            </p:cNvSpPr>
            <p:nvPr/>
          </p:nvSpPr>
          <p:spPr bwMode="auto">
            <a:xfrm>
              <a:off x="2533096" y="3992326"/>
              <a:ext cx="73291" cy="65962"/>
            </a:xfrm>
            <a:custGeom>
              <a:avLst/>
              <a:gdLst/>
              <a:ahLst/>
              <a:cxnLst>
                <a:cxn ang="0">
                  <a:pos x="102" y="93"/>
                </a:cxn>
                <a:cxn ang="0">
                  <a:pos x="90" y="95"/>
                </a:cxn>
                <a:cxn ang="0">
                  <a:pos x="66" y="95"/>
                </a:cxn>
                <a:cxn ang="0">
                  <a:pos x="50" y="97"/>
                </a:cxn>
                <a:cxn ang="0">
                  <a:pos x="51" y="119"/>
                </a:cxn>
                <a:cxn ang="0">
                  <a:pos x="45" y="122"/>
                </a:cxn>
                <a:cxn ang="0">
                  <a:pos x="23" y="126"/>
                </a:cxn>
                <a:cxn ang="0">
                  <a:pos x="10" y="113"/>
                </a:cxn>
                <a:cxn ang="0">
                  <a:pos x="1" y="107"/>
                </a:cxn>
                <a:cxn ang="0">
                  <a:pos x="6" y="77"/>
                </a:cxn>
                <a:cxn ang="0">
                  <a:pos x="17" y="70"/>
                </a:cxn>
                <a:cxn ang="0">
                  <a:pos x="24" y="48"/>
                </a:cxn>
                <a:cxn ang="0">
                  <a:pos x="31" y="40"/>
                </a:cxn>
                <a:cxn ang="0">
                  <a:pos x="42" y="43"/>
                </a:cxn>
                <a:cxn ang="0">
                  <a:pos x="56" y="20"/>
                </a:cxn>
                <a:cxn ang="0">
                  <a:pos x="66" y="23"/>
                </a:cxn>
                <a:cxn ang="0">
                  <a:pos x="74" y="11"/>
                </a:cxn>
                <a:cxn ang="0">
                  <a:pos x="92" y="0"/>
                </a:cxn>
                <a:cxn ang="0">
                  <a:pos x="106" y="4"/>
                </a:cxn>
                <a:cxn ang="0">
                  <a:pos x="107" y="22"/>
                </a:cxn>
                <a:cxn ang="0">
                  <a:pos x="120" y="41"/>
                </a:cxn>
                <a:cxn ang="0">
                  <a:pos x="123" y="53"/>
                </a:cxn>
                <a:cxn ang="0">
                  <a:pos x="136" y="57"/>
                </a:cxn>
                <a:cxn ang="0">
                  <a:pos x="143" y="69"/>
                </a:cxn>
                <a:cxn ang="0">
                  <a:pos x="138" y="84"/>
                </a:cxn>
                <a:cxn ang="0">
                  <a:pos x="124" y="87"/>
                </a:cxn>
                <a:cxn ang="0">
                  <a:pos x="116" y="96"/>
                </a:cxn>
                <a:cxn ang="0">
                  <a:pos x="102" y="93"/>
                </a:cxn>
              </a:cxnLst>
              <a:rect l="0" t="0" r="r" b="b"/>
              <a:pathLst>
                <a:path w="145" h="128">
                  <a:moveTo>
                    <a:pt x="102" y="93"/>
                  </a:moveTo>
                  <a:cubicBezTo>
                    <a:pt x="98" y="90"/>
                    <a:pt x="94" y="92"/>
                    <a:pt x="90" y="95"/>
                  </a:cubicBezTo>
                  <a:cubicBezTo>
                    <a:pt x="82" y="97"/>
                    <a:pt x="74" y="95"/>
                    <a:pt x="66" y="95"/>
                  </a:cubicBezTo>
                  <a:cubicBezTo>
                    <a:pt x="61" y="96"/>
                    <a:pt x="55" y="94"/>
                    <a:pt x="50" y="97"/>
                  </a:cubicBezTo>
                  <a:cubicBezTo>
                    <a:pt x="48" y="104"/>
                    <a:pt x="51" y="112"/>
                    <a:pt x="51" y="119"/>
                  </a:cubicBezTo>
                  <a:cubicBezTo>
                    <a:pt x="53" y="127"/>
                    <a:pt x="48" y="127"/>
                    <a:pt x="45" y="122"/>
                  </a:cubicBezTo>
                  <a:cubicBezTo>
                    <a:pt x="38" y="119"/>
                    <a:pt x="30" y="122"/>
                    <a:pt x="23" y="126"/>
                  </a:cubicBezTo>
                  <a:cubicBezTo>
                    <a:pt x="17" y="128"/>
                    <a:pt x="11" y="120"/>
                    <a:pt x="10" y="113"/>
                  </a:cubicBezTo>
                  <a:cubicBezTo>
                    <a:pt x="8" y="108"/>
                    <a:pt x="0" y="113"/>
                    <a:pt x="1" y="107"/>
                  </a:cubicBezTo>
                  <a:cubicBezTo>
                    <a:pt x="5" y="98"/>
                    <a:pt x="7" y="88"/>
                    <a:pt x="6" y="77"/>
                  </a:cubicBezTo>
                  <a:cubicBezTo>
                    <a:pt x="8" y="73"/>
                    <a:pt x="13" y="74"/>
                    <a:pt x="17" y="70"/>
                  </a:cubicBezTo>
                  <a:cubicBezTo>
                    <a:pt x="22" y="65"/>
                    <a:pt x="21" y="55"/>
                    <a:pt x="24" y="48"/>
                  </a:cubicBezTo>
                  <a:cubicBezTo>
                    <a:pt x="24" y="44"/>
                    <a:pt x="28" y="36"/>
                    <a:pt x="31" y="40"/>
                  </a:cubicBezTo>
                  <a:cubicBezTo>
                    <a:pt x="34" y="43"/>
                    <a:pt x="39" y="48"/>
                    <a:pt x="42" y="43"/>
                  </a:cubicBezTo>
                  <a:cubicBezTo>
                    <a:pt x="45" y="34"/>
                    <a:pt x="49" y="25"/>
                    <a:pt x="56" y="20"/>
                  </a:cubicBezTo>
                  <a:cubicBezTo>
                    <a:pt x="59" y="18"/>
                    <a:pt x="63" y="26"/>
                    <a:pt x="66" y="23"/>
                  </a:cubicBezTo>
                  <a:cubicBezTo>
                    <a:pt x="67" y="17"/>
                    <a:pt x="70" y="13"/>
                    <a:pt x="74" y="11"/>
                  </a:cubicBezTo>
                  <a:cubicBezTo>
                    <a:pt x="80" y="8"/>
                    <a:pt x="85" y="2"/>
                    <a:pt x="92" y="0"/>
                  </a:cubicBezTo>
                  <a:cubicBezTo>
                    <a:pt x="96" y="3"/>
                    <a:pt x="101" y="3"/>
                    <a:pt x="106" y="4"/>
                  </a:cubicBezTo>
                  <a:cubicBezTo>
                    <a:pt x="104" y="10"/>
                    <a:pt x="105" y="17"/>
                    <a:pt x="107" y="22"/>
                  </a:cubicBezTo>
                  <a:cubicBezTo>
                    <a:pt x="110" y="31"/>
                    <a:pt x="119" y="32"/>
                    <a:pt x="120" y="41"/>
                  </a:cubicBezTo>
                  <a:cubicBezTo>
                    <a:pt x="116" y="45"/>
                    <a:pt x="119" y="50"/>
                    <a:pt x="123" y="53"/>
                  </a:cubicBezTo>
                  <a:cubicBezTo>
                    <a:pt x="127" y="57"/>
                    <a:pt x="131" y="58"/>
                    <a:pt x="136" y="57"/>
                  </a:cubicBezTo>
                  <a:cubicBezTo>
                    <a:pt x="140" y="57"/>
                    <a:pt x="141" y="65"/>
                    <a:pt x="143" y="69"/>
                  </a:cubicBezTo>
                  <a:cubicBezTo>
                    <a:pt x="145" y="75"/>
                    <a:pt x="142" y="81"/>
                    <a:pt x="138" y="84"/>
                  </a:cubicBezTo>
                  <a:cubicBezTo>
                    <a:pt x="134" y="87"/>
                    <a:pt x="128" y="82"/>
                    <a:pt x="124" y="87"/>
                  </a:cubicBezTo>
                  <a:cubicBezTo>
                    <a:pt x="121" y="90"/>
                    <a:pt x="120" y="97"/>
                    <a:pt x="116" y="96"/>
                  </a:cubicBezTo>
                  <a:cubicBezTo>
                    <a:pt x="111" y="94"/>
                    <a:pt x="107" y="94"/>
                    <a:pt x="102" y="93"/>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61" name="Freeform 382">
              <a:extLst>
                <a:ext uri="{FF2B5EF4-FFF2-40B4-BE49-F238E27FC236}">
                  <a16:creationId xmlns:a16="http://schemas.microsoft.com/office/drawing/2014/main" id="{2C366575-207D-48E0-82CD-C2A641BAA0F5}"/>
                </a:ext>
              </a:extLst>
            </p:cNvPr>
            <p:cNvSpPr>
              <a:spLocks/>
            </p:cNvSpPr>
            <p:nvPr/>
          </p:nvSpPr>
          <p:spPr bwMode="auto">
            <a:xfrm>
              <a:off x="2584398" y="3893384"/>
              <a:ext cx="141084" cy="139252"/>
            </a:xfrm>
            <a:custGeom>
              <a:avLst/>
              <a:gdLst/>
              <a:ahLst/>
              <a:cxnLst>
                <a:cxn ang="0">
                  <a:pos x="39" y="256"/>
                </a:cxn>
                <a:cxn ang="0">
                  <a:pos x="30" y="246"/>
                </a:cxn>
                <a:cxn ang="0">
                  <a:pos x="14" y="236"/>
                </a:cxn>
                <a:cxn ang="0">
                  <a:pos x="13" y="224"/>
                </a:cxn>
                <a:cxn ang="0">
                  <a:pos x="2" y="206"/>
                </a:cxn>
                <a:cxn ang="0">
                  <a:pos x="4" y="193"/>
                </a:cxn>
                <a:cxn ang="0">
                  <a:pos x="19" y="189"/>
                </a:cxn>
                <a:cxn ang="0">
                  <a:pos x="38" y="185"/>
                </a:cxn>
                <a:cxn ang="0">
                  <a:pos x="60" y="184"/>
                </a:cxn>
                <a:cxn ang="0">
                  <a:pos x="73" y="153"/>
                </a:cxn>
                <a:cxn ang="0">
                  <a:pos x="73" y="98"/>
                </a:cxn>
                <a:cxn ang="0">
                  <a:pos x="102" y="90"/>
                </a:cxn>
                <a:cxn ang="0">
                  <a:pos x="147" y="47"/>
                </a:cxn>
                <a:cxn ang="0">
                  <a:pos x="213" y="0"/>
                </a:cxn>
                <a:cxn ang="0">
                  <a:pos x="241" y="9"/>
                </a:cxn>
                <a:cxn ang="0">
                  <a:pos x="253" y="20"/>
                </a:cxn>
                <a:cxn ang="0">
                  <a:pos x="267" y="11"/>
                </a:cxn>
                <a:cxn ang="0">
                  <a:pos x="272" y="48"/>
                </a:cxn>
                <a:cxn ang="0">
                  <a:pos x="285" y="71"/>
                </a:cxn>
                <a:cxn ang="0">
                  <a:pos x="278" y="118"/>
                </a:cxn>
                <a:cxn ang="0">
                  <a:pos x="276" y="150"/>
                </a:cxn>
                <a:cxn ang="0">
                  <a:pos x="246" y="196"/>
                </a:cxn>
                <a:cxn ang="0">
                  <a:pos x="240" y="212"/>
                </a:cxn>
                <a:cxn ang="0">
                  <a:pos x="238" y="223"/>
                </a:cxn>
                <a:cxn ang="0">
                  <a:pos x="220" y="235"/>
                </a:cxn>
                <a:cxn ang="0">
                  <a:pos x="203" y="230"/>
                </a:cxn>
                <a:cxn ang="0">
                  <a:pos x="177" y="235"/>
                </a:cxn>
                <a:cxn ang="0">
                  <a:pos x="162" y="242"/>
                </a:cxn>
                <a:cxn ang="0">
                  <a:pos x="143" y="231"/>
                </a:cxn>
                <a:cxn ang="0">
                  <a:pos x="122" y="237"/>
                </a:cxn>
                <a:cxn ang="0">
                  <a:pos x="107" y="222"/>
                </a:cxn>
                <a:cxn ang="0">
                  <a:pos x="78" y="223"/>
                </a:cxn>
                <a:cxn ang="0">
                  <a:pos x="70" y="236"/>
                </a:cxn>
                <a:cxn ang="0">
                  <a:pos x="63" y="254"/>
                </a:cxn>
                <a:cxn ang="0">
                  <a:pos x="59" y="264"/>
                </a:cxn>
                <a:cxn ang="0">
                  <a:pos x="46" y="253"/>
                </a:cxn>
                <a:cxn ang="0">
                  <a:pos x="39" y="256"/>
                </a:cxn>
              </a:cxnLst>
              <a:rect l="0" t="0" r="r" b="b"/>
              <a:pathLst>
                <a:path w="285" h="270">
                  <a:moveTo>
                    <a:pt x="39" y="256"/>
                  </a:moveTo>
                  <a:cubicBezTo>
                    <a:pt x="36" y="252"/>
                    <a:pt x="36" y="244"/>
                    <a:pt x="30" y="246"/>
                  </a:cubicBezTo>
                  <a:cubicBezTo>
                    <a:pt x="24" y="248"/>
                    <a:pt x="19" y="241"/>
                    <a:pt x="14" y="236"/>
                  </a:cubicBezTo>
                  <a:cubicBezTo>
                    <a:pt x="15" y="232"/>
                    <a:pt x="19" y="227"/>
                    <a:pt x="13" y="224"/>
                  </a:cubicBezTo>
                  <a:cubicBezTo>
                    <a:pt x="8" y="219"/>
                    <a:pt x="3" y="214"/>
                    <a:pt x="2" y="206"/>
                  </a:cubicBezTo>
                  <a:cubicBezTo>
                    <a:pt x="0" y="202"/>
                    <a:pt x="0" y="192"/>
                    <a:pt x="4" y="193"/>
                  </a:cubicBezTo>
                  <a:cubicBezTo>
                    <a:pt x="10" y="195"/>
                    <a:pt x="15" y="194"/>
                    <a:pt x="19" y="189"/>
                  </a:cubicBezTo>
                  <a:cubicBezTo>
                    <a:pt x="24" y="184"/>
                    <a:pt x="32" y="187"/>
                    <a:pt x="38" y="185"/>
                  </a:cubicBezTo>
                  <a:cubicBezTo>
                    <a:pt x="45" y="184"/>
                    <a:pt x="53" y="185"/>
                    <a:pt x="60" y="184"/>
                  </a:cubicBezTo>
                  <a:cubicBezTo>
                    <a:pt x="68" y="177"/>
                    <a:pt x="71" y="164"/>
                    <a:pt x="73" y="153"/>
                  </a:cubicBezTo>
                  <a:cubicBezTo>
                    <a:pt x="75" y="135"/>
                    <a:pt x="74" y="116"/>
                    <a:pt x="73" y="98"/>
                  </a:cubicBezTo>
                  <a:cubicBezTo>
                    <a:pt x="83" y="95"/>
                    <a:pt x="93" y="94"/>
                    <a:pt x="102" y="90"/>
                  </a:cubicBezTo>
                  <a:cubicBezTo>
                    <a:pt x="116" y="75"/>
                    <a:pt x="130" y="58"/>
                    <a:pt x="147" y="47"/>
                  </a:cubicBezTo>
                  <a:cubicBezTo>
                    <a:pt x="168" y="30"/>
                    <a:pt x="191" y="15"/>
                    <a:pt x="213" y="0"/>
                  </a:cubicBezTo>
                  <a:cubicBezTo>
                    <a:pt x="222" y="0"/>
                    <a:pt x="232" y="5"/>
                    <a:pt x="241" y="9"/>
                  </a:cubicBezTo>
                  <a:cubicBezTo>
                    <a:pt x="245" y="12"/>
                    <a:pt x="249" y="16"/>
                    <a:pt x="253" y="20"/>
                  </a:cubicBezTo>
                  <a:cubicBezTo>
                    <a:pt x="258" y="16"/>
                    <a:pt x="263" y="14"/>
                    <a:pt x="267" y="11"/>
                  </a:cubicBezTo>
                  <a:cubicBezTo>
                    <a:pt x="269" y="23"/>
                    <a:pt x="270" y="36"/>
                    <a:pt x="272" y="48"/>
                  </a:cubicBezTo>
                  <a:cubicBezTo>
                    <a:pt x="275" y="57"/>
                    <a:pt x="279" y="65"/>
                    <a:pt x="285" y="71"/>
                  </a:cubicBezTo>
                  <a:cubicBezTo>
                    <a:pt x="279" y="85"/>
                    <a:pt x="278" y="102"/>
                    <a:pt x="278" y="118"/>
                  </a:cubicBezTo>
                  <a:cubicBezTo>
                    <a:pt x="277" y="128"/>
                    <a:pt x="278" y="140"/>
                    <a:pt x="276" y="150"/>
                  </a:cubicBezTo>
                  <a:cubicBezTo>
                    <a:pt x="266" y="165"/>
                    <a:pt x="254" y="178"/>
                    <a:pt x="246" y="196"/>
                  </a:cubicBezTo>
                  <a:cubicBezTo>
                    <a:pt x="243" y="201"/>
                    <a:pt x="239" y="205"/>
                    <a:pt x="240" y="212"/>
                  </a:cubicBezTo>
                  <a:cubicBezTo>
                    <a:pt x="240" y="216"/>
                    <a:pt x="244" y="225"/>
                    <a:pt x="238" y="223"/>
                  </a:cubicBezTo>
                  <a:cubicBezTo>
                    <a:pt x="230" y="222"/>
                    <a:pt x="225" y="231"/>
                    <a:pt x="220" y="235"/>
                  </a:cubicBezTo>
                  <a:cubicBezTo>
                    <a:pt x="214" y="235"/>
                    <a:pt x="209" y="232"/>
                    <a:pt x="203" y="230"/>
                  </a:cubicBezTo>
                  <a:cubicBezTo>
                    <a:pt x="195" y="228"/>
                    <a:pt x="185" y="229"/>
                    <a:pt x="177" y="235"/>
                  </a:cubicBezTo>
                  <a:cubicBezTo>
                    <a:pt x="173" y="240"/>
                    <a:pt x="168" y="243"/>
                    <a:pt x="162" y="242"/>
                  </a:cubicBezTo>
                  <a:cubicBezTo>
                    <a:pt x="155" y="242"/>
                    <a:pt x="149" y="235"/>
                    <a:pt x="143" y="231"/>
                  </a:cubicBezTo>
                  <a:cubicBezTo>
                    <a:pt x="135" y="229"/>
                    <a:pt x="129" y="239"/>
                    <a:pt x="122" y="237"/>
                  </a:cubicBezTo>
                  <a:cubicBezTo>
                    <a:pt x="117" y="232"/>
                    <a:pt x="114" y="223"/>
                    <a:pt x="107" y="222"/>
                  </a:cubicBezTo>
                  <a:cubicBezTo>
                    <a:pt x="98" y="218"/>
                    <a:pt x="87" y="220"/>
                    <a:pt x="78" y="223"/>
                  </a:cubicBezTo>
                  <a:cubicBezTo>
                    <a:pt x="73" y="225"/>
                    <a:pt x="71" y="230"/>
                    <a:pt x="70" y="236"/>
                  </a:cubicBezTo>
                  <a:cubicBezTo>
                    <a:pt x="68" y="243"/>
                    <a:pt x="63" y="247"/>
                    <a:pt x="63" y="254"/>
                  </a:cubicBezTo>
                  <a:cubicBezTo>
                    <a:pt x="62" y="258"/>
                    <a:pt x="64" y="270"/>
                    <a:pt x="59" y="264"/>
                  </a:cubicBezTo>
                  <a:cubicBezTo>
                    <a:pt x="54" y="262"/>
                    <a:pt x="50" y="255"/>
                    <a:pt x="46" y="253"/>
                  </a:cubicBezTo>
                  <a:cubicBezTo>
                    <a:pt x="43" y="253"/>
                    <a:pt x="41" y="255"/>
                    <a:pt x="39" y="256"/>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62" name="Freeform 383">
              <a:extLst>
                <a:ext uri="{FF2B5EF4-FFF2-40B4-BE49-F238E27FC236}">
                  <a16:creationId xmlns:a16="http://schemas.microsoft.com/office/drawing/2014/main" id="{A6981696-A9A2-4526-AD2D-F5ECBF4CF1B3}"/>
                </a:ext>
              </a:extLst>
            </p:cNvPr>
            <p:cNvSpPr>
              <a:spLocks/>
            </p:cNvSpPr>
            <p:nvPr/>
          </p:nvSpPr>
          <p:spPr bwMode="auto">
            <a:xfrm>
              <a:off x="2701663" y="3893384"/>
              <a:ext cx="95277" cy="188723"/>
            </a:xfrm>
            <a:custGeom>
              <a:avLst/>
              <a:gdLst/>
              <a:ahLst/>
              <a:cxnLst>
                <a:cxn ang="0">
                  <a:pos x="11" y="234"/>
                </a:cxn>
                <a:cxn ang="0">
                  <a:pos x="2" y="217"/>
                </a:cxn>
                <a:cxn ang="0">
                  <a:pos x="4" y="198"/>
                </a:cxn>
                <a:cxn ang="0">
                  <a:pos x="27" y="162"/>
                </a:cxn>
                <a:cxn ang="0">
                  <a:pos x="38" y="146"/>
                </a:cxn>
                <a:cxn ang="0">
                  <a:pos x="44" y="76"/>
                </a:cxn>
                <a:cxn ang="0">
                  <a:pos x="41" y="63"/>
                </a:cxn>
                <a:cxn ang="0">
                  <a:pos x="31" y="31"/>
                </a:cxn>
                <a:cxn ang="0">
                  <a:pos x="28" y="9"/>
                </a:cxn>
                <a:cxn ang="0">
                  <a:pos x="46" y="0"/>
                </a:cxn>
                <a:cxn ang="0">
                  <a:pos x="176" y="80"/>
                </a:cxn>
                <a:cxn ang="0">
                  <a:pos x="191" y="88"/>
                </a:cxn>
                <a:cxn ang="0">
                  <a:pos x="191" y="142"/>
                </a:cxn>
                <a:cxn ang="0">
                  <a:pos x="191" y="174"/>
                </a:cxn>
                <a:cxn ang="0">
                  <a:pos x="173" y="175"/>
                </a:cxn>
                <a:cxn ang="0">
                  <a:pos x="166" y="193"/>
                </a:cxn>
                <a:cxn ang="0">
                  <a:pos x="164" y="209"/>
                </a:cxn>
                <a:cxn ang="0">
                  <a:pos x="157" y="220"/>
                </a:cxn>
                <a:cxn ang="0">
                  <a:pos x="154" y="234"/>
                </a:cxn>
                <a:cxn ang="0">
                  <a:pos x="157" y="243"/>
                </a:cxn>
                <a:cxn ang="0">
                  <a:pos x="163" y="255"/>
                </a:cxn>
                <a:cxn ang="0">
                  <a:pos x="169" y="270"/>
                </a:cxn>
                <a:cxn ang="0">
                  <a:pos x="169" y="283"/>
                </a:cxn>
                <a:cxn ang="0">
                  <a:pos x="154" y="287"/>
                </a:cxn>
                <a:cxn ang="0">
                  <a:pos x="148" y="299"/>
                </a:cxn>
                <a:cxn ang="0">
                  <a:pos x="125" y="325"/>
                </a:cxn>
                <a:cxn ang="0">
                  <a:pos x="100" y="327"/>
                </a:cxn>
                <a:cxn ang="0">
                  <a:pos x="96" y="342"/>
                </a:cxn>
                <a:cxn ang="0">
                  <a:pos x="88" y="351"/>
                </a:cxn>
                <a:cxn ang="0">
                  <a:pos x="64" y="360"/>
                </a:cxn>
                <a:cxn ang="0">
                  <a:pos x="55" y="354"/>
                </a:cxn>
                <a:cxn ang="0">
                  <a:pos x="40" y="362"/>
                </a:cxn>
                <a:cxn ang="0">
                  <a:pos x="32" y="343"/>
                </a:cxn>
                <a:cxn ang="0">
                  <a:pos x="13" y="319"/>
                </a:cxn>
                <a:cxn ang="0">
                  <a:pos x="13" y="307"/>
                </a:cxn>
                <a:cxn ang="0">
                  <a:pos x="27" y="307"/>
                </a:cxn>
                <a:cxn ang="0">
                  <a:pos x="36" y="303"/>
                </a:cxn>
                <a:cxn ang="0">
                  <a:pos x="29" y="273"/>
                </a:cxn>
                <a:cxn ang="0">
                  <a:pos x="22" y="242"/>
                </a:cxn>
                <a:cxn ang="0">
                  <a:pos x="12" y="234"/>
                </a:cxn>
                <a:cxn ang="0">
                  <a:pos x="11" y="234"/>
                </a:cxn>
              </a:cxnLst>
              <a:rect l="0" t="0" r="r" b="b"/>
              <a:pathLst>
                <a:path w="191" h="364">
                  <a:moveTo>
                    <a:pt x="11" y="234"/>
                  </a:moveTo>
                  <a:cubicBezTo>
                    <a:pt x="8" y="228"/>
                    <a:pt x="2" y="225"/>
                    <a:pt x="2" y="217"/>
                  </a:cubicBezTo>
                  <a:cubicBezTo>
                    <a:pt x="1" y="211"/>
                    <a:pt x="0" y="203"/>
                    <a:pt x="4" y="198"/>
                  </a:cubicBezTo>
                  <a:cubicBezTo>
                    <a:pt x="11" y="186"/>
                    <a:pt x="18" y="173"/>
                    <a:pt x="27" y="162"/>
                  </a:cubicBezTo>
                  <a:cubicBezTo>
                    <a:pt x="30" y="157"/>
                    <a:pt x="35" y="152"/>
                    <a:pt x="38" y="146"/>
                  </a:cubicBezTo>
                  <a:cubicBezTo>
                    <a:pt x="40" y="123"/>
                    <a:pt x="37" y="98"/>
                    <a:pt x="44" y="76"/>
                  </a:cubicBezTo>
                  <a:cubicBezTo>
                    <a:pt x="48" y="70"/>
                    <a:pt x="45" y="66"/>
                    <a:pt x="41" y="63"/>
                  </a:cubicBezTo>
                  <a:cubicBezTo>
                    <a:pt x="35" y="54"/>
                    <a:pt x="32" y="43"/>
                    <a:pt x="31" y="31"/>
                  </a:cubicBezTo>
                  <a:cubicBezTo>
                    <a:pt x="30" y="24"/>
                    <a:pt x="29" y="16"/>
                    <a:pt x="28" y="9"/>
                  </a:cubicBezTo>
                  <a:cubicBezTo>
                    <a:pt x="34" y="6"/>
                    <a:pt x="40" y="1"/>
                    <a:pt x="46" y="0"/>
                  </a:cubicBezTo>
                  <a:cubicBezTo>
                    <a:pt x="90" y="26"/>
                    <a:pt x="133" y="52"/>
                    <a:pt x="176" y="80"/>
                  </a:cubicBezTo>
                  <a:cubicBezTo>
                    <a:pt x="181" y="83"/>
                    <a:pt x="186" y="85"/>
                    <a:pt x="191" y="88"/>
                  </a:cubicBezTo>
                  <a:cubicBezTo>
                    <a:pt x="190" y="106"/>
                    <a:pt x="190" y="124"/>
                    <a:pt x="191" y="142"/>
                  </a:cubicBezTo>
                  <a:cubicBezTo>
                    <a:pt x="190" y="153"/>
                    <a:pt x="191" y="163"/>
                    <a:pt x="191" y="174"/>
                  </a:cubicBezTo>
                  <a:cubicBezTo>
                    <a:pt x="185" y="174"/>
                    <a:pt x="179" y="174"/>
                    <a:pt x="173" y="175"/>
                  </a:cubicBezTo>
                  <a:cubicBezTo>
                    <a:pt x="169" y="179"/>
                    <a:pt x="170" y="188"/>
                    <a:pt x="166" y="193"/>
                  </a:cubicBezTo>
                  <a:cubicBezTo>
                    <a:pt x="163" y="197"/>
                    <a:pt x="162" y="203"/>
                    <a:pt x="164" y="209"/>
                  </a:cubicBezTo>
                  <a:cubicBezTo>
                    <a:pt x="162" y="213"/>
                    <a:pt x="154" y="214"/>
                    <a:pt x="157" y="220"/>
                  </a:cubicBezTo>
                  <a:cubicBezTo>
                    <a:pt x="161" y="225"/>
                    <a:pt x="157" y="230"/>
                    <a:pt x="154" y="234"/>
                  </a:cubicBezTo>
                  <a:cubicBezTo>
                    <a:pt x="151" y="238"/>
                    <a:pt x="151" y="246"/>
                    <a:pt x="157" y="243"/>
                  </a:cubicBezTo>
                  <a:cubicBezTo>
                    <a:pt x="163" y="241"/>
                    <a:pt x="162" y="251"/>
                    <a:pt x="163" y="255"/>
                  </a:cubicBezTo>
                  <a:cubicBezTo>
                    <a:pt x="163" y="261"/>
                    <a:pt x="165" y="267"/>
                    <a:pt x="169" y="270"/>
                  </a:cubicBezTo>
                  <a:cubicBezTo>
                    <a:pt x="171" y="273"/>
                    <a:pt x="173" y="281"/>
                    <a:pt x="169" y="283"/>
                  </a:cubicBezTo>
                  <a:cubicBezTo>
                    <a:pt x="164" y="279"/>
                    <a:pt x="159" y="283"/>
                    <a:pt x="154" y="287"/>
                  </a:cubicBezTo>
                  <a:cubicBezTo>
                    <a:pt x="150" y="289"/>
                    <a:pt x="148" y="294"/>
                    <a:pt x="148" y="299"/>
                  </a:cubicBezTo>
                  <a:cubicBezTo>
                    <a:pt x="141" y="309"/>
                    <a:pt x="133" y="316"/>
                    <a:pt x="125" y="325"/>
                  </a:cubicBezTo>
                  <a:cubicBezTo>
                    <a:pt x="117" y="327"/>
                    <a:pt x="108" y="324"/>
                    <a:pt x="100" y="327"/>
                  </a:cubicBezTo>
                  <a:cubicBezTo>
                    <a:pt x="97" y="331"/>
                    <a:pt x="99" y="338"/>
                    <a:pt x="96" y="342"/>
                  </a:cubicBezTo>
                  <a:cubicBezTo>
                    <a:pt x="94" y="346"/>
                    <a:pt x="93" y="352"/>
                    <a:pt x="88" y="351"/>
                  </a:cubicBezTo>
                  <a:cubicBezTo>
                    <a:pt x="79" y="349"/>
                    <a:pt x="71" y="355"/>
                    <a:pt x="64" y="360"/>
                  </a:cubicBezTo>
                  <a:cubicBezTo>
                    <a:pt x="59" y="364"/>
                    <a:pt x="59" y="351"/>
                    <a:pt x="55" y="354"/>
                  </a:cubicBezTo>
                  <a:cubicBezTo>
                    <a:pt x="50" y="357"/>
                    <a:pt x="45" y="362"/>
                    <a:pt x="40" y="362"/>
                  </a:cubicBezTo>
                  <a:cubicBezTo>
                    <a:pt x="35" y="357"/>
                    <a:pt x="36" y="348"/>
                    <a:pt x="32" y="343"/>
                  </a:cubicBezTo>
                  <a:cubicBezTo>
                    <a:pt x="28" y="333"/>
                    <a:pt x="19" y="328"/>
                    <a:pt x="13" y="319"/>
                  </a:cubicBezTo>
                  <a:cubicBezTo>
                    <a:pt x="9" y="316"/>
                    <a:pt x="9" y="311"/>
                    <a:pt x="13" y="307"/>
                  </a:cubicBezTo>
                  <a:cubicBezTo>
                    <a:pt x="16" y="302"/>
                    <a:pt x="23" y="307"/>
                    <a:pt x="27" y="307"/>
                  </a:cubicBezTo>
                  <a:cubicBezTo>
                    <a:pt x="30" y="307"/>
                    <a:pt x="38" y="308"/>
                    <a:pt x="36" y="303"/>
                  </a:cubicBezTo>
                  <a:cubicBezTo>
                    <a:pt x="30" y="295"/>
                    <a:pt x="28" y="284"/>
                    <a:pt x="29" y="273"/>
                  </a:cubicBezTo>
                  <a:cubicBezTo>
                    <a:pt x="31" y="262"/>
                    <a:pt x="28" y="251"/>
                    <a:pt x="22" y="242"/>
                  </a:cubicBezTo>
                  <a:cubicBezTo>
                    <a:pt x="20" y="237"/>
                    <a:pt x="16" y="234"/>
                    <a:pt x="12" y="234"/>
                  </a:cubicBezTo>
                  <a:cubicBezTo>
                    <a:pt x="11" y="234"/>
                    <a:pt x="11" y="234"/>
                    <a:pt x="11" y="234"/>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63" name="Freeform 384">
              <a:extLst>
                <a:ext uri="{FF2B5EF4-FFF2-40B4-BE49-F238E27FC236}">
                  <a16:creationId xmlns:a16="http://schemas.microsoft.com/office/drawing/2014/main" id="{63219C8B-CC2D-4810-BE9A-B152CEE25EC4}"/>
                </a:ext>
              </a:extLst>
            </p:cNvPr>
            <p:cNvSpPr>
              <a:spLocks/>
            </p:cNvSpPr>
            <p:nvPr/>
          </p:nvSpPr>
          <p:spPr bwMode="auto">
            <a:xfrm>
              <a:off x="2906875" y="3955681"/>
              <a:ext cx="60465" cy="69626"/>
            </a:xfrm>
            <a:custGeom>
              <a:avLst/>
              <a:gdLst/>
              <a:ahLst/>
              <a:cxnLst>
                <a:cxn ang="0">
                  <a:pos x="107" y="133"/>
                </a:cxn>
                <a:cxn ang="0">
                  <a:pos x="98" y="123"/>
                </a:cxn>
                <a:cxn ang="0">
                  <a:pos x="90" y="111"/>
                </a:cxn>
                <a:cxn ang="0">
                  <a:pos x="81" y="99"/>
                </a:cxn>
                <a:cxn ang="0">
                  <a:pos x="70" y="91"/>
                </a:cxn>
                <a:cxn ang="0">
                  <a:pos x="59" y="86"/>
                </a:cxn>
                <a:cxn ang="0">
                  <a:pos x="47" y="86"/>
                </a:cxn>
                <a:cxn ang="0">
                  <a:pos x="38" y="86"/>
                </a:cxn>
                <a:cxn ang="0">
                  <a:pos x="27" y="81"/>
                </a:cxn>
                <a:cxn ang="0">
                  <a:pos x="20" y="88"/>
                </a:cxn>
                <a:cxn ang="0">
                  <a:pos x="14" y="86"/>
                </a:cxn>
                <a:cxn ang="0">
                  <a:pos x="3" y="90"/>
                </a:cxn>
                <a:cxn ang="0">
                  <a:pos x="1" y="75"/>
                </a:cxn>
                <a:cxn ang="0">
                  <a:pos x="9" y="43"/>
                </a:cxn>
                <a:cxn ang="0">
                  <a:pos x="12" y="29"/>
                </a:cxn>
                <a:cxn ang="0">
                  <a:pos x="22" y="22"/>
                </a:cxn>
                <a:cxn ang="0">
                  <a:pos x="36" y="11"/>
                </a:cxn>
                <a:cxn ang="0">
                  <a:pos x="43" y="9"/>
                </a:cxn>
                <a:cxn ang="0">
                  <a:pos x="58" y="64"/>
                </a:cxn>
                <a:cxn ang="0">
                  <a:pos x="63" y="64"/>
                </a:cxn>
                <a:cxn ang="0">
                  <a:pos x="70" y="72"/>
                </a:cxn>
                <a:cxn ang="0">
                  <a:pos x="80" y="77"/>
                </a:cxn>
                <a:cxn ang="0">
                  <a:pos x="97" y="98"/>
                </a:cxn>
                <a:cxn ang="0">
                  <a:pos x="107" y="107"/>
                </a:cxn>
                <a:cxn ang="0">
                  <a:pos x="113" y="117"/>
                </a:cxn>
                <a:cxn ang="0">
                  <a:pos x="119" y="129"/>
                </a:cxn>
                <a:cxn ang="0">
                  <a:pos x="109" y="132"/>
                </a:cxn>
                <a:cxn ang="0">
                  <a:pos x="107" y="133"/>
                </a:cxn>
              </a:cxnLst>
              <a:rect l="0" t="0" r="r" b="b"/>
              <a:pathLst>
                <a:path w="123" h="137">
                  <a:moveTo>
                    <a:pt x="107" y="133"/>
                  </a:moveTo>
                  <a:cubicBezTo>
                    <a:pt x="103" y="131"/>
                    <a:pt x="103" y="124"/>
                    <a:pt x="98" y="123"/>
                  </a:cubicBezTo>
                  <a:cubicBezTo>
                    <a:pt x="96" y="118"/>
                    <a:pt x="94" y="113"/>
                    <a:pt x="90" y="111"/>
                  </a:cubicBezTo>
                  <a:cubicBezTo>
                    <a:pt x="85" y="108"/>
                    <a:pt x="83" y="105"/>
                    <a:pt x="81" y="99"/>
                  </a:cubicBezTo>
                  <a:cubicBezTo>
                    <a:pt x="78" y="94"/>
                    <a:pt x="74" y="92"/>
                    <a:pt x="70" y="91"/>
                  </a:cubicBezTo>
                  <a:cubicBezTo>
                    <a:pt x="67" y="86"/>
                    <a:pt x="62" y="87"/>
                    <a:pt x="59" y="86"/>
                  </a:cubicBezTo>
                  <a:cubicBezTo>
                    <a:pt x="55" y="84"/>
                    <a:pt x="52" y="85"/>
                    <a:pt x="47" y="86"/>
                  </a:cubicBezTo>
                  <a:cubicBezTo>
                    <a:pt x="45" y="78"/>
                    <a:pt x="43" y="88"/>
                    <a:pt x="38" y="86"/>
                  </a:cubicBezTo>
                  <a:cubicBezTo>
                    <a:pt x="33" y="90"/>
                    <a:pt x="32" y="81"/>
                    <a:pt x="27" y="81"/>
                  </a:cubicBezTo>
                  <a:cubicBezTo>
                    <a:pt x="23" y="74"/>
                    <a:pt x="22" y="84"/>
                    <a:pt x="20" y="88"/>
                  </a:cubicBezTo>
                  <a:cubicBezTo>
                    <a:pt x="18" y="98"/>
                    <a:pt x="16" y="92"/>
                    <a:pt x="14" y="86"/>
                  </a:cubicBezTo>
                  <a:cubicBezTo>
                    <a:pt x="9" y="85"/>
                    <a:pt x="8" y="92"/>
                    <a:pt x="3" y="90"/>
                  </a:cubicBezTo>
                  <a:cubicBezTo>
                    <a:pt x="0" y="88"/>
                    <a:pt x="3" y="79"/>
                    <a:pt x="1" y="75"/>
                  </a:cubicBezTo>
                  <a:cubicBezTo>
                    <a:pt x="1" y="64"/>
                    <a:pt x="8" y="54"/>
                    <a:pt x="9" y="43"/>
                  </a:cubicBezTo>
                  <a:cubicBezTo>
                    <a:pt x="10" y="39"/>
                    <a:pt x="9" y="32"/>
                    <a:pt x="12" y="29"/>
                  </a:cubicBezTo>
                  <a:cubicBezTo>
                    <a:pt x="17" y="29"/>
                    <a:pt x="21" y="28"/>
                    <a:pt x="22" y="22"/>
                  </a:cubicBezTo>
                  <a:cubicBezTo>
                    <a:pt x="26" y="17"/>
                    <a:pt x="34" y="19"/>
                    <a:pt x="36" y="11"/>
                  </a:cubicBezTo>
                  <a:cubicBezTo>
                    <a:pt x="38" y="6"/>
                    <a:pt x="42" y="0"/>
                    <a:pt x="43" y="9"/>
                  </a:cubicBezTo>
                  <a:cubicBezTo>
                    <a:pt x="48" y="27"/>
                    <a:pt x="51" y="47"/>
                    <a:pt x="58" y="64"/>
                  </a:cubicBezTo>
                  <a:cubicBezTo>
                    <a:pt x="59" y="70"/>
                    <a:pt x="65" y="73"/>
                    <a:pt x="63" y="64"/>
                  </a:cubicBezTo>
                  <a:cubicBezTo>
                    <a:pt x="64" y="58"/>
                    <a:pt x="68" y="69"/>
                    <a:pt x="70" y="72"/>
                  </a:cubicBezTo>
                  <a:cubicBezTo>
                    <a:pt x="72" y="78"/>
                    <a:pt x="78" y="72"/>
                    <a:pt x="80" y="77"/>
                  </a:cubicBezTo>
                  <a:cubicBezTo>
                    <a:pt x="86" y="84"/>
                    <a:pt x="92" y="91"/>
                    <a:pt x="97" y="98"/>
                  </a:cubicBezTo>
                  <a:cubicBezTo>
                    <a:pt x="103" y="97"/>
                    <a:pt x="105" y="102"/>
                    <a:pt x="107" y="107"/>
                  </a:cubicBezTo>
                  <a:cubicBezTo>
                    <a:pt x="107" y="112"/>
                    <a:pt x="109" y="116"/>
                    <a:pt x="113" y="117"/>
                  </a:cubicBezTo>
                  <a:cubicBezTo>
                    <a:pt x="115" y="121"/>
                    <a:pt x="123" y="124"/>
                    <a:pt x="119" y="129"/>
                  </a:cubicBezTo>
                  <a:cubicBezTo>
                    <a:pt x="117" y="137"/>
                    <a:pt x="113" y="132"/>
                    <a:pt x="109" y="132"/>
                  </a:cubicBezTo>
                  <a:cubicBezTo>
                    <a:pt x="108" y="132"/>
                    <a:pt x="107" y="132"/>
                    <a:pt x="107" y="133"/>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64" name="Freeform 385">
              <a:extLst>
                <a:ext uri="{FF2B5EF4-FFF2-40B4-BE49-F238E27FC236}">
                  <a16:creationId xmlns:a16="http://schemas.microsoft.com/office/drawing/2014/main" id="{E2FC39A0-2279-47D9-9C80-CA9262AADE96}"/>
                </a:ext>
              </a:extLst>
            </p:cNvPr>
            <p:cNvSpPr>
              <a:spLocks/>
            </p:cNvSpPr>
            <p:nvPr/>
          </p:nvSpPr>
          <p:spPr bwMode="auto">
            <a:xfrm>
              <a:off x="2954513" y="4017978"/>
              <a:ext cx="16490" cy="25652"/>
            </a:xfrm>
            <a:custGeom>
              <a:avLst/>
              <a:gdLst/>
              <a:ahLst/>
              <a:cxnLst>
                <a:cxn ang="0">
                  <a:pos x="21" y="45"/>
                </a:cxn>
                <a:cxn ang="0">
                  <a:pos x="6" y="45"/>
                </a:cxn>
                <a:cxn ang="0">
                  <a:pos x="1" y="34"/>
                </a:cxn>
                <a:cxn ang="0">
                  <a:pos x="9" y="13"/>
                </a:cxn>
                <a:cxn ang="0">
                  <a:pos x="19" y="12"/>
                </a:cxn>
                <a:cxn ang="0">
                  <a:pos x="27" y="8"/>
                </a:cxn>
                <a:cxn ang="0">
                  <a:pos x="28" y="20"/>
                </a:cxn>
                <a:cxn ang="0">
                  <a:pos x="15" y="29"/>
                </a:cxn>
                <a:cxn ang="0">
                  <a:pos x="28" y="31"/>
                </a:cxn>
                <a:cxn ang="0">
                  <a:pos x="21" y="45"/>
                </a:cxn>
              </a:cxnLst>
              <a:rect l="0" t="0" r="r" b="b"/>
              <a:pathLst>
                <a:path w="34" h="48">
                  <a:moveTo>
                    <a:pt x="21" y="45"/>
                  </a:moveTo>
                  <a:cubicBezTo>
                    <a:pt x="16" y="41"/>
                    <a:pt x="11" y="43"/>
                    <a:pt x="6" y="45"/>
                  </a:cubicBezTo>
                  <a:cubicBezTo>
                    <a:pt x="0" y="48"/>
                    <a:pt x="2" y="38"/>
                    <a:pt x="1" y="34"/>
                  </a:cubicBezTo>
                  <a:cubicBezTo>
                    <a:pt x="0" y="25"/>
                    <a:pt x="7" y="20"/>
                    <a:pt x="9" y="13"/>
                  </a:cubicBezTo>
                  <a:cubicBezTo>
                    <a:pt x="11" y="6"/>
                    <a:pt x="16" y="12"/>
                    <a:pt x="19" y="12"/>
                  </a:cubicBezTo>
                  <a:cubicBezTo>
                    <a:pt x="21" y="7"/>
                    <a:pt x="24" y="0"/>
                    <a:pt x="27" y="8"/>
                  </a:cubicBezTo>
                  <a:cubicBezTo>
                    <a:pt x="30" y="11"/>
                    <a:pt x="34" y="18"/>
                    <a:pt x="28" y="20"/>
                  </a:cubicBezTo>
                  <a:cubicBezTo>
                    <a:pt x="23" y="21"/>
                    <a:pt x="18" y="25"/>
                    <a:pt x="15" y="29"/>
                  </a:cubicBezTo>
                  <a:cubicBezTo>
                    <a:pt x="19" y="32"/>
                    <a:pt x="24" y="28"/>
                    <a:pt x="28" y="31"/>
                  </a:cubicBezTo>
                  <a:cubicBezTo>
                    <a:pt x="26" y="36"/>
                    <a:pt x="23" y="40"/>
                    <a:pt x="21" y="45"/>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65" name="Freeform 386">
              <a:extLst>
                <a:ext uri="{FF2B5EF4-FFF2-40B4-BE49-F238E27FC236}">
                  <a16:creationId xmlns:a16="http://schemas.microsoft.com/office/drawing/2014/main" id="{4540A2FE-CCFE-43F7-A13D-9207773CF4FF}"/>
                </a:ext>
              </a:extLst>
            </p:cNvPr>
            <p:cNvSpPr>
              <a:spLocks/>
            </p:cNvSpPr>
            <p:nvPr/>
          </p:nvSpPr>
          <p:spPr bwMode="auto">
            <a:xfrm>
              <a:off x="2875727" y="3994158"/>
              <a:ext cx="135587" cy="137421"/>
            </a:xfrm>
            <a:custGeom>
              <a:avLst/>
              <a:gdLst/>
              <a:ahLst/>
              <a:cxnLst>
                <a:cxn ang="0">
                  <a:pos x="179" y="92"/>
                </a:cxn>
                <a:cxn ang="0">
                  <a:pos x="178" y="107"/>
                </a:cxn>
                <a:cxn ang="0">
                  <a:pos x="199" y="136"/>
                </a:cxn>
                <a:cxn ang="0">
                  <a:pos x="245" y="156"/>
                </a:cxn>
                <a:cxn ang="0">
                  <a:pos x="267" y="159"/>
                </a:cxn>
                <a:cxn ang="0">
                  <a:pos x="262" y="170"/>
                </a:cxn>
                <a:cxn ang="0">
                  <a:pos x="217" y="230"/>
                </a:cxn>
                <a:cxn ang="0">
                  <a:pos x="182" y="236"/>
                </a:cxn>
                <a:cxn ang="0">
                  <a:pos x="172" y="245"/>
                </a:cxn>
                <a:cxn ang="0">
                  <a:pos x="159" y="251"/>
                </a:cxn>
                <a:cxn ang="0">
                  <a:pos x="147" y="250"/>
                </a:cxn>
                <a:cxn ang="0">
                  <a:pos x="136" y="247"/>
                </a:cxn>
                <a:cxn ang="0">
                  <a:pos x="119" y="262"/>
                </a:cxn>
                <a:cxn ang="0">
                  <a:pos x="107" y="261"/>
                </a:cxn>
                <a:cxn ang="0">
                  <a:pos x="86" y="254"/>
                </a:cxn>
                <a:cxn ang="0">
                  <a:pos x="57" y="237"/>
                </a:cxn>
                <a:cxn ang="0">
                  <a:pos x="50" y="227"/>
                </a:cxn>
                <a:cxn ang="0">
                  <a:pos x="43" y="217"/>
                </a:cxn>
                <a:cxn ang="0">
                  <a:pos x="31" y="193"/>
                </a:cxn>
                <a:cxn ang="0">
                  <a:pos x="15" y="170"/>
                </a:cxn>
                <a:cxn ang="0">
                  <a:pos x="0" y="163"/>
                </a:cxn>
                <a:cxn ang="0">
                  <a:pos x="5" y="149"/>
                </a:cxn>
                <a:cxn ang="0">
                  <a:pos x="19" y="148"/>
                </a:cxn>
                <a:cxn ang="0">
                  <a:pos x="21" y="128"/>
                </a:cxn>
                <a:cxn ang="0">
                  <a:pos x="24" y="96"/>
                </a:cxn>
                <a:cxn ang="0">
                  <a:pos x="35" y="92"/>
                </a:cxn>
                <a:cxn ang="0">
                  <a:pos x="42" y="61"/>
                </a:cxn>
                <a:cxn ang="0">
                  <a:pos x="57" y="49"/>
                </a:cxn>
                <a:cxn ang="0">
                  <a:pos x="63" y="15"/>
                </a:cxn>
                <a:cxn ang="0">
                  <a:pos x="74" y="11"/>
                </a:cxn>
                <a:cxn ang="0">
                  <a:pos x="80" y="15"/>
                </a:cxn>
                <a:cxn ang="0">
                  <a:pos x="87" y="5"/>
                </a:cxn>
                <a:cxn ang="0">
                  <a:pos x="98" y="12"/>
                </a:cxn>
                <a:cxn ang="0">
                  <a:pos x="108" y="10"/>
                </a:cxn>
                <a:cxn ang="0">
                  <a:pos x="119" y="10"/>
                </a:cxn>
                <a:cxn ang="0">
                  <a:pos x="130" y="15"/>
                </a:cxn>
                <a:cxn ang="0">
                  <a:pos x="141" y="23"/>
                </a:cxn>
                <a:cxn ang="0">
                  <a:pos x="150" y="35"/>
                </a:cxn>
                <a:cxn ang="0">
                  <a:pos x="158" y="47"/>
                </a:cxn>
                <a:cxn ang="0">
                  <a:pos x="168" y="58"/>
                </a:cxn>
                <a:cxn ang="0">
                  <a:pos x="162" y="71"/>
                </a:cxn>
                <a:cxn ang="0">
                  <a:pos x="160" y="92"/>
                </a:cxn>
                <a:cxn ang="0">
                  <a:pos x="179" y="91"/>
                </a:cxn>
                <a:cxn ang="0">
                  <a:pos x="179" y="92"/>
                </a:cxn>
              </a:cxnLst>
              <a:rect l="0" t="0" r="r" b="b"/>
              <a:pathLst>
                <a:path w="271" h="264">
                  <a:moveTo>
                    <a:pt x="179" y="92"/>
                  </a:moveTo>
                  <a:cubicBezTo>
                    <a:pt x="177" y="96"/>
                    <a:pt x="175" y="102"/>
                    <a:pt x="178" y="107"/>
                  </a:cubicBezTo>
                  <a:cubicBezTo>
                    <a:pt x="184" y="118"/>
                    <a:pt x="190" y="129"/>
                    <a:pt x="199" y="136"/>
                  </a:cubicBezTo>
                  <a:cubicBezTo>
                    <a:pt x="214" y="144"/>
                    <a:pt x="230" y="149"/>
                    <a:pt x="245" y="156"/>
                  </a:cubicBezTo>
                  <a:cubicBezTo>
                    <a:pt x="252" y="160"/>
                    <a:pt x="260" y="158"/>
                    <a:pt x="267" y="159"/>
                  </a:cubicBezTo>
                  <a:cubicBezTo>
                    <a:pt x="271" y="161"/>
                    <a:pt x="263" y="166"/>
                    <a:pt x="262" y="170"/>
                  </a:cubicBezTo>
                  <a:cubicBezTo>
                    <a:pt x="246" y="190"/>
                    <a:pt x="231" y="209"/>
                    <a:pt x="217" y="230"/>
                  </a:cubicBezTo>
                  <a:cubicBezTo>
                    <a:pt x="205" y="231"/>
                    <a:pt x="192" y="226"/>
                    <a:pt x="182" y="236"/>
                  </a:cubicBezTo>
                  <a:cubicBezTo>
                    <a:pt x="179" y="239"/>
                    <a:pt x="177" y="246"/>
                    <a:pt x="172" y="245"/>
                  </a:cubicBezTo>
                  <a:cubicBezTo>
                    <a:pt x="167" y="246"/>
                    <a:pt x="162" y="245"/>
                    <a:pt x="159" y="251"/>
                  </a:cubicBezTo>
                  <a:cubicBezTo>
                    <a:pt x="156" y="253"/>
                    <a:pt x="150" y="251"/>
                    <a:pt x="147" y="250"/>
                  </a:cubicBezTo>
                  <a:cubicBezTo>
                    <a:pt x="143" y="247"/>
                    <a:pt x="140" y="243"/>
                    <a:pt x="136" y="247"/>
                  </a:cubicBezTo>
                  <a:cubicBezTo>
                    <a:pt x="129" y="250"/>
                    <a:pt x="124" y="255"/>
                    <a:pt x="119" y="262"/>
                  </a:cubicBezTo>
                  <a:cubicBezTo>
                    <a:pt x="116" y="264"/>
                    <a:pt x="111" y="262"/>
                    <a:pt x="107" y="261"/>
                  </a:cubicBezTo>
                  <a:cubicBezTo>
                    <a:pt x="100" y="258"/>
                    <a:pt x="92" y="261"/>
                    <a:pt x="86" y="254"/>
                  </a:cubicBezTo>
                  <a:cubicBezTo>
                    <a:pt x="77" y="246"/>
                    <a:pt x="68" y="237"/>
                    <a:pt x="57" y="237"/>
                  </a:cubicBezTo>
                  <a:cubicBezTo>
                    <a:pt x="51" y="238"/>
                    <a:pt x="50" y="233"/>
                    <a:pt x="50" y="227"/>
                  </a:cubicBezTo>
                  <a:cubicBezTo>
                    <a:pt x="51" y="220"/>
                    <a:pt x="46" y="219"/>
                    <a:pt x="43" y="217"/>
                  </a:cubicBezTo>
                  <a:cubicBezTo>
                    <a:pt x="36" y="211"/>
                    <a:pt x="35" y="201"/>
                    <a:pt x="31" y="193"/>
                  </a:cubicBezTo>
                  <a:cubicBezTo>
                    <a:pt x="27" y="184"/>
                    <a:pt x="20" y="178"/>
                    <a:pt x="15" y="170"/>
                  </a:cubicBezTo>
                  <a:cubicBezTo>
                    <a:pt x="12" y="164"/>
                    <a:pt x="4" y="167"/>
                    <a:pt x="0" y="163"/>
                  </a:cubicBezTo>
                  <a:cubicBezTo>
                    <a:pt x="2" y="158"/>
                    <a:pt x="0" y="149"/>
                    <a:pt x="5" y="149"/>
                  </a:cubicBezTo>
                  <a:cubicBezTo>
                    <a:pt x="9" y="149"/>
                    <a:pt x="15" y="153"/>
                    <a:pt x="19" y="148"/>
                  </a:cubicBezTo>
                  <a:cubicBezTo>
                    <a:pt x="20" y="141"/>
                    <a:pt x="21" y="134"/>
                    <a:pt x="21" y="128"/>
                  </a:cubicBezTo>
                  <a:cubicBezTo>
                    <a:pt x="22" y="117"/>
                    <a:pt x="23" y="107"/>
                    <a:pt x="24" y="96"/>
                  </a:cubicBezTo>
                  <a:cubicBezTo>
                    <a:pt x="27" y="92"/>
                    <a:pt x="34" y="99"/>
                    <a:pt x="35" y="92"/>
                  </a:cubicBezTo>
                  <a:cubicBezTo>
                    <a:pt x="37" y="81"/>
                    <a:pt x="37" y="70"/>
                    <a:pt x="42" y="61"/>
                  </a:cubicBezTo>
                  <a:cubicBezTo>
                    <a:pt x="45" y="53"/>
                    <a:pt x="51" y="51"/>
                    <a:pt x="57" y="49"/>
                  </a:cubicBezTo>
                  <a:cubicBezTo>
                    <a:pt x="58" y="37"/>
                    <a:pt x="62" y="27"/>
                    <a:pt x="63" y="15"/>
                  </a:cubicBezTo>
                  <a:cubicBezTo>
                    <a:pt x="68" y="16"/>
                    <a:pt x="70" y="12"/>
                    <a:pt x="74" y="11"/>
                  </a:cubicBezTo>
                  <a:cubicBezTo>
                    <a:pt x="77" y="12"/>
                    <a:pt x="78" y="25"/>
                    <a:pt x="80" y="15"/>
                  </a:cubicBezTo>
                  <a:cubicBezTo>
                    <a:pt x="83" y="12"/>
                    <a:pt x="84" y="0"/>
                    <a:pt x="87" y="5"/>
                  </a:cubicBezTo>
                  <a:cubicBezTo>
                    <a:pt x="92" y="5"/>
                    <a:pt x="93" y="14"/>
                    <a:pt x="98" y="12"/>
                  </a:cubicBezTo>
                  <a:cubicBezTo>
                    <a:pt x="102" y="14"/>
                    <a:pt x="106" y="3"/>
                    <a:pt x="108" y="10"/>
                  </a:cubicBezTo>
                  <a:cubicBezTo>
                    <a:pt x="111" y="13"/>
                    <a:pt x="115" y="7"/>
                    <a:pt x="119" y="10"/>
                  </a:cubicBezTo>
                  <a:cubicBezTo>
                    <a:pt x="122" y="13"/>
                    <a:pt x="127" y="10"/>
                    <a:pt x="130" y="15"/>
                  </a:cubicBezTo>
                  <a:cubicBezTo>
                    <a:pt x="134" y="18"/>
                    <a:pt x="139" y="18"/>
                    <a:pt x="141" y="23"/>
                  </a:cubicBezTo>
                  <a:cubicBezTo>
                    <a:pt x="144" y="27"/>
                    <a:pt x="145" y="33"/>
                    <a:pt x="150" y="35"/>
                  </a:cubicBezTo>
                  <a:cubicBezTo>
                    <a:pt x="154" y="37"/>
                    <a:pt x="157" y="42"/>
                    <a:pt x="158" y="47"/>
                  </a:cubicBezTo>
                  <a:cubicBezTo>
                    <a:pt x="162" y="49"/>
                    <a:pt x="165" y="54"/>
                    <a:pt x="168" y="58"/>
                  </a:cubicBezTo>
                  <a:cubicBezTo>
                    <a:pt x="169" y="61"/>
                    <a:pt x="164" y="67"/>
                    <a:pt x="162" y="71"/>
                  </a:cubicBezTo>
                  <a:cubicBezTo>
                    <a:pt x="156" y="76"/>
                    <a:pt x="159" y="85"/>
                    <a:pt x="160" y="92"/>
                  </a:cubicBezTo>
                  <a:cubicBezTo>
                    <a:pt x="166" y="92"/>
                    <a:pt x="173" y="87"/>
                    <a:pt x="179" y="91"/>
                  </a:cubicBezTo>
                  <a:cubicBezTo>
                    <a:pt x="179" y="92"/>
                    <a:pt x="179" y="92"/>
                    <a:pt x="179" y="92"/>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66" name="Freeform 387">
              <a:extLst>
                <a:ext uri="{FF2B5EF4-FFF2-40B4-BE49-F238E27FC236}">
                  <a16:creationId xmlns:a16="http://schemas.microsoft.com/office/drawing/2014/main" id="{00E7C04D-E665-478B-BD3E-1F8172858A57}"/>
                </a:ext>
              </a:extLst>
            </p:cNvPr>
            <p:cNvSpPr>
              <a:spLocks/>
            </p:cNvSpPr>
            <p:nvPr/>
          </p:nvSpPr>
          <p:spPr bwMode="auto">
            <a:xfrm>
              <a:off x="2949017" y="4028972"/>
              <a:ext cx="89779" cy="163071"/>
            </a:xfrm>
            <a:custGeom>
              <a:avLst/>
              <a:gdLst/>
              <a:ahLst/>
              <a:cxnLst>
                <a:cxn ang="0">
                  <a:pos x="10" y="314"/>
                </a:cxn>
                <a:cxn ang="0">
                  <a:pos x="0" y="295"/>
                </a:cxn>
                <a:cxn ang="0">
                  <a:pos x="0" y="210"/>
                </a:cxn>
                <a:cxn ang="0">
                  <a:pos x="17" y="179"/>
                </a:cxn>
                <a:cxn ang="0">
                  <a:pos x="34" y="172"/>
                </a:cxn>
                <a:cxn ang="0">
                  <a:pos x="61" y="162"/>
                </a:cxn>
                <a:cxn ang="0">
                  <a:pos x="73" y="160"/>
                </a:cxn>
                <a:cxn ang="0">
                  <a:pos x="124" y="92"/>
                </a:cxn>
                <a:cxn ang="0">
                  <a:pos x="109" y="91"/>
                </a:cxn>
                <a:cxn ang="0">
                  <a:pos x="87" y="83"/>
                </a:cxn>
                <a:cxn ang="0">
                  <a:pos x="50" y="65"/>
                </a:cxn>
                <a:cxn ang="0">
                  <a:pos x="32" y="34"/>
                </a:cxn>
                <a:cxn ang="0">
                  <a:pos x="37" y="17"/>
                </a:cxn>
                <a:cxn ang="0">
                  <a:pos x="45" y="16"/>
                </a:cxn>
                <a:cxn ang="0">
                  <a:pos x="58" y="34"/>
                </a:cxn>
                <a:cxn ang="0">
                  <a:pos x="70" y="34"/>
                </a:cxn>
                <a:cxn ang="0">
                  <a:pos x="93" y="27"/>
                </a:cxn>
                <a:cxn ang="0">
                  <a:pos x="113" y="18"/>
                </a:cxn>
                <a:cxn ang="0">
                  <a:pos x="128" y="17"/>
                </a:cxn>
                <a:cxn ang="0">
                  <a:pos x="142" y="15"/>
                </a:cxn>
                <a:cxn ang="0">
                  <a:pos x="165" y="9"/>
                </a:cxn>
                <a:cxn ang="0">
                  <a:pos x="175" y="0"/>
                </a:cxn>
                <a:cxn ang="0">
                  <a:pos x="184" y="7"/>
                </a:cxn>
                <a:cxn ang="0">
                  <a:pos x="182" y="26"/>
                </a:cxn>
                <a:cxn ang="0">
                  <a:pos x="178" y="43"/>
                </a:cxn>
                <a:cxn ang="0">
                  <a:pos x="172" y="67"/>
                </a:cxn>
                <a:cxn ang="0">
                  <a:pos x="160" y="88"/>
                </a:cxn>
                <a:cxn ang="0">
                  <a:pos x="156" y="102"/>
                </a:cxn>
                <a:cxn ang="0">
                  <a:pos x="144" y="127"/>
                </a:cxn>
                <a:cxn ang="0">
                  <a:pos x="129" y="162"/>
                </a:cxn>
                <a:cxn ang="0">
                  <a:pos x="95" y="212"/>
                </a:cxn>
                <a:cxn ang="0">
                  <a:pos x="72" y="232"/>
                </a:cxn>
                <a:cxn ang="0">
                  <a:pos x="28" y="280"/>
                </a:cxn>
                <a:cxn ang="0">
                  <a:pos x="10" y="308"/>
                </a:cxn>
                <a:cxn ang="0">
                  <a:pos x="10" y="314"/>
                </a:cxn>
              </a:cxnLst>
              <a:rect l="0" t="0" r="r" b="b"/>
              <a:pathLst>
                <a:path w="184" h="314">
                  <a:moveTo>
                    <a:pt x="10" y="314"/>
                  </a:moveTo>
                  <a:cubicBezTo>
                    <a:pt x="7" y="308"/>
                    <a:pt x="3" y="302"/>
                    <a:pt x="0" y="295"/>
                  </a:cubicBezTo>
                  <a:cubicBezTo>
                    <a:pt x="0" y="266"/>
                    <a:pt x="0" y="238"/>
                    <a:pt x="0" y="210"/>
                  </a:cubicBezTo>
                  <a:cubicBezTo>
                    <a:pt x="6" y="199"/>
                    <a:pt x="10" y="188"/>
                    <a:pt x="17" y="179"/>
                  </a:cubicBezTo>
                  <a:cubicBezTo>
                    <a:pt x="23" y="176"/>
                    <a:pt x="32" y="181"/>
                    <a:pt x="34" y="172"/>
                  </a:cubicBezTo>
                  <a:cubicBezTo>
                    <a:pt x="41" y="162"/>
                    <a:pt x="51" y="160"/>
                    <a:pt x="61" y="162"/>
                  </a:cubicBezTo>
                  <a:cubicBezTo>
                    <a:pt x="64" y="161"/>
                    <a:pt x="70" y="164"/>
                    <a:pt x="73" y="160"/>
                  </a:cubicBezTo>
                  <a:cubicBezTo>
                    <a:pt x="89" y="137"/>
                    <a:pt x="107" y="115"/>
                    <a:pt x="124" y="92"/>
                  </a:cubicBezTo>
                  <a:cubicBezTo>
                    <a:pt x="120" y="89"/>
                    <a:pt x="114" y="92"/>
                    <a:pt x="109" y="91"/>
                  </a:cubicBezTo>
                  <a:cubicBezTo>
                    <a:pt x="102" y="90"/>
                    <a:pt x="94" y="85"/>
                    <a:pt x="87" y="83"/>
                  </a:cubicBezTo>
                  <a:cubicBezTo>
                    <a:pt x="75" y="77"/>
                    <a:pt x="62" y="73"/>
                    <a:pt x="50" y="65"/>
                  </a:cubicBezTo>
                  <a:cubicBezTo>
                    <a:pt x="43" y="57"/>
                    <a:pt x="36" y="46"/>
                    <a:pt x="32" y="34"/>
                  </a:cubicBezTo>
                  <a:cubicBezTo>
                    <a:pt x="31" y="28"/>
                    <a:pt x="35" y="22"/>
                    <a:pt x="37" y="17"/>
                  </a:cubicBezTo>
                  <a:cubicBezTo>
                    <a:pt x="40" y="11"/>
                    <a:pt x="42" y="8"/>
                    <a:pt x="45" y="16"/>
                  </a:cubicBezTo>
                  <a:cubicBezTo>
                    <a:pt x="49" y="22"/>
                    <a:pt x="54" y="28"/>
                    <a:pt x="58" y="34"/>
                  </a:cubicBezTo>
                  <a:cubicBezTo>
                    <a:pt x="61" y="35"/>
                    <a:pt x="66" y="34"/>
                    <a:pt x="70" y="34"/>
                  </a:cubicBezTo>
                  <a:cubicBezTo>
                    <a:pt x="78" y="33"/>
                    <a:pt x="85" y="21"/>
                    <a:pt x="93" y="27"/>
                  </a:cubicBezTo>
                  <a:cubicBezTo>
                    <a:pt x="101" y="32"/>
                    <a:pt x="108" y="23"/>
                    <a:pt x="113" y="18"/>
                  </a:cubicBezTo>
                  <a:cubicBezTo>
                    <a:pt x="118" y="16"/>
                    <a:pt x="124" y="21"/>
                    <a:pt x="128" y="17"/>
                  </a:cubicBezTo>
                  <a:cubicBezTo>
                    <a:pt x="133" y="14"/>
                    <a:pt x="137" y="12"/>
                    <a:pt x="142" y="15"/>
                  </a:cubicBezTo>
                  <a:cubicBezTo>
                    <a:pt x="150" y="17"/>
                    <a:pt x="158" y="13"/>
                    <a:pt x="165" y="9"/>
                  </a:cubicBezTo>
                  <a:cubicBezTo>
                    <a:pt x="168" y="6"/>
                    <a:pt x="172" y="2"/>
                    <a:pt x="175" y="0"/>
                  </a:cubicBezTo>
                  <a:cubicBezTo>
                    <a:pt x="178" y="1"/>
                    <a:pt x="184" y="2"/>
                    <a:pt x="184" y="7"/>
                  </a:cubicBezTo>
                  <a:cubicBezTo>
                    <a:pt x="181" y="13"/>
                    <a:pt x="180" y="19"/>
                    <a:pt x="182" y="26"/>
                  </a:cubicBezTo>
                  <a:cubicBezTo>
                    <a:pt x="183" y="32"/>
                    <a:pt x="176" y="36"/>
                    <a:pt x="178" y="43"/>
                  </a:cubicBezTo>
                  <a:cubicBezTo>
                    <a:pt x="178" y="52"/>
                    <a:pt x="176" y="60"/>
                    <a:pt x="172" y="67"/>
                  </a:cubicBezTo>
                  <a:cubicBezTo>
                    <a:pt x="169" y="75"/>
                    <a:pt x="166" y="83"/>
                    <a:pt x="160" y="88"/>
                  </a:cubicBezTo>
                  <a:cubicBezTo>
                    <a:pt x="156" y="92"/>
                    <a:pt x="160" y="98"/>
                    <a:pt x="156" y="102"/>
                  </a:cubicBezTo>
                  <a:cubicBezTo>
                    <a:pt x="153" y="111"/>
                    <a:pt x="148" y="118"/>
                    <a:pt x="144" y="127"/>
                  </a:cubicBezTo>
                  <a:cubicBezTo>
                    <a:pt x="143" y="140"/>
                    <a:pt x="135" y="151"/>
                    <a:pt x="129" y="162"/>
                  </a:cubicBezTo>
                  <a:cubicBezTo>
                    <a:pt x="119" y="180"/>
                    <a:pt x="107" y="196"/>
                    <a:pt x="95" y="212"/>
                  </a:cubicBezTo>
                  <a:cubicBezTo>
                    <a:pt x="88" y="220"/>
                    <a:pt x="81" y="228"/>
                    <a:pt x="72" y="232"/>
                  </a:cubicBezTo>
                  <a:cubicBezTo>
                    <a:pt x="54" y="242"/>
                    <a:pt x="42" y="262"/>
                    <a:pt x="28" y="280"/>
                  </a:cubicBezTo>
                  <a:cubicBezTo>
                    <a:pt x="22" y="288"/>
                    <a:pt x="16" y="298"/>
                    <a:pt x="10" y="308"/>
                  </a:cubicBezTo>
                  <a:cubicBezTo>
                    <a:pt x="11" y="310"/>
                    <a:pt x="12" y="312"/>
                    <a:pt x="10" y="314"/>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67" name="Freeform 388">
              <a:extLst>
                <a:ext uri="{FF2B5EF4-FFF2-40B4-BE49-F238E27FC236}">
                  <a16:creationId xmlns:a16="http://schemas.microsoft.com/office/drawing/2014/main" id="{F68B9047-4338-4E53-8F50-94F6AC518215}"/>
                </a:ext>
              </a:extLst>
            </p:cNvPr>
            <p:cNvSpPr>
              <a:spLocks/>
            </p:cNvSpPr>
            <p:nvPr/>
          </p:nvSpPr>
          <p:spPr bwMode="auto">
            <a:xfrm>
              <a:off x="2434153" y="4006984"/>
              <a:ext cx="25652" cy="9161"/>
            </a:xfrm>
            <a:custGeom>
              <a:avLst/>
              <a:gdLst/>
              <a:ahLst/>
              <a:cxnLst>
                <a:cxn ang="0">
                  <a:pos x="7" y="6"/>
                </a:cxn>
                <a:cxn ang="0">
                  <a:pos x="20" y="6"/>
                </a:cxn>
                <a:cxn ang="0">
                  <a:pos x="30" y="1"/>
                </a:cxn>
                <a:cxn ang="0">
                  <a:pos x="39" y="5"/>
                </a:cxn>
                <a:cxn ang="0">
                  <a:pos x="48" y="6"/>
                </a:cxn>
                <a:cxn ang="0">
                  <a:pos x="46" y="13"/>
                </a:cxn>
                <a:cxn ang="0">
                  <a:pos x="35" y="11"/>
                </a:cxn>
                <a:cxn ang="0">
                  <a:pos x="26" y="7"/>
                </a:cxn>
                <a:cxn ang="0">
                  <a:pos x="15" y="11"/>
                </a:cxn>
                <a:cxn ang="0">
                  <a:pos x="6" y="15"/>
                </a:cxn>
                <a:cxn ang="0">
                  <a:pos x="5" y="8"/>
                </a:cxn>
                <a:cxn ang="0">
                  <a:pos x="7" y="6"/>
                </a:cxn>
              </a:cxnLst>
              <a:rect l="0" t="0" r="r" b="b"/>
              <a:pathLst>
                <a:path w="54" h="19">
                  <a:moveTo>
                    <a:pt x="7" y="6"/>
                  </a:moveTo>
                  <a:cubicBezTo>
                    <a:pt x="11" y="6"/>
                    <a:pt x="16" y="6"/>
                    <a:pt x="20" y="6"/>
                  </a:cubicBezTo>
                  <a:cubicBezTo>
                    <a:pt x="21" y="0"/>
                    <a:pt x="26" y="2"/>
                    <a:pt x="30" y="1"/>
                  </a:cubicBezTo>
                  <a:cubicBezTo>
                    <a:pt x="33" y="2"/>
                    <a:pt x="34" y="5"/>
                    <a:pt x="39" y="5"/>
                  </a:cubicBezTo>
                  <a:cubicBezTo>
                    <a:pt x="40" y="12"/>
                    <a:pt x="45" y="6"/>
                    <a:pt x="48" y="6"/>
                  </a:cubicBezTo>
                  <a:cubicBezTo>
                    <a:pt x="54" y="8"/>
                    <a:pt x="49" y="12"/>
                    <a:pt x="46" y="13"/>
                  </a:cubicBezTo>
                  <a:cubicBezTo>
                    <a:pt x="42" y="17"/>
                    <a:pt x="39" y="10"/>
                    <a:pt x="35" y="11"/>
                  </a:cubicBezTo>
                  <a:cubicBezTo>
                    <a:pt x="32" y="10"/>
                    <a:pt x="27" y="3"/>
                    <a:pt x="26" y="7"/>
                  </a:cubicBezTo>
                  <a:cubicBezTo>
                    <a:pt x="25" y="13"/>
                    <a:pt x="19" y="9"/>
                    <a:pt x="15" y="11"/>
                  </a:cubicBezTo>
                  <a:cubicBezTo>
                    <a:pt x="16" y="17"/>
                    <a:pt x="10" y="15"/>
                    <a:pt x="6" y="15"/>
                  </a:cubicBezTo>
                  <a:cubicBezTo>
                    <a:pt x="0" y="19"/>
                    <a:pt x="0" y="8"/>
                    <a:pt x="5" y="8"/>
                  </a:cubicBezTo>
                  <a:cubicBezTo>
                    <a:pt x="6" y="8"/>
                    <a:pt x="7" y="7"/>
                    <a:pt x="7" y="6"/>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68" name="Freeform 389">
              <a:extLst>
                <a:ext uri="{FF2B5EF4-FFF2-40B4-BE49-F238E27FC236}">
                  <a16:creationId xmlns:a16="http://schemas.microsoft.com/office/drawing/2014/main" id="{64C9D3AB-FBEF-45D9-AA3B-A1B55C8FAD4C}"/>
                </a:ext>
              </a:extLst>
            </p:cNvPr>
            <p:cNvSpPr>
              <a:spLocks/>
            </p:cNvSpPr>
            <p:nvPr/>
          </p:nvSpPr>
          <p:spPr bwMode="auto">
            <a:xfrm>
              <a:off x="2428657" y="3972171"/>
              <a:ext cx="53135" cy="53136"/>
            </a:xfrm>
            <a:custGeom>
              <a:avLst/>
              <a:gdLst/>
              <a:ahLst/>
              <a:cxnLst>
                <a:cxn ang="0">
                  <a:pos x="68" y="96"/>
                </a:cxn>
                <a:cxn ang="0">
                  <a:pos x="40" y="96"/>
                </a:cxn>
                <a:cxn ang="0">
                  <a:pos x="25" y="101"/>
                </a:cxn>
                <a:cxn ang="0">
                  <a:pos x="14" y="101"/>
                </a:cxn>
                <a:cxn ang="0">
                  <a:pos x="12" y="86"/>
                </a:cxn>
                <a:cxn ang="0">
                  <a:pos x="24" y="84"/>
                </a:cxn>
                <a:cxn ang="0">
                  <a:pos x="32" y="79"/>
                </a:cxn>
                <a:cxn ang="0">
                  <a:pos x="41" y="77"/>
                </a:cxn>
                <a:cxn ang="0">
                  <a:pos x="51" y="82"/>
                </a:cxn>
                <a:cxn ang="0">
                  <a:pos x="62" y="80"/>
                </a:cxn>
                <a:cxn ang="0">
                  <a:pos x="54" y="77"/>
                </a:cxn>
                <a:cxn ang="0">
                  <a:pos x="45" y="73"/>
                </a:cxn>
                <a:cxn ang="0">
                  <a:pos x="36" y="70"/>
                </a:cxn>
                <a:cxn ang="0">
                  <a:pos x="25" y="75"/>
                </a:cxn>
                <a:cxn ang="0">
                  <a:pos x="15" y="69"/>
                </a:cxn>
                <a:cxn ang="0">
                  <a:pos x="10" y="56"/>
                </a:cxn>
                <a:cxn ang="0">
                  <a:pos x="0" y="46"/>
                </a:cxn>
                <a:cxn ang="0">
                  <a:pos x="18" y="14"/>
                </a:cxn>
                <a:cxn ang="0">
                  <a:pos x="26" y="4"/>
                </a:cxn>
                <a:cxn ang="0">
                  <a:pos x="54" y="2"/>
                </a:cxn>
                <a:cxn ang="0">
                  <a:pos x="71" y="12"/>
                </a:cxn>
                <a:cxn ang="0">
                  <a:pos x="82" y="28"/>
                </a:cxn>
                <a:cxn ang="0">
                  <a:pos x="100" y="46"/>
                </a:cxn>
                <a:cxn ang="0">
                  <a:pos x="97" y="60"/>
                </a:cxn>
                <a:cxn ang="0">
                  <a:pos x="106" y="82"/>
                </a:cxn>
                <a:cxn ang="0">
                  <a:pos x="109" y="100"/>
                </a:cxn>
                <a:cxn ang="0">
                  <a:pos x="97" y="102"/>
                </a:cxn>
                <a:cxn ang="0">
                  <a:pos x="77" y="96"/>
                </a:cxn>
                <a:cxn ang="0">
                  <a:pos x="68" y="96"/>
                </a:cxn>
              </a:cxnLst>
              <a:rect l="0" t="0" r="r" b="b"/>
              <a:pathLst>
                <a:path w="110" h="106">
                  <a:moveTo>
                    <a:pt x="68" y="96"/>
                  </a:moveTo>
                  <a:cubicBezTo>
                    <a:pt x="59" y="96"/>
                    <a:pt x="49" y="95"/>
                    <a:pt x="40" y="96"/>
                  </a:cubicBezTo>
                  <a:cubicBezTo>
                    <a:pt x="36" y="102"/>
                    <a:pt x="30" y="102"/>
                    <a:pt x="25" y="101"/>
                  </a:cubicBezTo>
                  <a:cubicBezTo>
                    <a:pt x="21" y="100"/>
                    <a:pt x="16" y="106"/>
                    <a:pt x="14" y="101"/>
                  </a:cubicBezTo>
                  <a:cubicBezTo>
                    <a:pt x="11" y="96"/>
                    <a:pt x="14" y="91"/>
                    <a:pt x="12" y="86"/>
                  </a:cubicBezTo>
                  <a:cubicBezTo>
                    <a:pt x="13" y="82"/>
                    <a:pt x="20" y="85"/>
                    <a:pt x="24" y="84"/>
                  </a:cubicBezTo>
                  <a:cubicBezTo>
                    <a:pt x="27" y="84"/>
                    <a:pt x="26" y="78"/>
                    <a:pt x="32" y="79"/>
                  </a:cubicBezTo>
                  <a:cubicBezTo>
                    <a:pt x="37" y="83"/>
                    <a:pt x="36" y="70"/>
                    <a:pt x="41" y="77"/>
                  </a:cubicBezTo>
                  <a:cubicBezTo>
                    <a:pt x="44" y="79"/>
                    <a:pt x="47" y="79"/>
                    <a:pt x="51" y="82"/>
                  </a:cubicBezTo>
                  <a:cubicBezTo>
                    <a:pt x="54" y="85"/>
                    <a:pt x="58" y="80"/>
                    <a:pt x="62" y="80"/>
                  </a:cubicBezTo>
                  <a:cubicBezTo>
                    <a:pt x="64" y="74"/>
                    <a:pt x="56" y="74"/>
                    <a:pt x="54" y="77"/>
                  </a:cubicBezTo>
                  <a:cubicBezTo>
                    <a:pt x="50" y="79"/>
                    <a:pt x="49" y="70"/>
                    <a:pt x="45" y="73"/>
                  </a:cubicBezTo>
                  <a:cubicBezTo>
                    <a:pt x="43" y="68"/>
                    <a:pt x="38" y="70"/>
                    <a:pt x="36" y="70"/>
                  </a:cubicBezTo>
                  <a:cubicBezTo>
                    <a:pt x="32" y="71"/>
                    <a:pt x="30" y="77"/>
                    <a:pt x="25" y="75"/>
                  </a:cubicBezTo>
                  <a:cubicBezTo>
                    <a:pt x="19" y="76"/>
                    <a:pt x="18" y="73"/>
                    <a:pt x="15" y="69"/>
                  </a:cubicBezTo>
                  <a:cubicBezTo>
                    <a:pt x="13" y="65"/>
                    <a:pt x="13" y="60"/>
                    <a:pt x="10" y="56"/>
                  </a:cubicBezTo>
                  <a:cubicBezTo>
                    <a:pt x="8" y="52"/>
                    <a:pt x="4" y="48"/>
                    <a:pt x="0" y="46"/>
                  </a:cubicBezTo>
                  <a:cubicBezTo>
                    <a:pt x="10" y="40"/>
                    <a:pt x="16" y="27"/>
                    <a:pt x="18" y="14"/>
                  </a:cubicBezTo>
                  <a:cubicBezTo>
                    <a:pt x="18" y="8"/>
                    <a:pt x="22" y="3"/>
                    <a:pt x="26" y="4"/>
                  </a:cubicBezTo>
                  <a:cubicBezTo>
                    <a:pt x="35" y="3"/>
                    <a:pt x="45" y="0"/>
                    <a:pt x="54" y="2"/>
                  </a:cubicBezTo>
                  <a:cubicBezTo>
                    <a:pt x="60" y="3"/>
                    <a:pt x="64" y="13"/>
                    <a:pt x="71" y="12"/>
                  </a:cubicBezTo>
                  <a:cubicBezTo>
                    <a:pt x="78" y="12"/>
                    <a:pt x="78" y="23"/>
                    <a:pt x="82" y="28"/>
                  </a:cubicBezTo>
                  <a:cubicBezTo>
                    <a:pt x="86" y="36"/>
                    <a:pt x="94" y="41"/>
                    <a:pt x="100" y="46"/>
                  </a:cubicBezTo>
                  <a:cubicBezTo>
                    <a:pt x="95" y="49"/>
                    <a:pt x="95" y="55"/>
                    <a:pt x="97" y="60"/>
                  </a:cubicBezTo>
                  <a:cubicBezTo>
                    <a:pt x="98" y="68"/>
                    <a:pt x="99" y="79"/>
                    <a:pt x="106" y="82"/>
                  </a:cubicBezTo>
                  <a:cubicBezTo>
                    <a:pt x="110" y="86"/>
                    <a:pt x="109" y="94"/>
                    <a:pt x="109" y="100"/>
                  </a:cubicBezTo>
                  <a:cubicBezTo>
                    <a:pt x="107" y="102"/>
                    <a:pt x="101" y="101"/>
                    <a:pt x="97" y="102"/>
                  </a:cubicBezTo>
                  <a:cubicBezTo>
                    <a:pt x="90" y="104"/>
                    <a:pt x="83" y="98"/>
                    <a:pt x="77" y="96"/>
                  </a:cubicBezTo>
                  <a:cubicBezTo>
                    <a:pt x="74" y="96"/>
                    <a:pt x="71" y="96"/>
                    <a:pt x="68" y="96"/>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69" name="Freeform 390">
              <a:extLst>
                <a:ext uri="{FF2B5EF4-FFF2-40B4-BE49-F238E27FC236}">
                  <a16:creationId xmlns:a16="http://schemas.microsoft.com/office/drawing/2014/main" id="{F3F68FD4-FDCD-48C3-94BC-CACCC61A24F3}"/>
                </a:ext>
              </a:extLst>
            </p:cNvPr>
            <p:cNvSpPr>
              <a:spLocks/>
            </p:cNvSpPr>
            <p:nvPr/>
          </p:nvSpPr>
          <p:spPr bwMode="auto">
            <a:xfrm>
              <a:off x="2435986" y="4017978"/>
              <a:ext cx="25652" cy="20154"/>
            </a:xfrm>
            <a:custGeom>
              <a:avLst/>
              <a:gdLst/>
              <a:ahLst/>
              <a:cxnLst>
                <a:cxn ang="0">
                  <a:pos x="0" y="9"/>
                </a:cxn>
                <a:cxn ang="0">
                  <a:pos x="23" y="3"/>
                </a:cxn>
                <a:cxn ang="0">
                  <a:pos x="37" y="2"/>
                </a:cxn>
                <a:cxn ang="0">
                  <a:pos x="52" y="2"/>
                </a:cxn>
                <a:cxn ang="0">
                  <a:pos x="52" y="19"/>
                </a:cxn>
                <a:cxn ang="0">
                  <a:pos x="36" y="28"/>
                </a:cxn>
                <a:cxn ang="0">
                  <a:pos x="27" y="36"/>
                </a:cxn>
                <a:cxn ang="0">
                  <a:pos x="23" y="26"/>
                </a:cxn>
                <a:cxn ang="0">
                  <a:pos x="21" y="18"/>
                </a:cxn>
                <a:cxn ang="0">
                  <a:pos x="9" y="17"/>
                </a:cxn>
                <a:cxn ang="0">
                  <a:pos x="0" y="9"/>
                </a:cxn>
              </a:cxnLst>
              <a:rect l="0" t="0" r="r" b="b"/>
              <a:pathLst>
                <a:path w="52" h="38">
                  <a:moveTo>
                    <a:pt x="0" y="9"/>
                  </a:moveTo>
                  <a:cubicBezTo>
                    <a:pt x="7" y="5"/>
                    <a:pt x="17" y="11"/>
                    <a:pt x="23" y="3"/>
                  </a:cubicBezTo>
                  <a:cubicBezTo>
                    <a:pt x="27" y="0"/>
                    <a:pt x="33" y="2"/>
                    <a:pt x="37" y="2"/>
                  </a:cubicBezTo>
                  <a:cubicBezTo>
                    <a:pt x="42" y="2"/>
                    <a:pt x="47" y="2"/>
                    <a:pt x="52" y="2"/>
                  </a:cubicBezTo>
                  <a:cubicBezTo>
                    <a:pt x="51" y="8"/>
                    <a:pt x="51" y="13"/>
                    <a:pt x="52" y="19"/>
                  </a:cubicBezTo>
                  <a:cubicBezTo>
                    <a:pt x="49" y="28"/>
                    <a:pt x="40" y="21"/>
                    <a:pt x="36" y="28"/>
                  </a:cubicBezTo>
                  <a:cubicBezTo>
                    <a:pt x="33" y="29"/>
                    <a:pt x="29" y="38"/>
                    <a:pt x="27" y="36"/>
                  </a:cubicBezTo>
                  <a:cubicBezTo>
                    <a:pt x="22" y="36"/>
                    <a:pt x="19" y="31"/>
                    <a:pt x="23" y="26"/>
                  </a:cubicBezTo>
                  <a:cubicBezTo>
                    <a:pt x="27" y="22"/>
                    <a:pt x="27" y="18"/>
                    <a:pt x="21" y="18"/>
                  </a:cubicBezTo>
                  <a:cubicBezTo>
                    <a:pt x="17" y="19"/>
                    <a:pt x="13" y="22"/>
                    <a:pt x="9" y="17"/>
                  </a:cubicBezTo>
                  <a:cubicBezTo>
                    <a:pt x="5" y="14"/>
                    <a:pt x="5" y="10"/>
                    <a:pt x="0" y="9"/>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70" name="Freeform 391">
              <a:extLst>
                <a:ext uri="{FF2B5EF4-FFF2-40B4-BE49-F238E27FC236}">
                  <a16:creationId xmlns:a16="http://schemas.microsoft.com/office/drawing/2014/main" id="{CF6DAC52-4F9F-47D7-BCF1-D9FFFB9C74EE}"/>
                </a:ext>
              </a:extLst>
            </p:cNvPr>
            <p:cNvSpPr>
              <a:spLocks/>
            </p:cNvSpPr>
            <p:nvPr/>
          </p:nvSpPr>
          <p:spPr bwMode="auto">
            <a:xfrm>
              <a:off x="2450643" y="4021642"/>
              <a:ext cx="65962" cy="65962"/>
            </a:xfrm>
            <a:custGeom>
              <a:avLst/>
              <a:gdLst/>
              <a:ahLst/>
              <a:cxnLst>
                <a:cxn ang="0">
                  <a:pos x="128" y="57"/>
                </a:cxn>
                <a:cxn ang="0">
                  <a:pos x="125" y="72"/>
                </a:cxn>
                <a:cxn ang="0">
                  <a:pos x="131" y="83"/>
                </a:cxn>
                <a:cxn ang="0">
                  <a:pos x="135" y="94"/>
                </a:cxn>
                <a:cxn ang="0">
                  <a:pos x="128" y="96"/>
                </a:cxn>
                <a:cxn ang="0">
                  <a:pos x="127" y="107"/>
                </a:cxn>
                <a:cxn ang="0">
                  <a:pos x="121" y="118"/>
                </a:cxn>
                <a:cxn ang="0">
                  <a:pos x="111" y="121"/>
                </a:cxn>
                <a:cxn ang="0">
                  <a:pos x="101" y="120"/>
                </a:cxn>
                <a:cxn ang="0">
                  <a:pos x="100" y="104"/>
                </a:cxn>
                <a:cxn ang="0">
                  <a:pos x="91" y="96"/>
                </a:cxn>
                <a:cxn ang="0">
                  <a:pos x="83" y="100"/>
                </a:cxn>
                <a:cxn ang="0">
                  <a:pos x="75" y="70"/>
                </a:cxn>
                <a:cxn ang="0">
                  <a:pos x="59" y="62"/>
                </a:cxn>
                <a:cxn ang="0">
                  <a:pos x="46" y="67"/>
                </a:cxn>
                <a:cxn ang="0">
                  <a:pos x="33" y="86"/>
                </a:cxn>
                <a:cxn ang="0">
                  <a:pos x="25" y="68"/>
                </a:cxn>
                <a:cxn ang="0">
                  <a:pos x="17" y="58"/>
                </a:cxn>
                <a:cxn ang="0">
                  <a:pos x="8" y="45"/>
                </a:cxn>
                <a:cxn ang="0">
                  <a:pos x="0" y="38"/>
                </a:cxn>
                <a:cxn ang="0">
                  <a:pos x="9" y="24"/>
                </a:cxn>
                <a:cxn ang="0">
                  <a:pos x="24" y="17"/>
                </a:cxn>
                <a:cxn ang="0">
                  <a:pos x="24" y="0"/>
                </a:cxn>
                <a:cxn ang="0">
                  <a:pos x="40" y="4"/>
                </a:cxn>
                <a:cxn ang="0">
                  <a:pos x="66" y="6"/>
                </a:cxn>
                <a:cxn ang="0">
                  <a:pos x="79" y="18"/>
                </a:cxn>
                <a:cxn ang="0">
                  <a:pos x="89" y="12"/>
                </a:cxn>
                <a:cxn ang="0">
                  <a:pos x="100" y="9"/>
                </a:cxn>
                <a:cxn ang="0">
                  <a:pos x="111" y="7"/>
                </a:cxn>
                <a:cxn ang="0">
                  <a:pos x="120" y="30"/>
                </a:cxn>
                <a:cxn ang="0">
                  <a:pos x="126" y="53"/>
                </a:cxn>
                <a:cxn ang="0">
                  <a:pos x="128" y="57"/>
                </a:cxn>
              </a:cxnLst>
              <a:rect l="0" t="0" r="r" b="b"/>
              <a:pathLst>
                <a:path w="139" h="128">
                  <a:moveTo>
                    <a:pt x="128" y="57"/>
                  </a:moveTo>
                  <a:cubicBezTo>
                    <a:pt x="125" y="61"/>
                    <a:pt x="121" y="68"/>
                    <a:pt x="125" y="72"/>
                  </a:cubicBezTo>
                  <a:cubicBezTo>
                    <a:pt x="128" y="74"/>
                    <a:pt x="134" y="78"/>
                    <a:pt x="131" y="83"/>
                  </a:cubicBezTo>
                  <a:cubicBezTo>
                    <a:pt x="126" y="87"/>
                    <a:pt x="133" y="91"/>
                    <a:pt x="135" y="94"/>
                  </a:cubicBezTo>
                  <a:cubicBezTo>
                    <a:pt x="139" y="100"/>
                    <a:pt x="130" y="99"/>
                    <a:pt x="128" y="96"/>
                  </a:cubicBezTo>
                  <a:cubicBezTo>
                    <a:pt x="122" y="96"/>
                    <a:pt x="125" y="104"/>
                    <a:pt x="127" y="107"/>
                  </a:cubicBezTo>
                  <a:cubicBezTo>
                    <a:pt x="128" y="112"/>
                    <a:pt x="123" y="114"/>
                    <a:pt x="121" y="118"/>
                  </a:cubicBezTo>
                  <a:cubicBezTo>
                    <a:pt x="117" y="113"/>
                    <a:pt x="113" y="116"/>
                    <a:pt x="111" y="121"/>
                  </a:cubicBezTo>
                  <a:cubicBezTo>
                    <a:pt x="109" y="128"/>
                    <a:pt x="103" y="124"/>
                    <a:pt x="101" y="120"/>
                  </a:cubicBezTo>
                  <a:cubicBezTo>
                    <a:pt x="99" y="115"/>
                    <a:pt x="102" y="109"/>
                    <a:pt x="100" y="104"/>
                  </a:cubicBezTo>
                  <a:cubicBezTo>
                    <a:pt x="99" y="98"/>
                    <a:pt x="96" y="93"/>
                    <a:pt x="91" y="96"/>
                  </a:cubicBezTo>
                  <a:cubicBezTo>
                    <a:pt x="86" y="94"/>
                    <a:pt x="84" y="108"/>
                    <a:pt x="83" y="100"/>
                  </a:cubicBezTo>
                  <a:cubicBezTo>
                    <a:pt x="80" y="90"/>
                    <a:pt x="82" y="78"/>
                    <a:pt x="75" y="70"/>
                  </a:cubicBezTo>
                  <a:cubicBezTo>
                    <a:pt x="72" y="64"/>
                    <a:pt x="65" y="60"/>
                    <a:pt x="59" y="62"/>
                  </a:cubicBezTo>
                  <a:cubicBezTo>
                    <a:pt x="55" y="65"/>
                    <a:pt x="49" y="60"/>
                    <a:pt x="46" y="67"/>
                  </a:cubicBezTo>
                  <a:cubicBezTo>
                    <a:pt x="42" y="74"/>
                    <a:pt x="38" y="80"/>
                    <a:pt x="33" y="86"/>
                  </a:cubicBezTo>
                  <a:cubicBezTo>
                    <a:pt x="35" y="78"/>
                    <a:pt x="28" y="73"/>
                    <a:pt x="25" y="68"/>
                  </a:cubicBezTo>
                  <a:cubicBezTo>
                    <a:pt x="26" y="61"/>
                    <a:pt x="20" y="60"/>
                    <a:pt x="17" y="58"/>
                  </a:cubicBezTo>
                  <a:cubicBezTo>
                    <a:pt x="13" y="54"/>
                    <a:pt x="6" y="52"/>
                    <a:pt x="8" y="45"/>
                  </a:cubicBezTo>
                  <a:cubicBezTo>
                    <a:pt x="9" y="39"/>
                    <a:pt x="0" y="44"/>
                    <a:pt x="0" y="38"/>
                  </a:cubicBezTo>
                  <a:cubicBezTo>
                    <a:pt x="0" y="32"/>
                    <a:pt x="6" y="29"/>
                    <a:pt x="9" y="24"/>
                  </a:cubicBezTo>
                  <a:cubicBezTo>
                    <a:pt x="14" y="20"/>
                    <a:pt x="22" y="25"/>
                    <a:pt x="24" y="17"/>
                  </a:cubicBezTo>
                  <a:cubicBezTo>
                    <a:pt x="23" y="11"/>
                    <a:pt x="23" y="6"/>
                    <a:pt x="24" y="0"/>
                  </a:cubicBezTo>
                  <a:cubicBezTo>
                    <a:pt x="30" y="0"/>
                    <a:pt x="35" y="0"/>
                    <a:pt x="40" y="4"/>
                  </a:cubicBezTo>
                  <a:cubicBezTo>
                    <a:pt x="48" y="10"/>
                    <a:pt x="57" y="4"/>
                    <a:pt x="66" y="6"/>
                  </a:cubicBezTo>
                  <a:cubicBezTo>
                    <a:pt x="70" y="10"/>
                    <a:pt x="74" y="15"/>
                    <a:pt x="79" y="18"/>
                  </a:cubicBezTo>
                  <a:cubicBezTo>
                    <a:pt x="82" y="14"/>
                    <a:pt x="85" y="8"/>
                    <a:pt x="89" y="12"/>
                  </a:cubicBezTo>
                  <a:cubicBezTo>
                    <a:pt x="93" y="15"/>
                    <a:pt x="98" y="14"/>
                    <a:pt x="100" y="9"/>
                  </a:cubicBezTo>
                  <a:cubicBezTo>
                    <a:pt x="103" y="6"/>
                    <a:pt x="108" y="1"/>
                    <a:pt x="111" y="7"/>
                  </a:cubicBezTo>
                  <a:cubicBezTo>
                    <a:pt x="111" y="16"/>
                    <a:pt x="115" y="24"/>
                    <a:pt x="120" y="30"/>
                  </a:cubicBezTo>
                  <a:cubicBezTo>
                    <a:pt x="124" y="37"/>
                    <a:pt x="122" y="47"/>
                    <a:pt x="126" y="53"/>
                  </a:cubicBezTo>
                  <a:cubicBezTo>
                    <a:pt x="127" y="55"/>
                    <a:pt x="128" y="56"/>
                    <a:pt x="128" y="57"/>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71" name="Freeform 392">
              <a:extLst>
                <a:ext uri="{FF2B5EF4-FFF2-40B4-BE49-F238E27FC236}">
                  <a16:creationId xmlns:a16="http://schemas.microsoft.com/office/drawing/2014/main" id="{0978CD9A-2E11-4900-917D-6A1F31A7FBDE}"/>
                </a:ext>
              </a:extLst>
            </p:cNvPr>
            <p:cNvSpPr>
              <a:spLocks/>
            </p:cNvSpPr>
            <p:nvPr/>
          </p:nvSpPr>
          <p:spPr bwMode="auto">
            <a:xfrm>
              <a:off x="2467134" y="4050959"/>
              <a:ext cx="25652" cy="38477"/>
            </a:xfrm>
            <a:custGeom>
              <a:avLst/>
              <a:gdLst/>
              <a:ahLst/>
              <a:cxnLst>
                <a:cxn ang="0">
                  <a:pos x="1" y="27"/>
                </a:cxn>
                <a:cxn ang="0">
                  <a:pos x="16" y="5"/>
                </a:cxn>
                <a:cxn ang="0">
                  <a:pos x="29" y="3"/>
                </a:cxn>
                <a:cxn ang="0">
                  <a:pos x="47" y="19"/>
                </a:cxn>
                <a:cxn ang="0">
                  <a:pos x="52" y="45"/>
                </a:cxn>
                <a:cxn ang="0">
                  <a:pos x="35" y="68"/>
                </a:cxn>
                <a:cxn ang="0">
                  <a:pos x="26" y="67"/>
                </a:cxn>
                <a:cxn ang="0">
                  <a:pos x="18" y="57"/>
                </a:cxn>
                <a:cxn ang="0">
                  <a:pos x="8" y="48"/>
                </a:cxn>
                <a:cxn ang="0">
                  <a:pos x="2" y="38"/>
                </a:cxn>
                <a:cxn ang="0">
                  <a:pos x="1" y="29"/>
                </a:cxn>
                <a:cxn ang="0">
                  <a:pos x="1" y="27"/>
                </a:cxn>
              </a:cxnLst>
              <a:rect l="0" t="0" r="r" b="b"/>
              <a:pathLst>
                <a:path w="52" h="75">
                  <a:moveTo>
                    <a:pt x="1" y="27"/>
                  </a:moveTo>
                  <a:cubicBezTo>
                    <a:pt x="7" y="20"/>
                    <a:pt x="11" y="12"/>
                    <a:pt x="16" y="5"/>
                  </a:cubicBezTo>
                  <a:cubicBezTo>
                    <a:pt x="20" y="3"/>
                    <a:pt x="25" y="5"/>
                    <a:pt x="29" y="3"/>
                  </a:cubicBezTo>
                  <a:cubicBezTo>
                    <a:pt x="37" y="0"/>
                    <a:pt x="44" y="10"/>
                    <a:pt x="47" y="19"/>
                  </a:cubicBezTo>
                  <a:cubicBezTo>
                    <a:pt x="50" y="27"/>
                    <a:pt x="48" y="37"/>
                    <a:pt x="52" y="45"/>
                  </a:cubicBezTo>
                  <a:cubicBezTo>
                    <a:pt x="48" y="54"/>
                    <a:pt x="40" y="60"/>
                    <a:pt x="35" y="68"/>
                  </a:cubicBezTo>
                  <a:cubicBezTo>
                    <a:pt x="32" y="75"/>
                    <a:pt x="30" y="70"/>
                    <a:pt x="26" y="67"/>
                  </a:cubicBezTo>
                  <a:cubicBezTo>
                    <a:pt x="24" y="63"/>
                    <a:pt x="16" y="63"/>
                    <a:pt x="18" y="57"/>
                  </a:cubicBezTo>
                  <a:cubicBezTo>
                    <a:pt x="17" y="52"/>
                    <a:pt x="11" y="53"/>
                    <a:pt x="8" y="48"/>
                  </a:cubicBezTo>
                  <a:cubicBezTo>
                    <a:pt x="6" y="46"/>
                    <a:pt x="0" y="40"/>
                    <a:pt x="2" y="38"/>
                  </a:cubicBezTo>
                  <a:cubicBezTo>
                    <a:pt x="8" y="36"/>
                    <a:pt x="5" y="31"/>
                    <a:pt x="1" y="29"/>
                  </a:cubicBezTo>
                  <a:cubicBezTo>
                    <a:pt x="2" y="29"/>
                    <a:pt x="1" y="27"/>
                    <a:pt x="1" y="27"/>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72" name="Freeform 393">
              <a:extLst>
                <a:ext uri="{FF2B5EF4-FFF2-40B4-BE49-F238E27FC236}">
                  <a16:creationId xmlns:a16="http://schemas.microsoft.com/office/drawing/2014/main" id="{765BDA1B-F0FD-40AC-ADCE-A9B41CFD8F3B}"/>
                </a:ext>
              </a:extLst>
            </p:cNvPr>
            <p:cNvSpPr>
              <a:spLocks/>
            </p:cNvSpPr>
            <p:nvPr/>
          </p:nvSpPr>
          <p:spPr bwMode="auto">
            <a:xfrm>
              <a:off x="2479960" y="4069281"/>
              <a:ext cx="36644" cy="49471"/>
            </a:xfrm>
            <a:custGeom>
              <a:avLst/>
              <a:gdLst/>
              <a:ahLst/>
              <a:cxnLst>
                <a:cxn ang="0">
                  <a:pos x="20" y="11"/>
                </a:cxn>
                <a:cxn ang="0">
                  <a:pos x="34" y="4"/>
                </a:cxn>
                <a:cxn ang="0">
                  <a:pos x="36" y="25"/>
                </a:cxn>
                <a:cxn ang="0">
                  <a:pos x="46" y="29"/>
                </a:cxn>
                <a:cxn ang="0">
                  <a:pos x="56" y="24"/>
                </a:cxn>
                <a:cxn ang="0">
                  <a:pos x="56" y="39"/>
                </a:cxn>
                <a:cxn ang="0">
                  <a:pos x="56" y="50"/>
                </a:cxn>
                <a:cxn ang="0">
                  <a:pos x="67" y="56"/>
                </a:cxn>
                <a:cxn ang="0">
                  <a:pos x="73" y="72"/>
                </a:cxn>
                <a:cxn ang="0">
                  <a:pos x="70" y="95"/>
                </a:cxn>
                <a:cxn ang="0">
                  <a:pos x="39" y="75"/>
                </a:cxn>
                <a:cxn ang="0">
                  <a:pos x="12" y="49"/>
                </a:cxn>
                <a:cxn ang="0">
                  <a:pos x="0" y="39"/>
                </a:cxn>
                <a:cxn ang="0">
                  <a:pos x="18" y="15"/>
                </a:cxn>
                <a:cxn ang="0">
                  <a:pos x="20" y="11"/>
                </a:cxn>
              </a:cxnLst>
              <a:rect l="0" t="0" r="r" b="b"/>
              <a:pathLst>
                <a:path w="76" h="95">
                  <a:moveTo>
                    <a:pt x="20" y="11"/>
                  </a:moveTo>
                  <a:cubicBezTo>
                    <a:pt x="21" y="3"/>
                    <a:pt x="29" y="0"/>
                    <a:pt x="34" y="4"/>
                  </a:cubicBezTo>
                  <a:cubicBezTo>
                    <a:pt x="36" y="11"/>
                    <a:pt x="37" y="18"/>
                    <a:pt x="36" y="25"/>
                  </a:cubicBezTo>
                  <a:cubicBezTo>
                    <a:pt x="38" y="29"/>
                    <a:pt x="43" y="36"/>
                    <a:pt x="46" y="29"/>
                  </a:cubicBezTo>
                  <a:cubicBezTo>
                    <a:pt x="49" y="25"/>
                    <a:pt x="52" y="19"/>
                    <a:pt x="56" y="24"/>
                  </a:cubicBezTo>
                  <a:cubicBezTo>
                    <a:pt x="57" y="28"/>
                    <a:pt x="58" y="34"/>
                    <a:pt x="56" y="39"/>
                  </a:cubicBezTo>
                  <a:cubicBezTo>
                    <a:pt x="54" y="42"/>
                    <a:pt x="51" y="49"/>
                    <a:pt x="56" y="50"/>
                  </a:cubicBezTo>
                  <a:cubicBezTo>
                    <a:pt x="61" y="50"/>
                    <a:pt x="65" y="51"/>
                    <a:pt x="67" y="56"/>
                  </a:cubicBezTo>
                  <a:cubicBezTo>
                    <a:pt x="71" y="61"/>
                    <a:pt x="76" y="65"/>
                    <a:pt x="73" y="72"/>
                  </a:cubicBezTo>
                  <a:cubicBezTo>
                    <a:pt x="71" y="80"/>
                    <a:pt x="70" y="87"/>
                    <a:pt x="70" y="95"/>
                  </a:cubicBezTo>
                  <a:cubicBezTo>
                    <a:pt x="60" y="90"/>
                    <a:pt x="49" y="84"/>
                    <a:pt x="39" y="75"/>
                  </a:cubicBezTo>
                  <a:cubicBezTo>
                    <a:pt x="31" y="65"/>
                    <a:pt x="23" y="55"/>
                    <a:pt x="12" y="49"/>
                  </a:cubicBezTo>
                  <a:cubicBezTo>
                    <a:pt x="8" y="46"/>
                    <a:pt x="4" y="43"/>
                    <a:pt x="0" y="39"/>
                  </a:cubicBezTo>
                  <a:cubicBezTo>
                    <a:pt x="6" y="30"/>
                    <a:pt x="12" y="23"/>
                    <a:pt x="18" y="15"/>
                  </a:cubicBezTo>
                  <a:cubicBezTo>
                    <a:pt x="18" y="14"/>
                    <a:pt x="19" y="12"/>
                    <a:pt x="20" y="11"/>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73" name="Freeform 394">
              <a:extLst>
                <a:ext uri="{FF2B5EF4-FFF2-40B4-BE49-F238E27FC236}">
                  <a16:creationId xmlns:a16="http://schemas.microsoft.com/office/drawing/2014/main" id="{0DECF9AF-8770-48C9-B1FB-A1C3F7560490}"/>
                </a:ext>
              </a:extLst>
            </p:cNvPr>
            <p:cNvSpPr>
              <a:spLocks/>
            </p:cNvSpPr>
            <p:nvPr/>
          </p:nvSpPr>
          <p:spPr bwMode="auto">
            <a:xfrm>
              <a:off x="2507444" y="4043630"/>
              <a:ext cx="54968" cy="75122"/>
            </a:xfrm>
            <a:custGeom>
              <a:avLst/>
              <a:gdLst/>
              <a:ahLst/>
              <a:cxnLst>
                <a:cxn ang="0">
                  <a:pos x="18" y="143"/>
                </a:cxn>
                <a:cxn ang="0">
                  <a:pos x="21" y="115"/>
                </a:cxn>
                <a:cxn ang="0">
                  <a:pos x="10" y="98"/>
                </a:cxn>
                <a:cxn ang="0">
                  <a:pos x="0" y="94"/>
                </a:cxn>
                <a:cxn ang="0">
                  <a:pos x="4" y="75"/>
                </a:cxn>
                <a:cxn ang="0">
                  <a:pos x="10" y="62"/>
                </a:cxn>
                <a:cxn ang="0">
                  <a:pos x="11" y="51"/>
                </a:cxn>
                <a:cxn ang="0">
                  <a:pos x="19" y="49"/>
                </a:cxn>
                <a:cxn ang="0">
                  <a:pos x="13" y="38"/>
                </a:cxn>
                <a:cxn ang="0">
                  <a:pos x="8" y="27"/>
                </a:cxn>
                <a:cxn ang="0">
                  <a:pos x="11" y="13"/>
                </a:cxn>
                <a:cxn ang="0">
                  <a:pos x="21" y="8"/>
                </a:cxn>
                <a:cxn ang="0">
                  <a:pos x="30" y="10"/>
                </a:cxn>
                <a:cxn ang="0">
                  <a:pos x="41" y="1"/>
                </a:cxn>
                <a:cxn ang="0">
                  <a:pos x="47" y="12"/>
                </a:cxn>
                <a:cxn ang="0">
                  <a:pos x="56" y="8"/>
                </a:cxn>
                <a:cxn ang="0">
                  <a:pos x="65" y="17"/>
                </a:cxn>
                <a:cxn ang="0">
                  <a:pos x="80" y="22"/>
                </a:cxn>
                <a:cxn ang="0">
                  <a:pos x="103" y="25"/>
                </a:cxn>
                <a:cxn ang="0">
                  <a:pos x="106" y="42"/>
                </a:cxn>
                <a:cxn ang="0">
                  <a:pos x="106" y="62"/>
                </a:cxn>
                <a:cxn ang="0">
                  <a:pos x="96" y="92"/>
                </a:cxn>
                <a:cxn ang="0">
                  <a:pos x="104" y="121"/>
                </a:cxn>
                <a:cxn ang="0">
                  <a:pos x="99" y="124"/>
                </a:cxn>
                <a:cxn ang="0">
                  <a:pos x="87" y="123"/>
                </a:cxn>
                <a:cxn ang="0">
                  <a:pos x="61" y="124"/>
                </a:cxn>
                <a:cxn ang="0">
                  <a:pos x="22" y="142"/>
                </a:cxn>
                <a:cxn ang="0">
                  <a:pos x="18" y="143"/>
                </a:cxn>
              </a:cxnLst>
              <a:rect l="0" t="0" r="r" b="b"/>
              <a:pathLst>
                <a:path w="110" h="144">
                  <a:moveTo>
                    <a:pt x="18" y="143"/>
                  </a:moveTo>
                  <a:cubicBezTo>
                    <a:pt x="17" y="133"/>
                    <a:pt x="20" y="124"/>
                    <a:pt x="21" y="115"/>
                  </a:cubicBezTo>
                  <a:cubicBezTo>
                    <a:pt x="19" y="108"/>
                    <a:pt x="13" y="104"/>
                    <a:pt x="10" y="98"/>
                  </a:cubicBezTo>
                  <a:cubicBezTo>
                    <a:pt x="6" y="99"/>
                    <a:pt x="1" y="99"/>
                    <a:pt x="0" y="94"/>
                  </a:cubicBezTo>
                  <a:cubicBezTo>
                    <a:pt x="3" y="88"/>
                    <a:pt x="6" y="82"/>
                    <a:pt x="4" y="75"/>
                  </a:cubicBezTo>
                  <a:cubicBezTo>
                    <a:pt x="4" y="70"/>
                    <a:pt x="11" y="68"/>
                    <a:pt x="10" y="62"/>
                  </a:cubicBezTo>
                  <a:cubicBezTo>
                    <a:pt x="8" y="59"/>
                    <a:pt x="5" y="51"/>
                    <a:pt x="11" y="51"/>
                  </a:cubicBezTo>
                  <a:cubicBezTo>
                    <a:pt x="13" y="53"/>
                    <a:pt x="22" y="56"/>
                    <a:pt x="19" y="49"/>
                  </a:cubicBezTo>
                  <a:cubicBezTo>
                    <a:pt x="17" y="46"/>
                    <a:pt x="9" y="42"/>
                    <a:pt x="13" y="38"/>
                  </a:cubicBezTo>
                  <a:cubicBezTo>
                    <a:pt x="18" y="33"/>
                    <a:pt x="12" y="29"/>
                    <a:pt x="8" y="27"/>
                  </a:cubicBezTo>
                  <a:cubicBezTo>
                    <a:pt x="4" y="23"/>
                    <a:pt x="8" y="16"/>
                    <a:pt x="11" y="13"/>
                  </a:cubicBezTo>
                  <a:cubicBezTo>
                    <a:pt x="13" y="9"/>
                    <a:pt x="17" y="3"/>
                    <a:pt x="21" y="8"/>
                  </a:cubicBezTo>
                  <a:cubicBezTo>
                    <a:pt x="24" y="10"/>
                    <a:pt x="27" y="17"/>
                    <a:pt x="30" y="10"/>
                  </a:cubicBezTo>
                  <a:cubicBezTo>
                    <a:pt x="33" y="6"/>
                    <a:pt x="37" y="0"/>
                    <a:pt x="41" y="1"/>
                  </a:cubicBezTo>
                  <a:cubicBezTo>
                    <a:pt x="44" y="4"/>
                    <a:pt x="42" y="14"/>
                    <a:pt x="47" y="12"/>
                  </a:cubicBezTo>
                  <a:cubicBezTo>
                    <a:pt x="50" y="11"/>
                    <a:pt x="53" y="5"/>
                    <a:pt x="56" y="8"/>
                  </a:cubicBezTo>
                  <a:cubicBezTo>
                    <a:pt x="62" y="6"/>
                    <a:pt x="63" y="13"/>
                    <a:pt x="65" y="17"/>
                  </a:cubicBezTo>
                  <a:cubicBezTo>
                    <a:pt x="68" y="23"/>
                    <a:pt x="75" y="27"/>
                    <a:pt x="80" y="22"/>
                  </a:cubicBezTo>
                  <a:cubicBezTo>
                    <a:pt x="87" y="17"/>
                    <a:pt x="97" y="17"/>
                    <a:pt x="103" y="25"/>
                  </a:cubicBezTo>
                  <a:cubicBezTo>
                    <a:pt x="106" y="29"/>
                    <a:pt x="105" y="36"/>
                    <a:pt x="106" y="42"/>
                  </a:cubicBezTo>
                  <a:cubicBezTo>
                    <a:pt x="108" y="49"/>
                    <a:pt x="110" y="56"/>
                    <a:pt x="106" y="62"/>
                  </a:cubicBezTo>
                  <a:cubicBezTo>
                    <a:pt x="101" y="71"/>
                    <a:pt x="99" y="82"/>
                    <a:pt x="96" y="92"/>
                  </a:cubicBezTo>
                  <a:cubicBezTo>
                    <a:pt x="97" y="103"/>
                    <a:pt x="102" y="111"/>
                    <a:pt x="104" y="121"/>
                  </a:cubicBezTo>
                  <a:cubicBezTo>
                    <a:pt x="106" y="132"/>
                    <a:pt x="102" y="119"/>
                    <a:pt x="99" y="124"/>
                  </a:cubicBezTo>
                  <a:cubicBezTo>
                    <a:pt x="96" y="127"/>
                    <a:pt x="91" y="124"/>
                    <a:pt x="87" y="123"/>
                  </a:cubicBezTo>
                  <a:cubicBezTo>
                    <a:pt x="78" y="122"/>
                    <a:pt x="70" y="123"/>
                    <a:pt x="61" y="124"/>
                  </a:cubicBezTo>
                  <a:cubicBezTo>
                    <a:pt x="47" y="127"/>
                    <a:pt x="34" y="134"/>
                    <a:pt x="22" y="142"/>
                  </a:cubicBezTo>
                  <a:cubicBezTo>
                    <a:pt x="21" y="144"/>
                    <a:pt x="19" y="144"/>
                    <a:pt x="18" y="143"/>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74" name="Freeform 395">
              <a:extLst>
                <a:ext uri="{FF2B5EF4-FFF2-40B4-BE49-F238E27FC236}">
                  <a16:creationId xmlns:a16="http://schemas.microsoft.com/office/drawing/2014/main" id="{F18690CE-CED3-4649-AFC2-FBC1624BB265}"/>
                </a:ext>
              </a:extLst>
            </p:cNvPr>
            <p:cNvSpPr>
              <a:spLocks/>
            </p:cNvSpPr>
            <p:nvPr/>
          </p:nvSpPr>
          <p:spPr bwMode="auto">
            <a:xfrm>
              <a:off x="2555082" y="4038132"/>
              <a:ext cx="38478" cy="76955"/>
            </a:xfrm>
            <a:custGeom>
              <a:avLst/>
              <a:gdLst/>
              <a:ahLst/>
              <a:cxnLst>
                <a:cxn ang="0">
                  <a:pos x="6" y="38"/>
                </a:cxn>
                <a:cxn ang="0">
                  <a:pos x="6" y="22"/>
                </a:cxn>
                <a:cxn ang="0">
                  <a:pos x="9" y="7"/>
                </a:cxn>
                <a:cxn ang="0">
                  <a:pos x="44" y="7"/>
                </a:cxn>
                <a:cxn ang="0">
                  <a:pos x="57" y="3"/>
                </a:cxn>
                <a:cxn ang="0">
                  <a:pos x="58" y="18"/>
                </a:cxn>
                <a:cxn ang="0">
                  <a:pos x="63" y="34"/>
                </a:cxn>
                <a:cxn ang="0">
                  <a:pos x="66" y="59"/>
                </a:cxn>
                <a:cxn ang="0">
                  <a:pos x="67" y="72"/>
                </a:cxn>
                <a:cxn ang="0">
                  <a:pos x="67" y="96"/>
                </a:cxn>
                <a:cxn ang="0">
                  <a:pos x="78" y="117"/>
                </a:cxn>
                <a:cxn ang="0">
                  <a:pos x="68" y="125"/>
                </a:cxn>
                <a:cxn ang="0">
                  <a:pos x="46" y="134"/>
                </a:cxn>
                <a:cxn ang="0">
                  <a:pos x="20" y="148"/>
                </a:cxn>
                <a:cxn ang="0">
                  <a:pos x="7" y="139"/>
                </a:cxn>
                <a:cxn ang="0">
                  <a:pos x="0" y="107"/>
                </a:cxn>
                <a:cxn ang="0">
                  <a:pos x="6" y="82"/>
                </a:cxn>
                <a:cxn ang="0">
                  <a:pos x="10" y="61"/>
                </a:cxn>
                <a:cxn ang="0">
                  <a:pos x="7" y="39"/>
                </a:cxn>
                <a:cxn ang="0">
                  <a:pos x="6" y="38"/>
                </a:cxn>
              </a:cxnLst>
              <a:rect l="0" t="0" r="r" b="b"/>
              <a:pathLst>
                <a:path w="78" h="148">
                  <a:moveTo>
                    <a:pt x="6" y="38"/>
                  </a:moveTo>
                  <a:cubicBezTo>
                    <a:pt x="9" y="34"/>
                    <a:pt x="6" y="27"/>
                    <a:pt x="6" y="22"/>
                  </a:cubicBezTo>
                  <a:cubicBezTo>
                    <a:pt x="6" y="17"/>
                    <a:pt x="3" y="8"/>
                    <a:pt x="9" y="7"/>
                  </a:cubicBezTo>
                  <a:cubicBezTo>
                    <a:pt x="21" y="6"/>
                    <a:pt x="32" y="7"/>
                    <a:pt x="44" y="7"/>
                  </a:cubicBezTo>
                  <a:cubicBezTo>
                    <a:pt x="48" y="4"/>
                    <a:pt x="52" y="0"/>
                    <a:pt x="57" y="3"/>
                  </a:cubicBezTo>
                  <a:cubicBezTo>
                    <a:pt x="60" y="6"/>
                    <a:pt x="53" y="14"/>
                    <a:pt x="58" y="18"/>
                  </a:cubicBezTo>
                  <a:cubicBezTo>
                    <a:pt x="61" y="23"/>
                    <a:pt x="65" y="28"/>
                    <a:pt x="63" y="34"/>
                  </a:cubicBezTo>
                  <a:cubicBezTo>
                    <a:pt x="62" y="42"/>
                    <a:pt x="64" y="51"/>
                    <a:pt x="66" y="59"/>
                  </a:cubicBezTo>
                  <a:cubicBezTo>
                    <a:pt x="69" y="63"/>
                    <a:pt x="72" y="68"/>
                    <a:pt x="67" y="72"/>
                  </a:cubicBezTo>
                  <a:cubicBezTo>
                    <a:pt x="66" y="79"/>
                    <a:pt x="67" y="88"/>
                    <a:pt x="67" y="96"/>
                  </a:cubicBezTo>
                  <a:cubicBezTo>
                    <a:pt x="66" y="105"/>
                    <a:pt x="73" y="112"/>
                    <a:pt x="78" y="117"/>
                  </a:cubicBezTo>
                  <a:cubicBezTo>
                    <a:pt x="76" y="122"/>
                    <a:pt x="73" y="127"/>
                    <a:pt x="68" y="125"/>
                  </a:cubicBezTo>
                  <a:cubicBezTo>
                    <a:pt x="60" y="125"/>
                    <a:pt x="53" y="129"/>
                    <a:pt x="46" y="134"/>
                  </a:cubicBezTo>
                  <a:cubicBezTo>
                    <a:pt x="37" y="138"/>
                    <a:pt x="28" y="142"/>
                    <a:pt x="20" y="148"/>
                  </a:cubicBezTo>
                  <a:cubicBezTo>
                    <a:pt x="16" y="145"/>
                    <a:pt x="11" y="144"/>
                    <a:pt x="7" y="139"/>
                  </a:cubicBezTo>
                  <a:cubicBezTo>
                    <a:pt x="8" y="128"/>
                    <a:pt x="0" y="119"/>
                    <a:pt x="0" y="107"/>
                  </a:cubicBezTo>
                  <a:cubicBezTo>
                    <a:pt x="0" y="98"/>
                    <a:pt x="4" y="90"/>
                    <a:pt x="6" y="82"/>
                  </a:cubicBezTo>
                  <a:cubicBezTo>
                    <a:pt x="9" y="76"/>
                    <a:pt x="13" y="69"/>
                    <a:pt x="10" y="61"/>
                  </a:cubicBezTo>
                  <a:cubicBezTo>
                    <a:pt x="8" y="54"/>
                    <a:pt x="9" y="45"/>
                    <a:pt x="7" y="39"/>
                  </a:cubicBezTo>
                  <a:cubicBezTo>
                    <a:pt x="6" y="39"/>
                    <a:pt x="6" y="37"/>
                    <a:pt x="6" y="38"/>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75" name="Freeform 396">
              <a:extLst>
                <a:ext uri="{FF2B5EF4-FFF2-40B4-BE49-F238E27FC236}">
                  <a16:creationId xmlns:a16="http://schemas.microsoft.com/office/drawing/2014/main" id="{A824163A-2B61-4896-B697-29F78537D35A}"/>
                </a:ext>
              </a:extLst>
            </p:cNvPr>
            <p:cNvSpPr>
              <a:spLocks/>
            </p:cNvSpPr>
            <p:nvPr/>
          </p:nvSpPr>
          <p:spPr bwMode="auto">
            <a:xfrm>
              <a:off x="2582566" y="4038132"/>
              <a:ext cx="16490" cy="62297"/>
            </a:xfrm>
            <a:custGeom>
              <a:avLst/>
              <a:gdLst/>
              <a:ahLst/>
              <a:cxnLst>
                <a:cxn ang="0">
                  <a:pos x="2" y="0"/>
                </a:cxn>
                <a:cxn ang="0">
                  <a:pos x="18" y="3"/>
                </a:cxn>
                <a:cxn ang="0">
                  <a:pos x="20" y="19"/>
                </a:cxn>
                <a:cxn ang="0">
                  <a:pos x="26" y="32"/>
                </a:cxn>
                <a:cxn ang="0">
                  <a:pos x="30" y="53"/>
                </a:cxn>
                <a:cxn ang="0">
                  <a:pos x="30" y="96"/>
                </a:cxn>
                <a:cxn ang="0">
                  <a:pos x="31" y="109"/>
                </a:cxn>
                <a:cxn ang="0">
                  <a:pos x="20" y="111"/>
                </a:cxn>
                <a:cxn ang="0">
                  <a:pos x="11" y="89"/>
                </a:cxn>
                <a:cxn ang="0">
                  <a:pos x="12" y="66"/>
                </a:cxn>
                <a:cxn ang="0">
                  <a:pos x="10" y="53"/>
                </a:cxn>
                <a:cxn ang="0">
                  <a:pos x="8" y="25"/>
                </a:cxn>
                <a:cxn ang="0">
                  <a:pos x="0" y="7"/>
                </a:cxn>
                <a:cxn ang="0">
                  <a:pos x="2" y="0"/>
                </a:cxn>
              </a:cxnLst>
              <a:rect l="0" t="0" r="r" b="b"/>
              <a:pathLst>
                <a:path w="35" h="116">
                  <a:moveTo>
                    <a:pt x="2" y="0"/>
                  </a:moveTo>
                  <a:cubicBezTo>
                    <a:pt x="8" y="0"/>
                    <a:pt x="13" y="2"/>
                    <a:pt x="18" y="3"/>
                  </a:cubicBezTo>
                  <a:cubicBezTo>
                    <a:pt x="18" y="9"/>
                    <a:pt x="14" y="16"/>
                    <a:pt x="20" y="19"/>
                  </a:cubicBezTo>
                  <a:cubicBezTo>
                    <a:pt x="24" y="22"/>
                    <a:pt x="26" y="26"/>
                    <a:pt x="26" y="32"/>
                  </a:cubicBezTo>
                  <a:cubicBezTo>
                    <a:pt x="28" y="39"/>
                    <a:pt x="30" y="46"/>
                    <a:pt x="30" y="53"/>
                  </a:cubicBezTo>
                  <a:cubicBezTo>
                    <a:pt x="29" y="68"/>
                    <a:pt x="34" y="82"/>
                    <a:pt x="30" y="96"/>
                  </a:cubicBezTo>
                  <a:cubicBezTo>
                    <a:pt x="29" y="100"/>
                    <a:pt x="35" y="109"/>
                    <a:pt x="31" y="109"/>
                  </a:cubicBezTo>
                  <a:cubicBezTo>
                    <a:pt x="27" y="108"/>
                    <a:pt x="23" y="116"/>
                    <a:pt x="20" y="111"/>
                  </a:cubicBezTo>
                  <a:cubicBezTo>
                    <a:pt x="14" y="106"/>
                    <a:pt x="9" y="98"/>
                    <a:pt x="11" y="89"/>
                  </a:cubicBezTo>
                  <a:cubicBezTo>
                    <a:pt x="11" y="81"/>
                    <a:pt x="9" y="73"/>
                    <a:pt x="12" y="66"/>
                  </a:cubicBezTo>
                  <a:cubicBezTo>
                    <a:pt x="17" y="63"/>
                    <a:pt x="11" y="57"/>
                    <a:pt x="10" y="53"/>
                  </a:cubicBezTo>
                  <a:cubicBezTo>
                    <a:pt x="8" y="44"/>
                    <a:pt x="4" y="34"/>
                    <a:pt x="8" y="25"/>
                  </a:cubicBezTo>
                  <a:cubicBezTo>
                    <a:pt x="6" y="19"/>
                    <a:pt x="0" y="14"/>
                    <a:pt x="0" y="7"/>
                  </a:cubicBezTo>
                  <a:cubicBezTo>
                    <a:pt x="1" y="5"/>
                    <a:pt x="2" y="2"/>
                    <a:pt x="2" y="0"/>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76" name="Freeform 397">
              <a:extLst>
                <a:ext uri="{FF2B5EF4-FFF2-40B4-BE49-F238E27FC236}">
                  <a16:creationId xmlns:a16="http://schemas.microsoft.com/office/drawing/2014/main" id="{FB0CC127-7472-44F1-9E05-744209E6DF36}"/>
                </a:ext>
              </a:extLst>
            </p:cNvPr>
            <p:cNvSpPr>
              <a:spLocks/>
            </p:cNvSpPr>
            <p:nvPr/>
          </p:nvSpPr>
          <p:spPr bwMode="auto">
            <a:xfrm>
              <a:off x="2589895" y="4023474"/>
              <a:ext cx="27483" cy="73291"/>
            </a:xfrm>
            <a:custGeom>
              <a:avLst/>
              <a:gdLst/>
              <a:ahLst/>
              <a:cxnLst>
                <a:cxn ang="0">
                  <a:pos x="52" y="16"/>
                </a:cxn>
                <a:cxn ang="0">
                  <a:pos x="56" y="39"/>
                </a:cxn>
                <a:cxn ang="0">
                  <a:pos x="46" y="61"/>
                </a:cxn>
                <a:cxn ang="0">
                  <a:pos x="42" y="76"/>
                </a:cxn>
                <a:cxn ang="0">
                  <a:pos x="37" y="86"/>
                </a:cxn>
                <a:cxn ang="0">
                  <a:pos x="37" y="119"/>
                </a:cxn>
                <a:cxn ang="0">
                  <a:pos x="37" y="138"/>
                </a:cxn>
                <a:cxn ang="0">
                  <a:pos x="19" y="140"/>
                </a:cxn>
                <a:cxn ang="0">
                  <a:pos x="17" y="120"/>
                </a:cxn>
                <a:cxn ang="0">
                  <a:pos x="16" y="83"/>
                </a:cxn>
                <a:cxn ang="0">
                  <a:pos x="11" y="55"/>
                </a:cxn>
                <a:cxn ang="0">
                  <a:pos x="3" y="41"/>
                </a:cxn>
                <a:cxn ang="0">
                  <a:pos x="8" y="28"/>
                </a:cxn>
                <a:cxn ang="0">
                  <a:pos x="22" y="23"/>
                </a:cxn>
                <a:cxn ang="0">
                  <a:pos x="30" y="8"/>
                </a:cxn>
                <a:cxn ang="0">
                  <a:pos x="38" y="3"/>
                </a:cxn>
                <a:cxn ang="0">
                  <a:pos x="52" y="16"/>
                </a:cxn>
              </a:cxnLst>
              <a:rect l="0" t="0" r="r" b="b"/>
              <a:pathLst>
                <a:path w="56" h="140">
                  <a:moveTo>
                    <a:pt x="52" y="16"/>
                  </a:moveTo>
                  <a:cubicBezTo>
                    <a:pt x="51" y="24"/>
                    <a:pt x="53" y="32"/>
                    <a:pt x="56" y="39"/>
                  </a:cubicBezTo>
                  <a:cubicBezTo>
                    <a:pt x="54" y="47"/>
                    <a:pt x="53" y="57"/>
                    <a:pt x="46" y="61"/>
                  </a:cubicBezTo>
                  <a:cubicBezTo>
                    <a:pt x="41" y="64"/>
                    <a:pt x="49" y="74"/>
                    <a:pt x="42" y="76"/>
                  </a:cubicBezTo>
                  <a:cubicBezTo>
                    <a:pt x="38" y="76"/>
                    <a:pt x="36" y="81"/>
                    <a:pt x="37" y="86"/>
                  </a:cubicBezTo>
                  <a:cubicBezTo>
                    <a:pt x="38" y="98"/>
                    <a:pt x="35" y="109"/>
                    <a:pt x="37" y="119"/>
                  </a:cubicBezTo>
                  <a:cubicBezTo>
                    <a:pt x="39" y="126"/>
                    <a:pt x="37" y="132"/>
                    <a:pt x="37" y="138"/>
                  </a:cubicBezTo>
                  <a:cubicBezTo>
                    <a:pt x="31" y="138"/>
                    <a:pt x="25" y="140"/>
                    <a:pt x="19" y="140"/>
                  </a:cubicBezTo>
                  <a:cubicBezTo>
                    <a:pt x="17" y="134"/>
                    <a:pt x="15" y="127"/>
                    <a:pt x="17" y="120"/>
                  </a:cubicBezTo>
                  <a:cubicBezTo>
                    <a:pt x="18" y="108"/>
                    <a:pt x="15" y="96"/>
                    <a:pt x="16" y="83"/>
                  </a:cubicBezTo>
                  <a:cubicBezTo>
                    <a:pt x="17" y="73"/>
                    <a:pt x="12" y="65"/>
                    <a:pt x="11" y="55"/>
                  </a:cubicBezTo>
                  <a:cubicBezTo>
                    <a:pt x="8" y="51"/>
                    <a:pt x="0" y="49"/>
                    <a:pt x="3" y="41"/>
                  </a:cubicBezTo>
                  <a:cubicBezTo>
                    <a:pt x="3" y="35"/>
                    <a:pt x="6" y="32"/>
                    <a:pt x="8" y="28"/>
                  </a:cubicBezTo>
                  <a:cubicBezTo>
                    <a:pt x="11" y="21"/>
                    <a:pt x="17" y="22"/>
                    <a:pt x="22" y="23"/>
                  </a:cubicBezTo>
                  <a:cubicBezTo>
                    <a:pt x="27" y="21"/>
                    <a:pt x="30" y="14"/>
                    <a:pt x="30" y="8"/>
                  </a:cubicBezTo>
                  <a:cubicBezTo>
                    <a:pt x="27" y="4"/>
                    <a:pt x="36" y="0"/>
                    <a:pt x="38" y="3"/>
                  </a:cubicBezTo>
                  <a:cubicBezTo>
                    <a:pt x="42" y="8"/>
                    <a:pt x="47" y="12"/>
                    <a:pt x="52" y="16"/>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77" name="Freeform 398">
              <a:extLst>
                <a:ext uri="{FF2B5EF4-FFF2-40B4-BE49-F238E27FC236}">
                  <a16:creationId xmlns:a16="http://schemas.microsoft.com/office/drawing/2014/main" id="{DF122967-9940-4A92-B259-73E5B6C32775}"/>
                </a:ext>
              </a:extLst>
            </p:cNvPr>
            <p:cNvSpPr>
              <a:spLocks/>
            </p:cNvSpPr>
            <p:nvPr/>
          </p:nvSpPr>
          <p:spPr bwMode="auto">
            <a:xfrm>
              <a:off x="2608218" y="4006984"/>
              <a:ext cx="104438" cy="111768"/>
            </a:xfrm>
            <a:custGeom>
              <a:avLst/>
              <a:gdLst/>
              <a:ahLst/>
              <a:cxnLst>
                <a:cxn ang="0">
                  <a:pos x="204" y="16"/>
                </a:cxn>
                <a:cxn ang="0">
                  <a:pos x="206" y="33"/>
                </a:cxn>
                <a:cxn ang="0">
                  <a:pos x="214" y="42"/>
                </a:cxn>
                <a:cxn ang="0">
                  <a:pos x="208" y="57"/>
                </a:cxn>
                <a:cxn ang="0">
                  <a:pos x="198" y="66"/>
                </a:cxn>
                <a:cxn ang="0">
                  <a:pos x="189" y="97"/>
                </a:cxn>
                <a:cxn ang="0">
                  <a:pos x="181" y="106"/>
                </a:cxn>
                <a:cxn ang="0">
                  <a:pos x="176" y="118"/>
                </a:cxn>
                <a:cxn ang="0">
                  <a:pos x="162" y="155"/>
                </a:cxn>
                <a:cxn ang="0">
                  <a:pos x="152" y="168"/>
                </a:cxn>
                <a:cxn ang="0">
                  <a:pos x="141" y="157"/>
                </a:cxn>
                <a:cxn ang="0">
                  <a:pos x="129" y="161"/>
                </a:cxn>
                <a:cxn ang="0">
                  <a:pos x="111" y="183"/>
                </a:cxn>
                <a:cxn ang="0">
                  <a:pos x="106" y="206"/>
                </a:cxn>
                <a:cxn ang="0">
                  <a:pos x="100" y="210"/>
                </a:cxn>
                <a:cxn ang="0">
                  <a:pos x="86" y="213"/>
                </a:cxn>
                <a:cxn ang="0">
                  <a:pos x="76" y="215"/>
                </a:cxn>
                <a:cxn ang="0">
                  <a:pos x="63" y="215"/>
                </a:cxn>
                <a:cxn ang="0">
                  <a:pos x="48" y="193"/>
                </a:cxn>
                <a:cxn ang="0">
                  <a:pos x="43" y="183"/>
                </a:cxn>
                <a:cxn ang="0">
                  <a:pos x="25" y="167"/>
                </a:cxn>
                <a:cxn ang="0">
                  <a:pos x="15" y="168"/>
                </a:cxn>
                <a:cxn ang="0">
                  <a:pos x="1" y="169"/>
                </a:cxn>
                <a:cxn ang="0">
                  <a:pos x="1" y="144"/>
                </a:cxn>
                <a:cxn ang="0">
                  <a:pos x="1" y="115"/>
                </a:cxn>
                <a:cxn ang="0">
                  <a:pos x="9" y="106"/>
                </a:cxn>
                <a:cxn ang="0">
                  <a:pos x="11" y="91"/>
                </a:cxn>
                <a:cxn ang="0">
                  <a:pos x="20" y="70"/>
                </a:cxn>
                <a:cxn ang="0">
                  <a:pos x="17" y="42"/>
                </a:cxn>
                <a:cxn ang="0">
                  <a:pos x="21" y="22"/>
                </a:cxn>
                <a:cxn ang="0">
                  <a:pos x="30" y="4"/>
                </a:cxn>
                <a:cxn ang="0">
                  <a:pos x="52" y="0"/>
                </a:cxn>
                <a:cxn ang="0">
                  <a:pos x="70" y="9"/>
                </a:cxn>
                <a:cxn ang="0">
                  <a:pos x="81" y="16"/>
                </a:cxn>
                <a:cxn ang="0">
                  <a:pos x="100" y="14"/>
                </a:cxn>
                <a:cxn ang="0">
                  <a:pos x="125" y="21"/>
                </a:cxn>
                <a:cxn ang="0">
                  <a:pos x="143" y="10"/>
                </a:cxn>
                <a:cxn ang="0">
                  <a:pos x="173" y="16"/>
                </a:cxn>
                <a:cxn ang="0">
                  <a:pos x="191" y="3"/>
                </a:cxn>
                <a:cxn ang="0">
                  <a:pos x="201" y="11"/>
                </a:cxn>
                <a:cxn ang="0">
                  <a:pos x="204" y="16"/>
                </a:cxn>
              </a:cxnLst>
              <a:rect l="0" t="0" r="r" b="b"/>
              <a:pathLst>
                <a:path w="215" h="216">
                  <a:moveTo>
                    <a:pt x="204" y="16"/>
                  </a:moveTo>
                  <a:cubicBezTo>
                    <a:pt x="204" y="22"/>
                    <a:pt x="204" y="28"/>
                    <a:pt x="206" y="33"/>
                  </a:cubicBezTo>
                  <a:cubicBezTo>
                    <a:pt x="209" y="35"/>
                    <a:pt x="215" y="35"/>
                    <a:pt x="214" y="42"/>
                  </a:cubicBezTo>
                  <a:cubicBezTo>
                    <a:pt x="213" y="47"/>
                    <a:pt x="214" y="56"/>
                    <a:pt x="208" y="57"/>
                  </a:cubicBezTo>
                  <a:cubicBezTo>
                    <a:pt x="204" y="57"/>
                    <a:pt x="199" y="60"/>
                    <a:pt x="198" y="66"/>
                  </a:cubicBezTo>
                  <a:cubicBezTo>
                    <a:pt x="194" y="76"/>
                    <a:pt x="190" y="86"/>
                    <a:pt x="189" y="97"/>
                  </a:cubicBezTo>
                  <a:cubicBezTo>
                    <a:pt x="184" y="98"/>
                    <a:pt x="181" y="99"/>
                    <a:pt x="181" y="106"/>
                  </a:cubicBezTo>
                  <a:cubicBezTo>
                    <a:pt x="181" y="110"/>
                    <a:pt x="181" y="119"/>
                    <a:pt x="176" y="118"/>
                  </a:cubicBezTo>
                  <a:cubicBezTo>
                    <a:pt x="169" y="129"/>
                    <a:pt x="167" y="143"/>
                    <a:pt x="162" y="155"/>
                  </a:cubicBezTo>
                  <a:cubicBezTo>
                    <a:pt x="160" y="160"/>
                    <a:pt x="157" y="168"/>
                    <a:pt x="152" y="168"/>
                  </a:cubicBezTo>
                  <a:cubicBezTo>
                    <a:pt x="148" y="165"/>
                    <a:pt x="147" y="155"/>
                    <a:pt x="141" y="157"/>
                  </a:cubicBezTo>
                  <a:cubicBezTo>
                    <a:pt x="136" y="156"/>
                    <a:pt x="132" y="156"/>
                    <a:pt x="129" y="161"/>
                  </a:cubicBezTo>
                  <a:cubicBezTo>
                    <a:pt x="123" y="169"/>
                    <a:pt x="116" y="175"/>
                    <a:pt x="111" y="183"/>
                  </a:cubicBezTo>
                  <a:cubicBezTo>
                    <a:pt x="112" y="192"/>
                    <a:pt x="110" y="199"/>
                    <a:pt x="106" y="206"/>
                  </a:cubicBezTo>
                  <a:cubicBezTo>
                    <a:pt x="101" y="201"/>
                    <a:pt x="101" y="205"/>
                    <a:pt x="100" y="210"/>
                  </a:cubicBezTo>
                  <a:cubicBezTo>
                    <a:pt x="96" y="213"/>
                    <a:pt x="90" y="212"/>
                    <a:pt x="86" y="213"/>
                  </a:cubicBezTo>
                  <a:cubicBezTo>
                    <a:pt x="82" y="210"/>
                    <a:pt x="78" y="209"/>
                    <a:pt x="76" y="215"/>
                  </a:cubicBezTo>
                  <a:cubicBezTo>
                    <a:pt x="72" y="216"/>
                    <a:pt x="67" y="214"/>
                    <a:pt x="63" y="215"/>
                  </a:cubicBezTo>
                  <a:cubicBezTo>
                    <a:pt x="54" y="214"/>
                    <a:pt x="48" y="203"/>
                    <a:pt x="48" y="193"/>
                  </a:cubicBezTo>
                  <a:cubicBezTo>
                    <a:pt x="52" y="186"/>
                    <a:pt x="46" y="186"/>
                    <a:pt x="43" y="183"/>
                  </a:cubicBezTo>
                  <a:cubicBezTo>
                    <a:pt x="39" y="174"/>
                    <a:pt x="32" y="170"/>
                    <a:pt x="25" y="167"/>
                  </a:cubicBezTo>
                  <a:cubicBezTo>
                    <a:pt x="22" y="161"/>
                    <a:pt x="18" y="165"/>
                    <a:pt x="15" y="168"/>
                  </a:cubicBezTo>
                  <a:cubicBezTo>
                    <a:pt x="10" y="169"/>
                    <a:pt x="6" y="168"/>
                    <a:pt x="1" y="169"/>
                  </a:cubicBezTo>
                  <a:cubicBezTo>
                    <a:pt x="1" y="160"/>
                    <a:pt x="3" y="152"/>
                    <a:pt x="1" y="144"/>
                  </a:cubicBezTo>
                  <a:cubicBezTo>
                    <a:pt x="0" y="134"/>
                    <a:pt x="2" y="124"/>
                    <a:pt x="1" y="115"/>
                  </a:cubicBezTo>
                  <a:cubicBezTo>
                    <a:pt x="0" y="109"/>
                    <a:pt x="5" y="107"/>
                    <a:pt x="9" y="106"/>
                  </a:cubicBezTo>
                  <a:cubicBezTo>
                    <a:pt x="10" y="101"/>
                    <a:pt x="6" y="93"/>
                    <a:pt x="11" y="91"/>
                  </a:cubicBezTo>
                  <a:cubicBezTo>
                    <a:pt x="18" y="87"/>
                    <a:pt x="18" y="77"/>
                    <a:pt x="20" y="70"/>
                  </a:cubicBezTo>
                  <a:cubicBezTo>
                    <a:pt x="16" y="62"/>
                    <a:pt x="15" y="52"/>
                    <a:pt x="17" y="42"/>
                  </a:cubicBezTo>
                  <a:cubicBezTo>
                    <a:pt x="17" y="35"/>
                    <a:pt x="18" y="28"/>
                    <a:pt x="21" y="22"/>
                  </a:cubicBezTo>
                  <a:cubicBezTo>
                    <a:pt x="24" y="16"/>
                    <a:pt x="24" y="7"/>
                    <a:pt x="30" y="4"/>
                  </a:cubicBezTo>
                  <a:cubicBezTo>
                    <a:pt x="37" y="0"/>
                    <a:pt x="45" y="0"/>
                    <a:pt x="52" y="0"/>
                  </a:cubicBezTo>
                  <a:cubicBezTo>
                    <a:pt x="58" y="0"/>
                    <a:pt x="66" y="1"/>
                    <a:pt x="70" y="9"/>
                  </a:cubicBezTo>
                  <a:cubicBezTo>
                    <a:pt x="73" y="13"/>
                    <a:pt x="76" y="20"/>
                    <a:pt x="81" y="16"/>
                  </a:cubicBezTo>
                  <a:cubicBezTo>
                    <a:pt x="87" y="14"/>
                    <a:pt x="94" y="7"/>
                    <a:pt x="100" y="14"/>
                  </a:cubicBezTo>
                  <a:cubicBezTo>
                    <a:pt x="107" y="20"/>
                    <a:pt x="117" y="24"/>
                    <a:pt x="125" y="21"/>
                  </a:cubicBezTo>
                  <a:cubicBezTo>
                    <a:pt x="131" y="16"/>
                    <a:pt x="136" y="10"/>
                    <a:pt x="143" y="10"/>
                  </a:cubicBezTo>
                  <a:cubicBezTo>
                    <a:pt x="154" y="7"/>
                    <a:pt x="163" y="13"/>
                    <a:pt x="173" y="16"/>
                  </a:cubicBezTo>
                  <a:cubicBezTo>
                    <a:pt x="179" y="12"/>
                    <a:pt x="183" y="2"/>
                    <a:pt x="191" y="3"/>
                  </a:cubicBezTo>
                  <a:cubicBezTo>
                    <a:pt x="196" y="0"/>
                    <a:pt x="197" y="8"/>
                    <a:pt x="201" y="11"/>
                  </a:cubicBezTo>
                  <a:cubicBezTo>
                    <a:pt x="202" y="13"/>
                    <a:pt x="203" y="14"/>
                    <a:pt x="204" y="16"/>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78" name="Freeform 399">
              <a:extLst>
                <a:ext uri="{FF2B5EF4-FFF2-40B4-BE49-F238E27FC236}">
                  <a16:creationId xmlns:a16="http://schemas.microsoft.com/office/drawing/2014/main" id="{B787D4D4-9B11-4468-9A92-2D87E21B7C3B}"/>
                </a:ext>
              </a:extLst>
            </p:cNvPr>
            <p:cNvSpPr>
              <a:spLocks/>
            </p:cNvSpPr>
            <p:nvPr/>
          </p:nvSpPr>
          <p:spPr bwMode="auto">
            <a:xfrm>
              <a:off x="2657689" y="4014313"/>
              <a:ext cx="69625" cy="137419"/>
            </a:xfrm>
            <a:custGeom>
              <a:avLst/>
              <a:gdLst/>
              <a:ahLst/>
              <a:cxnLst>
                <a:cxn ang="0">
                  <a:pos x="51" y="254"/>
                </a:cxn>
                <a:cxn ang="0">
                  <a:pos x="27" y="253"/>
                </a:cxn>
                <a:cxn ang="0">
                  <a:pos x="27" y="238"/>
                </a:cxn>
                <a:cxn ang="0">
                  <a:pos x="21" y="217"/>
                </a:cxn>
                <a:cxn ang="0">
                  <a:pos x="18" y="209"/>
                </a:cxn>
                <a:cxn ang="0">
                  <a:pos x="9" y="198"/>
                </a:cxn>
                <a:cxn ang="0">
                  <a:pos x="5" y="189"/>
                </a:cxn>
                <a:cxn ang="0">
                  <a:pos x="8" y="170"/>
                </a:cxn>
                <a:cxn ang="0">
                  <a:pos x="30" y="144"/>
                </a:cxn>
                <a:cxn ang="0">
                  <a:pos x="42" y="145"/>
                </a:cxn>
                <a:cxn ang="0">
                  <a:pos x="51" y="155"/>
                </a:cxn>
                <a:cxn ang="0">
                  <a:pos x="67" y="118"/>
                </a:cxn>
                <a:cxn ang="0">
                  <a:pos x="76" y="105"/>
                </a:cxn>
                <a:cxn ang="0">
                  <a:pos x="80" y="85"/>
                </a:cxn>
                <a:cxn ang="0">
                  <a:pos x="87" y="76"/>
                </a:cxn>
                <a:cxn ang="0">
                  <a:pos x="98" y="47"/>
                </a:cxn>
                <a:cxn ang="0">
                  <a:pos x="110" y="37"/>
                </a:cxn>
                <a:cxn ang="0">
                  <a:pos x="106" y="22"/>
                </a:cxn>
                <a:cxn ang="0">
                  <a:pos x="101" y="7"/>
                </a:cxn>
                <a:cxn ang="0">
                  <a:pos x="110" y="7"/>
                </a:cxn>
                <a:cxn ang="0">
                  <a:pos x="120" y="36"/>
                </a:cxn>
                <a:cxn ang="0">
                  <a:pos x="120" y="53"/>
                </a:cxn>
                <a:cxn ang="0">
                  <a:pos x="127" y="74"/>
                </a:cxn>
                <a:cxn ang="0">
                  <a:pos x="107" y="74"/>
                </a:cxn>
                <a:cxn ang="0">
                  <a:pos x="100" y="84"/>
                </a:cxn>
                <a:cxn ang="0">
                  <a:pos x="120" y="108"/>
                </a:cxn>
                <a:cxn ang="0">
                  <a:pos x="127" y="128"/>
                </a:cxn>
                <a:cxn ang="0">
                  <a:pos x="123" y="139"/>
                </a:cxn>
                <a:cxn ang="0">
                  <a:pos x="110" y="161"/>
                </a:cxn>
                <a:cxn ang="0">
                  <a:pos x="111" y="186"/>
                </a:cxn>
                <a:cxn ang="0">
                  <a:pos x="120" y="208"/>
                </a:cxn>
                <a:cxn ang="0">
                  <a:pos x="125" y="223"/>
                </a:cxn>
                <a:cxn ang="0">
                  <a:pos x="137" y="247"/>
                </a:cxn>
                <a:cxn ang="0">
                  <a:pos x="138" y="263"/>
                </a:cxn>
                <a:cxn ang="0">
                  <a:pos x="124" y="258"/>
                </a:cxn>
                <a:cxn ang="0">
                  <a:pos x="97" y="254"/>
                </a:cxn>
                <a:cxn ang="0">
                  <a:pos x="69" y="250"/>
                </a:cxn>
                <a:cxn ang="0">
                  <a:pos x="51" y="249"/>
                </a:cxn>
                <a:cxn ang="0">
                  <a:pos x="51" y="254"/>
                </a:cxn>
              </a:cxnLst>
              <a:rect l="0" t="0" r="r" b="b"/>
              <a:pathLst>
                <a:path w="139" h="264">
                  <a:moveTo>
                    <a:pt x="51" y="254"/>
                  </a:moveTo>
                  <a:cubicBezTo>
                    <a:pt x="43" y="253"/>
                    <a:pt x="35" y="253"/>
                    <a:pt x="27" y="253"/>
                  </a:cubicBezTo>
                  <a:cubicBezTo>
                    <a:pt x="26" y="248"/>
                    <a:pt x="24" y="244"/>
                    <a:pt x="27" y="238"/>
                  </a:cubicBezTo>
                  <a:cubicBezTo>
                    <a:pt x="28" y="231"/>
                    <a:pt x="24" y="223"/>
                    <a:pt x="21" y="217"/>
                  </a:cubicBezTo>
                  <a:cubicBezTo>
                    <a:pt x="27" y="214"/>
                    <a:pt x="23" y="207"/>
                    <a:pt x="18" y="209"/>
                  </a:cubicBezTo>
                  <a:cubicBezTo>
                    <a:pt x="13" y="210"/>
                    <a:pt x="9" y="205"/>
                    <a:pt x="9" y="198"/>
                  </a:cubicBezTo>
                  <a:cubicBezTo>
                    <a:pt x="9" y="193"/>
                    <a:pt x="0" y="196"/>
                    <a:pt x="5" y="189"/>
                  </a:cubicBezTo>
                  <a:cubicBezTo>
                    <a:pt x="8" y="184"/>
                    <a:pt x="8" y="177"/>
                    <a:pt x="8" y="170"/>
                  </a:cubicBezTo>
                  <a:cubicBezTo>
                    <a:pt x="15" y="161"/>
                    <a:pt x="23" y="153"/>
                    <a:pt x="30" y="144"/>
                  </a:cubicBezTo>
                  <a:cubicBezTo>
                    <a:pt x="34" y="144"/>
                    <a:pt x="39" y="142"/>
                    <a:pt x="42" y="145"/>
                  </a:cubicBezTo>
                  <a:cubicBezTo>
                    <a:pt x="45" y="148"/>
                    <a:pt x="46" y="157"/>
                    <a:pt x="51" y="155"/>
                  </a:cubicBezTo>
                  <a:cubicBezTo>
                    <a:pt x="60" y="146"/>
                    <a:pt x="62" y="130"/>
                    <a:pt x="67" y="118"/>
                  </a:cubicBezTo>
                  <a:cubicBezTo>
                    <a:pt x="69" y="113"/>
                    <a:pt x="70" y="104"/>
                    <a:pt x="76" y="105"/>
                  </a:cubicBezTo>
                  <a:cubicBezTo>
                    <a:pt x="79" y="99"/>
                    <a:pt x="77" y="91"/>
                    <a:pt x="80" y="85"/>
                  </a:cubicBezTo>
                  <a:cubicBezTo>
                    <a:pt x="85" y="86"/>
                    <a:pt x="87" y="81"/>
                    <a:pt x="87" y="76"/>
                  </a:cubicBezTo>
                  <a:cubicBezTo>
                    <a:pt x="90" y="66"/>
                    <a:pt x="93" y="55"/>
                    <a:pt x="98" y="47"/>
                  </a:cubicBezTo>
                  <a:cubicBezTo>
                    <a:pt x="102" y="43"/>
                    <a:pt x="110" y="45"/>
                    <a:pt x="110" y="37"/>
                  </a:cubicBezTo>
                  <a:cubicBezTo>
                    <a:pt x="110" y="32"/>
                    <a:pt x="113" y="22"/>
                    <a:pt x="106" y="22"/>
                  </a:cubicBezTo>
                  <a:cubicBezTo>
                    <a:pt x="100" y="21"/>
                    <a:pt x="102" y="12"/>
                    <a:pt x="101" y="7"/>
                  </a:cubicBezTo>
                  <a:cubicBezTo>
                    <a:pt x="100" y="0"/>
                    <a:pt x="108" y="4"/>
                    <a:pt x="110" y="7"/>
                  </a:cubicBezTo>
                  <a:cubicBezTo>
                    <a:pt x="115" y="16"/>
                    <a:pt x="120" y="25"/>
                    <a:pt x="120" y="36"/>
                  </a:cubicBezTo>
                  <a:cubicBezTo>
                    <a:pt x="120" y="42"/>
                    <a:pt x="118" y="47"/>
                    <a:pt x="120" y="53"/>
                  </a:cubicBezTo>
                  <a:cubicBezTo>
                    <a:pt x="120" y="61"/>
                    <a:pt x="123" y="68"/>
                    <a:pt x="127" y="74"/>
                  </a:cubicBezTo>
                  <a:cubicBezTo>
                    <a:pt x="121" y="78"/>
                    <a:pt x="114" y="74"/>
                    <a:pt x="107" y="74"/>
                  </a:cubicBezTo>
                  <a:cubicBezTo>
                    <a:pt x="103" y="73"/>
                    <a:pt x="100" y="80"/>
                    <a:pt x="100" y="84"/>
                  </a:cubicBezTo>
                  <a:cubicBezTo>
                    <a:pt x="106" y="92"/>
                    <a:pt x="114" y="99"/>
                    <a:pt x="120" y="108"/>
                  </a:cubicBezTo>
                  <a:cubicBezTo>
                    <a:pt x="123" y="114"/>
                    <a:pt x="126" y="121"/>
                    <a:pt x="127" y="128"/>
                  </a:cubicBezTo>
                  <a:cubicBezTo>
                    <a:pt x="131" y="131"/>
                    <a:pt x="122" y="134"/>
                    <a:pt x="123" y="139"/>
                  </a:cubicBezTo>
                  <a:cubicBezTo>
                    <a:pt x="119" y="147"/>
                    <a:pt x="117" y="157"/>
                    <a:pt x="110" y="161"/>
                  </a:cubicBezTo>
                  <a:cubicBezTo>
                    <a:pt x="106" y="169"/>
                    <a:pt x="110" y="178"/>
                    <a:pt x="111" y="186"/>
                  </a:cubicBezTo>
                  <a:cubicBezTo>
                    <a:pt x="112" y="194"/>
                    <a:pt x="117" y="201"/>
                    <a:pt x="120" y="208"/>
                  </a:cubicBezTo>
                  <a:cubicBezTo>
                    <a:pt x="120" y="214"/>
                    <a:pt x="121" y="220"/>
                    <a:pt x="125" y="223"/>
                  </a:cubicBezTo>
                  <a:cubicBezTo>
                    <a:pt x="131" y="230"/>
                    <a:pt x="136" y="238"/>
                    <a:pt x="137" y="247"/>
                  </a:cubicBezTo>
                  <a:cubicBezTo>
                    <a:pt x="139" y="252"/>
                    <a:pt x="136" y="257"/>
                    <a:pt x="138" y="263"/>
                  </a:cubicBezTo>
                  <a:cubicBezTo>
                    <a:pt x="133" y="264"/>
                    <a:pt x="129" y="260"/>
                    <a:pt x="124" y="258"/>
                  </a:cubicBezTo>
                  <a:cubicBezTo>
                    <a:pt x="115" y="253"/>
                    <a:pt x="106" y="252"/>
                    <a:pt x="97" y="254"/>
                  </a:cubicBezTo>
                  <a:cubicBezTo>
                    <a:pt x="88" y="253"/>
                    <a:pt x="78" y="250"/>
                    <a:pt x="69" y="250"/>
                  </a:cubicBezTo>
                  <a:cubicBezTo>
                    <a:pt x="63" y="250"/>
                    <a:pt x="57" y="249"/>
                    <a:pt x="51" y="249"/>
                  </a:cubicBezTo>
                  <a:cubicBezTo>
                    <a:pt x="51" y="250"/>
                    <a:pt x="51" y="252"/>
                    <a:pt x="51" y="254"/>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79" name="Freeform 400">
              <a:extLst>
                <a:ext uri="{FF2B5EF4-FFF2-40B4-BE49-F238E27FC236}">
                  <a16:creationId xmlns:a16="http://schemas.microsoft.com/office/drawing/2014/main" id="{BEAB15C3-9ACA-4C17-953C-8B67E958C8F9}"/>
                </a:ext>
              </a:extLst>
            </p:cNvPr>
            <p:cNvSpPr>
              <a:spLocks noEditPoints="1"/>
            </p:cNvSpPr>
            <p:nvPr/>
          </p:nvSpPr>
          <p:spPr bwMode="auto">
            <a:xfrm>
              <a:off x="2657689" y="4126081"/>
              <a:ext cx="25652" cy="32981"/>
            </a:xfrm>
            <a:custGeom>
              <a:avLst/>
              <a:gdLst/>
              <a:ahLst/>
              <a:cxnLst>
                <a:cxn ang="0">
                  <a:pos x="31" y="37"/>
                </a:cxn>
                <a:cxn ang="0">
                  <a:pos x="55" y="38"/>
                </a:cxn>
                <a:cxn ang="0">
                  <a:pos x="55" y="64"/>
                </a:cxn>
                <a:cxn ang="0">
                  <a:pos x="26" y="64"/>
                </a:cxn>
                <a:cxn ang="0">
                  <a:pos x="24" y="53"/>
                </a:cxn>
                <a:cxn ang="0">
                  <a:pos x="31" y="37"/>
                </a:cxn>
                <a:cxn ang="0">
                  <a:pos x="7" y="15"/>
                </a:cxn>
                <a:cxn ang="0">
                  <a:pos x="5" y="5"/>
                </a:cxn>
                <a:cxn ang="0">
                  <a:pos x="12" y="5"/>
                </a:cxn>
                <a:cxn ang="0">
                  <a:pos x="7" y="15"/>
                </a:cxn>
              </a:cxnLst>
              <a:rect l="0" t="0" r="r" b="b"/>
              <a:pathLst>
                <a:path w="55" h="64">
                  <a:moveTo>
                    <a:pt x="31" y="37"/>
                  </a:moveTo>
                  <a:cubicBezTo>
                    <a:pt x="39" y="37"/>
                    <a:pt x="47" y="38"/>
                    <a:pt x="55" y="38"/>
                  </a:cubicBezTo>
                  <a:cubicBezTo>
                    <a:pt x="55" y="46"/>
                    <a:pt x="55" y="55"/>
                    <a:pt x="55" y="64"/>
                  </a:cubicBezTo>
                  <a:cubicBezTo>
                    <a:pt x="45" y="64"/>
                    <a:pt x="36" y="63"/>
                    <a:pt x="26" y="64"/>
                  </a:cubicBezTo>
                  <a:cubicBezTo>
                    <a:pt x="28" y="57"/>
                    <a:pt x="18" y="60"/>
                    <a:pt x="24" y="53"/>
                  </a:cubicBezTo>
                  <a:cubicBezTo>
                    <a:pt x="27" y="48"/>
                    <a:pt x="30" y="44"/>
                    <a:pt x="31" y="37"/>
                  </a:cubicBezTo>
                  <a:close/>
                  <a:moveTo>
                    <a:pt x="7" y="15"/>
                  </a:moveTo>
                  <a:cubicBezTo>
                    <a:pt x="0" y="16"/>
                    <a:pt x="3" y="8"/>
                    <a:pt x="5" y="5"/>
                  </a:cubicBezTo>
                  <a:cubicBezTo>
                    <a:pt x="4" y="0"/>
                    <a:pt x="13" y="0"/>
                    <a:pt x="12" y="5"/>
                  </a:cubicBezTo>
                  <a:cubicBezTo>
                    <a:pt x="9" y="7"/>
                    <a:pt x="9" y="11"/>
                    <a:pt x="7" y="15"/>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80" name="Freeform 401">
              <a:extLst>
                <a:ext uri="{FF2B5EF4-FFF2-40B4-BE49-F238E27FC236}">
                  <a16:creationId xmlns:a16="http://schemas.microsoft.com/office/drawing/2014/main" id="{4BF70ABB-52A4-42B6-A37B-B5ECF4F92D54}"/>
                </a:ext>
              </a:extLst>
            </p:cNvPr>
            <p:cNvSpPr>
              <a:spLocks/>
            </p:cNvSpPr>
            <p:nvPr/>
          </p:nvSpPr>
          <p:spPr bwMode="auto">
            <a:xfrm>
              <a:off x="2710825" y="4038132"/>
              <a:ext cx="113601" cy="106272"/>
            </a:xfrm>
            <a:custGeom>
              <a:avLst/>
              <a:gdLst/>
              <a:ahLst/>
              <a:cxnLst>
                <a:cxn ang="0">
                  <a:pos x="30" y="204"/>
                </a:cxn>
                <a:cxn ang="0">
                  <a:pos x="24" y="184"/>
                </a:cxn>
                <a:cxn ang="0">
                  <a:pos x="12" y="162"/>
                </a:cxn>
                <a:cxn ang="0">
                  <a:pos x="4" y="142"/>
                </a:cxn>
                <a:cxn ang="0">
                  <a:pos x="1" y="115"/>
                </a:cxn>
                <a:cxn ang="0">
                  <a:pos x="11" y="99"/>
                </a:cxn>
                <a:cxn ang="0">
                  <a:pos x="21" y="82"/>
                </a:cxn>
                <a:cxn ang="0">
                  <a:pos x="34" y="77"/>
                </a:cxn>
                <a:cxn ang="0">
                  <a:pos x="44" y="81"/>
                </a:cxn>
                <a:cxn ang="0">
                  <a:pos x="59" y="73"/>
                </a:cxn>
                <a:cxn ang="0">
                  <a:pos x="76" y="67"/>
                </a:cxn>
                <a:cxn ang="0">
                  <a:pos x="81" y="50"/>
                </a:cxn>
                <a:cxn ang="0">
                  <a:pos x="96" y="47"/>
                </a:cxn>
                <a:cxn ang="0">
                  <a:pos x="111" y="42"/>
                </a:cxn>
                <a:cxn ang="0">
                  <a:pos x="130" y="20"/>
                </a:cxn>
                <a:cxn ang="0">
                  <a:pos x="137" y="7"/>
                </a:cxn>
                <a:cxn ang="0">
                  <a:pos x="152" y="4"/>
                </a:cxn>
                <a:cxn ang="0">
                  <a:pos x="166" y="28"/>
                </a:cxn>
                <a:cxn ang="0">
                  <a:pos x="164" y="55"/>
                </a:cxn>
                <a:cxn ang="0">
                  <a:pos x="176" y="60"/>
                </a:cxn>
                <a:cxn ang="0">
                  <a:pos x="194" y="73"/>
                </a:cxn>
                <a:cxn ang="0">
                  <a:pos x="198" y="87"/>
                </a:cxn>
                <a:cxn ang="0">
                  <a:pos x="213" y="101"/>
                </a:cxn>
                <a:cxn ang="0">
                  <a:pos x="218" y="116"/>
                </a:cxn>
                <a:cxn ang="0">
                  <a:pos x="230" y="122"/>
                </a:cxn>
                <a:cxn ang="0">
                  <a:pos x="231" y="135"/>
                </a:cxn>
                <a:cxn ang="0">
                  <a:pos x="215" y="138"/>
                </a:cxn>
                <a:cxn ang="0">
                  <a:pos x="200" y="132"/>
                </a:cxn>
                <a:cxn ang="0">
                  <a:pos x="193" y="142"/>
                </a:cxn>
                <a:cxn ang="0">
                  <a:pos x="176" y="142"/>
                </a:cxn>
                <a:cxn ang="0">
                  <a:pos x="161" y="149"/>
                </a:cxn>
                <a:cxn ang="0">
                  <a:pos x="150" y="148"/>
                </a:cxn>
                <a:cxn ang="0">
                  <a:pos x="143" y="161"/>
                </a:cxn>
                <a:cxn ang="0">
                  <a:pos x="112" y="154"/>
                </a:cxn>
                <a:cxn ang="0">
                  <a:pos x="98" y="140"/>
                </a:cxn>
                <a:cxn ang="0">
                  <a:pos x="80" y="148"/>
                </a:cxn>
                <a:cxn ang="0">
                  <a:pos x="76" y="162"/>
                </a:cxn>
                <a:cxn ang="0">
                  <a:pos x="70" y="174"/>
                </a:cxn>
                <a:cxn ang="0">
                  <a:pos x="48" y="173"/>
                </a:cxn>
                <a:cxn ang="0">
                  <a:pos x="38" y="182"/>
                </a:cxn>
                <a:cxn ang="0">
                  <a:pos x="30" y="204"/>
                </a:cxn>
              </a:cxnLst>
              <a:rect l="0" t="0" r="r" b="b"/>
              <a:pathLst>
                <a:path w="233" h="204">
                  <a:moveTo>
                    <a:pt x="30" y="204"/>
                  </a:moveTo>
                  <a:cubicBezTo>
                    <a:pt x="28" y="197"/>
                    <a:pt x="28" y="190"/>
                    <a:pt x="24" y="184"/>
                  </a:cubicBezTo>
                  <a:cubicBezTo>
                    <a:pt x="20" y="177"/>
                    <a:pt x="11" y="172"/>
                    <a:pt x="12" y="162"/>
                  </a:cubicBezTo>
                  <a:cubicBezTo>
                    <a:pt x="12" y="155"/>
                    <a:pt x="5" y="150"/>
                    <a:pt x="4" y="142"/>
                  </a:cubicBezTo>
                  <a:cubicBezTo>
                    <a:pt x="2" y="134"/>
                    <a:pt x="0" y="124"/>
                    <a:pt x="1" y="115"/>
                  </a:cubicBezTo>
                  <a:cubicBezTo>
                    <a:pt x="5" y="110"/>
                    <a:pt x="10" y="106"/>
                    <a:pt x="11" y="99"/>
                  </a:cubicBezTo>
                  <a:cubicBezTo>
                    <a:pt x="14" y="93"/>
                    <a:pt x="15" y="85"/>
                    <a:pt x="21" y="82"/>
                  </a:cubicBezTo>
                  <a:cubicBezTo>
                    <a:pt x="25" y="85"/>
                    <a:pt x="30" y="78"/>
                    <a:pt x="34" y="77"/>
                  </a:cubicBezTo>
                  <a:cubicBezTo>
                    <a:pt x="39" y="70"/>
                    <a:pt x="40" y="80"/>
                    <a:pt x="44" y="81"/>
                  </a:cubicBezTo>
                  <a:cubicBezTo>
                    <a:pt x="49" y="81"/>
                    <a:pt x="54" y="74"/>
                    <a:pt x="59" y="73"/>
                  </a:cubicBezTo>
                  <a:cubicBezTo>
                    <a:pt x="65" y="69"/>
                    <a:pt x="74" y="76"/>
                    <a:pt x="76" y="67"/>
                  </a:cubicBezTo>
                  <a:cubicBezTo>
                    <a:pt x="79" y="62"/>
                    <a:pt x="81" y="56"/>
                    <a:pt x="81" y="50"/>
                  </a:cubicBezTo>
                  <a:cubicBezTo>
                    <a:pt x="85" y="45"/>
                    <a:pt x="91" y="48"/>
                    <a:pt x="96" y="47"/>
                  </a:cubicBezTo>
                  <a:cubicBezTo>
                    <a:pt x="102" y="47"/>
                    <a:pt x="108" y="48"/>
                    <a:pt x="111" y="42"/>
                  </a:cubicBezTo>
                  <a:cubicBezTo>
                    <a:pt x="117" y="34"/>
                    <a:pt x="125" y="28"/>
                    <a:pt x="130" y="20"/>
                  </a:cubicBezTo>
                  <a:cubicBezTo>
                    <a:pt x="129" y="13"/>
                    <a:pt x="133" y="10"/>
                    <a:pt x="137" y="7"/>
                  </a:cubicBezTo>
                  <a:cubicBezTo>
                    <a:pt x="141" y="3"/>
                    <a:pt x="147" y="0"/>
                    <a:pt x="152" y="4"/>
                  </a:cubicBezTo>
                  <a:cubicBezTo>
                    <a:pt x="157" y="11"/>
                    <a:pt x="162" y="19"/>
                    <a:pt x="166" y="28"/>
                  </a:cubicBezTo>
                  <a:cubicBezTo>
                    <a:pt x="169" y="37"/>
                    <a:pt x="161" y="46"/>
                    <a:pt x="164" y="55"/>
                  </a:cubicBezTo>
                  <a:cubicBezTo>
                    <a:pt x="167" y="59"/>
                    <a:pt x="175" y="52"/>
                    <a:pt x="176" y="60"/>
                  </a:cubicBezTo>
                  <a:cubicBezTo>
                    <a:pt x="179" y="69"/>
                    <a:pt x="188" y="69"/>
                    <a:pt x="194" y="73"/>
                  </a:cubicBezTo>
                  <a:cubicBezTo>
                    <a:pt x="199" y="76"/>
                    <a:pt x="193" y="83"/>
                    <a:pt x="198" y="87"/>
                  </a:cubicBezTo>
                  <a:cubicBezTo>
                    <a:pt x="203" y="92"/>
                    <a:pt x="209" y="95"/>
                    <a:pt x="213" y="101"/>
                  </a:cubicBezTo>
                  <a:cubicBezTo>
                    <a:pt x="215" y="106"/>
                    <a:pt x="214" y="113"/>
                    <a:pt x="218" y="116"/>
                  </a:cubicBezTo>
                  <a:cubicBezTo>
                    <a:pt x="222" y="119"/>
                    <a:pt x="227" y="117"/>
                    <a:pt x="230" y="122"/>
                  </a:cubicBezTo>
                  <a:cubicBezTo>
                    <a:pt x="233" y="125"/>
                    <a:pt x="233" y="134"/>
                    <a:pt x="231" y="135"/>
                  </a:cubicBezTo>
                  <a:cubicBezTo>
                    <a:pt x="225" y="137"/>
                    <a:pt x="220" y="143"/>
                    <a:pt x="215" y="138"/>
                  </a:cubicBezTo>
                  <a:cubicBezTo>
                    <a:pt x="210" y="135"/>
                    <a:pt x="205" y="133"/>
                    <a:pt x="200" y="132"/>
                  </a:cubicBezTo>
                  <a:cubicBezTo>
                    <a:pt x="195" y="132"/>
                    <a:pt x="199" y="143"/>
                    <a:pt x="193" y="142"/>
                  </a:cubicBezTo>
                  <a:cubicBezTo>
                    <a:pt x="187" y="141"/>
                    <a:pt x="181" y="137"/>
                    <a:pt x="176" y="142"/>
                  </a:cubicBezTo>
                  <a:cubicBezTo>
                    <a:pt x="170" y="143"/>
                    <a:pt x="166" y="149"/>
                    <a:pt x="161" y="149"/>
                  </a:cubicBezTo>
                  <a:cubicBezTo>
                    <a:pt x="158" y="147"/>
                    <a:pt x="152" y="141"/>
                    <a:pt x="150" y="148"/>
                  </a:cubicBezTo>
                  <a:cubicBezTo>
                    <a:pt x="148" y="152"/>
                    <a:pt x="147" y="158"/>
                    <a:pt x="143" y="161"/>
                  </a:cubicBezTo>
                  <a:cubicBezTo>
                    <a:pt x="133" y="160"/>
                    <a:pt x="123" y="154"/>
                    <a:pt x="112" y="154"/>
                  </a:cubicBezTo>
                  <a:cubicBezTo>
                    <a:pt x="106" y="152"/>
                    <a:pt x="104" y="143"/>
                    <a:pt x="98" y="140"/>
                  </a:cubicBezTo>
                  <a:cubicBezTo>
                    <a:pt x="92" y="133"/>
                    <a:pt x="84" y="140"/>
                    <a:pt x="80" y="148"/>
                  </a:cubicBezTo>
                  <a:cubicBezTo>
                    <a:pt x="78" y="152"/>
                    <a:pt x="74" y="156"/>
                    <a:pt x="76" y="162"/>
                  </a:cubicBezTo>
                  <a:cubicBezTo>
                    <a:pt x="76" y="168"/>
                    <a:pt x="76" y="173"/>
                    <a:pt x="70" y="174"/>
                  </a:cubicBezTo>
                  <a:cubicBezTo>
                    <a:pt x="63" y="177"/>
                    <a:pt x="55" y="170"/>
                    <a:pt x="48" y="173"/>
                  </a:cubicBezTo>
                  <a:cubicBezTo>
                    <a:pt x="44" y="174"/>
                    <a:pt x="38" y="175"/>
                    <a:pt x="38" y="182"/>
                  </a:cubicBezTo>
                  <a:cubicBezTo>
                    <a:pt x="38" y="190"/>
                    <a:pt x="36" y="198"/>
                    <a:pt x="30" y="204"/>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81" name="Freeform 402">
              <a:extLst>
                <a:ext uri="{FF2B5EF4-FFF2-40B4-BE49-F238E27FC236}">
                  <a16:creationId xmlns:a16="http://schemas.microsoft.com/office/drawing/2014/main" id="{5655A3C7-8311-48D0-BD06-9A99166A639D}"/>
                </a:ext>
              </a:extLst>
            </p:cNvPr>
            <p:cNvSpPr>
              <a:spLocks/>
            </p:cNvSpPr>
            <p:nvPr/>
          </p:nvSpPr>
          <p:spPr bwMode="auto">
            <a:xfrm>
              <a:off x="2659520" y="4140739"/>
              <a:ext cx="53135" cy="76955"/>
            </a:xfrm>
            <a:custGeom>
              <a:avLst/>
              <a:gdLst/>
              <a:ahLst/>
              <a:cxnLst>
                <a:cxn ang="0">
                  <a:pos x="47" y="9"/>
                </a:cxn>
                <a:cxn ang="0">
                  <a:pos x="56" y="5"/>
                </a:cxn>
                <a:cxn ang="0">
                  <a:pos x="84" y="7"/>
                </a:cxn>
                <a:cxn ang="0">
                  <a:pos x="81" y="27"/>
                </a:cxn>
                <a:cxn ang="0">
                  <a:pos x="92" y="25"/>
                </a:cxn>
                <a:cxn ang="0">
                  <a:pos x="103" y="34"/>
                </a:cxn>
                <a:cxn ang="0">
                  <a:pos x="97" y="47"/>
                </a:cxn>
                <a:cxn ang="0">
                  <a:pos x="99" y="66"/>
                </a:cxn>
                <a:cxn ang="0">
                  <a:pos x="105" y="76"/>
                </a:cxn>
                <a:cxn ang="0">
                  <a:pos x="99" y="114"/>
                </a:cxn>
                <a:cxn ang="0">
                  <a:pos x="92" y="106"/>
                </a:cxn>
                <a:cxn ang="0">
                  <a:pos x="83" y="112"/>
                </a:cxn>
                <a:cxn ang="0">
                  <a:pos x="72" y="98"/>
                </a:cxn>
                <a:cxn ang="0">
                  <a:pos x="64" y="112"/>
                </a:cxn>
                <a:cxn ang="0">
                  <a:pos x="53" y="118"/>
                </a:cxn>
                <a:cxn ang="0">
                  <a:pos x="59" y="133"/>
                </a:cxn>
                <a:cxn ang="0">
                  <a:pos x="52" y="140"/>
                </a:cxn>
                <a:cxn ang="0">
                  <a:pos x="42" y="141"/>
                </a:cxn>
                <a:cxn ang="0">
                  <a:pos x="33" y="128"/>
                </a:cxn>
                <a:cxn ang="0">
                  <a:pos x="24" y="116"/>
                </a:cxn>
                <a:cxn ang="0">
                  <a:pos x="17" y="108"/>
                </a:cxn>
                <a:cxn ang="0">
                  <a:pos x="12" y="94"/>
                </a:cxn>
                <a:cxn ang="0">
                  <a:pos x="8" y="85"/>
                </a:cxn>
                <a:cxn ang="0">
                  <a:pos x="6" y="74"/>
                </a:cxn>
                <a:cxn ang="0">
                  <a:pos x="15" y="53"/>
                </a:cxn>
                <a:cxn ang="0">
                  <a:pos x="19" y="49"/>
                </a:cxn>
                <a:cxn ang="0">
                  <a:pos x="17" y="41"/>
                </a:cxn>
                <a:cxn ang="0">
                  <a:pos x="25" y="35"/>
                </a:cxn>
                <a:cxn ang="0">
                  <a:pos x="47" y="35"/>
                </a:cxn>
                <a:cxn ang="0">
                  <a:pos x="47" y="9"/>
                </a:cxn>
              </a:cxnLst>
              <a:rect l="0" t="0" r="r" b="b"/>
              <a:pathLst>
                <a:path w="107" h="149">
                  <a:moveTo>
                    <a:pt x="47" y="9"/>
                  </a:moveTo>
                  <a:cubicBezTo>
                    <a:pt x="45" y="0"/>
                    <a:pt x="52" y="5"/>
                    <a:pt x="56" y="5"/>
                  </a:cubicBezTo>
                  <a:cubicBezTo>
                    <a:pt x="65" y="5"/>
                    <a:pt x="75" y="5"/>
                    <a:pt x="84" y="7"/>
                  </a:cubicBezTo>
                  <a:cubicBezTo>
                    <a:pt x="79" y="12"/>
                    <a:pt x="79" y="21"/>
                    <a:pt x="81" y="27"/>
                  </a:cubicBezTo>
                  <a:cubicBezTo>
                    <a:pt x="83" y="32"/>
                    <a:pt x="88" y="27"/>
                    <a:pt x="92" y="25"/>
                  </a:cubicBezTo>
                  <a:cubicBezTo>
                    <a:pt x="97" y="22"/>
                    <a:pt x="102" y="28"/>
                    <a:pt x="103" y="34"/>
                  </a:cubicBezTo>
                  <a:cubicBezTo>
                    <a:pt x="106" y="40"/>
                    <a:pt x="101" y="44"/>
                    <a:pt x="97" y="47"/>
                  </a:cubicBezTo>
                  <a:cubicBezTo>
                    <a:pt x="91" y="51"/>
                    <a:pt x="92" y="65"/>
                    <a:pt x="99" y="66"/>
                  </a:cubicBezTo>
                  <a:cubicBezTo>
                    <a:pt x="104" y="66"/>
                    <a:pt x="107" y="70"/>
                    <a:pt x="105" y="76"/>
                  </a:cubicBezTo>
                  <a:cubicBezTo>
                    <a:pt x="103" y="88"/>
                    <a:pt x="103" y="101"/>
                    <a:pt x="99" y="114"/>
                  </a:cubicBezTo>
                  <a:cubicBezTo>
                    <a:pt x="95" y="117"/>
                    <a:pt x="93" y="111"/>
                    <a:pt x="92" y="106"/>
                  </a:cubicBezTo>
                  <a:cubicBezTo>
                    <a:pt x="88" y="101"/>
                    <a:pt x="88" y="114"/>
                    <a:pt x="83" y="112"/>
                  </a:cubicBezTo>
                  <a:cubicBezTo>
                    <a:pt x="78" y="110"/>
                    <a:pt x="77" y="100"/>
                    <a:pt x="72" y="98"/>
                  </a:cubicBezTo>
                  <a:cubicBezTo>
                    <a:pt x="66" y="99"/>
                    <a:pt x="70" y="111"/>
                    <a:pt x="64" y="112"/>
                  </a:cubicBezTo>
                  <a:cubicBezTo>
                    <a:pt x="61" y="115"/>
                    <a:pt x="54" y="112"/>
                    <a:pt x="53" y="118"/>
                  </a:cubicBezTo>
                  <a:cubicBezTo>
                    <a:pt x="52" y="124"/>
                    <a:pt x="57" y="129"/>
                    <a:pt x="59" y="133"/>
                  </a:cubicBezTo>
                  <a:cubicBezTo>
                    <a:pt x="60" y="139"/>
                    <a:pt x="56" y="145"/>
                    <a:pt x="52" y="140"/>
                  </a:cubicBezTo>
                  <a:cubicBezTo>
                    <a:pt x="47" y="137"/>
                    <a:pt x="46" y="149"/>
                    <a:pt x="42" y="141"/>
                  </a:cubicBezTo>
                  <a:cubicBezTo>
                    <a:pt x="38" y="138"/>
                    <a:pt x="36" y="132"/>
                    <a:pt x="33" y="128"/>
                  </a:cubicBezTo>
                  <a:cubicBezTo>
                    <a:pt x="30" y="124"/>
                    <a:pt x="25" y="120"/>
                    <a:pt x="24" y="116"/>
                  </a:cubicBezTo>
                  <a:cubicBezTo>
                    <a:pt x="29" y="110"/>
                    <a:pt x="18" y="112"/>
                    <a:pt x="17" y="108"/>
                  </a:cubicBezTo>
                  <a:cubicBezTo>
                    <a:pt x="16" y="104"/>
                    <a:pt x="10" y="98"/>
                    <a:pt x="12" y="94"/>
                  </a:cubicBezTo>
                  <a:cubicBezTo>
                    <a:pt x="18" y="91"/>
                    <a:pt x="11" y="87"/>
                    <a:pt x="8" y="85"/>
                  </a:cubicBezTo>
                  <a:cubicBezTo>
                    <a:pt x="8" y="81"/>
                    <a:pt x="0" y="76"/>
                    <a:pt x="6" y="74"/>
                  </a:cubicBezTo>
                  <a:cubicBezTo>
                    <a:pt x="12" y="70"/>
                    <a:pt x="13" y="60"/>
                    <a:pt x="15" y="53"/>
                  </a:cubicBezTo>
                  <a:cubicBezTo>
                    <a:pt x="19" y="55"/>
                    <a:pt x="26" y="53"/>
                    <a:pt x="19" y="49"/>
                  </a:cubicBezTo>
                  <a:cubicBezTo>
                    <a:pt x="16" y="46"/>
                    <a:pt x="10" y="43"/>
                    <a:pt x="17" y="41"/>
                  </a:cubicBezTo>
                  <a:cubicBezTo>
                    <a:pt x="16" y="34"/>
                    <a:pt x="21" y="34"/>
                    <a:pt x="25" y="35"/>
                  </a:cubicBezTo>
                  <a:cubicBezTo>
                    <a:pt x="33" y="34"/>
                    <a:pt x="40" y="35"/>
                    <a:pt x="47" y="35"/>
                  </a:cubicBezTo>
                  <a:cubicBezTo>
                    <a:pt x="47" y="26"/>
                    <a:pt x="47" y="17"/>
                    <a:pt x="47" y="9"/>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82" name="Freeform 403">
              <a:extLst>
                <a:ext uri="{FF2B5EF4-FFF2-40B4-BE49-F238E27FC236}">
                  <a16:creationId xmlns:a16="http://schemas.microsoft.com/office/drawing/2014/main" id="{DE772309-6C02-46C9-A054-DE98DDB385F1}"/>
                </a:ext>
              </a:extLst>
            </p:cNvPr>
            <p:cNvSpPr>
              <a:spLocks/>
            </p:cNvSpPr>
            <p:nvPr/>
          </p:nvSpPr>
          <p:spPr bwMode="auto">
            <a:xfrm>
              <a:off x="2683340" y="4129746"/>
              <a:ext cx="64130" cy="102607"/>
            </a:xfrm>
            <a:custGeom>
              <a:avLst/>
              <a:gdLst/>
              <a:ahLst/>
              <a:cxnLst>
                <a:cxn ang="0">
                  <a:pos x="34" y="189"/>
                </a:cxn>
                <a:cxn ang="0">
                  <a:pos x="23" y="187"/>
                </a:cxn>
                <a:cxn ang="0">
                  <a:pos x="14" y="191"/>
                </a:cxn>
                <a:cxn ang="0">
                  <a:pos x="0" y="170"/>
                </a:cxn>
                <a:cxn ang="0">
                  <a:pos x="11" y="167"/>
                </a:cxn>
                <a:cxn ang="0">
                  <a:pos x="12" y="155"/>
                </a:cxn>
                <a:cxn ang="0">
                  <a:pos x="9" y="140"/>
                </a:cxn>
                <a:cxn ang="0">
                  <a:pos x="23" y="130"/>
                </a:cxn>
                <a:cxn ang="0">
                  <a:pos x="31" y="128"/>
                </a:cxn>
                <a:cxn ang="0">
                  <a:pos x="41" y="136"/>
                </a:cxn>
                <a:cxn ang="0">
                  <a:pos x="48" y="135"/>
                </a:cxn>
                <a:cxn ang="0">
                  <a:pos x="55" y="134"/>
                </a:cxn>
                <a:cxn ang="0">
                  <a:pos x="61" y="97"/>
                </a:cxn>
                <a:cxn ang="0">
                  <a:pos x="49" y="87"/>
                </a:cxn>
                <a:cxn ang="0">
                  <a:pos x="54" y="71"/>
                </a:cxn>
                <a:cxn ang="0">
                  <a:pos x="57" y="57"/>
                </a:cxn>
                <a:cxn ang="0">
                  <a:pos x="44" y="52"/>
                </a:cxn>
                <a:cxn ang="0">
                  <a:pos x="35" y="49"/>
                </a:cxn>
                <a:cxn ang="0">
                  <a:pos x="39" y="32"/>
                </a:cxn>
                <a:cxn ang="0">
                  <a:pos x="68" y="35"/>
                </a:cxn>
                <a:cxn ang="0">
                  <a:pos x="87" y="43"/>
                </a:cxn>
                <a:cxn ang="0">
                  <a:pos x="91" y="30"/>
                </a:cxn>
                <a:cxn ang="0">
                  <a:pos x="98" y="5"/>
                </a:cxn>
                <a:cxn ang="0">
                  <a:pos x="112" y="0"/>
                </a:cxn>
                <a:cxn ang="0">
                  <a:pos x="132" y="0"/>
                </a:cxn>
                <a:cxn ang="0">
                  <a:pos x="131" y="14"/>
                </a:cxn>
                <a:cxn ang="0">
                  <a:pos x="123" y="38"/>
                </a:cxn>
                <a:cxn ang="0">
                  <a:pos x="117" y="84"/>
                </a:cxn>
                <a:cxn ang="0">
                  <a:pos x="110" y="104"/>
                </a:cxn>
                <a:cxn ang="0">
                  <a:pos x="91" y="131"/>
                </a:cxn>
                <a:cxn ang="0">
                  <a:pos x="88" y="151"/>
                </a:cxn>
                <a:cxn ang="0">
                  <a:pos x="85" y="167"/>
                </a:cxn>
                <a:cxn ang="0">
                  <a:pos x="66" y="187"/>
                </a:cxn>
                <a:cxn ang="0">
                  <a:pos x="58" y="185"/>
                </a:cxn>
                <a:cxn ang="0">
                  <a:pos x="50" y="182"/>
                </a:cxn>
                <a:cxn ang="0">
                  <a:pos x="41" y="191"/>
                </a:cxn>
                <a:cxn ang="0">
                  <a:pos x="34" y="189"/>
                </a:cxn>
              </a:cxnLst>
              <a:rect l="0" t="0" r="r" b="b"/>
              <a:pathLst>
                <a:path w="136" h="198">
                  <a:moveTo>
                    <a:pt x="34" y="189"/>
                  </a:moveTo>
                  <a:cubicBezTo>
                    <a:pt x="31" y="185"/>
                    <a:pt x="27" y="181"/>
                    <a:pt x="23" y="187"/>
                  </a:cubicBezTo>
                  <a:cubicBezTo>
                    <a:pt x="20" y="188"/>
                    <a:pt x="16" y="198"/>
                    <a:pt x="14" y="191"/>
                  </a:cubicBezTo>
                  <a:cubicBezTo>
                    <a:pt x="12" y="181"/>
                    <a:pt x="5" y="176"/>
                    <a:pt x="0" y="170"/>
                  </a:cubicBezTo>
                  <a:cubicBezTo>
                    <a:pt x="2" y="163"/>
                    <a:pt x="8" y="164"/>
                    <a:pt x="11" y="167"/>
                  </a:cubicBezTo>
                  <a:cubicBezTo>
                    <a:pt x="14" y="165"/>
                    <a:pt x="16" y="158"/>
                    <a:pt x="12" y="155"/>
                  </a:cubicBezTo>
                  <a:cubicBezTo>
                    <a:pt x="9" y="151"/>
                    <a:pt x="6" y="144"/>
                    <a:pt x="9" y="140"/>
                  </a:cubicBezTo>
                  <a:cubicBezTo>
                    <a:pt x="14" y="138"/>
                    <a:pt x="23" y="139"/>
                    <a:pt x="23" y="130"/>
                  </a:cubicBezTo>
                  <a:cubicBezTo>
                    <a:pt x="23" y="123"/>
                    <a:pt x="29" y="121"/>
                    <a:pt x="31" y="128"/>
                  </a:cubicBezTo>
                  <a:cubicBezTo>
                    <a:pt x="33" y="132"/>
                    <a:pt x="36" y="139"/>
                    <a:pt x="41" y="136"/>
                  </a:cubicBezTo>
                  <a:cubicBezTo>
                    <a:pt x="43" y="130"/>
                    <a:pt x="47" y="127"/>
                    <a:pt x="48" y="135"/>
                  </a:cubicBezTo>
                  <a:cubicBezTo>
                    <a:pt x="48" y="142"/>
                    <a:pt x="56" y="140"/>
                    <a:pt x="55" y="134"/>
                  </a:cubicBezTo>
                  <a:cubicBezTo>
                    <a:pt x="58" y="122"/>
                    <a:pt x="58" y="109"/>
                    <a:pt x="61" y="97"/>
                  </a:cubicBezTo>
                  <a:cubicBezTo>
                    <a:pt x="60" y="89"/>
                    <a:pt x="51" y="93"/>
                    <a:pt x="49" y="87"/>
                  </a:cubicBezTo>
                  <a:cubicBezTo>
                    <a:pt x="46" y="81"/>
                    <a:pt x="49" y="74"/>
                    <a:pt x="54" y="71"/>
                  </a:cubicBezTo>
                  <a:cubicBezTo>
                    <a:pt x="58" y="68"/>
                    <a:pt x="61" y="63"/>
                    <a:pt x="57" y="57"/>
                  </a:cubicBezTo>
                  <a:cubicBezTo>
                    <a:pt x="56" y="50"/>
                    <a:pt x="49" y="47"/>
                    <a:pt x="44" y="52"/>
                  </a:cubicBezTo>
                  <a:cubicBezTo>
                    <a:pt x="41" y="55"/>
                    <a:pt x="34" y="56"/>
                    <a:pt x="35" y="49"/>
                  </a:cubicBezTo>
                  <a:cubicBezTo>
                    <a:pt x="34" y="43"/>
                    <a:pt x="35" y="35"/>
                    <a:pt x="39" y="32"/>
                  </a:cubicBezTo>
                  <a:cubicBezTo>
                    <a:pt x="49" y="35"/>
                    <a:pt x="58" y="31"/>
                    <a:pt x="68" y="35"/>
                  </a:cubicBezTo>
                  <a:cubicBezTo>
                    <a:pt x="74" y="37"/>
                    <a:pt x="81" y="42"/>
                    <a:pt x="87" y="43"/>
                  </a:cubicBezTo>
                  <a:cubicBezTo>
                    <a:pt x="91" y="41"/>
                    <a:pt x="85" y="32"/>
                    <a:pt x="91" y="30"/>
                  </a:cubicBezTo>
                  <a:cubicBezTo>
                    <a:pt x="97" y="24"/>
                    <a:pt x="96" y="13"/>
                    <a:pt x="98" y="5"/>
                  </a:cubicBezTo>
                  <a:cubicBezTo>
                    <a:pt x="102" y="1"/>
                    <a:pt x="108" y="1"/>
                    <a:pt x="112" y="0"/>
                  </a:cubicBezTo>
                  <a:cubicBezTo>
                    <a:pt x="119" y="1"/>
                    <a:pt x="126" y="5"/>
                    <a:pt x="132" y="0"/>
                  </a:cubicBezTo>
                  <a:cubicBezTo>
                    <a:pt x="136" y="2"/>
                    <a:pt x="132" y="10"/>
                    <a:pt x="131" y="14"/>
                  </a:cubicBezTo>
                  <a:cubicBezTo>
                    <a:pt x="128" y="22"/>
                    <a:pt x="123" y="29"/>
                    <a:pt x="123" y="38"/>
                  </a:cubicBezTo>
                  <a:cubicBezTo>
                    <a:pt x="120" y="54"/>
                    <a:pt x="120" y="69"/>
                    <a:pt x="117" y="84"/>
                  </a:cubicBezTo>
                  <a:cubicBezTo>
                    <a:pt x="116" y="91"/>
                    <a:pt x="116" y="101"/>
                    <a:pt x="110" y="104"/>
                  </a:cubicBezTo>
                  <a:cubicBezTo>
                    <a:pt x="101" y="109"/>
                    <a:pt x="94" y="119"/>
                    <a:pt x="91" y="131"/>
                  </a:cubicBezTo>
                  <a:cubicBezTo>
                    <a:pt x="89" y="137"/>
                    <a:pt x="88" y="144"/>
                    <a:pt x="88" y="151"/>
                  </a:cubicBezTo>
                  <a:cubicBezTo>
                    <a:pt x="89" y="157"/>
                    <a:pt x="89" y="164"/>
                    <a:pt x="85" y="167"/>
                  </a:cubicBezTo>
                  <a:cubicBezTo>
                    <a:pt x="79" y="174"/>
                    <a:pt x="72" y="180"/>
                    <a:pt x="66" y="187"/>
                  </a:cubicBezTo>
                  <a:cubicBezTo>
                    <a:pt x="63" y="191"/>
                    <a:pt x="57" y="193"/>
                    <a:pt x="58" y="185"/>
                  </a:cubicBezTo>
                  <a:cubicBezTo>
                    <a:pt x="60" y="176"/>
                    <a:pt x="55" y="179"/>
                    <a:pt x="50" y="182"/>
                  </a:cubicBezTo>
                  <a:cubicBezTo>
                    <a:pt x="45" y="182"/>
                    <a:pt x="45" y="189"/>
                    <a:pt x="41" y="191"/>
                  </a:cubicBezTo>
                  <a:cubicBezTo>
                    <a:pt x="38" y="194"/>
                    <a:pt x="36" y="190"/>
                    <a:pt x="34" y="189"/>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83" name="Freeform 404">
              <a:extLst>
                <a:ext uri="{FF2B5EF4-FFF2-40B4-BE49-F238E27FC236}">
                  <a16:creationId xmlns:a16="http://schemas.microsoft.com/office/drawing/2014/main" id="{11585D4A-5A6D-4778-8A96-C6986E831FAB}"/>
                </a:ext>
              </a:extLst>
            </p:cNvPr>
            <p:cNvSpPr>
              <a:spLocks/>
            </p:cNvSpPr>
            <p:nvPr/>
          </p:nvSpPr>
          <p:spPr bwMode="auto">
            <a:xfrm>
              <a:off x="2692500" y="4107758"/>
              <a:ext cx="170399" cy="221705"/>
            </a:xfrm>
            <a:custGeom>
              <a:avLst/>
              <a:gdLst/>
              <a:ahLst/>
              <a:cxnLst>
                <a:cxn ang="0">
                  <a:pos x="27" y="228"/>
                </a:cxn>
                <a:cxn ang="0">
                  <a:pos x="43" y="233"/>
                </a:cxn>
                <a:cxn ang="0">
                  <a:pos x="71" y="199"/>
                </a:cxn>
                <a:cxn ang="0">
                  <a:pos x="87" y="149"/>
                </a:cxn>
                <a:cxn ang="0">
                  <a:pos x="104" y="86"/>
                </a:cxn>
                <a:cxn ang="0">
                  <a:pos x="115" y="42"/>
                </a:cxn>
                <a:cxn ang="0">
                  <a:pos x="126" y="10"/>
                </a:cxn>
                <a:cxn ang="0">
                  <a:pos x="155" y="24"/>
                </a:cxn>
                <a:cxn ang="0">
                  <a:pos x="194" y="14"/>
                </a:cxn>
                <a:cxn ang="0">
                  <a:pos x="230" y="11"/>
                </a:cxn>
                <a:cxn ang="0">
                  <a:pos x="253" y="6"/>
                </a:cxn>
                <a:cxn ang="0">
                  <a:pos x="275" y="9"/>
                </a:cxn>
                <a:cxn ang="0">
                  <a:pos x="304" y="21"/>
                </a:cxn>
                <a:cxn ang="0">
                  <a:pos x="322" y="25"/>
                </a:cxn>
                <a:cxn ang="0">
                  <a:pos x="336" y="69"/>
                </a:cxn>
                <a:cxn ang="0">
                  <a:pos x="333" y="93"/>
                </a:cxn>
                <a:cxn ang="0">
                  <a:pos x="316" y="150"/>
                </a:cxn>
                <a:cxn ang="0">
                  <a:pos x="302" y="182"/>
                </a:cxn>
                <a:cxn ang="0">
                  <a:pos x="311" y="224"/>
                </a:cxn>
                <a:cxn ang="0">
                  <a:pos x="314" y="268"/>
                </a:cxn>
                <a:cxn ang="0">
                  <a:pos x="335" y="311"/>
                </a:cxn>
                <a:cxn ang="0">
                  <a:pos x="295" y="334"/>
                </a:cxn>
                <a:cxn ang="0">
                  <a:pos x="293" y="387"/>
                </a:cxn>
                <a:cxn ang="0">
                  <a:pos x="318" y="399"/>
                </a:cxn>
                <a:cxn ang="0">
                  <a:pos x="311" y="428"/>
                </a:cxn>
                <a:cxn ang="0">
                  <a:pos x="282" y="403"/>
                </a:cxn>
                <a:cxn ang="0">
                  <a:pos x="260" y="396"/>
                </a:cxn>
                <a:cxn ang="0">
                  <a:pos x="232" y="380"/>
                </a:cxn>
                <a:cxn ang="0">
                  <a:pos x="205" y="372"/>
                </a:cxn>
                <a:cxn ang="0">
                  <a:pos x="183" y="359"/>
                </a:cxn>
                <a:cxn ang="0">
                  <a:pos x="172" y="303"/>
                </a:cxn>
                <a:cxn ang="0">
                  <a:pos x="154" y="290"/>
                </a:cxn>
                <a:cxn ang="0">
                  <a:pos x="134" y="282"/>
                </a:cxn>
                <a:cxn ang="0">
                  <a:pos x="123" y="305"/>
                </a:cxn>
                <a:cxn ang="0">
                  <a:pos x="94" y="302"/>
                </a:cxn>
                <a:cxn ang="0">
                  <a:pos x="76" y="258"/>
                </a:cxn>
                <a:cxn ang="0">
                  <a:pos x="14" y="260"/>
                </a:cxn>
                <a:cxn ang="0">
                  <a:pos x="7" y="250"/>
                </a:cxn>
                <a:cxn ang="0">
                  <a:pos x="16" y="231"/>
                </a:cxn>
              </a:cxnLst>
              <a:rect l="0" t="0" r="r" b="b"/>
              <a:pathLst>
                <a:path w="345" h="431">
                  <a:moveTo>
                    <a:pt x="16" y="231"/>
                  </a:moveTo>
                  <a:cubicBezTo>
                    <a:pt x="19" y="236"/>
                    <a:pt x="25" y="234"/>
                    <a:pt x="27" y="228"/>
                  </a:cubicBezTo>
                  <a:cubicBezTo>
                    <a:pt x="29" y="223"/>
                    <a:pt x="35" y="223"/>
                    <a:pt x="39" y="221"/>
                  </a:cubicBezTo>
                  <a:cubicBezTo>
                    <a:pt x="42" y="220"/>
                    <a:pt x="38" y="233"/>
                    <a:pt x="43" y="233"/>
                  </a:cubicBezTo>
                  <a:cubicBezTo>
                    <a:pt x="51" y="228"/>
                    <a:pt x="57" y="219"/>
                    <a:pt x="64" y="212"/>
                  </a:cubicBezTo>
                  <a:cubicBezTo>
                    <a:pt x="68" y="209"/>
                    <a:pt x="71" y="205"/>
                    <a:pt x="71" y="199"/>
                  </a:cubicBezTo>
                  <a:cubicBezTo>
                    <a:pt x="69" y="191"/>
                    <a:pt x="71" y="182"/>
                    <a:pt x="72" y="174"/>
                  </a:cubicBezTo>
                  <a:cubicBezTo>
                    <a:pt x="75" y="164"/>
                    <a:pt x="80" y="154"/>
                    <a:pt x="87" y="149"/>
                  </a:cubicBezTo>
                  <a:cubicBezTo>
                    <a:pt x="92" y="146"/>
                    <a:pt x="97" y="143"/>
                    <a:pt x="97" y="136"/>
                  </a:cubicBezTo>
                  <a:cubicBezTo>
                    <a:pt x="101" y="120"/>
                    <a:pt x="102" y="103"/>
                    <a:pt x="104" y="86"/>
                  </a:cubicBezTo>
                  <a:cubicBezTo>
                    <a:pt x="105" y="76"/>
                    <a:pt x="107" y="66"/>
                    <a:pt x="113" y="58"/>
                  </a:cubicBezTo>
                  <a:cubicBezTo>
                    <a:pt x="113" y="53"/>
                    <a:pt x="117" y="47"/>
                    <a:pt x="115" y="42"/>
                  </a:cubicBezTo>
                  <a:cubicBezTo>
                    <a:pt x="117" y="39"/>
                    <a:pt x="117" y="32"/>
                    <a:pt x="116" y="27"/>
                  </a:cubicBezTo>
                  <a:cubicBezTo>
                    <a:pt x="118" y="21"/>
                    <a:pt x="123" y="15"/>
                    <a:pt x="126" y="10"/>
                  </a:cubicBezTo>
                  <a:cubicBezTo>
                    <a:pt x="131" y="6"/>
                    <a:pt x="137" y="6"/>
                    <a:pt x="141" y="11"/>
                  </a:cubicBezTo>
                  <a:cubicBezTo>
                    <a:pt x="146" y="14"/>
                    <a:pt x="148" y="24"/>
                    <a:pt x="155" y="24"/>
                  </a:cubicBezTo>
                  <a:cubicBezTo>
                    <a:pt x="165" y="25"/>
                    <a:pt x="175" y="30"/>
                    <a:pt x="184" y="31"/>
                  </a:cubicBezTo>
                  <a:cubicBezTo>
                    <a:pt x="189" y="27"/>
                    <a:pt x="188" y="17"/>
                    <a:pt x="194" y="14"/>
                  </a:cubicBezTo>
                  <a:cubicBezTo>
                    <a:pt x="199" y="15"/>
                    <a:pt x="202" y="22"/>
                    <a:pt x="207" y="17"/>
                  </a:cubicBezTo>
                  <a:cubicBezTo>
                    <a:pt x="214" y="13"/>
                    <a:pt x="222" y="7"/>
                    <a:pt x="230" y="11"/>
                  </a:cubicBezTo>
                  <a:cubicBezTo>
                    <a:pt x="235" y="13"/>
                    <a:pt x="239" y="9"/>
                    <a:pt x="238" y="3"/>
                  </a:cubicBezTo>
                  <a:cubicBezTo>
                    <a:pt x="243" y="0"/>
                    <a:pt x="248" y="5"/>
                    <a:pt x="253" y="6"/>
                  </a:cubicBezTo>
                  <a:cubicBezTo>
                    <a:pt x="257" y="8"/>
                    <a:pt x="260" y="12"/>
                    <a:pt x="265" y="8"/>
                  </a:cubicBezTo>
                  <a:cubicBezTo>
                    <a:pt x="268" y="7"/>
                    <a:pt x="273" y="2"/>
                    <a:pt x="275" y="9"/>
                  </a:cubicBezTo>
                  <a:cubicBezTo>
                    <a:pt x="281" y="14"/>
                    <a:pt x="284" y="25"/>
                    <a:pt x="291" y="27"/>
                  </a:cubicBezTo>
                  <a:cubicBezTo>
                    <a:pt x="296" y="27"/>
                    <a:pt x="299" y="18"/>
                    <a:pt x="304" y="21"/>
                  </a:cubicBezTo>
                  <a:cubicBezTo>
                    <a:pt x="307" y="26"/>
                    <a:pt x="310" y="29"/>
                    <a:pt x="313" y="22"/>
                  </a:cubicBezTo>
                  <a:cubicBezTo>
                    <a:pt x="315" y="15"/>
                    <a:pt x="320" y="22"/>
                    <a:pt x="322" y="25"/>
                  </a:cubicBezTo>
                  <a:cubicBezTo>
                    <a:pt x="328" y="31"/>
                    <a:pt x="333" y="38"/>
                    <a:pt x="338" y="45"/>
                  </a:cubicBezTo>
                  <a:cubicBezTo>
                    <a:pt x="338" y="53"/>
                    <a:pt x="336" y="61"/>
                    <a:pt x="336" y="69"/>
                  </a:cubicBezTo>
                  <a:cubicBezTo>
                    <a:pt x="338" y="74"/>
                    <a:pt x="345" y="69"/>
                    <a:pt x="345" y="76"/>
                  </a:cubicBezTo>
                  <a:cubicBezTo>
                    <a:pt x="344" y="84"/>
                    <a:pt x="337" y="87"/>
                    <a:pt x="333" y="93"/>
                  </a:cubicBezTo>
                  <a:cubicBezTo>
                    <a:pt x="327" y="99"/>
                    <a:pt x="318" y="106"/>
                    <a:pt x="318" y="118"/>
                  </a:cubicBezTo>
                  <a:cubicBezTo>
                    <a:pt x="315" y="129"/>
                    <a:pt x="316" y="139"/>
                    <a:pt x="316" y="150"/>
                  </a:cubicBezTo>
                  <a:cubicBezTo>
                    <a:pt x="315" y="157"/>
                    <a:pt x="309" y="159"/>
                    <a:pt x="306" y="164"/>
                  </a:cubicBezTo>
                  <a:cubicBezTo>
                    <a:pt x="305" y="170"/>
                    <a:pt x="302" y="177"/>
                    <a:pt x="302" y="182"/>
                  </a:cubicBezTo>
                  <a:cubicBezTo>
                    <a:pt x="305" y="190"/>
                    <a:pt x="311" y="196"/>
                    <a:pt x="309" y="205"/>
                  </a:cubicBezTo>
                  <a:cubicBezTo>
                    <a:pt x="308" y="211"/>
                    <a:pt x="312" y="217"/>
                    <a:pt x="311" y="224"/>
                  </a:cubicBezTo>
                  <a:cubicBezTo>
                    <a:pt x="311" y="231"/>
                    <a:pt x="310" y="239"/>
                    <a:pt x="312" y="246"/>
                  </a:cubicBezTo>
                  <a:cubicBezTo>
                    <a:pt x="315" y="253"/>
                    <a:pt x="312" y="261"/>
                    <a:pt x="314" y="268"/>
                  </a:cubicBezTo>
                  <a:cubicBezTo>
                    <a:pt x="318" y="277"/>
                    <a:pt x="327" y="282"/>
                    <a:pt x="329" y="293"/>
                  </a:cubicBezTo>
                  <a:cubicBezTo>
                    <a:pt x="331" y="299"/>
                    <a:pt x="333" y="305"/>
                    <a:pt x="335" y="311"/>
                  </a:cubicBezTo>
                  <a:cubicBezTo>
                    <a:pt x="325" y="313"/>
                    <a:pt x="315" y="314"/>
                    <a:pt x="305" y="317"/>
                  </a:cubicBezTo>
                  <a:cubicBezTo>
                    <a:pt x="300" y="321"/>
                    <a:pt x="298" y="328"/>
                    <a:pt x="295" y="334"/>
                  </a:cubicBezTo>
                  <a:cubicBezTo>
                    <a:pt x="294" y="344"/>
                    <a:pt x="298" y="354"/>
                    <a:pt x="297" y="363"/>
                  </a:cubicBezTo>
                  <a:cubicBezTo>
                    <a:pt x="296" y="371"/>
                    <a:pt x="292" y="379"/>
                    <a:pt x="293" y="387"/>
                  </a:cubicBezTo>
                  <a:cubicBezTo>
                    <a:pt x="297" y="394"/>
                    <a:pt x="301" y="402"/>
                    <a:pt x="308" y="405"/>
                  </a:cubicBezTo>
                  <a:cubicBezTo>
                    <a:pt x="312" y="407"/>
                    <a:pt x="314" y="397"/>
                    <a:pt x="318" y="399"/>
                  </a:cubicBezTo>
                  <a:cubicBezTo>
                    <a:pt x="320" y="406"/>
                    <a:pt x="319" y="415"/>
                    <a:pt x="319" y="423"/>
                  </a:cubicBezTo>
                  <a:cubicBezTo>
                    <a:pt x="321" y="431"/>
                    <a:pt x="315" y="428"/>
                    <a:pt x="311" y="428"/>
                  </a:cubicBezTo>
                  <a:cubicBezTo>
                    <a:pt x="306" y="428"/>
                    <a:pt x="301" y="427"/>
                    <a:pt x="300" y="421"/>
                  </a:cubicBezTo>
                  <a:cubicBezTo>
                    <a:pt x="296" y="412"/>
                    <a:pt x="290" y="405"/>
                    <a:pt x="282" y="403"/>
                  </a:cubicBezTo>
                  <a:cubicBezTo>
                    <a:pt x="275" y="401"/>
                    <a:pt x="274" y="391"/>
                    <a:pt x="271" y="385"/>
                  </a:cubicBezTo>
                  <a:cubicBezTo>
                    <a:pt x="268" y="390"/>
                    <a:pt x="265" y="399"/>
                    <a:pt x="260" y="396"/>
                  </a:cubicBezTo>
                  <a:cubicBezTo>
                    <a:pt x="253" y="394"/>
                    <a:pt x="246" y="393"/>
                    <a:pt x="240" y="388"/>
                  </a:cubicBezTo>
                  <a:cubicBezTo>
                    <a:pt x="238" y="385"/>
                    <a:pt x="237" y="376"/>
                    <a:pt x="232" y="380"/>
                  </a:cubicBezTo>
                  <a:cubicBezTo>
                    <a:pt x="229" y="381"/>
                    <a:pt x="223" y="385"/>
                    <a:pt x="222" y="378"/>
                  </a:cubicBezTo>
                  <a:cubicBezTo>
                    <a:pt x="218" y="372"/>
                    <a:pt x="211" y="374"/>
                    <a:pt x="205" y="372"/>
                  </a:cubicBezTo>
                  <a:cubicBezTo>
                    <a:pt x="198" y="371"/>
                    <a:pt x="191" y="377"/>
                    <a:pt x="183" y="376"/>
                  </a:cubicBezTo>
                  <a:cubicBezTo>
                    <a:pt x="179" y="372"/>
                    <a:pt x="184" y="364"/>
                    <a:pt x="183" y="359"/>
                  </a:cubicBezTo>
                  <a:cubicBezTo>
                    <a:pt x="182" y="350"/>
                    <a:pt x="174" y="345"/>
                    <a:pt x="173" y="336"/>
                  </a:cubicBezTo>
                  <a:cubicBezTo>
                    <a:pt x="176" y="326"/>
                    <a:pt x="178" y="313"/>
                    <a:pt x="172" y="303"/>
                  </a:cubicBezTo>
                  <a:cubicBezTo>
                    <a:pt x="172" y="298"/>
                    <a:pt x="177" y="292"/>
                    <a:pt x="173" y="290"/>
                  </a:cubicBezTo>
                  <a:cubicBezTo>
                    <a:pt x="166" y="288"/>
                    <a:pt x="160" y="291"/>
                    <a:pt x="154" y="290"/>
                  </a:cubicBezTo>
                  <a:cubicBezTo>
                    <a:pt x="152" y="286"/>
                    <a:pt x="153" y="279"/>
                    <a:pt x="147" y="282"/>
                  </a:cubicBezTo>
                  <a:cubicBezTo>
                    <a:pt x="143" y="282"/>
                    <a:pt x="138" y="282"/>
                    <a:pt x="134" y="282"/>
                  </a:cubicBezTo>
                  <a:cubicBezTo>
                    <a:pt x="133" y="288"/>
                    <a:pt x="134" y="293"/>
                    <a:pt x="132" y="299"/>
                  </a:cubicBezTo>
                  <a:cubicBezTo>
                    <a:pt x="132" y="306"/>
                    <a:pt x="127" y="306"/>
                    <a:pt x="123" y="305"/>
                  </a:cubicBezTo>
                  <a:cubicBezTo>
                    <a:pt x="117" y="304"/>
                    <a:pt x="112" y="304"/>
                    <a:pt x="107" y="306"/>
                  </a:cubicBezTo>
                  <a:cubicBezTo>
                    <a:pt x="103" y="307"/>
                    <a:pt x="97" y="308"/>
                    <a:pt x="94" y="302"/>
                  </a:cubicBezTo>
                  <a:cubicBezTo>
                    <a:pt x="88" y="292"/>
                    <a:pt x="84" y="281"/>
                    <a:pt x="82" y="269"/>
                  </a:cubicBezTo>
                  <a:cubicBezTo>
                    <a:pt x="82" y="264"/>
                    <a:pt x="81" y="257"/>
                    <a:pt x="76" y="258"/>
                  </a:cubicBezTo>
                  <a:cubicBezTo>
                    <a:pt x="62" y="258"/>
                    <a:pt x="48" y="259"/>
                    <a:pt x="34" y="257"/>
                  </a:cubicBezTo>
                  <a:cubicBezTo>
                    <a:pt x="27" y="257"/>
                    <a:pt x="21" y="259"/>
                    <a:pt x="14" y="260"/>
                  </a:cubicBezTo>
                  <a:cubicBezTo>
                    <a:pt x="11" y="261"/>
                    <a:pt x="5" y="266"/>
                    <a:pt x="3" y="261"/>
                  </a:cubicBezTo>
                  <a:cubicBezTo>
                    <a:pt x="0" y="255"/>
                    <a:pt x="2" y="251"/>
                    <a:pt x="7" y="250"/>
                  </a:cubicBezTo>
                  <a:cubicBezTo>
                    <a:pt x="8" y="245"/>
                    <a:pt x="7" y="238"/>
                    <a:pt x="11" y="236"/>
                  </a:cubicBezTo>
                  <a:cubicBezTo>
                    <a:pt x="13" y="235"/>
                    <a:pt x="15" y="232"/>
                    <a:pt x="16" y="231"/>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84" name="Freeform 405">
              <a:extLst>
                <a:ext uri="{FF2B5EF4-FFF2-40B4-BE49-F238E27FC236}">
                  <a16:creationId xmlns:a16="http://schemas.microsoft.com/office/drawing/2014/main" id="{D669514A-44CE-4B51-A6E5-13571C045ED6}"/>
                </a:ext>
              </a:extLst>
            </p:cNvPr>
            <p:cNvSpPr>
              <a:spLocks/>
            </p:cNvSpPr>
            <p:nvPr/>
          </p:nvSpPr>
          <p:spPr bwMode="auto">
            <a:xfrm>
              <a:off x="2778617" y="4268998"/>
              <a:ext cx="104440" cy="115433"/>
            </a:xfrm>
            <a:custGeom>
              <a:avLst/>
              <a:gdLst/>
              <a:ahLst/>
              <a:cxnLst>
                <a:cxn ang="0">
                  <a:pos x="25" y="213"/>
                </a:cxn>
                <a:cxn ang="0">
                  <a:pos x="2" y="184"/>
                </a:cxn>
                <a:cxn ang="0">
                  <a:pos x="1" y="135"/>
                </a:cxn>
                <a:cxn ang="0">
                  <a:pos x="2" y="109"/>
                </a:cxn>
                <a:cxn ang="0">
                  <a:pos x="34" y="108"/>
                </a:cxn>
                <a:cxn ang="0">
                  <a:pos x="40" y="93"/>
                </a:cxn>
                <a:cxn ang="0">
                  <a:pos x="36" y="79"/>
                </a:cxn>
                <a:cxn ang="0">
                  <a:pos x="37" y="62"/>
                </a:cxn>
                <a:cxn ang="0">
                  <a:pos x="47" y="71"/>
                </a:cxn>
                <a:cxn ang="0">
                  <a:pos x="60" y="68"/>
                </a:cxn>
                <a:cxn ang="0">
                  <a:pos x="69" y="80"/>
                </a:cxn>
                <a:cxn ang="0">
                  <a:pos x="87" y="85"/>
                </a:cxn>
                <a:cxn ang="0">
                  <a:pos x="95" y="75"/>
                </a:cxn>
                <a:cxn ang="0">
                  <a:pos x="107" y="93"/>
                </a:cxn>
                <a:cxn ang="0">
                  <a:pos x="126" y="114"/>
                </a:cxn>
                <a:cxn ang="0">
                  <a:pos x="143" y="118"/>
                </a:cxn>
                <a:cxn ang="0">
                  <a:pos x="142" y="89"/>
                </a:cxn>
                <a:cxn ang="0">
                  <a:pos x="132" y="94"/>
                </a:cxn>
                <a:cxn ang="0">
                  <a:pos x="119" y="79"/>
                </a:cxn>
                <a:cxn ang="0">
                  <a:pos x="120" y="59"/>
                </a:cxn>
                <a:cxn ang="0">
                  <a:pos x="121" y="42"/>
                </a:cxn>
                <a:cxn ang="0">
                  <a:pos x="122" y="17"/>
                </a:cxn>
                <a:cxn ang="0">
                  <a:pos x="134" y="5"/>
                </a:cxn>
                <a:cxn ang="0">
                  <a:pos x="159" y="0"/>
                </a:cxn>
                <a:cxn ang="0">
                  <a:pos x="173" y="12"/>
                </a:cxn>
                <a:cxn ang="0">
                  <a:pos x="202" y="27"/>
                </a:cxn>
                <a:cxn ang="0">
                  <a:pos x="213" y="51"/>
                </a:cxn>
                <a:cxn ang="0">
                  <a:pos x="206" y="62"/>
                </a:cxn>
                <a:cxn ang="0">
                  <a:pos x="206" y="87"/>
                </a:cxn>
                <a:cxn ang="0">
                  <a:pos x="210" y="96"/>
                </a:cxn>
                <a:cxn ang="0">
                  <a:pos x="199" y="105"/>
                </a:cxn>
                <a:cxn ang="0">
                  <a:pos x="196" y="121"/>
                </a:cxn>
                <a:cxn ang="0">
                  <a:pos x="201" y="132"/>
                </a:cxn>
                <a:cxn ang="0">
                  <a:pos x="169" y="147"/>
                </a:cxn>
                <a:cxn ang="0">
                  <a:pos x="152" y="153"/>
                </a:cxn>
                <a:cxn ang="0">
                  <a:pos x="153" y="168"/>
                </a:cxn>
                <a:cxn ang="0">
                  <a:pos x="128" y="180"/>
                </a:cxn>
                <a:cxn ang="0">
                  <a:pos x="122" y="190"/>
                </a:cxn>
                <a:cxn ang="0">
                  <a:pos x="107" y="198"/>
                </a:cxn>
                <a:cxn ang="0">
                  <a:pos x="90" y="223"/>
                </a:cxn>
                <a:cxn ang="0">
                  <a:pos x="78" y="219"/>
                </a:cxn>
                <a:cxn ang="0">
                  <a:pos x="64" y="222"/>
                </a:cxn>
                <a:cxn ang="0">
                  <a:pos x="52" y="212"/>
                </a:cxn>
                <a:cxn ang="0">
                  <a:pos x="40" y="209"/>
                </a:cxn>
                <a:cxn ang="0">
                  <a:pos x="25" y="213"/>
                </a:cxn>
              </a:cxnLst>
              <a:rect l="0" t="0" r="r" b="b"/>
              <a:pathLst>
                <a:path w="215" h="226">
                  <a:moveTo>
                    <a:pt x="25" y="213"/>
                  </a:moveTo>
                  <a:cubicBezTo>
                    <a:pt x="17" y="203"/>
                    <a:pt x="9" y="194"/>
                    <a:pt x="2" y="184"/>
                  </a:cubicBezTo>
                  <a:cubicBezTo>
                    <a:pt x="0" y="168"/>
                    <a:pt x="2" y="151"/>
                    <a:pt x="1" y="135"/>
                  </a:cubicBezTo>
                  <a:cubicBezTo>
                    <a:pt x="1" y="126"/>
                    <a:pt x="1" y="117"/>
                    <a:pt x="2" y="109"/>
                  </a:cubicBezTo>
                  <a:cubicBezTo>
                    <a:pt x="12" y="108"/>
                    <a:pt x="24" y="108"/>
                    <a:pt x="34" y="108"/>
                  </a:cubicBezTo>
                  <a:cubicBezTo>
                    <a:pt x="34" y="102"/>
                    <a:pt x="39" y="99"/>
                    <a:pt x="40" y="93"/>
                  </a:cubicBezTo>
                  <a:cubicBezTo>
                    <a:pt x="39" y="88"/>
                    <a:pt x="36" y="85"/>
                    <a:pt x="36" y="79"/>
                  </a:cubicBezTo>
                  <a:cubicBezTo>
                    <a:pt x="35" y="73"/>
                    <a:pt x="37" y="68"/>
                    <a:pt x="37" y="62"/>
                  </a:cubicBezTo>
                  <a:cubicBezTo>
                    <a:pt x="42" y="62"/>
                    <a:pt x="46" y="65"/>
                    <a:pt x="47" y="71"/>
                  </a:cubicBezTo>
                  <a:cubicBezTo>
                    <a:pt x="51" y="72"/>
                    <a:pt x="56" y="69"/>
                    <a:pt x="60" y="68"/>
                  </a:cubicBezTo>
                  <a:cubicBezTo>
                    <a:pt x="62" y="73"/>
                    <a:pt x="63" y="80"/>
                    <a:pt x="69" y="80"/>
                  </a:cubicBezTo>
                  <a:cubicBezTo>
                    <a:pt x="75" y="82"/>
                    <a:pt x="81" y="84"/>
                    <a:pt x="87" y="85"/>
                  </a:cubicBezTo>
                  <a:cubicBezTo>
                    <a:pt x="91" y="84"/>
                    <a:pt x="93" y="75"/>
                    <a:pt x="95" y="75"/>
                  </a:cubicBezTo>
                  <a:cubicBezTo>
                    <a:pt x="98" y="82"/>
                    <a:pt x="100" y="92"/>
                    <a:pt x="107" y="93"/>
                  </a:cubicBezTo>
                  <a:cubicBezTo>
                    <a:pt x="116" y="95"/>
                    <a:pt x="122" y="105"/>
                    <a:pt x="126" y="114"/>
                  </a:cubicBezTo>
                  <a:cubicBezTo>
                    <a:pt x="131" y="119"/>
                    <a:pt x="137" y="117"/>
                    <a:pt x="143" y="118"/>
                  </a:cubicBezTo>
                  <a:cubicBezTo>
                    <a:pt x="143" y="108"/>
                    <a:pt x="143" y="98"/>
                    <a:pt x="142" y="89"/>
                  </a:cubicBezTo>
                  <a:cubicBezTo>
                    <a:pt x="139" y="85"/>
                    <a:pt x="137" y="96"/>
                    <a:pt x="132" y="94"/>
                  </a:cubicBezTo>
                  <a:cubicBezTo>
                    <a:pt x="126" y="92"/>
                    <a:pt x="123" y="85"/>
                    <a:pt x="119" y="79"/>
                  </a:cubicBezTo>
                  <a:cubicBezTo>
                    <a:pt x="114" y="74"/>
                    <a:pt x="119" y="66"/>
                    <a:pt x="120" y="59"/>
                  </a:cubicBezTo>
                  <a:cubicBezTo>
                    <a:pt x="122" y="54"/>
                    <a:pt x="122" y="48"/>
                    <a:pt x="121" y="42"/>
                  </a:cubicBezTo>
                  <a:cubicBezTo>
                    <a:pt x="120" y="34"/>
                    <a:pt x="117" y="24"/>
                    <a:pt x="122" y="17"/>
                  </a:cubicBezTo>
                  <a:cubicBezTo>
                    <a:pt x="124" y="12"/>
                    <a:pt x="128" y="4"/>
                    <a:pt x="134" y="5"/>
                  </a:cubicBezTo>
                  <a:cubicBezTo>
                    <a:pt x="142" y="3"/>
                    <a:pt x="150" y="1"/>
                    <a:pt x="159" y="0"/>
                  </a:cubicBezTo>
                  <a:cubicBezTo>
                    <a:pt x="163" y="5"/>
                    <a:pt x="167" y="10"/>
                    <a:pt x="173" y="12"/>
                  </a:cubicBezTo>
                  <a:cubicBezTo>
                    <a:pt x="182" y="18"/>
                    <a:pt x="193" y="21"/>
                    <a:pt x="202" y="27"/>
                  </a:cubicBezTo>
                  <a:cubicBezTo>
                    <a:pt x="207" y="34"/>
                    <a:pt x="211" y="42"/>
                    <a:pt x="213" y="51"/>
                  </a:cubicBezTo>
                  <a:cubicBezTo>
                    <a:pt x="213" y="57"/>
                    <a:pt x="204" y="55"/>
                    <a:pt x="206" y="62"/>
                  </a:cubicBezTo>
                  <a:cubicBezTo>
                    <a:pt x="206" y="70"/>
                    <a:pt x="204" y="79"/>
                    <a:pt x="206" y="87"/>
                  </a:cubicBezTo>
                  <a:cubicBezTo>
                    <a:pt x="208" y="89"/>
                    <a:pt x="215" y="92"/>
                    <a:pt x="210" y="96"/>
                  </a:cubicBezTo>
                  <a:cubicBezTo>
                    <a:pt x="207" y="100"/>
                    <a:pt x="199" y="98"/>
                    <a:pt x="199" y="105"/>
                  </a:cubicBezTo>
                  <a:cubicBezTo>
                    <a:pt x="199" y="111"/>
                    <a:pt x="197" y="116"/>
                    <a:pt x="196" y="121"/>
                  </a:cubicBezTo>
                  <a:cubicBezTo>
                    <a:pt x="195" y="127"/>
                    <a:pt x="205" y="131"/>
                    <a:pt x="201" y="132"/>
                  </a:cubicBezTo>
                  <a:cubicBezTo>
                    <a:pt x="191" y="138"/>
                    <a:pt x="180" y="141"/>
                    <a:pt x="169" y="147"/>
                  </a:cubicBezTo>
                  <a:cubicBezTo>
                    <a:pt x="164" y="149"/>
                    <a:pt x="157" y="150"/>
                    <a:pt x="152" y="153"/>
                  </a:cubicBezTo>
                  <a:cubicBezTo>
                    <a:pt x="151" y="158"/>
                    <a:pt x="155" y="165"/>
                    <a:pt x="153" y="168"/>
                  </a:cubicBezTo>
                  <a:cubicBezTo>
                    <a:pt x="144" y="165"/>
                    <a:pt x="132" y="168"/>
                    <a:pt x="128" y="180"/>
                  </a:cubicBezTo>
                  <a:cubicBezTo>
                    <a:pt x="128" y="185"/>
                    <a:pt x="127" y="191"/>
                    <a:pt x="122" y="190"/>
                  </a:cubicBezTo>
                  <a:cubicBezTo>
                    <a:pt x="116" y="190"/>
                    <a:pt x="110" y="192"/>
                    <a:pt x="107" y="198"/>
                  </a:cubicBezTo>
                  <a:cubicBezTo>
                    <a:pt x="101" y="206"/>
                    <a:pt x="96" y="216"/>
                    <a:pt x="90" y="223"/>
                  </a:cubicBezTo>
                  <a:cubicBezTo>
                    <a:pt x="86" y="224"/>
                    <a:pt x="81" y="223"/>
                    <a:pt x="78" y="219"/>
                  </a:cubicBezTo>
                  <a:cubicBezTo>
                    <a:pt x="73" y="221"/>
                    <a:pt x="69" y="226"/>
                    <a:pt x="64" y="222"/>
                  </a:cubicBezTo>
                  <a:cubicBezTo>
                    <a:pt x="59" y="220"/>
                    <a:pt x="56" y="215"/>
                    <a:pt x="52" y="212"/>
                  </a:cubicBezTo>
                  <a:cubicBezTo>
                    <a:pt x="48" y="211"/>
                    <a:pt x="43" y="212"/>
                    <a:pt x="40" y="209"/>
                  </a:cubicBezTo>
                  <a:cubicBezTo>
                    <a:pt x="35" y="211"/>
                    <a:pt x="29" y="212"/>
                    <a:pt x="25" y="213"/>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85" name="Freeform 406">
              <a:extLst>
                <a:ext uri="{FF2B5EF4-FFF2-40B4-BE49-F238E27FC236}">
                  <a16:creationId xmlns:a16="http://schemas.microsoft.com/office/drawing/2014/main" id="{494EF8A5-ADF3-4F29-B714-0AF1FCE20F38}"/>
                </a:ext>
              </a:extLst>
            </p:cNvPr>
            <p:cNvSpPr>
              <a:spLocks noEditPoints="1"/>
            </p:cNvSpPr>
            <p:nvPr/>
          </p:nvSpPr>
          <p:spPr bwMode="auto">
            <a:xfrm>
              <a:off x="2687004" y="4221359"/>
              <a:ext cx="111769" cy="163072"/>
            </a:xfrm>
            <a:custGeom>
              <a:avLst/>
              <a:gdLst/>
              <a:ahLst/>
              <a:cxnLst>
                <a:cxn ang="0">
                  <a:pos x="4" y="11"/>
                </a:cxn>
                <a:cxn ang="0">
                  <a:pos x="16" y="0"/>
                </a:cxn>
                <a:cxn ang="0">
                  <a:pos x="17" y="11"/>
                </a:cxn>
                <a:cxn ang="0">
                  <a:pos x="13" y="25"/>
                </a:cxn>
                <a:cxn ang="0">
                  <a:pos x="8" y="20"/>
                </a:cxn>
                <a:cxn ang="0">
                  <a:pos x="4" y="11"/>
                </a:cxn>
                <a:cxn ang="0">
                  <a:pos x="10" y="38"/>
                </a:cxn>
                <a:cxn ang="0">
                  <a:pos x="27" y="34"/>
                </a:cxn>
                <a:cxn ang="0">
                  <a:pos x="71" y="33"/>
                </a:cxn>
                <a:cxn ang="0">
                  <a:pos x="86" y="35"/>
                </a:cxn>
                <a:cxn ang="0">
                  <a:pos x="91" y="56"/>
                </a:cxn>
                <a:cxn ang="0">
                  <a:pos x="105" y="82"/>
                </a:cxn>
                <a:cxn ang="0">
                  <a:pos x="122" y="79"/>
                </a:cxn>
                <a:cxn ang="0">
                  <a:pos x="136" y="80"/>
                </a:cxn>
                <a:cxn ang="0">
                  <a:pos x="140" y="60"/>
                </a:cxn>
                <a:cxn ang="0">
                  <a:pos x="150" y="57"/>
                </a:cxn>
                <a:cxn ang="0">
                  <a:pos x="158" y="63"/>
                </a:cxn>
                <a:cxn ang="0">
                  <a:pos x="170" y="65"/>
                </a:cxn>
                <a:cxn ang="0">
                  <a:pos x="180" y="69"/>
                </a:cxn>
                <a:cxn ang="0">
                  <a:pos x="181" y="83"/>
                </a:cxn>
                <a:cxn ang="0">
                  <a:pos x="179" y="112"/>
                </a:cxn>
                <a:cxn ang="0">
                  <a:pos x="189" y="137"/>
                </a:cxn>
                <a:cxn ang="0">
                  <a:pos x="190" y="151"/>
                </a:cxn>
                <a:cxn ang="0">
                  <a:pos x="214" y="148"/>
                </a:cxn>
                <a:cxn ang="0">
                  <a:pos x="218" y="157"/>
                </a:cxn>
                <a:cxn ang="0">
                  <a:pos x="220" y="174"/>
                </a:cxn>
                <a:cxn ang="0">
                  <a:pos x="218" y="187"/>
                </a:cxn>
                <a:cxn ang="0">
                  <a:pos x="208" y="194"/>
                </a:cxn>
                <a:cxn ang="0">
                  <a:pos x="184" y="195"/>
                </a:cxn>
                <a:cxn ang="0">
                  <a:pos x="183" y="260"/>
                </a:cxn>
                <a:cxn ang="0">
                  <a:pos x="190" y="278"/>
                </a:cxn>
                <a:cxn ang="0">
                  <a:pos x="207" y="299"/>
                </a:cxn>
                <a:cxn ang="0">
                  <a:pos x="173" y="307"/>
                </a:cxn>
                <a:cxn ang="0">
                  <a:pos x="153" y="304"/>
                </a:cxn>
                <a:cxn ang="0">
                  <a:pos x="125" y="302"/>
                </a:cxn>
                <a:cxn ang="0">
                  <a:pos x="115" y="294"/>
                </a:cxn>
                <a:cxn ang="0">
                  <a:pos x="40" y="294"/>
                </a:cxn>
                <a:cxn ang="0">
                  <a:pos x="28" y="284"/>
                </a:cxn>
                <a:cxn ang="0">
                  <a:pos x="11" y="293"/>
                </a:cxn>
                <a:cxn ang="0">
                  <a:pos x="0" y="292"/>
                </a:cxn>
                <a:cxn ang="0">
                  <a:pos x="0" y="258"/>
                </a:cxn>
                <a:cxn ang="0">
                  <a:pos x="10" y="221"/>
                </a:cxn>
                <a:cxn ang="0">
                  <a:pos x="19" y="197"/>
                </a:cxn>
                <a:cxn ang="0">
                  <a:pos x="28" y="185"/>
                </a:cxn>
                <a:cxn ang="0">
                  <a:pos x="33" y="132"/>
                </a:cxn>
                <a:cxn ang="0">
                  <a:pos x="24" y="108"/>
                </a:cxn>
                <a:cxn ang="0">
                  <a:pos x="30" y="93"/>
                </a:cxn>
                <a:cxn ang="0">
                  <a:pos x="20" y="61"/>
                </a:cxn>
                <a:cxn ang="0">
                  <a:pos x="10" y="38"/>
                </a:cxn>
              </a:cxnLst>
              <a:rect l="0" t="0" r="r" b="b"/>
              <a:pathLst>
                <a:path w="224" h="310">
                  <a:moveTo>
                    <a:pt x="4" y="11"/>
                  </a:moveTo>
                  <a:cubicBezTo>
                    <a:pt x="8" y="8"/>
                    <a:pt x="12" y="2"/>
                    <a:pt x="16" y="0"/>
                  </a:cubicBezTo>
                  <a:cubicBezTo>
                    <a:pt x="22" y="4"/>
                    <a:pt x="23" y="7"/>
                    <a:pt x="17" y="11"/>
                  </a:cubicBezTo>
                  <a:cubicBezTo>
                    <a:pt x="13" y="13"/>
                    <a:pt x="14" y="20"/>
                    <a:pt x="13" y="25"/>
                  </a:cubicBezTo>
                  <a:cubicBezTo>
                    <a:pt x="7" y="29"/>
                    <a:pt x="8" y="27"/>
                    <a:pt x="8" y="20"/>
                  </a:cubicBezTo>
                  <a:cubicBezTo>
                    <a:pt x="7" y="17"/>
                    <a:pt x="5" y="14"/>
                    <a:pt x="4" y="11"/>
                  </a:cubicBezTo>
                  <a:close/>
                  <a:moveTo>
                    <a:pt x="10" y="38"/>
                  </a:moveTo>
                  <a:cubicBezTo>
                    <a:pt x="16" y="39"/>
                    <a:pt x="21" y="33"/>
                    <a:pt x="27" y="34"/>
                  </a:cubicBezTo>
                  <a:cubicBezTo>
                    <a:pt x="41" y="30"/>
                    <a:pt x="56" y="35"/>
                    <a:pt x="71" y="33"/>
                  </a:cubicBezTo>
                  <a:cubicBezTo>
                    <a:pt x="76" y="34"/>
                    <a:pt x="82" y="31"/>
                    <a:pt x="86" y="35"/>
                  </a:cubicBezTo>
                  <a:cubicBezTo>
                    <a:pt x="88" y="42"/>
                    <a:pt x="88" y="49"/>
                    <a:pt x="91" y="56"/>
                  </a:cubicBezTo>
                  <a:cubicBezTo>
                    <a:pt x="94" y="66"/>
                    <a:pt x="98" y="76"/>
                    <a:pt x="105" y="82"/>
                  </a:cubicBezTo>
                  <a:cubicBezTo>
                    <a:pt x="111" y="83"/>
                    <a:pt x="116" y="80"/>
                    <a:pt x="122" y="79"/>
                  </a:cubicBezTo>
                  <a:cubicBezTo>
                    <a:pt x="126" y="80"/>
                    <a:pt x="131" y="80"/>
                    <a:pt x="136" y="80"/>
                  </a:cubicBezTo>
                  <a:cubicBezTo>
                    <a:pt x="138" y="74"/>
                    <a:pt x="140" y="67"/>
                    <a:pt x="140" y="60"/>
                  </a:cubicBezTo>
                  <a:cubicBezTo>
                    <a:pt x="140" y="54"/>
                    <a:pt x="147" y="58"/>
                    <a:pt x="150" y="57"/>
                  </a:cubicBezTo>
                  <a:cubicBezTo>
                    <a:pt x="154" y="56"/>
                    <a:pt x="161" y="56"/>
                    <a:pt x="158" y="63"/>
                  </a:cubicBezTo>
                  <a:cubicBezTo>
                    <a:pt x="161" y="67"/>
                    <a:pt x="166" y="64"/>
                    <a:pt x="170" y="65"/>
                  </a:cubicBezTo>
                  <a:cubicBezTo>
                    <a:pt x="173" y="65"/>
                    <a:pt x="181" y="62"/>
                    <a:pt x="180" y="69"/>
                  </a:cubicBezTo>
                  <a:cubicBezTo>
                    <a:pt x="179" y="74"/>
                    <a:pt x="178" y="79"/>
                    <a:pt x="181" y="83"/>
                  </a:cubicBezTo>
                  <a:cubicBezTo>
                    <a:pt x="183" y="93"/>
                    <a:pt x="181" y="103"/>
                    <a:pt x="179" y="112"/>
                  </a:cubicBezTo>
                  <a:cubicBezTo>
                    <a:pt x="181" y="121"/>
                    <a:pt x="191" y="127"/>
                    <a:pt x="189" y="137"/>
                  </a:cubicBezTo>
                  <a:cubicBezTo>
                    <a:pt x="189" y="142"/>
                    <a:pt x="185" y="149"/>
                    <a:pt x="190" y="151"/>
                  </a:cubicBezTo>
                  <a:cubicBezTo>
                    <a:pt x="198" y="151"/>
                    <a:pt x="206" y="145"/>
                    <a:pt x="214" y="148"/>
                  </a:cubicBezTo>
                  <a:cubicBezTo>
                    <a:pt x="220" y="146"/>
                    <a:pt x="220" y="151"/>
                    <a:pt x="218" y="157"/>
                  </a:cubicBezTo>
                  <a:cubicBezTo>
                    <a:pt x="217" y="163"/>
                    <a:pt x="218" y="170"/>
                    <a:pt x="220" y="174"/>
                  </a:cubicBezTo>
                  <a:cubicBezTo>
                    <a:pt x="224" y="178"/>
                    <a:pt x="221" y="184"/>
                    <a:pt x="218" y="187"/>
                  </a:cubicBezTo>
                  <a:cubicBezTo>
                    <a:pt x="218" y="195"/>
                    <a:pt x="213" y="194"/>
                    <a:pt x="208" y="194"/>
                  </a:cubicBezTo>
                  <a:cubicBezTo>
                    <a:pt x="200" y="194"/>
                    <a:pt x="192" y="194"/>
                    <a:pt x="184" y="195"/>
                  </a:cubicBezTo>
                  <a:cubicBezTo>
                    <a:pt x="183" y="216"/>
                    <a:pt x="183" y="238"/>
                    <a:pt x="183" y="260"/>
                  </a:cubicBezTo>
                  <a:cubicBezTo>
                    <a:pt x="182" y="268"/>
                    <a:pt x="186" y="274"/>
                    <a:pt x="190" y="278"/>
                  </a:cubicBezTo>
                  <a:cubicBezTo>
                    <a:pt x="196" y="285"/>
                    <a:pt x="201" y="292"/>
                    <a:pt x="207" y="299"/>
                  </a:cubicBezTo>
                  <a:cubicBezTo>
                    <a:pt x="195" y="302"/>
                    <a:pt x="184" y="305"/>
                    <a:pt x="173" y="307"/>
                  </a:cubicBezTo>
                  <a:cubicBezTo>
                    <a:pt x="167" y="305"/>
                    <a:pt x="159" y="310"/>
                    <a:pt x="153" y="304"/>
                  </a:cubicBezTo>
                  <a:cubicBezTo>
                    <a:pt x="144" y="303"/>
                    <a:pt x="134" y="306"/>
                    <a:pt x="125" y="302"/>
                  </a:cubicBezTo>
                  <a:cubicBezTo>
                    <a:pt x="122" y="299"/>
                    <a:pt x="120" y="293"/>
                    <a:pt x="115" y="294"/>
                  </a:cubicBezTo>
                  <a:cubicBezTo>
                    <a:pt x="90" y="294"/>
                    <a:pt x="65" y="294"/>
                    <a:pt x="40" y="294"/>
                  </a:cubicBezTo>
                  <a:cubicBezTo>
                    <a:pt x="35" y="294"/>
                    <a:pt x="31" y="288"/>
                    <a:pt x="28" y="284"/>
                  </a:cubicBezTo>
                  <a:cubicBezTo>
                    <a:pt x="21" y="283"/>
                    <a:pt x="16" y="289"/>
                    <a:pt x="11" y="293"/>
                  </a:cubicBezTo>
                  <a:cubicBezTo>
                    <a:pt x="7" y="290"/>
                    <a:pt x="3" y="286"/>
                    <a:pt x="0" y="292"/>
                  </a:cubicBezTo>
                  <a:cubicBezTo>
                    <a:pt x="0" y="280"/>
                    <a:pt x="0" y="269"/>
                    <a:pt x="0" y="258"/>
                  </a:cubicBezTo>
                  <a:cubicBezTo>
                    <a:pt x="9" y="250"/>
                    <a:pt x="8" y="234"/>
                    <a:pt x="10" y="221"/>
                  </a:cubicBezTo>
                  <a:cubicBezTo>
                    <a:pt x="12" y="212"/>
                    <a:pt x="13" y="203"/>
                    <a:pt x="19" y="197"/>
                  </a:cubicBezTo>
                  <a:cubicBezTo>
                    <a:pt x="20" y="191"/>
                    <a:pt x="23" y="186"/>
                    <a:pt x="28" y="185"/>
                  </a:cubicBezTo>
                  <a:cubicBezTo>
                    <a:pt x="38" y="171"/>
                    <a:pt x="39" y="149"/>
                    <a:pt x="33" y="132"/>
                  </a:cubicBezTo>
                  <a:cubicBezTo>
                    <a:pt x="29" y="124"/>
                    <a:pt x="24" y="117"/>
                    <a:pt x="24" y="108"/>
                  </a:cubicBezTo>
                  <a:cubicBezTo>
                    <a:pt x="24" y="101"/>
                    <a:pt x="31" y="100"/>
                    <a:pt x="30" y="93"/>
                  </a:cubicBezTo>
                  <a:cubicBezTo>
                    <a:pt x="31" y="80"/>
                    <a:pt x="20" y="73"/>
                    <a:pt x="20" y="61"/>
                  </a:cubicBezTo>
                  <a:cubicBezTo>
                    <a:pt x="19" y="52"/>
                    <a:pt x="13" y="46"/>
                    <a:pt x="10" y="38"/>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86" name="Freeform 407">
              <a:extLst>
                <a:ext uri="{FF2B5EF4-FFF2-40B4-BE49-F238E27FC236}">
                  <a16:creationId xmlns:a16="http://schemas.microsoft.com/office/drawing/2014/main" id="{964F12CC-8D0E-45DA-8B04-37EB864C44AC}"/>
                </a:ext>
              </a:extLst>
            </p:cNvPr>
            <p:cNvSpPr>
              <a:spLocks/>
            </p:cNvSpPr>
            <p:nvPr/>
          </p:nvSpPr>
          <p:spPr bwMode="auto">
            <a:xfrm>
              <a:off x="2846412" y="4122417"/>
              <a:ext cx="47639" cy="65962"/>
            </a:xfrm>
            <a:custGeom>
              <a:avLst/>
              <a:gdLst/>
              <a:ahLst/>
              <a:cxnLst>
                <a:cxn ang="0">
                  <a:pos x="0" y="124"/>
                </a:cxn>
                <a:cxn ang="0">
                  <a:pos x="2" y="102"/>
                </a:cxn>
                <a:cxn ang="0">
                  <a:pos x="5" y="80"/>
                </a:cxn>
                <a:cxn ang="0">
                  <a:pos x="26" y="55"/>
                </a:cxn>
                <a:cxn ang="0">
                  <a:pos x="29" y="41"/>
                </a:cxn>
                <a:cxn ang="0">
                  <a:pos x="22" y="33"/>
                </a:cxn>
                <a:cxn ang="0">
                  <a:pos x="23" y="13"/>
                </a:cxn>
                <a:cxn ang="0">
                  <a:pos x="32" y="8"/>
                </a:cxn>
                <a:cxn ang="0">
                  <a:pos x="52" y="9"/>
                </a:cxn>
                <a:cxn ang="0">
                  <a:pos x="68" y="9"/>
                </a:cxn>
                <a:cxn ang="0">
                  <a:pos x="81" y="0"/>
                </a:cxn>
                <a:cxn ang="0">
                  <a:pos x="88" y="16"/>
                </a:cxn>
                <a:cxn ang="0">
                  <a:pos x="100" y="51"/>
                </a:cxn>
                <a:cxn ang="0">
                  <a:pos x="82" y="83"/>
                </a:cxn>
                <a:cxn ang="0">
                  <a:pos x="68" y="117"/>
                </a:cxn>
                <a:cxn ang="0">
                  <a:pos x="17" y="118"/>
                </a:cxn>
                <a:cxn ang="0">
                  <a:pos x="5" y="126"/>
                </a:cxn>
                <a:cxn ang="0">
                  <a:pos x="0" y="124"/>
                </a:cxn>
              </a:cxnLst>
              <a:rect l="0" t="0" r="r" b="b"/>
              <a:pathLst>
                <a:path w="100" h="128">
                  <a:moveTo>
                    <a:pt x="0" y="124"/>
                  </a:moveTo>
                  <a:cubicBezTo>
                    <a:pt x="4" y="118"/>
                    <a:pt x="1" y="109"/>
                    <a:pt x="2" y="102"/>
                  </a:cubicBezTo>
                  <a:cubicBezTo>
                    <a:pt x="2" y="94"/>
                    <a:pt x="3" y="87"/>
                    <a:pt x="5" y="80"/>
                  </a:cubicBezTo>
                  <a:cubicBezTo>
                    <a:pt x="10" y="68"/>
                    <a:pt x="19" y="63"/>
                    <a:pt x="26" y="55"/>
                  </a:cubicBezTo>
                  <a:cubicBezTo>
                    <a:pt x="29" y="52"/>
                    <a:pt x="34" y="44"/>
                    <a:pt x="29" y="41"/>
                  </a:cubicBezTo>
                  <a:cubicBezTo>
                    <a:pt x="25" y="41"/>
                    <a:pt x="20" y="39"/>
                    <a:pt x="22" y="33"/>
                  </a:cubicBezTo>
                  <a:cubicBezTo>
                    <a:pt x="22" y="26"/>
                    <a:pt x="25" y="19"/>
                    <a:pt x="23" y="13"/>
                  </a:cubicBezTo>
                  <a:cubicBezTo>
                    <a:pt x="21" y="10"/>
                    <a:pt x="29" y="8"/>
                    <a:pt x="32" y="8"/>
                  </a:cubicBezTo>
                  <a:cubicBezTo>
                    <a:pt x="39" y="9"/>
                    <a:pt x="45" y="13"/>
                    <a:pt x="52" y="9"/>
                  </a:cubicBezTo>
                  <a:cubicBezTo>
                    <a:pt x="57" y="7"/>
                    <a:pt x="64" y="3"/>
                    <a:pt x="68" y="9"/>
                  </a:cubicBezTo>
                  <a:cubicBezTo>
                    <a:pt x="73" y="9"/>
                    <a:pt x="78" y="4"/>
                    <a:pt x="81" y="0"/>
                  </a:cubicBezTo>
                  <a:cubicBezTo>
                    <a:pt x="83" y="6"/>
                    <a:pt x="90" y="9"/>
                    <a:pt x="88" y="16"/>
                  </a:cubicBezTo>
                  <a:cubicBezTo>
                    <a:pt x="88" y="30"/>
                    <a:pt x="100" y="37"/>
                    <a:pt x="100" y="51"/>
                  </a:cubicBezTo>
                  <a:cubicBezTo>
                    <a:pt x="100" y="65"/>
                    <a:pt x="88" y="73"/>
                    <a:pt x="82" y="83"/>
                  </a:cubicBezTo>
                  <a:cubicBezTo>
                    <a:pt x="75" y="93"/>
                    <a:pt x="73" y="106"/>
                    <a:pt x="68" y="117"/>
                  </a:cubicBezTo>
                  <a:cubicBezTo>
                    <a:pt x="51" y="117"/>
                    <a:pt x="34" y="117"/>
                    <a:pt x="17" y="118"/>
                  </a:cubicBezTo>
                  <a:cubicBezTo>
                    <a:pt x="13" y="120"/>
                    <a:pt x="10" y="128"/>
                    <a:pt x="5" y="126"/>
                  </a:cubicBezTo>
                  <a:cubicBezTo>
                    <a:pt x="3" y="125"/>
                    <a:pt x="2" y="125"/>
                    <a:pt x="0" y="124"/>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87" name="Freeform 408">
              <a:extLst>
                <a:ext uri="{FF2B5EF4-FFF2-40B4-BE49-F238E27FC236}">
                  <a16:creationId xmlns:a16="http://schemas.microsoft.com/office/drawing/2014/main" id="{EE22AD64-0296-44CC-A07B-3C799C19BBA9}"/>
                </a:ext>
              </a:extLst>
            </p:cNvPr>
            <p:cNvSpPr>
              <a:spLocks/>
            </p:cNvSpPr>
            <p:nvPr/>
          </p:nvSpPr>
          <p:spPr bwMode="auto">
            <a:xfrm>
              <a:off x="2839083" y="4182882"/>
              <a:ext cx="18323" cy="21987"/>
            </a:xfrm>
            <a:custGeom>
              <a:avLst/>
              <a:gdLst/>
              <a:ahLst/>
              <a:cxnLst>
                <a:cxn ang="0">
                  <a:pos x="4" y="37"/>
                </a:cxn>
                <a:cxn ang="0">
                  <a:pos x="6" y="22"/>
                </a:cxn>
                <a:cxn ang="0">
                  <a:pos x="13" y="10"/>
                </a:cxn>
                <a:cxn ang="0">
                  <a:pos x="24" y="9"/>
                </a:cxn>
                <a:cxn ang="0">
                  <a:pos x="35" y="1"/>
                </a:cxn>
                <a:cxn ang="0">
                  <a:pos x="40" y="23"/>
                </a:cxn>
                <a:cxn ang="0">
                  <a:pos x="28" y="31"/>
                </a:cxn>
                <a:cxn ang="0">
                  <a:pos x="18" y="40"/>
                </a:cxn>
                <a:cxn ang="0">
                  <a:pos x="5" y="37"/>
                </a:cxn>
                <a:cxn ang="0">
                  <a:pos x="4" y="37"/>
                </a:cxn>
              </a:cxnLst>
              <a:rect l="0" t="0" r="r" b="b"/>
              <a:pathLst>
                <a:path w="40" h="42">
                  <a:moveTo>
                    <a:pt x="4" y="37"/>
                  </a:moveTo>
                  <a:cubicBezTo>
                    <a:pt x="0" y="33"/>
                    <a:pt x="5" y="27"/>
                    <a:pt x="6" y="22"/>
                  </a:cubicBezTo>
                  <a:cubicBezTo>
                    <a:pt x="6" y="16"/>
                    <a:pt x="9" y="13"/>
                    <a:pt x="13" y="10"/>
                  </a:cubicBezTo>
                  <a:cubicBezTo>
                    <a:pt x="16" y="3"/>
                    <a:pt x="20" y="13"/>
                    <a:pt x="24" y="9"/>
                  </a:cubicBezTo>
                  <a:cubicBezTo>
                    <a:pt x="27" y="5"/>
                    <a:pt x="30" y="0"/>
                    <a:pt x="35" y="1"/>
                  </a:cubicBezTo>
                  <a:cubicBezTo>
                    <a:pt x="35" y="9"/>
                    <a:pt x="39" y="16"/>
                    <a:pt x="40" y="23"/>
                  </a:cubicBezTo>
                  <a:cubicBezTo>
                    <a:pt x="40" y="31"/>
                    <a:pt x="32" y="31"/>
                    <a:pt x="28" y="31"/>
                  </a:cubicBezTo>
                  <a:cubicBezTo>
                    <a:pt x="22" y="31"/>
                    <a:pt x="22" y="39"/>
                    <a:pt x="18" y="40"/>
                  </a:cubicBezTo>
                  <a:cubicBezTo>
                    <a:pt x="13" y="42"/>
                    <a:pt x="10" y="36"/>
                    <a:pt x="5" y="37"/>
                  </a:cubicBezTo>
                  <a:cubicBezTo>
                    <a:pt x="4" y="37"/>
                    <a:pt x="4" y="37"/>
                    <a:pt x="4" y="37"/>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88" name="Freeform 409">
              <a:extLst>
                <a:ext uri="{FF2B5EF4-FFF2-40B4-BE49-F238E27FC236}">
                  <a16:creationId xmlns:a16="http://schemas.microsoft.com/office/drawing/2014/main" id="{5BB43DC2-1558-4C52-88BC-28ED3CE7B4CB}"/>
                </a:ext>
              </a:extLst>
            </p:cNvPr>
            <p:cNvSpPr>
              <a:spLocks/>
            </p:cNvSpPr>
            <p:nvPr/>
          </p:nvSpPr>
          <p:spPr bwMode="auto">
            <a:xfrm>
              <a:off x="2839083" y="4197540"/>
              <a:ext cx="20154" cy="27483"/>
            </a:xfrm>
            <a:custGeom>
              <a:avLst/>
              <a:gdLst/>
              <a:ahLst/>
              <a:cxnLst>
                <a:cxn ang="0">
                  <a:pos x="11" y="54"/>
                </a:cxn>
                <a:cxn ang="0">
                  <a:pos x="9" y="33"/>
                </a:cxn>
                <a:cxn ang="0">
                  <a:pos x="6" y="15"/>
                </a:cxn>
                <a:cxn ang="0">
                  <a:pos x="10" y="10"/>
                </a:cxn>
                <a:cxn ang="0">
                  <a:pos x="21" y="7"/>
                </a:cxn>
                <a:cxn ang="0">
                  <a:pos x="31" y="5"/>
                </a:cxn>
                <a:cxn ang="0">
                  <a:pos x="36" y="16"/>
                </a:cxn>
                <a:cxn ang="0">
                  <a:pos x="33" y="27"/>
                </a:cxn>
                <a:cxn ang="0">
                  <a:pos x="20" y="51"/>
                </a:cxn>
                <a:cxn ang="0">
                  <a:pos x="11" y="54"/>
                </a:cxn>
              </a:cxnLst>
              <a:rect l="0" t="0" r="r" b="b"/>
              <a:pathLst>
                <a:path w="41" h="54">
                  <a:moveTo>
                    <a:pt x="11" y="54"/>
                  </a:moveTo>
                  <a:cubicBezTo>
                    <a:pt x="11" y="47"/>
                    <a:pt x="11" y="40"/>
                    <a:pt x="9" y="33"/>
                  </a:cubicBezTo>
                  <a:cubicBezTo>
                    <a:pt x="9" y="27"/>
                    <a:pt x="10" y="20"/>
                    <a:pt x="6" y="15"/>
                  </a:cubicBezTo>
                  <a:cubicBezTo>
                    <a:pt x="0" y="9"/>
                    <a:pt x="6" y="8"/>
                    <a:pt x="10" y="10"/>
                  </a:cubicBezTo>
                  <a:cubicBezTo>
                    <a:pt x="14" y="14"/>
                    <a:pt x="20" y="12"/>
                    <a:pt x="21" y="7"/>
                  </a:cubicBezTo>
                  <a:cubicBezTo>
                    <a:pt x="23" y="3"/>
                    <a:pt x="32" y="0"/>
                    <a:pt x="31" y="5"/>
                  </a:cubicBezTo>
                  <a:cubicBezTo>
                    <a:pt x="29" y="11"/>
                    <a:pt x="30" y="16"/>
                    <a:pt x="36" y="16"/>
                  </a:cubicBezTo>
                  <a:cubicBezTo>
                    <a:pt x="41" y="19"/>
                    <a:pt x="36" y="24"/>
                    <a:pt x="33" y="27"/>
                  </a:cubicBezTo>
                  <a:cubicBezTo>
                    <a:pt x="28" y="34"/>
                    <a:pt x="26" y="45"/>
                    <a:pt x="20" y="51"/>
                  </a:cubicBezTo>
                  <a:cubicBezTo>
                    <a:pt x="17" y="52"/>
                    <a:pt x="14" y="53"/>
                    <a:pt x="11" y="54"/>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89" name="Freeform 410">
              <a:extLst>
                <a:ext uri="{FF2B5EF4-FFF2-40B4-BE49-F238E27FC236}">
                  <a16:creationId xmlns:a16="http://schemas.microsoft.com/office/drawing/2014/main" id="{6916DA58-3350-40E6-AFE5-33CE52003AE5}"/>
                </a:ext>
              </a:extLst>
            </p:cNvPr>
            <p:cNvSpPr>
              <a:spLocks/>
            </p:cNvSpPr>
            <p:nvPr/>
          </p:nvSpPr>
          <p:spPr bwMode="auto">
            <a:xfrm>
              <a:off x="2877560" y="4116920"/>
              <a:ext cx="76954" cy="109936"/>
            </a:xfrm>
            <a:custGeom>
              <a:avLst/>
              <a:gdLst/>
              <a:ahLst/>
              <a:cxnLst>
                <a:cxn ang="0">
                  <a:pos x="150" y="147"/>
                </a:cxn>
                <a:cxn ang="0">
                  <a:pos x="138" y="152"/>
                </a:cxn>
                <a:cxn ang="0">
                  <a:pos x="131" y="164"/>
                </a:cxn>
                <a:cxn ang="0">
                  <a:pos x="126" y="177"/>
                </a:cxn>
                <a:cxn ang="0">
                  <a:pos x="115" y="198"/>
                </a:cxn>
                <a:cxn ang="0">
                  <a:pos x="110" y="212"/>
                </a:cxn>
                <a:cxn ang="0">
                  <a:pos x="99" y="207"/>
                </a:cxn>
                <a:cxn ang="0">
                  <a:pos x="79" y="187"/>
                </a:cxn>
                <a:cxn ang="0">
                  <a:pos x="75" y="174"/>
                </a:cxn>
                <a:cxn ang="0">
                  <a:pos x="12" y="130"/>
                </a:cxn>
                <a:cxn ang="0">
                  <a:pos x="0" y="128"/>
                </a:cxn>
                <a:cxn ang="0">
                  <a:pos x="19" y="89"/>
                </a:cxn>
                <a:cxn ang="0">
                  <a:pos x="31" y="58"/>
                </a:cxn>
                <a:cxn ang="0">
                  <a:pos x="20" y="26"/>
                </a:cxn>
                <a:cxn ang="0">
                  <a:pos x="13" y="13"/>
                </a:cxn>
                <a:cxn ang="0">
                  <a:pos x="22" y="1"/>
                </a:cxn>
                <a:cxn ang="0">
                  <a:pos x="46" y="0"/>
                </a:cxn>
                <a:cxn ang="0">
                  <a:pos x="73" y="12"/>
                </a:cxn>
                <a:cxn ang="0">
                  <a:pos x="89" y="24"/>
                </a:cxn>
                <a:cxn ang="0">
                  <a:pos x="109" y="27"/>
                </a:cxn>
                <a:cxn ang="0">
                  <a:pos x="122" y="17"/>
                </a:cxn>
                <a:cxn ang="0">
                  <a:pos x="135" y="10"/>
                </a:cxn>
                <a:cxn ang="0">
                  <a:pos x="149" y="17"/>
                </a:cxn>
                <a:cxn ang="0">
                  <a:pos x="148" y="26"/>
                </a:cxn>
                <a:cxn ang="0">
                  <a:pos x="140" y="43"/>
                </a:cxn>
                <a:cxn ang="0">
                  <a:pos x="141" y="129"/>
                </a:cxn>
                <a:cxn ang="0">
                  <a:pos x="150" y="147"/>
                </a:cxn>
              </a:cxnLst>
              <a:rect l="0" t="0" r="r" b="b"/>
              <a:pathLst>
                <a:path w="156" h="217">
                  <a:moveTo>
                    <a:pt x="150" y="147"/>
                  </a:moveTo>
                  <a:cubicBezTo>
                    <a:pt x="147" y="150"/>
                    <a:pt x="142" y="154"/>
                    <a:pt x="138" y="152"/>
                  </a:cubicBezTo>
                  <a:cubicBezTo>
                    <a:pt x="138" y="157"/>
                    <a:pt x="137" y="165"/>
                    <a:pt x="131" y="164"/>
                  </a:cubicBezTo>
                  <a:cubicBezTo>
                    <a:pt x="127" y="165"/>
                    <a:pt x="125" y="172"/>
                    <a:pt x="126" y="177"/>
                  </a:cubicBezTo>
                  <a:cubicBezTo>
                    <a:pt x="123" y="184"/>
                    <a:pt x="118" y="191"/>
                    <a:pt x="115" y="198"/>
                  </a:cubicBezTo>
                  <a:cubicBezTo>
                    <a:pt x="117" y="203"/>
                    <a:pt x="114" y="209"/>
                    <a:pt x="110" y="212"/>
                  </a:cubicBezTo>
                  <a:cubicBezTo>
                    <a:pt x="106" y="217"/>
                    <a:pt x="103" y="209"/>
                    <a:pt x="99" y="207"/>
                  </a:cubicBezTo>
                  <a:cubicBezTo>
                    <a:pt x="93" y="200"/>
                    <a:pt x="85" y="195"/>
                    <a:pt x="79" y="187"/>
                  </a:cubicBezTo>
                  <a:cubicBezTo>
                    <a:pt x="79" y="183"/>
                    <a:pt x="81" y="176"/>
                    <a:pt x="75" y="174"/>
                  </a:cubicBezTo>
                  <a:cubicBezTo>
                    <a:pt x="54" y="159"/>
                    <a:pt x="33" y="144"/>
                    <a:pt x="12" y="130"/>
                  </a:cubicBezTo>
                  <a:cubicBezTo>
                    <a:pt x="8" y="129"/>
                    <a:pt x="0" y="132"/>
                    <a:pt x="0" y="128"/>
                  </a:cubicBezTo>
                  <a:cubicBezTo>
                    <a:pt x="6" y="115"/>
                    <a:pt x="9" y="99"/>
                    <a:pt x="19" y="89"/>
                  </a:cubicBezTo>
                  <a:cubicBezTo>
                    <a:pt x="26" y="82"/>
                    <a:pt x="34" y="71"/>
                    <a:pt x="31" y="58"/>
                  </a:cubicBezTo>
                  <a:cubicBezTo>
                    <a:pt x="29" y="47"/>
                    <a:pt x="19" y="39"/>
                    <a:pt x="20" y="26"/>
                  </a:cubicBezTo>
                  <a:cubicBezTo>
                    <a:pt x="20" y="21"/>
                    <a:pt x="14" y="18"/>
                    <a:pt x="13" y="13"/>
                  </a:cubicBezTo>
                  <a:cubicBezTo>
                    <a:pt x="16" y="9"/>
                    <a:pt x="18" y="2"/>
                    <a:pt x="22" y="1"/>
                  </a:cubicBezTo>
                  <a:cubicBezTo>
                    <a:pt x="30" y="3"/>
                    <a:pt x="38" y="0"/>
                    <a:pt x="46" y="0"/>
                  </a:cubicBezTo>
                  <a:cubicBezTo>
                    <a:pt x="55" y="2"/>
                    <a:pt x="65" y="4"/>
                    <a:pt x="73" y="12"/>
                  </a:cubicBezTo>
                  <a:cubicBezTo>
                    <a:pt x="78" y="15"/>
                    <a:pt x="83" y="22"/>
                    <a:pt x="89" y="24"/>
                  </a:cubicBezTo>
                  <a:cubicBezTo>
                    <a:pt x="96" y="24"/>
                    <a:pt x="102" y="26"/>
                    <a:pt x="109" y="27"/>
                  </a:cubicBezTo>
                  <a:cubicBezTo>
                    <a:pt x="115" y="30"/>
                    <a:pt x="117" y="21"/>
                    <a:pt x="122" y="17"/>
                  </a:cubicBezTo>
                  <a:cubicBezTo>
                    <a:pt x="126" y="15"/>
                    <a:pt x="131" y="11"/>
                    <a:pt x="135" y="10"/>
                  </a:cubicBezTo>
                  <a:cubicBezTo>
                    <a:pt x="140" y="13"/>
                    <a:pt x="143" y="17"/>
                    <a:pt x="149" y="17"/>
                  </a:cubicBezTo>
                  <a:cubicBezTo>
                    <a:pt x="156" y="15"/>
                    <a:pt x="150" y="22"/>
                    <a:pt x="148" y="26"/>
                  </a:cubicBezTo>
                  <a:cubicBezTo>
                    <a:pt x="146" y="32"/>
                    <a:pt x="142" y="37"/>
                    <a:pt x="140" y="43"/>
                  </a:cubicBezTo>
                  <a:cubicBezTo>
                    <a:pt x="140" y="72"/>
                    <a:pt x="140" y="100"/>
                    <a:pt x="141" y="129"/>
                  </a:cubicBezTo>
                  <a:cubicBezTo>
                    <a:pt x="144" y="135"/>
                    <a:pt x="147" y="141"/>
                    <a:pt x="150" y="147"/>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90" name="Freeform 411">
              <a:extLst>
                <a:ext uri="{FF2B5EF4-FFF2-40B4-BE49-F238E27FC236}">
                  <a16:creationId xmlns:a16="http://schemas.microsoft.com/office/drawing/2014/main" id="{F9580C9E-2C81-4C3D-9E9C-0ACD97996882}"/>
                </a:ext>
              </a:extLst>
            </p:cNvPr>
            <p:cNvSpPr>
              <a:spLocks/>
            </p:cNvSpPr>
            <p:nvPr/>
          </p:nvSpPr>
          <p:spPr bwMode="auto">
            <a:xfrm>
              <a:off x="2842746" y="4182882"/>
              <a:ext cx="100774" cy="128259"/>
            </a:xfrm>
            <a:custGeom>
              <a:avLst/>
              <a:gdLst/>
              <a:ahLst/>
              <a:cxnLst>
                <a:cxn ang="0">
                  <a:pos x="25" y="2"/>
                </a:cxn>
                <a:cxn ang="0">
                  <a:pos x="85" y="1"/>
                </a:cxn>
                <a:cxn ang="0">
                  <a:pos x="151" y="47"/>
                </a:cxn>
                <a:cxn ang="0">
                  <a:pos x="154" y="61"/>
                </a:cxn>
                <a:cxn ang="0">
                  <a:pos x="180" y="85"/>
                </a:cxn>
                <a:cxn ang="0">
                  <a:pos x="174" y="116"/>
                </a:cxn>
                <a:cxn ang="0">
                  <a:pos x="182" y="131"/>
                </a:cxn>
                <a:cxn ang="0">
                  <a:pos x="184" y="144"/>
                </a:cxn>
                <a:cxn ang="0">
                  <a:pos x="185" y="157"/>
                </a:cxn>
                <a:cxn ang="0">
                  <a:pos x="184" y="179"/>
                </a:cxn>
                <a:cxn ang="0">
                  <a:pos x="194" y="205"/>
                </a:cxn>
                <a:cxn ang="0">
                  <a:pos x="202" y="215"/>
                </a:cxn>
                <a:cxn ang="0">
                  <a:pos x="180" y="229"/>
                </a:cxn>
                <a:cxn ang="0">
                  <a:pos x="164" y="235"/>
                </a:cxn>
                <a:cxn ang="0">
                  <a:pos x="155" y="236"/>
                </a:cxn>
                <a:cxn ang="0">
                  <a:pos x="145" y="243"/>
                </a:cxn>
                <a:cxn ang="0">
                  <a:pos x="128" y="242"/>
                </a:cxn>
                <a:cxn ang="0">
                  <a:pos x="117" y="238"/>
                </a:cxn>
                <a:cxn ang="0">
                  <a:pos x="95" y="239"/>
                </a:cxn>
                <a:cxn ang="0">
                  <a:pos x="87" y="201"/>
                </a:cxn>
                <a:cxn ang="0">
                  <a:pos x="75" y="195"/>
                </a:cxn>
                <a:cxn ang="0">
                  <a:pos x="64" y="188"/>
                </a:cxn>
                <a:cxn ang="0">
                  <a:pos x="37" y="174"/>
                </a:cxn>
                <a:cxn ang="0">
                  <a:pos x="25" y="162"/>
                </a:cxn>
                <a:cxn ang="0">
                  <a:pos x="11" y="130"/>
                </a:cxn>
                <a:cxn ang="0">
                  <a:pos x="5" y="109"/>
                </a:cxn>
                <a:cxn ang="0">
                  <a:pos x="2" y="84"/>
                </a:cxn>
                <a:cxn ang="0">
                  <a:pos x="15" y="75"/>
                </a:cxn>
                <a:cxn ang="0">
                  <a:pos x="29" y="51"/>
                </a:cxn>
                <a:cxn ang="0">
                  <a:pos x="21" y="42"/>
                </a:cxn>
                <a:cxn ang="0">
                  <a:pos x="26" y="31"/>
                </a:cxn>
                <a:cxn ang="0">
                  <a:pos x="27" y="15"/>
                </a:cxn>
                <a:cxn ang="0">
                  <a:pos x="25" y="2"/>
                </a:cxn>
              </a:cxnLst>
              <a:rect l="0" t="0" r="r" b="b"/>
              <a:pathLst>
                <a:path w="204" h="245">
                  <a:moveTo>
                    <a:pt x="25" y="2"/>
                  </a:moveTo>
                  <a:cubicBezTo>
                    <a:pt x="45" y="0"/>
                    <a:pt x="65" y="2"/>
                    <a:pt x="85" y="1"/>
                  </a:cubicBezTo>
                  <a:cubicBezTo>
                    <a:pt x="107" y="16"/>
                    <a:pt x="129" y="32"/>
                    <a:pt x="151" y="47"/>
                  </a:cubicBezTo>
                  <a:cubicBezTo>
                    <a:pt x="154" y="52"/>
                    <a:pt x="149" y="59"/>
                    <a:pt x="154" y="61"/>
                  </a:cubicBezTo>
                  <a:cubicBezTo>
                    <a:pt x="163" y="69"/>
                    <a:pt x="172" y="77"/>
                    <a:pt x="180" y="85"/>
                  </a:cubicBezTo>
                  <a:cubicBezTo>
                    <a:pt x="177" y="95"/>
                    <a:pt x="174" y="105"/>
                    <a:pt x="174" y="116"/>
                  </a:cubicBezTo>
                  <a:cubicBezTo>
                    <a:pt x="175" y="122"/>
                    <a:pt x="179" y="127"/>
                    <a:pt x="182" y="131"/>
                  </a:cubicBezTo>
                  <a:cubicBezTo>
                    <a:pt x="187" y="134"/>
                    <a:pt x="187" y="139"/>
                    <a:pt x="184" y="144"/>
                  </a:cubicBezTo>
                  <a:cubicBezTo>
                    <a:pt x="182" y="149"/>
                    <a:pt x="180" y="155"/>
                    <a:pt x="185" y="157"/>
                  </a:cubicBezTo>
                  <a:cubicBezTo>
                    <a:pt x="184" y="164"/>
                    <a:pt x="182" y="172"/>
                    <a:pt x="184" y="179"/>
                  </a:cubicBezTo>
                  <a:cubicBezTo>
                    <a:pt x="186" y="189"/>
                    <a:pt x="186" y="201"/>
                    <a:pt x="194" y="205"/>
                  </a:cubicBezTo>
                  <a:cubicBezTo>
                    <a:pt x="196" y="208"/>
                    <a:pt x="204" y="211"/>
                    <a:pt x="202" y="215"/>
                  </a:cubicBezTo>
                  <a:cubicBezTo>
                    <a:pt x="195" y="221"/>
                    <a:pt x="189" y="227"/>
                    <a:pt x="180" y="229"/>
                  </a:cubicBezTo>
                  <a:cubicBezTo>
                    <a:pt x="175" y="231"/>
                    <a:pt x="170" y="238"/>
                    <a:pt x="164" y="235"/>
                  </a:cubicBezTo>
                  <a:cubicBezTo>
                    <a:pt x="161" y="230"/>
                    <a:pt x="157" y="229"/>
                    <a:pt x="155" y="236"/>
                  </a:cubicBezTo>
                  <a:cubicBezTo>
                    <a:pt x="153" y="242"/>
                    <a:pt x="149" y="245"/>
                    <a:pt x="145" y="243"/>
                  </a:cubicBezTo>
                  <a:cubicBezTo>
                    <a:pt x="139" y="242"/>
                    <a:pt x="133" y="245"/>
                    <a:pt x="128" y="242"/>
                  </a:cubicBezTo>
                  <a:cubicBezTo>
                    <a:pt x="124" y="239"/>
                    <a:pt x="122" y="232"/>
                    <a:pt x="117" y="238"/>
                  </a:cubicBezTo>
                  <a:cubicBezTo>
                    <a:pt x="111" y="244"/>
                    <a:pt x="102" y="238"/>
                    <a:pt x="95" y="239"/>
                  </a:cubicBezTo>
                  <a:cubicBezTo>
                    <a:pt x="90" y="227"/>
                    <a:pt x="94" y="212"/>
                    <a:pt x="87" y="201"/>
                  </a:cubicBezTo>
                  <a:cubicBezTo>
                    <a:pt x="83" y="196"/>
                    <a:pt x="79" y="195"/>
                    <a:pt x="75" y="195"/>
                  </a:cubicBezTo>
                  <a:cubicBezTo>
                    <a:pt x="70" y="196"/>
                    <a:pt x="68" y="189"/>
                    <a:pt x="64" y="188"/>
                  </a:cubicBezTo>
                  <a:cubicBezTo>
                    <a:pt x="55" y="184"/>
                    <a:pt x="46" y="179"/>
                    <a:pt x="37" y="174"/>
                  </a:cubicBezTo>
                  <a:cubicBezTo>
                    <a:pt x="32" y="173"/>
                    <a:pt x="28" y="167"/>
                    <a:pt x="25" y="162"/>
                  </a:cubicBezTo>
                  <a:cubicBezTo>
                    <a:pt x="22" y="151"/>
                    <a:pt x="19" y="138"/>
                    <a:pt x="11" y="130"/>
                  </a:cubicBezTo>
                  <a:cubicBezTo>
                    <a:pt x="6" y="125"/>
                    <a:pt x="3" y="117"/>
                    <a:pt x="5" y="109"/>
                  </a:cubicBezTo>
                  <a:cubicBezTo>
                    <a:pt x="5" y="101"/>
                    <a:pt x="0" y="93"/>
                    <a:pt x="2" y="84"/>
                  </a:cubicBezTo>
                  <a:cubicBezTo>
                    <a:pt x="6" y="81"/>
                    <a:pt x="13" y="82"/>
                    <a:pt x="15" y="75"/>
                  </a:cubicBezTo>
                  <a:cubicBezTo>
                    <a:pt x="19" y="67"/>
                    <a:pt x="22" y="57"/>
                    <a:pt x="29" y="51"/>
                  </a:cubicBezTo>
                  <a:cubicBezTo>
                    <a:pt x="31" y="44"/>
                    <a:pt x="23" y="46"/>
                    <a:pt x="21" y="42"/>
                  </a:cubicBezTo>
                  <a:cubicBezTo>
                    <a:pt x="22" y="37"/>
                    <a:pt x="21" y="30"/>
                    <a:pt x="26" y="31"/>
                  </a:cubicBezTo>
                  <a:cubicBezTo>
                    <a:pt x="32" y="29"/>
                    <a:pt x="29" y="20"/>
                    <a:pt x="27" y="15"/>
                  </a:cubicBezTo>
                  <a:cubicBezTo>
                    <a:pt x="26" y="11"/>
                    <a:pt x="25" y="6"/>
                    <a:pt x="25" y="2"/>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91" name="Freeform 412">
              <a:extLst>
                <a:ext uri="{FF2B5EF4-FFF2-40B4-BE49-F238E27FC236}">
                  <a16:creationId xmlns:a16="http://schemas.microsoft.com/office/drawing/2014/main" id="{3D8FAFBE-FD14-4C52-B2A4-3FE597FF81D8}"/>
                </a:ext>
              </a:extLst>
            </p:cNvPr>
            <p:cNvSpPr>
              <a:spLocks/>
            </p:cNvSpPr>
            <p:nvPr/>
          </p:nvSpPr>
          <p:spPr bwMode="auto">
            <a:xfrm>
              <a:off x="2687004" y="4369773"/>
              <a:ext cx="119098" cy="141084"/>
            </a:xfrm>
            <a:custGeom>
              <a:avLst/>
              <a:gdLst/>
              <a:ahLst/>
              <a:cxnLst>
                <a:cxn ang="0">
                  <a:pos x="146" y="183"/>
                </a:cxn>
                <a:cxn ang="0">
                  <a:pos x="147" y="261"/>
                </a:cxn>
                <a:cxn ang="0">
                  <a:pos x="134" y="273"/>
                </a:cxn>
                <a:cxn ang="0">
                  <a:pos x="119" y="272"/>
                </a:cxn>
                <a:cxn ang="0">
                  <a:pos x="105" y="269"/>
                </a:cxn>
                <a:cxn ang="0">
                  <a:pos x="99" y="256"/>
                </a:cxn>
                <a:cxn ang="0">
                  <a:pos x="89" y="261"/>
                </a:cxn>
                <a:cxn ang="0">
                  <a:pos x="79" y="260"/>
                </a:cxn>
                <a:cxn ang="0">
                  <a:pos x="65" y="235"/>
                </a:cxn>
                <a:cxn ang="0">
                  <a:pos x="61" y="216"/>
                </a:cxn>
                <a:cxn ang="0">
                  <a:pos x="57" y="201"/>
                </a:cxn>
                <a:cxn ang="0">
                  <a:pos x="56" y="179"/>
                </a:cxn>
                <a:cxn ang="0">
                  <a:pos x="49" y="148"/>
                </a:cxn>
                <a:cxn ang="0">
                  <a:pos x="55" y="139"/>
                </a:cxn>
                <a:cxn ang="0">
                  <a:pos x="51" y="128"/>
                </a:cxn>
                <a:cxn ang="0">
                  <a:pos x="35" y="97"/>
                </a:cxn>
                <a:cxn ang="0">
                  <a:pos x="6" y="36"/>
                </a:cxn>
                <a:cxn ang="0">
                  <a:pos x="1" y="10"/>
                </a:cxn>
                <a:cxn ang="0">
                  <a:pos x="12" y="11"/>
                </a:cxn>
                <a:cxn ang="0">
                  <a:pos x="29" y="3"/>
                </a:cxn>
                <a:cxn ang="0">
                  <a:pos x="48" y="12"/>
                </a:cxn>
                <a:cxn ang="0">
                  <a:pos x="118" y="13"/>
                </a:cxn>
                <a:cxn ang="0">
                  <a:pos x="130" y="22"/>
                </a:cxn>
                <a:cxn ang="0">
                  <a:pos x="155" y="23"/>
                </a:cxn>
                <a:cxn ang="0">
                  <a:pos x="176" y="25"/>
                </a:cxn>
                <a:cxn ang="0">
                  <a:pos x="223" y="13"/>
                </a:cxn>
                <a:cxn ang="0">
                  <a:pos x="239" y="20"/>
                </a:cxn>
                <a:cxn ang="0">
                  <a:pos x="227" y="24"/>
                </a:cxn>
                <a:cxn ang="0">
                  <a:pos x="214" y="35"/>
                </a:cxn>
                <a:cxn ang="0">
                  <a:pos x="204" y="28"/>
                </a:cxn>
                <a:cxn ang="0">
                  <a:pos x="166" y="34"/>
                </a:cxn>
                <a:cxn ang="0">
                  <a:pos x="166" y="117"/>
                </a:cxn>
                <a:cxn ang="0">
                  <a:pos x="147" y="118"/>
                </a:cxn>
                <a:cxn ang="0">
                  <a:pos x="146" y="183"/>
                </a:cxn>
              </a:cxnLst>
              <a:rect l="0" t="0" r="r" b="b"/>
              <a:pathLst>
                <a:path w="239" h="275">
                  <a:moveTo>
                    <a:pt x="146" y="183"/>
                  </a:moveTo>
                  <a:cubicBezTo>
                    <a:pt x="146" y="209"/>
                    <a:pt x="147" y="235"/>
                    <a:pt x="147" y="261"/>
                  </a:cubicBezTo>
                  <a:cubicBezTo>
                    <a:pt x="144" y="266"/>
                    <a:pt x="137" y="268"/>
                    <a:pt x="134" y="273"/>
                  </a:cubicBezTo>
                  <a:cubicBezTo>
                    <a:pt x="129" y="275"/>
                    <a:pt x="124" y="271"/>
                    <a:pt x="119" y="272"/>
                  </a:cubicBezTo>
                  <a:cubicBezTo>
                    <a:pt x="114" y="272"/>
                    <a:pt x="108" y="275"/>
                    <a:pt x="105" y="269"/>
                  </a:cubicBezTo>
                  <a:cubicBezTo>
                    <a:pt x="106" y="263"/>
                    <a:pt x="104" y="258"/>
                    <a:pt x="99" y="256"/>
                  </a:cubicBezTo>
                  <a:cubicBezTo>
                    <a:pt x="95" y="251"/>
                    <a:pt x="91" y="256"/>
                    <a:pt x="89" y="261"/>
                  </a:cubicBezTo>
                  <a:cubicBezTo>
                    <a:pt x="86" y="265"/>
                    <a:pt x="82" y="266"/>
                    <a:pt x="79" y="260"/>
                  </a:cubicBezTo>
                  <a:cubicBezTo>
                    <a:pt x="73" y="253"/>
                    <a:pt x="66" y="246"/>
                    <a:pt x="65" y="235"/>
                  </a:cubicBezTo>
                  <a:cubicBezTo>
                    <a:pt x="63" y="229"/>
                    <a:pt x="59" y="223"/>
                    <a:pt x="61" y="216"/>
                  </a:cubicBezTo>
                  <a:cubicBezTo>
                    <a:pt x="61" y="211"/>
                    <a:pt x="57" y="207"/>
                    <a:pt x="57" y="201"/>
                  </a:cubicBezTo>
                  <a:cubicBezTo>
                    <a:pt x="55" y="194"/>
                    <a:pt x="59" y="186"/>
                    <a:pt x="56" y="179"/>
                  </a:cubicBezTo>
                  <a:cubicBezTo>
                    <a:pt x="52" y="169"/>
                    <a:pt x="51" y="158"/>
                    <a:pt x="49" y="148"/>
                  </a:cubicBezTo>
                  <a:cubicBezTo>
                    <a:pt x="55" y="150"/>
                    <a:pt x="57" y="146"/>
                    <a:pt x="55" y="139"/>
                  </a:cubicBezTo>
                  <a:cubicBezTo>
                    <a:pt x="57" y="131"/>
                    <a:pt x="50" y="136"/>
                    <a:pt x="51" y="128"/>
                  </a:cubicBezTo>
                  <a:cubicBezTo>
                    <a:pt x="47" y="117"/>
                    <a:pt x="38" y="109"/>
                    <a:pt x="35" y="97"/>
                  </a:cubicBezTo>
                  <a:cubicBezTo>
                    <a:pt x="26" y="76"/>
                    <a:pt x="19" y="54"/>
                    <a:pt x="6" y="36"/>
                  </a:cubicBezTo>
                  <a:cubicBezTo>
                    <a:pt x="3" y="28"/>
                    <a:pt x="0" y="19"/>
                    <a:pt x="1" y="10"/>
                  </a:cubicBezTo>
                  <a:cubicBezTo>
                    <a:pt x="4" y="4"/>
                    <a:pt x="8" y="8"/>
                    <a:pt x="12" y="11"/>
                  </a:cubicBezTo>
                  <a:cubicBezTo>
                    <a:pt x="17" y="7"/>
                    <a:pt x="23" y="0"/>
                    <a:pt x="29" y="3"/>
                  </a:cubicBezTo>
                  <a:cubicBezTo>
                    <a:pt x="34" y="10"/>
                    <a:pt x="41" y="13"/>
                    <a:pt x="48" y="12"/>
                  </a:cubicBezTo>
                  <a:cubicBezTo>
                    <a:pt x="71" y="12"/>
                    <a:pt x="95" y="12"/>
                    <a:pt x="118" y="13"/>
                  </a:cubicBezTo>
                  <a:cubicBezTo>
                    <a:pt x="123" y="13"/>
                    <a:pt x="125" y="22"/>
                    <a:pt x="130" y="22"/>
                  </a:cubicBezTo>
                  <a:cubicBezTo>
                    <a:pt x="138" y="23"/>
                    <a:pt x="147" y="21"/>
                    <a:pt x="155" y="23"/>
                  </a:cubicBezTo>
                  <a:cubicBezTo>
                    <a:pt x="161" y="28"/>
                    <a:pt x="169" y="23"/>
                    <a:pt x="176" y="25"/>
                  </a:cubicBezTo>
                  <a:cubicBezTo>
                    <a:pt x="191" y="22"/>
                    <a:pt x="207" y="17"/>
                    <a:pt x="223" y="13"/>
                  </a:cubicBezTo>
                  <a:cubicBezTo>
                    <a:pt x="227" y="18"/>
                    <a:pt x="235" y="13"/>
                    <a:pt x="239" y="20"/>
                  </a:cubicBezTo>
                  <a:cubicBezTo>
                    <a:pt x="237" y="23"/>
                    <a:pt x="231" y="24"/>
                    <a:pt x="227" y="24"/>
                  </a:cubicBezTo>
                  <a:cubicBezTo>
                    <a:pt x="221" y="24"/>
                    <a:pt x="219" y="34"/>
                    <a:pt x="214" y="35"/>
                  </a:cubicBezTo>
                  <a:cubicBezTo>
                    <a:pt x="211" y="31"/>
                    <a:pt x="209" y="25"/>
                    <a:pt x="204" y="28"/>
                  </a:cubicBezTo>
                  <a:cubicBezTo>
                    <a:pt x="191" y="30"/>
                    <a:pt x="179" y="34"/>
                    <a:pt x="166" y="34"/>
                  </a:cubicBezTo>
                  <a:cubicBezTo>
                    <a:pt x="167" y="61"/>
                    <a:pt x="165" y="89"/>
                    <a:pt x="166" y="117"/>
                  </a:cubicBezTo>
                  <a:cubicBezTo>
                    <a:pt x="160" y="118"/>
                    <a:pt x="153" y="117"/>
                    <a:pt x="147" y="118"/>
                  </a:cubicBezTo>
                  <a:cubicBezTo>
                    <a:pt x="146" y="140"/>
                    <a:pt x="146" y="161"/>
                    <a:pt x="146" y="183"/>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92" name="Freeform 413">
              <a:extLst>
                <a:ext uri="{FF2B5EF4-FFF2-40B4-BE49-F238E27FC236}">
                  <a16:creationId xmlns:a16="http://schemas.microsoft.com/office/drawing/2014/main" id="{C0D9531C-E0E6-40EC-AC1C-36FC9ADFF7E9}"/>
                </a:ext>
              </a:extLst>
            </p:cNvPr>
            <p:cNvSpPr>
              <a:spLocks/>
            </p:cNvSpPr>
            <p:nvPr/>
          </p:nvSpPr>
          <p:spPr bwMode="auto">
            <a:xfrm>
              <a:off x="2873894" y="4283656"/>
              <a:ext cx="27485" cy="87949"/>
            </a:xfrm>
            <a:custGeom>
              <a:avLst/>
              <a:gdLst/>
              <a:ahLst/>
              <a:cxnLst>
                <a:cxn ang="0">
                  <a:pos x="33" y="44"/>
                </a:cxn>
                <a:cxn ang="0">
                  <a:pos x="32" y="68"/>
                </a:cxn>
                <a:cxn ang="0">
                  <a:pos x="40" y="91"/>
                </a:cxn>
                <a:cxn ang="0">
                  <a:pos x="57" y="114"/>
                </a:cxn>
                <a:cxn ang="0">
                  <a:pos x="57" y="142"/>
                </a:cxn>
                <a:cxn ang="0">
                  <a:pos x="48" y="150"/>
                </a:cxn>
                <a:cxn ang="0">
                  <a:pos x="46" y="170"/>
                </a:cxn>
                <a:cxn ang="0">
                  <a:pos x="30" y="147"/>
                </a:cxn>
                <a:cxn ang="0">
                  <a:pos x="33" y="130"/>
                </a:cxn>
                <a:cxn ang="0">
                  <a:pos x="30" y="111"/>
                </a:cxn>
                <a:cxn ang="0">
                  <a:pos x="17" y="112"/>
                </a:cxn>
                <a:cxn ang="0">
                  <a:pos x="6" y="99"/>
                </a:cxn>
                <a:cxn ang="0">
                  <a:pos x="2" y="85"/>
                </a:cxn>
                <a:cxn ang="0">
                  <a:pos x="8" y="69"/>
                </a:cxn>
                <a:cxn ang="0">
                  <a:pos x="17" y="60"/>
                </a:cxn>
                <a:cxn ang="0">
                  <a:pos x="10" y="50"/>
                </a:cxn>
                <a:cxn ang="0">
                  <a:pos x="11" y="27"/>
                </a:cxn>
                <a:cxn ang="0">
                  <a:pos x="17" y="16"/>
                </a:cxn>
                <a:cxn ang="0">
                  <a:pos x="10" y="0"/>
                </a:cxn>
                <a:cxn ang="0">
                  <a:pos x="24" y="5"/>
                </a:cxn>
                <a:cxn ang="0">
                  <a:pos x="32" y="42"/>
                </a:cxn>
                <a:cxn ang="0">
                  <a:pos x="33" y="44"/>
                </a:cxn>
              </a:cxnLst>
              <a:rect l="0" t="0" r="r" b="b"/>
              <a:pathLst>
                <a:path w="59" h="170">
                  <a:moveTo>
                    <a:pt x="33" y="44"/>
                  </a:moveTo>
                  <a:cubicBezTo>
                    <a:pt x="32" y="52"/>
                    <a:pt x="29" y="60"/>
                    <a:pt x="32" y="68"/>
                  </a:cubicBezTo>
                  <a:cubicBezTo>
                    <a:pt x="34" y="76"/>
                    <a:pt x="33" y="87"/>
                    <a:pt x="40" y="91"/>
                  </a:cubicBezTo>
                  <a:cubicBezTo>
                    <a:pt x="46" y="97"/>
                    <a:pt x="53" y="104"/>
                    <a:pt x="57" y="114"/>
                  </a:cubicBezTo>
                  <a:cubicBezTo>
                    <a:pt x="59" y="123"/>
                    <a:pt x="57" y="132"/>
                    <a:pt x="57" y="142"/>
                  </a:cubicBezTo>
                  <a:cubicBezTo>
                    <a:pt x="58" y="149"/>
                    <a:pt x="51" y="148"/>
                    <a:pt x="48" y="150"/>
                  </a:cubicBezTo>
                  <a:cubicBezTo>
                    <a:pt x="44" y="155"/>
                    <a:pt x="49" y="164"/>
                    <a:pt x="46" y="170"/>
                  </a:cubicBezTo>
                  <a:cubicBezTo>
                    <a:pt x="38" y="165"/>
                    <a:pt x="35" y="154"/>
                    <a:pt x="30" y="147"/>
                  </a:cubicBezTo>
                  <a:cubicBezTo>
                    <a:pt x="25" y="140"/>
                    <a:pt x="34" y="137"/>
                    <a:pt x="33" y="130"/>
                  </a:cubicBezTo>
                  <a:cubicBezTo>
                    <a:pt x="33" y="123"/>
                    <a:pt x="34" y="115"/>
                    <a:pt x="30" y="111"/>
                  </a:cubicBezTo>
                  <a:cubicBezTo>
                    <a:pt x="26" y="109"/>
                    <a:pt x="21" y="112"/>
                    <a:pt x="17" y="112"/>
                  </a:cubicBezTo>
                  <a:cubicBezTo>
                    <a:pt x="12" y="108"/>
                    <a:pt x="12" y="99"/>
                    <a:pt x="6" y="99"/>
                  </a:cubicBezTo>
                  <a:cubicBezTo>
                    <a:pt x="3" y="96"/>
                    <a:pt x="0" y="90"/>
                    <a:pt x="2" y="85"/>
                  </a:cubicBezTo>
                  <a:cubicBezTo>
                    <a:pt x="5" y="80"/>
                    <a:pt x="2" y="70"/>
                    <a:pt x="8" y="69"/>
                  </a:cubicBezTo>
                  <a:cubicBezTo>
                    <a:pt x="11" y="67"/>
                    <a:pt x="18" y="66"/>
                    <a:pt x="17" y="60"/>
                  </a:cubicBezTo>
                  <a:cubicBezTo>
                    <a:pt x="14" y="58"/>
                    <a:pt x="9" y="56"/>
                    <a:pt x="10" y="50"/>
                  </a:cubicBezTo>
                  <a:cubicBezTo>
                    <a:pt x="11" y="43"/>
                    <a:pt x="11" y="35"/>
                    <a:pt x="11" y="27"/>
                  </a:cubicBezTo>
                  <a:cubicBezTo>
                    <a:pt x="14" y="26"/>
                    <a:pt x="20" y="22"/>
                    <a:pt x="17" y="16"/>
                  </a:cubicBezTo>
                  <a:cubicBezTo>
                    <a:pt x="15" y="10"/>
                    <a:pt x="12" y="5"/>
                    <a:pt x="10" y="0"/>
                  </a:cubicBezTo>
                  <a:cubicBezTo>
                    <a:pt x="15" y="0"/>
                    <a:pt x="20" y="0"/>
                    <a:pt x="24" y="5"/>
                  </a:cubicBezTo>
                  <a:cubicBezTo>
                    <a:pt x="32" y="14"/>
                    <a:pt x="28" y="30"/>
                    <a:pt x="32" y="42"/>
                  </a:cubicBezTo>
                  <a:cubicBezTo>
                    <a:pt x="33" y="43"/>
                    <a:pt x="33" y="43"/>
                    <a:pt x="33" y="44"/>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93" name="Freeform 414">
              <a:extLst>
                <a:ext uri="{FF2B5EF4-FFF2-40B4-BE49-F238E27FC236}">
                  <a16:creationId xmlns:a16="http://schemas.microsoft.com/office/drawing/2014/main" id="{ECF6FDC3-C8AE-4700-8B21-995A0D677433}"/>
                </a:ext>
              </a:extLst>
            </p:cNvPr>
            <p:cNvSpPr>
              <a:spLocks/>
            </p:cNvSpPr>
            <p:nvPr/>
          </p:nvSpPr>
          <p:spPr bwMode="auto">
            <a:xfrm>
              <a:off x="2824424" y="4509026"/>
              <a:ext cx="21987" cy="23819"/>
            </a:xfrm>
            <a:custGeom>
              <a:avLst/>
              <a:gdLst/>
              <a:ahLst/>
              <a:cxnLst>
                <a:cxn ang="0">
                  <a:pos x="14" y="47"/>
                </a:cxn>
                <a:cxn ang="0">
                  <a:pos x="0" y="24"/>
                </a:cxn>
                <a:cxn ang="0">
                  <a:pos x="13" y="7"/>
                </a:cxn>
                <a:cxn ang="0">
                  <a:pos x="28" y="0"/>
                </a:cxn>
                <a:cxn ang="0">
                  <a:pos x="42" y="13"/>
                </a:cxn>
                <a:cxn ang="0">
                  <a:pos x="37" y="27"/>
                </a:cxn>
                <a:cxn ang="0">
                  <a:pos x="21" y="39"/>
                </a:cxn>
                <a:cxn ang="0">
                  <a:pos x="14" y="47"/>
                </a:cxn>
              </a:cxnLst>
              <a:rect l="0" t="0" r="r" b="b"/>
              <a:pathLst>
                <a:path w="44" h="48">
                  <a:moveTo>
                    <a:pt x="14" y="47"/>
                  </a:moveTo>
                  <a:cubicBezTo>
                    <a:pt x="8" y="41"/>
                    <a:pt x="2" y="33"/>
                    <a:pt x="0" y="24"/>
                  </a:cubicBezTo>
                  <a:cubicBezTo>
                    <a:pt x="5" y="20"/>
                    <a:pt x="8" y="12"/>
                    <a:pt x="13" y="7"/>
                  </a:cubicBezTo>
                  <a:cubicBezTo>
                    <a:pt x="17" y="4"/>
                    <a:pt x="23" y="2"/>
                    <a:pt x="28" y="0"/>
                  </a:cubicBezTo>
                  <a:cubicBezTo>
                    <a:pt x="33" y="4"/>
                    <a:pt x="37" y="9"/>
                    <a:pt x="42" y="13"/>
                  </a:cubicBezTo>
                  <a:cubicBezTo>
                    <a:pt x="44" y="18"/>
                    <a:pt x="38" y="22"/>
                    <a:pt x="37" y="27"/>
                  </a:cubicBezTo>
                  <a:cubicBezTo>
                    <a:pt x="35" y="36"/>
                    <a:pt x="26" y="34"/>
                    <a:pt x="21" y="39"/>
                  </a:cubicBezTo>
                  <a:cubicBezTo>
                    <a:pt x="17" y="40"/>
                    <a:pt x="19" y="48"/>
                    <a:pt x="14" y="47"/>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94" name="Freeform 415">
              <a:extLst>
                <a:ext uri="{FF2B5EF4-FFF2-40B4-BE49-F238E27FC236}">
                  <a16:creationId xmlns:a16="http://schemas.microsoft.com/office/drawing/2014/main" id="{ECDE67A7-0117-4F19-91FA-7110911B161B}"/>
                </a:ext>
              </a:extLst>
            </p:cNvPr>
            <p:cNvSpPr>
              <a:spLocks/>
            </p:cNvSpPr>
            <p:nvPr/>
          </p:nvSpPr>
          <p:spPr bwMode="auto">
            <a:xfrm>
              <a:off x="2851908" y="4292818"/>
              <a:ext cx="97110" cy="196052"/>
            </a:xfrm>
            <a:custGeom>
              <a:avLst/>
              <a:gdLst/>
              <a:ahLst/>
              <a:cxnLst>
                <a:cxn ang="0">
                  <a:pos x="47" y="375"/>
                </a:cxn>
                <a:cxn ang="0">
                  <a:pos x="35" y="375"/>
                </a:cxn>
                <a:cxn ang="0">
                  <a:pos x="33" y="357"/>
                </a:cxn>
                <a:cxn ang="0">
                  <a:pos x="31" y="318"/>
                </a:cxn>
                <a:cxn ang="0">
                  <a:pos x="24" y="297"/>
                </a:cxn>
                <a:cxn ang="0">
                  <a:pos x="19" y="274"/>
                </a:cxn>
                <a:cxn ang="0">
                  <a:pos x="40" y="248"/>
                </a:cxn>
                <a:cxn ang="0">
                  <a:pos x="41" y="232"/>
                </a:cxn>
                <a:cxn ang="0">
                  <a:pos x="51" y="215"/>
                </a:cxn>
                <a:cxn ang="0">
                  <a:pos x="45" y="198"/>
                </a:cxn>
                <a:cxn ang="0">
                  <a:pos x="50" y="176"/>
                </a:cxn>
                <a:cxn ang="0">
                  <a:pos x="47" y="142"/>
                </a:cxn>
                <a:cxn ang="0">
                  <a:pos x="23" y="129"/>
                </a:cxn>
                <a:cxn ang="0">
                  <a:pos x="4" y="126"/>
                </a:cxn>
                <a:cxn ang="0">
                  <a:pos x="2" y="111"/>
                </a:cxn>
                <a:cxn ang="0">
                  <a:pos x="7" y="101"/>
                </a:cxn>
                <a:cxn ang="0">
                  <a:pos x="32" y="90"/>
                </a:cxn>
                <a:cxn ang="0">
                  <a:pos x="53" y="81"/>
                </a:cxn>
                <a:cxn ang="0">
                  <a:pos x="62" y="93"/>
                </a:cxn>
                <a:cxn ang="0">
                  <a:pos x="75" y="92"/>
                </a:cxn>
                <a:cxn ang="0">
                  <a:pos x="77" y="115"/>
                </a:cxn>
                <a:cxn ang="0">
                  <a:pos x="74" y="129"/>
                </a:cxn>
                <a:cxn ang="0">
                  <a:pos x="90" y="151"/>
                </a:cxn>
                <a:cxn ang="0">
                  <a:pos x="92" y="130"/>
                </a:cxn>
                <a:cxn ang="0">
                  <a:pos x="101" y="122"/>
                </a:cxn>
                <a:cxn ang="0">
                  <a:pos x="101" y="94"/>
                </a:cxn>
                <a:cxn ang="0">
                  <a:pos x="80" y="68"/>
                </a:cxn>
                <a:cxn ang="0">
                  <a:pos x="74" y="43"/>
                </a:cxn>
                <a:cxn ang="0">
                  <a:pos x="77" y="25"/>
                </a:cxn>
                <a:cxn ang="0">
                  <a:pos x="97" y="26"/>
                </a:cxn>
                <a:cxn ang="0">
                  <a:pos x="108" y="26"/>
                </a:cxn>
                <a:cxn ang="0">
                  <a:pos x="127" y="29"/>
                </a:cxn>
                <a:cxn ang="0">
                  <a:pos x="137" y="22"/>
                </a:cxn>
                <a:cxn ang="0">
                  <a:pos x="147" y="21"/>
                </a:cxn>
                <a:cxn ang="0">
                  <a:pos x="163" y="15"/>
                </a:cxn>
                <a:cxn ang="0">
                  <a:pos x="185" y="0"/>
                </a:cxn>
                <a:cxn ang="0">
                  <a:pos x="183" y="17"/>
                </a:cxn>
                <a:cxn ang="0">
                  <a:pos x="185" y="32"/>
                </a:cxn>
                <a:cxn ang="0">
                  <a:pos x="183" y="57"/>
                </a:cxn>
                <a:cxn ang="0">
                  <a:pos x="187" y="80"/>
                </a:cxn>
                <a:cxn ang="0">
                  <a:pos x="191" y="93"/>
                </a:cxn>
                <a:cxn ang="0">
                  <a:pos x="186" y="106"/>
                </a:cxn>
                <a:cxn ang="0">
                  <a:pos x="183" y="119"/>
                </a:cxn>
                <a:cxn ang="0">
                  <a:pos x="159" y="147"/>
                </a:cxn>
                <a:cxn ang="0">
                  <a:pos x="126" y="165"/>
                </a:cxn>
                <a:cxn ang="0">
                  <a:pos x="98" y="198"/>
                </a:cxn>
                <a:cxn ang="0">
                  <a:pos x="81" y="213"/>
                </a:cxn>
                <a:cxn ang="0">
                  <a:pos x="81" y="229"/>
                </a:cxn>
                <a:cxn ang="0">
                  <a:pos x="87" y="243"/>
                </a:cxn>
                <a:cxn ang="0">
                  <a:pos x="89" y="259"/>
                </a:cxn>
                <a:cxn ang="0">
                  <a:pos x="95" y="266"/>
                </a:cxn>
                <a:cxn ang="0">
                  <a:pos x="93" y="296"/>
                </a:cxn>
                <a:cxn ang="0">
                  <a:pos x="95" y="309"/>
                </a:cxn>
                <a:cxn ang="0">
                  <a:pos x="68" y="331"/>
                </a:cxn>
                <a:cxn ang="0">
                  <a:pos x="44" y="348"/>
                </a:cxn>
                <a:cxn ang="0">
                  <a:pos x="46" y="359"/>
                </a:cxn>
                <a:cxn ang="0">
                  <a:pos x="47" y="375"/>
                </a:cxn>
              </a:cxnLst>
              <a:rect l="0" t="0" r="r" b="b"/>
              <a:pathLst>
                <a:path w="193" h="376">
                  <a:moveTo>
                    <a:pt x="47" y="375"/>
                  </a:moveTo>
                  <a:cubicBezTo>
                    <a:pt x="43" y="374"/>
                    <a:pt x="38" y="376"/>
                    <a:pt x="35" y="375"/>
                  </a:cubicBezTo>
                  <a:cubicBezTo>
                    <a:pt x="34" y="369"/>
                    <a:pt x="31" y="363"/>
                    <a:pt x="33" y="357"/>
                  </a:cubicBezTo>
                  <a:cubicBezTo>
                    <a:pt x="30" y="344"/>
                    <a:pt x="34" y="331"/>
                    <a:pt x="31" y="318"/>
                  </a:cubicBezTo>
                  <a:cubicBezTo>
                    <a:pt x="30" y="311"/>
                    <a:pt x="27" y="304"/>
                    <a:pt x="24" y="297"/>
                  </a:cubicBezTo>
                  <a:cubicBezTo>
                    <a:pt x="22" y="290"/>
                    <a:pt x="22" y="281"/>
                    <a:pt x="19" y="274"/>
                  </a:cubicBezTo>
                  <a:cubicBezTo>
                    <a:pt x="26" y="266"/>
                    <a:pt x="33" y="257"/>
                    <a:pt x="40" y="248"/>
                  </a:cubicBezTo>
                  <a:cubicBezTo>
                    <a:pt x="40" y="243"/>
                    <a:pt x="39" y="237"/>
                    <a:pt x="41" y="232"/>
                  </a:cubicBezTo>
                  <a:cubicBezTo>
                    <a:pt x="43" y="226"/>
                    <a:pt x="50" y="223"/>
                    <a:pt x="51" y="215"/>
                  </a:cubicBezTo>
                  <a:cubicBezTo>
                    <a:pt x="48" y="210"/>
                    <a:pt x="45" y="204"/>
                    <a:pt x="45" y="198"/>
                  </a:cubicBezTo>
                  <a:cubicBezTo>
                    <a:pt x="41" y="189"/>
                    <a:pt x="53" y="184"/>
                    <a:pt x="50" y="176"/>
                  </a:cubicBezTo>
                  <a:cubicBezTo>
                    <a:pt x="48" y="165"/>
                    <a:pt x="50" y="153"/>
                    <a:pt x="47" y="142"/>
                  </a:cubicBezTo>
                  <a:cubicBezTo>
                    <a:pt x="40" y="135"/>
                    <a:pt x="30" y="135"/>
                    <a:pt x="23" y="129"/>
                  </a:cubicBezTo>
                  <a:cubicBezTo>
                    <a:pt x="17" y="125"/>
                    <a:pt x="11" y="126"/>
                    <a:pt x="4" y="126"/>
                  </a:cubicBezTo>
                  <a:cubicBezTo>
                    <a:pt x="2" y="122"/>
                    <a:pt x="4" y="116"/>
                    <a:pt x="2" y="111"/>
                  </a:cubicBezTo>
                  <a:cubicBezTo>
                    <a:pt x="0" y="106"/>
                    <a:pt x="2" y="100"/>
                    <a:pt x="7" y="101"/>
                  </a:cubicBezTo>
                  <a:cubicBezTo>
                    <a:pt x="16" y="98"/>
                    <a:pt x="24" y="94"/>
                    <a:pt x="32" y="90"/>
                  </a:cubicBezTo>
                  <a:cubicBezTo>
                    <a:pt x="39" y="88"/>
                    <a:pt x="46" y="83"/>
                    <a:pt x="53" y="81"/>
                  </a:cubicBezTo>
                  <a:cubicBezTo>
                    <a:pt x="56" y="84"/>
                    <a:pt x="58" y="92"/>
                    <a:pt x="62" y="93"/>
                  </a:cubicBezTo>
                  <a:cubicBezTo>
                    <a:pt x="66" y="92"/>
                    <a:pt x="71" y="90"/>
                    <a:pt x="75" y="92"/>
                  </a:cubicBezTo>
                  <a:cubicBezTo>
                    <a:pt x="78" y="99"/>
                    <a:pt x="78" y="108"/>
                    <a:pt x="77" y="115"/>
                  </a:cubicBezTo>
                  <a:cubicBezTo>
                    <a:pt x="74" y="119"/>
                    <a:pt x="70" y="124"/>
                    <a:pt x="74" y="129"/>
                  </a:cubicBezTo>
                  <a:cubicBezTo>
                    <a:pt x="80" y="136"/>
                    <a:pt x="83" y="147"/>
                    <a:pt x="90" y="151"/>
                  </a:cubicBezTo>
                  <a:cubicBezTo>
                    <a:pt x="93" y="145"/>
                    <a:pt x="87" y="135"/>
                    <a:pt x="92" y="130"/>
                  </a:cubicBezTo>
                  <a:cubicBezTo>
                    <a:pt x="97" y="130"/>
                    <a:pt x="102" y="128"/>
                    <a:pt x="101" y="122"/>
                  </a:cubicBezTo>
                  <a:cubicBezTo>
                    <a:pt x="101" y="112"/>
                    <a:pt x="103" y="103"/>
                    <a:pt x="101" y="94"/>
                  </a:cubicBezTo>
                  <a:cubicBezTo>
                    <a:pt x="96" y="83"/>
                    <a:pt x="87" y="75"/>
                    <a:pt x="80" y="68"/>
                  </a:cubicBezTo>
                  <a:cubicBezTo>
                    <a:pt x="76" y="60"/>
                    <a:pt x="77" y="51"/>
                    <a:pt x="74" y="43"/>
                  </a:cubicBezTo>
                  <a:cubicBezTo>
                    <a:pt x="75" y="37"/>
                    <a:pt x="76" y="31"/>
                    <a:pt x="77" y="25"/>
                  </a:cubicBezTo>
                  <a:cubicBezTo>
                    <a:pt x="84" y="24"/>
                    <a:pt x="91" y="29"/>
                    <a:pt x="97" y="26"/>
                  </a:cubicBezTo>
                  <a:cubicBezTo>
                    <a:pt x="101" y="22"/>
                    <a:pt x="105" y="19"/>
                    <a:pt x="108" y="26"/>
                  </a:cubicBezTo>
                  <a:cubicBezTo>
                    <a:pt x="113" y="31"/>
                    <a:pt x="120" y="28"/>
                    <a:pt x="127" y="29"/>
                  </a:cubicBezTo>
                  <a:cubicBezTo>
                    <a:pt x="131" y="31"/>
                    <a:pt x="135" y="27"/>
                    <a:pt x="137" y="22"/>
                  </a:cubicBezTo>
                  <a:cubicBezTo>
                    <a:pt x="139" y="15"/>
                    <a:pt x="143" y="17"/>
                    <a:pt x="147" y="21"/>
                  </a:cubicBezTo>
                  <a:cubicBezTo>
                    <a:pt x="152" y="24"/>
                    <a:pt x="158" y="16"/>
                    <a:pt x="163" y="15"/>
                  </a:cubicBezTo>
                  <a:cubicBezTo>
                    <a:pt x="172" y="13"/>
                    <a:pt x="178" y="6"/>
                    <a:pt x="185" y="0"/>
                  </a:cubicBezTo>
                  <a:cubicBezTo>
                    <a:pt x="189" y="5"/>
                    <a:pt x="187" y="12"/>
                    <a:pt x="183" y="17"/>
                  </a:cubicBezTo>
                  <a:cubicBezTo>
                    <a:pt x="181" y="22"/>
                    <a:pt x="185" y="27"/>
                    <a:pt x="185" y="32"/>
                  </a:cubicBezTo>
                  <a:cubicBezTo>
                    <a:pt x="184" y="40"/>
                    <a:pt x="189" y="50"/>
                    <a:pt x="183" y="57"/>
                  </a:cubicBezTo>
                  <a:cubicBezTo>
                    <a:pt x="187" y="64"/>
                    <a:pt x="188" y="72"/>
                    <a:pt x="187" y="80"/>
                  </a:cubicBezTo>
                  <a:cubicBezTo>
                    <a:pt x="188" y="85"/>
                    <a:pt x="186" y="93"/>
                    <a:pt x="191" y="93"/>
                  </a:cubicBezTo>
                  <a:cubicBezTo>
                    <a:pt x="193" y="97"/>
                    <a:pt x="189" y="103"/>
                    <a:pt x="186" y="106"/>
                  </a:cubicBezTo>
                  <a:cubicBezTo>
                    <a:pt x="188" y="110"/>
                    <a:pt x="187" y="115"/>
                    <a:pt x="183" y="119"/>
                  </a:cubicBezTo>
                  <a:cubicBezTo>
                    <a:pt x="176" y="129"/>
                    <a:pt x="170" y="141"/>
                    <a:pt x="159" y="147"/>
                  </a:cubicBezTo>
                  <a:cubicBezTo>
                    <a:pt x="149" y="155"/>
                    <a:pt x="137" y="158"/>
                    <a:pt x="126" y="165"/>
                  </a:cubicBezTo>
                  <a:cubicBezTo>
                    <a:pt x="115" y="174"/>
                    <a:pt x="109" y="190"/>
                    <a:pt x="98" y="198"/>
                  </a:cubicBezTo>
                  <a:cubicBezTo>
                    <a:pt x="92" y="203"/>
                    <a:pt x="87" y="209"/>
                    <a:pt x="81" y="213"/>
                  </a:cubicBezTo>
                  <a:cubicBezTo>
                    <a:pt x="81" y="218"/>
                    <a:pt x="80" y="224"/>
                    <a:pt x="81" y="229"/>
                  </a:cubicBezTo>
                  <a:cubicBezTo>
                    <a:pt x="84" y="232"/>
                    <a:pt x="90" y="237"/>
                    <a:pt x="87" y="243"/>
                  </a:cubicBezTo>
                  <a:cubicBezTo>
                    <a:pt x="85" y="248"/>
                    <a:pt x="89" y="254"/>
                    <a:pt x="89" y="259"/>
                  </a:cubicBezTo>
                  <a:cubicBezTo>
                    <a:pt x="90" y="264"/>
                    <a:pt x="91" y="272"/>
                    <a:pt x="95" y="266"/>
                  </a:cubicBezTo>
                  <a:cubicBezTo>
                    <a:pt x="96" y="276"/>
                    <a:pt x="95" y="286"/>
                    <a:pt x="93" y="296"/>
                  </a:cubicBezTo>
                  <a:cubicBezTo>
                    <a:pt x="89" y="303"/>
                    <a:pt x="96" y="304"/>
                    <a:pt x="95" y="309"/>
                  </a:cubicBezTo>
                  <a:cubicBezTo>
                    <a:pt x="90" y="322"/>
                    <a:pt x="79" y="328"/>
                    <a:pt x="68" y="331"/>
                  </a:cubicBezTo>
                  <a:cubicBezTo>
                    <a:pt x="60" y="335"/>
                    <a:pt x="50" y="338"/>
                    <a:pt x="44" y="348"/>
                  </a:cubicBezTo>
                  <a:cubicBezTo>
                    <a:pt x="40" y="352"/>
                    <a:pt x="41" y="357"/>
                    <a:pt x="46" y="359"/>
                  </a:cubicBezTo>
                  <a:cubicBezTo>
                    <a:pt x="51" y="362"/>
                    <a:pt x="47" y="370"/>
                    <a:pt x="47" y="375"/>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95" name="Freeform 416">
              <a:extLst>
                <a:ext uri="{FF2B5EF4-FFF2-40B4-BE49-F238E27FC236}">
                  <a16:creationId xmlns:a16="http://schemas.microsoft.com/office/drawing/2014/main" id="{BEFBD6A1-B0AE-46CA-87C3-382CB14C9446}"/>
                </a:ext>
              </a:extLst>
            </p:cNvPr>
            <p:cNvSpPr>
              <a:spLocks/>
            </p:cNvSpPr>
            <p:nvPr/>
          </p:nvSpPr>
          <p:spPr bwMode="auto">
            <a:xfrm>
              <a:off x="2967339" y="4312972"/>
              <a:ext cx="67793" cy="161240"/>
            </a:xfrm>
            <a:custGeom>
              <a:avLst/>
              <a:gdLst/>
              <a:ahLst/>
              <a:cxnLst>
                <a:cxn ang="0">
                  <a:pos x="27" y="92"/>
                </a:cxn>
                <a:cxn ang="0">
                  <a:pos x="38" y="87"/>
                </a:cxn>
                <a:cxn ang="0">
                  <a:pos x="48" y="83"/>
                </a:cxn>
                <a:cxn ang="0">
                  <a:pos x="59" y="83"/>
                </a:cxn>
                <a:cxn ang="0">
                  <a:pos x="65" y="73"/>
                </a:cxn>
                <a:cxn ang="0">
                  <a:pos x="71" y="68"/>
                </a:cxn>
                <a:cxn ang="0">
                  <a:pos x="78" y="63"/>
                </a:cxn>
                <a:cxn ang="0">
                  <a:pos x="82" y="53"/>
                </a:cxn>
                <a:cxn ang="0">
                  <a:pos x="88" y="44"/>
                </a:cxn>
                <a:cxn ang="0">
                  <a:pos x="89" y="31"/>
                </a:cxn>
                <a:cxn ang="0">
                  <a:pos x="96" y="32"/>
                </a:cxn>
                <a:cxn ang="0">
                  <a:pos x="105" y="12"/>
                </a:cxn>
                <a:cxn ang="0">
                  <a:pos x="109" y="3"/>
                </a:cxn>
                <a:cxn ang="0">
                  <a:pos x="119" y="14"/>
                </a:cxn>
                <a:cxn ang="0">
                  <a:pos x="124" y="38"/>
                </a:cxn>
                <a:cxn ang="0">
                  <a:pos x="131" y="67"/>
                </a:cxn>
                <a:cxn ang="0">
                  <a:pos x="126" y="85"/>
                </a:cxn>
                <a:cxn ang="0">
                  <a:pos x="119" y="73"/>
                </a:cxn>
                <a:cxn ang="0">
                  <a:pos x="117" y="87"/>
                </a:cxn>
                <a:cxn ang="0">
                  <a:pos x="119" y="102"/>
                </a:cxn>
                <a:cxn ang="0">
                  <a:pos x="112" y="121"/>
                </a:cxn>
                <a:cxn ang="0">
                  <a:pos x="103" y="166"/>
                </a:cxn>
                <a:cxn ang="0">
                  <a:pos x="78" y="268"/>
                </a:cxn>
                <a:cxn ang="0">
                  <a:pos x="68" y="294"/>
                </a:cxn>
                <a:cxn ang="0">
                  <a:pos x="52" y="298"/>
                </a:cxn>
                <a:cxn ang="0">
                  <a:pos x="40" y="305"/>
                </a:cxn>
                <a:cxn ang="0">
                  <a:pos x="30" y="299"/>
                </a:cxn>
                <a:cxn ang="0">
                  <a:pos x="19" y="295"/>
                </a:cxn>
                <a:cxn ang="0">
                  <a:pos x="14" y="281"/>
                </a:cxn>
                <a:cxn ang="0">
                  <a:pos x="9" y="267"/>
                </a:cxn>
                <a:cxn ang="0">
                  <a:pos x="9" y="248"/>
                </a:cxn>
                <a:cxn ang="0">
                  <a:pos x="3" y="224"/>
                </a:cxn>
                <a:cxn ang="0">
                  <a:pos x="10" y="208"/>
                </a:cxn>
                <a:cxn ang="0">
                  <a:pos x="19" y="191"/>
                </a:cxn>
                <a:cxn ang="0">
                  <a:pos x="25" y="169"/>
                </a:cxn>
                <a:cxn ang="0">
                  <a:pos x="19" y="157"/>
                </a:cxn>
                <a:cxn ang="0">
                  <a:pos x="18" y="143"/>
                </a:cxn>
                <a:cxn ang="0">
                  <a:pos x="14" y="122"/>
                </a:cxn>
                <a:cxn ang="0">
                  <a:pos x="23" y="96"/>
                </a:cxn>
                <a:cxn ang="0">
                  <a:pos x="27" y="92"/>
                </a:cxn>
              </a:cxnLst>
              <a:rect l="0" t="0" r="r" b="b"/>
              <a:pathLst>
                <a:path w="134" h="309">
                  <a:moveTo>
                    <a:pt x="27" y="92"/>
                  </a:moveTo>
                  <a:cubicBezTo>
                    <a:pt x="31" y="93"/>
                    <a:pt x="34" y="87"/>
                    <a:pt x="38" y="87"/>
                  </a:cubicBezTo>
                  <a:cubicBezTo>
                    <a:pt x="42" y="91"/>
                    <a:pt x="44" y="83"/>
                    <a:pt x="48" y="83"/>
                  </a:cubicBezTo>
                  <a:cubicBezTo>
                    <a:pt x="52" y="79"/>
                    <a:pt x="56" y="88"/>
                    <a:pt x="59" y="83"/>
                  </a:cubicBezTo>
                  <a:cubicBezTo>
                    <a:pt x="56" y="78"/>
                    <a:pt x="62" y="76"/>
                    <a:pt x="65" y="73"/>
                  </a:cubicBezTo>
                  <a:cubicBezTo>
                    <a:pt x="68" y="72"/>
                    <a:pt x="76" y="76"/>
                    <a:pt x="71" y="68"/>
                  </a:cubicBezTo>
                  <a:cubicBezTo>
                    <a:pt x="70" y="65"/>
                    <a:pt x="77" y="56"/>
                    <a:pt x="78" y="63"/>
                  </a:cubicBezTo>
                  <a:cubicBezTo>
                    <a:pt x="82" y="63"/>
                    <a:pt x="87" y="56"/>
                    <a:pt x="82" y="53"/>
                  </a:cubicBezTo>
                  <a:cubicBezTo>
                    <a:pt x="79" y="46"/>
                    <a:pt x="88" y="50"/>
                    <a:pt x="88" y="44"/>
                  </a:cubicBezTo>
                  <a:cubicBezTo>
                    <a:pt x="87" y="40"/>
                    <a:pt x="83" y="30"/>
                    <a:pt x="89" y="31"/>
                  </a:cubicBezTo>
                  <a:cubicBezTo>
                    <a:pt x="91" y="38"/>
                    <a:pt x="94" y="38"/>
                    <a:pt x="96" y="32"/>
                  </a:cubicBezTo>
                  <a:cubicBezTo>
                    <a:pt x="102" y="28"/>
                    <a:pt x="104" y="20"/>
                    <a:pt x="105" y="12"/>
                  </a:cubicBezTo>
                  <a:cubicBezTo>
                    <a:pt x="102" y="8"/>
                    <a:pt x="106" y="0"/>
                    <a:pt x="109" y="3"/>
                  </a:cubicBezTo>
                  <a:cubicBezTo>
                    <a:pt x="113" y="6"/>
                    <a:pt x="114" y="13"/>
                    <a:pt x="119" y="14"/>
                  </a:cubicBezTo>
                  <a:cubicBezTo>
                    <a:pt x="123" y="21"/>
                    <a:pt x="123" y="30"/>
                    <a:pt x="124" y="38"/>
                  </a:cubicBezTo>
                  <a:cubicBezTo>
                    <a:pt x="125" y="48"/>
                    <a:pt x="127" y="58"/>
                    <a:pt x="131" y="67"/>
                  </a:cubicBezTo>
                  <a:cubicBezTo>
                    <a:pt x="134" y="74"/>
                    <a:pt x="129" y="80"/>
                    <a:pt x="126" y="85"/>
                  </a:cubicBezTo>
                  <a:cubicBezTo>
                    <a:pt x="123" y="82"/>
                    <a:pt x="122" y="76"/>
                    <a:pt x="119" y="73"/>
                  </a:cubicBezTo>
                  <a:cubicBezTo>
                    <a:pt x="113" y="74"/>
                    <a:pt x="117" y="83"/>
                    <a:pt x="117" y="87"/>
                  </a:cubicBezTo>
                  <a:cubicBezTo>
                    <a:pt x="120" y="91"/>
                    <a:pt x="123" y="97"/>
                    <a:pt x="119" y="102"/>
                  </a:cubicBezTo>
                  <a:cubicBezTo>
                    <a:pt x="117" y="108"/>
                    <a:pt x="111" y="113"/>
                    <a:pt x="112" y="121"/>
                  </a:cubicBezTo>
                  <a:cubicBezTo>
                    <a:pt x="113" y="137"/>
                    <a:pt x="106" y="151"/>
                    <a:pt x="103" y="166"/>
                  </a:cubicBezTo>
                  <a:cubicBezTo>
                    <a:pt x="95" y="200"/>
                    <a:pt x="86" y="234"/>
                    <a:pt x="78" y="268"/>
                  </a:cubicBezTo>
                  <a:cubicBezTo>
                    <a:pt x="76" y="277"/>
                    <a:pt x="74" y="287"/>
                    <a:pt x="68" y="294"/>
                  </a:cubicBezTo>
                  <a:cubicBezTo>
                    <a:pt x="64" y="299"/>
                    <a:pt x="57" y="295"/>
                    <a:pt x="52" y="298"/>
                  </a:cubicBezTo>
                  <a:cubicBezTo>
                    <a:pt x="47" y="298"/>
                    <a:pt x="45" y="306"/>
                    <a:pt x="40" y="305"/>
                  </a:cubicBezTo>
                  <a:cubicBezTo>
                    <a:pt x="35" y="309"/>
                    <a:pt x="35" y="299"/>
                    <a:pt x="30" y="299"/>
                  </a:cubicBezTo>
                  <a:cubicBezTo>
                    <a:pt x="26" y="297"/>
                    <a:pt x="22" y="300"/>
                    <a:pt x="19" y="295"/>
                  </a:cubicBezTo>
                  <a:cubicBezTo>
                    <a:pt x="14" y="292"/>
                    <a:pt x="15" y="286"/>
                    <a:pt x="14" y="281"/>
                  </a:cubicBezTo>
                  <a:cubicBezTo>
                    <a:pt x="10" y="277"/>
                    <a:pt x="8" y="273"/>
                    <a:pt x="9" y="267"/>
                  </a:cubicBezTo>
                  <a:cubicBezTo>
                    <a:pt x="9" y="261"/>
                    <a:pt x="14" y="254"/>
                    <a:pt x="9" y="248"/>
                  </a:cubicBezTo>
                  <a:cubicBezTo>
                    <a:pt x="6" y="241"/>
                    <a:pt x="0" y="234"/>
                    <a:pt x="3" y="224"/>
                  </a:cubicBezTo>
                  <a:cubicBezTo>
                    <a:pt x="5" y="218"/>
                    <a:pt x="4" y="209"/>
                    <a:pt x="10" y="208"/>
                  </a:cubicBezTo>
                  <a:cubicBezTo>
                    <a:pt x="14" y="204"/>
                    <a:pt x="16" y="196"/>
                    <a:pt x="19" y="191"/>
                  </a:cubicBezTo>
                  <a:cubicBezTo>
                    <a:pt x="22" y="184"/>
                    <a:pt x="25" y="177"/>
                    <a:pt x="25" y="169"/>
                  </a:cubicBezTo>
                  <a:cubicBezTo>
                    <a:pt x="26" y="163"/>
                    <a:pt x="21" y="161"/>
                    <a:pt x="19" y="157"/>
                  </a:cubicBezTo>
                  <a:cubicBezTo>
                    <a:pt x="22" y="152"/>
                    <a:pt x="22" y="147"/>
                    <a:pt x="18" y="143"/>
                  </a:cubicBezTo>
                  <a:cubicBezTo>
                    <a:pt x="16" y="136"/>
                    <a:pt x="17" y="128"/>
                    <a:pt x="14" y="122"/>
                  </a:cubicBezTo>
                  <a:cubicBezTo>
                    <a:pt x="18" y="114"/>
                    <a:pt x="24" y="106"/>
                    <a:pt x="23" y="96"/>
                  </a:cubicBezTo>
                  <a:cubicBezTo>
                    <a:pt x="22" y="91"/>
                    <a:pt x="23" y="91"/>
                    <a:pt x="27" y="92"/>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96" name="Freeform 417">
              <a:extLst>
                <a:ext uri="{FF2B5EF4-FFF2-40B4-BE49-F238E27FC236}">
                  <a16:creationId xmlns:a16="http://schemas.microsoft.com/office/drawing/2014/main" id="{20152133-93EE-4754-9FE5-8594E83A512F}"/>
                </a:ext>
              </a:extLst>
            </p:cNvPr>
            <p:cNvSpPr>
              <a:spLocks/>
            </p:cNvSpPr>
            <p:nvPr/>
          </p:nvSpPr>
          <p:spPr bwMode="auto">
            <a:xfrm>
              <a:off x="2760295" y="4378934"/>
              <a:ext cx="82452" cy="109936"/>
            </a:xfrm>
            <a:custGeom>
              <a:avLst/>
              <a:gdLst/>
              <a:ahLst/>
              <a:cxnLst>
                <a:cxn ang="0">
                  <a:pos x="96" y="0"/>
                </a:cxn>
                <a:cxn ang="0">
                  <a:pos x="102" y="10"/>
                </a:cxn>
                <a:cxn ang="0">
                  <a:pos x="112" y="31"/>
                </a:cxn>
                <a:cxn ang="0">
                  <a:pos x="133" y="53"/>
                </a:cxn>
                <a:cxn ang="0">
                  <a:pos x="139" y="63"/>
                </a:cxn>
                <a:cxn ang="0">
                  <a:pos x="144" y="73"/>
                </a:cxn>
                <a:cxn ang="0">
                  <a:pos x="150" y="87"/>
                </a:cxn>
                <a:cxn ang="0">
                  <a:pos x="170" y="97"/>
                </a:cxn>
                <a:cxn ang="0">
                  <a:pos x="166" y="108"/>
                </a:cxn>
                <a:cxn ang="0">
                  <a:pos x="151" y="115"/>
                </a:cxn>
                <a:cxn ang="0">
                  <a:pos x="134" y="132"/>
                </a:cxn>
                <a:cxn ang="0">
                  <a:pos x="126" y="152"/>
                </a:cxn>
                <a:cxn ang="0">
                  <a:pos x="111" y="161"/>
                </a:cxn>
                <a:cxn ang="0">
                  <a:pos x="102" y="183"/>
                </a:cxn>
                <a:cxn ang="0">
                  <a:pos x="85" y="184"/>
                </a:cxn>
                <a:cxn ang="0">
                  <a:pos x="65" y="173"/>
                </a:cxn>
                <a:cxn ang="0">
                  <a:pos x="56" y="180"/>
                </a:cxn>
                <a:cxn ang="0">
                  <a:pos x="31" y="208"/>
                </a:cxn>
                <a:cxn ang="0">
                  <a:pos x="16" y="207"/>
                </a:cxn>
                <a:cxn ang="0">
                  <a:pos x="18" y="184"/>
                </a:cxn>
                <a:cxn ang="0">
                  <a:pos x="6" y="163"/>
                </a:cxn>
                <a:cxn ang="0">
                  <a:pos x="2" y="151"/>
                </a:cxn>
                <a:cxn ang="0">
                  <a:pos x="3" y="98"/>
                </a:cxn>
                <a:cxn ang="0">
                  <a:pos x="22" y="97"/>
                </a:cxn>
                <a:cxn ang="0">
                  <a:pos x="22" y="14"/>
                </a:cxn>
                <a:cxn ang="0">
                  <a:pos x="65" y="7"/>
                </a:cxn>
                <a:cxn ang="0">
                  <a:pos x="73" y="12"/>
                </a:cxn>
                <a:cxn ang="0">
                  <a:pos x="86" y="4"/>
                </a:cxn>
                <a:cxn ang="0">
                  <a:pos x="96" y="0"/>
                </a:cxn>
              </a:cxnLst>
              <a:rect l="0" t="0" r="r" b="b"/>
              <a:pathLst>
                <a:path w="174" h="210">
                  <a:moveTo>
                    <a:pt x="96" y="0"/>
                  </a:moveTo>
                  <a:cubicBezTo>
                    <a:pt x="100" y="3"/>
                    <a:pt x="102" y="5"/>
                    <a:pt x="102" y="10"/>
                  </a:cubicBezTo>
                  <a:cubicBezTo>
                    <a:pt x="106" y="17"/>
                    <a:pt x="112" y="22"/>
                    <a:pt x="112" y="31"/>
                  </a:cubicBezTo>
                  <a:cubicBezTo>
                    <a:pt x="115" y="44"/>
                    <a:pt x="125" y="48"/>
                    <a:pt x="133" y="53"/>
                  </a:cubicBezTo>
                  <a:cubicBezTo>
                    <a:pt x="135" y="57"/>
                    <a:pt x="133" y="65"/>
                    <a:pt x="139" y="63"/>
                  </a:cubicBezTo>
                  <a:cubicBezTo>
                    <a:pt x="145" y="61"/>
                    <a:pt x="144" y="68"/>
                    <a:pt x="144" y="73"/>
                  </a:cubicBezTo>
                  <a:cubicBezTo>
                    <a:pt x="145" y="78"/>
                    <a:pt x="147" y="84"/>
                    <a:pt x="150" y="87"/>
                  </a:cubicBezTo>
                  <a:cubicBezTo>
                    <a:pt x="157" y="89"/>
                    <a:pt x="166" y="88"/>
                    <a:pt x="170" y="97"/>
                  </a:cubicBezTo>
                  <a:cubicBezTo>
                    <a:pt x="174" y="101"/>
                    <a:pt x="168" y="105"/>
                    <a:pt x="166" y="108"/>
                  </a:cubicBezTo>
                  <a:cubicBezTo>
                    <a:pt x="161" y="112"/>
                    <a:pt x="154" y="108"/>
                    <a:pt x="151" y="115"/>
                  </a:cubicBezTo>
                  <a:cubicBezTo>
                    <a:pt x="147" y="123"/>
                    <a:pt x="141" y="129"/>
                    <a:pt x="134" y="132"/>
                  </a:cubicBezTo>
                  <a:cubicBezTo>
                    <a:pt x="128" y="136"/>
                    <a:pt x="132" y="148"/>
                    <a:pt x="126" y="152"/>
                  </a:cubicBezTo>
                  <a:cubicBezTo>
                    <a:pt x="121" y="157"/>
                    <a:pt x="115" y="156"/>
                    <a:pt x="111" y="161"/>
                  </a:cubicBezTo>
                  <a:cubicBezTo>
                    <a:pt x="109" y="168"/>
                    <a:pt x="109" y="179"/>
                    <a:pt x="102" y="183"/>
                  </a:cubicBezTo>
                  <a:cubicBezTo>
                    <a:pt x="97" y="184"/>
                    <a:pt x="91" y="185"/>
                    <a:pt x="85" y="184"/>
                  </a:cubicBezTo>
                  <a:cubicBezTo>
                    <a:pt x="77" y="183"/>
                    <a:pt x="71" y="178"/>
                    <a:pt x="65" y="173"/>
                  </a:cubicBezTo>
                  <a:cubicBezTo>
                    <a:pt x="61" y="171"/>
                    <a:pt x="57" y="174"/>
                    <a:pt x="56" y="180"/>
                  </a:cubicBezTo>
                  <a:cubicBezTo>
                    <a:pt x="52" y="193"/>
                    <a:pt x="42" y="204"/>
                    <a:pt x="31" y="208"/>
                  </a:cubicBezTo>
                  <a:cubicBezTo>
                    <a:pt x="26" y="207"/>
                    <a:pt x="20" y="210"/>
                    <a:pt x="16" y="207"/>
                  </a:cubicBezTo>
                  <a:cubicBezTo>
                    <a:pt x="13" y="199"/>
                    <a:pt x="21" y="191"/>
                    <a:pt x="18" y="184"/>
                  </a:cubicBezTo>
                  <a:cubicBezTo>
                    <a:pt x="15" y="176"/>
                    <a:pt x="11" y="168"/>
                    <a:pt x="6" y="163"/>
                  </a:cubicBezTo>
                  <a:cubicBezTo>
                    <a:pt x="0" y="164"/>
                    <a:pt x="3" y="155"/>
                    <a:pt x="2" y="151"/>
                  </a:cubicBezTo>
                  <a:cubicBezTo>
                    <a:pt x="2" y="133"/>
                    <a:pt x="3" y="116"/>
                    <a:pt x="3" y="98"/>
                  </a:cubicBezTo>
                  <a:cubicBezTo>
                    <a:pt x="9" y="97"/>
                    <a:pt x="16" y="98"/>
                    <a:pt x="22" y="97"/>
                  </a:cubicBezTo>
                  <a:cubicBezTo>
                    <a:pt x="21" y="69"/>
                    <a:pt x="23" y="41"/>
                    <a:pt x="22" y="14"/>
                  </a:cubicBezTo>
                  <a:cubicBezTo>
                    <a:pt x="37" y="14"/>
                    <a:pt x="50" y="9"/>
                    <a:pt x="65" y="7"/>
                  </a:cubicBezTo>
                  <a:cubicBezTo>
                    <a:pt x="67" y="11"/>
                    <a:pt x="70" y="19"/>
                    <a:pt x="73" y="12"/>
                  </a:cubicBezTo>
                  <a:cubicBezTo>
                    <a:pt x="77" y="8"/>
                    <a:pt x="80" y="2"/>
                    <a:pt x="86" y="4"/>
                  </a:cubicBezTo>
                  <a:cubicBezTo>
                    <a:pt x="89" y="4"/>
                    <a:pt x="92" y="2"/>
                    <a:pt x="96" y="0"/>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97" name="Freeform 418">
              <a:extLst>
                <a:ext uri="{FF2B5EF4-FFF2-40B4-BE49-F238E27FC236}">
                  <a16:creationId xmlns:a16="http://schemas.microsoft.com/office/drawing/2014/main" id="{22D1C1CC-0CA1-42BE-936C-92118B53E7F3}"/>
                </a:ext>
              </a:extLst>
            </p:cNvPr>
            <p:cNvSpPr>
              <a:spLocks/>
            </p:cNvSpPr>
            <p:nvPr/>
          </p:nvSpPr>
          <p:spPr bwMode="auto">
            <a:xfrm>
              <a:off x="2807933" y="4355115"/>
              <a:ext cx="69625" cy="80620"/>
            </a:xfrm>
            <a:custGeom>
              <a:avLst/>
              <a:gdLst/>
              <a:ahLst/>
              <a:cxnLst>
                <a:cxn ang="0">
                  <a:pos x="92" y="2"/>
                </a:cxn>
                <a:cxn ang="0">
                  <a:pos x="99" y="10"/>
                </a:cxn>
                <a:cxn ang="0">
                  <a:pos x="127" y="20"/>
                </a:cxn>
                <a:cxn ang="0">
                  <a:pos x="137" y="33"/>
                </a:cxn>
                <a:cxn ang="0">
                  <a:pos x="140" y="63"/>
                </a:cxn>
                <a:cxn ang="0">
                  <a:pos x="134" y="82"/>
                </a:cxn>
                <a:cxn ang="0">
                  <a:pos x="139" y="97"/>
                </a:cxn>
                <a:cxn ang="0">
                  <a:pos x="133" y="111"/>
                </a:cxn>
                <a:cxn ang="0">
                  <a:pos x="129" y="131"/>
                </a:cxn>
                <a:cxn ang="0">
                  <a:pos x="109" y="157"/>
                </a:cxn>
                <a:cxn ang="0">
                  <a:pos x="98" y="155"/>
                </a:cxn>
                <a:cxn ang="0">
                  <a:pos x="86" y="154"/>
                </a:cxn>
                <a:cxn ang="0">
                  <a:pos x="71" y="150"/>
                </a:cxn>
                <a:cxn ang="0">
                  <a:pos x="62" y="140"/>
                </a:cxn>
                <a:cxn ang="0">
                  <a:pos x="46" y="131"/>
                </a:cxn>
                <a:cxn ang="0">
                  <a:pos x="42" y="115"/>
                </a:cxn>
                <a:cxn ang="0">
                  <a:pos x="33" y="109"/>
                </a:cxn>
                <a:cxn ang="0">
                  <a:pos x="26" y="99"/>
                </a:cxn>
                <a:cxn ang="0">
                  <a:pos x="10" y="76"/>
                </a:cxn>
                <a:cxn ang="0">
                  <a:pos x="0" y="57"/>
                </a:cxn>
                <a:cxn ang="0">
                  <a:pos x="11" y="55"/>
                </a:cxn>
                <a:cxn ang="0">
                  <a:pos x="23" y="57"/>
                </a:cxn>
                <a:cxn ang="0">
                  <a:pos x="33" y="51"/>
                </a:cxn>
                <a:cxn ang="0">
                  <a:pos x="49" y="27"/>
                </a:cxn>
                <a:cxn ang="0">
                  <a:pos x="66" y="21"/>
                </a:cxn>
                <a:cxn ang="0">
                  <a:pos x="81" y="1"/>
                </a:cxn>
                <a:cxn ang="0">
                  <a:pos x="92" y="2"/>
                </a:cxn>
              </a:cxnLst>
              <a:rect l="0" t="0" r="r" b="b"/>
              <a:pathLst>
                <a:path w="141" h="159">
                  <a:moveTo>
                    <a:pt x="92" y="2"/>
                  </a:moveTo>
                  <a:cubicBezTo>
                    <a:pt x="91" y="8"/>
                    <a:pt x="93" y="12"/>
                    <a:pt x="99" y="10"/>
                  </a:cubicBezTo>
                  <a:cubicBezTo>
                    <a:pt x="109" y="9"/>
                    <a:pt x="117" y="18"/>
                    <a:pt x="127" y="20"/>
                  </a:cubicBezTo>
                  <a:cubicBezTo>
                    <a:pt x="132" y="22"/>
                    <a:pt x="137" y="26"/>
                    <a:pt x="137" y="33"/>
                  </a:cubicBezTo>
                  <a:cubicBezTo>
                    <a:pt x="138" y="43"/>
                    <a:pt x="138" y="53"/>
                    <a:pt x="140" y="63"/>
                  </a:cubicBezTo>
                  <a:cubicBezTo>
                    <a:pt x="138" y="70"/>
                    <a:pt x="131" y="74"/>
                    <a:pt x="134" y="82"/>
                  </a:cubicBezTo>
                  <a:cubicBezTo>
                    <a:pt x="134" y="88"/>
                    <a:pt x="136" y="93"/>
                    <a:pt x="139" y="97"/>
                  </a:cubicBezTo>
                  <a:cubicBezTo>
                    <a:pt x="141" y="102"/>
                    <a:pt x="136" y="107"/>
                    <a:pt x="133" y="111"/>
                  </a:cubicBezTo>
                  <a:cubicBezTo>
                    <a:pt x="128" y="115"/>
                    <a:pt x="129" y="124"/>
                    <a:pt x="129" y="131"/>
                  </a:cubicBezTo>
                  <a:cubicBezTo>
                    <a:pt x="123" y="140"/>
                    <a:pt x="116" y="149"/>
                    <a:pt x="109" y="157"/>
                  </a:cubicBezTo>
                  <a:cubicBezTo>
                    <a:pt x="106" y="159"/>
                    <a:pt x="102" y="153"/>
                    <a:pt x="98" y="155"/>
                  </a:cubicBezTo>
                  <a:cubicBezTo>
                    <a:pt x="94" y="156"/>
                    <a:pt x="89" y="157"/>
                    <a:pt x="86" y="154"/>
                  </a:cubicBezTo>
                  <a:cubicBezTo>
                    <a:pt x="81" y="151"/>
                    <a:pt x="76" y="151"/>
                    <a:pt x="71" y="150"/>
                  </a:cubicBezTo>
                  <a:cubicBezTo>
                    <a:pt x="68" y="147"/>
                    <a:pt x="66" y="141"/>
                    <a:pt x="62" y="140"/>
                  </a:cubicBezTo>
                  <a:cubicBezTo>
                    <a:pt x="56" y="137"/>
                    <a:pt x="48" y="140"/>
                    <a:pt x="46" y="131"/>
                  </a:cubicBezTo>
                  <a:cubicBezTo>
                    <a:pt x="43" y="127"/>
                    <a:pt x="43" y="120"/>
                    <a:pt x="42" y="115"/>
                  </a:cubicBezTo>
                  <a:cubicBezTo>
                    <a:pt x="41" y="110"/>
                    <a:pt x="33" y="117"/>
                    <a:pt x="33" y="109"/>
                  </a:cubicBezTo>
                  <a:cubicBezTo>
                    <a:pt x="35" y="103"/>
                    <a:pt x="30" y="101"/>
                    <a:pt x="26" y="99"/>
                  </a:cubicBezTo>
                  <a:cubicBezTo>
                    <a:pt x="18" y="96"/>
                    <a:pt x="11" y="87"/>
                    <a:pt x="10" y="76"/>
                  </a:cubicBezTo>
                  <a:cubicBezTo>
                    <a:pt x="9" y="68"/>
                    <a:pt x="1" y="64"/>
                    <a:pt x="0" y="57"/>
                  </a:cubicBezTo>
                  <a:cubicBezTo>
                    <a:pt x="2" y="54"/>
                    <a:pt x="8" y="60"/>
                    <a:pt x="11" y="55"/>
                  </a:cubicBezTo>
                  <a:cubicBezTo>
                    <a:pt x="16" y="50"/>
                    <a:pt x="18" y="57"/>
                    <a:pt x="23" y="57"/>
                  </a:cubicBezTo>
                  <a:cubicBezTo>
                    <a:pt x="27" y="60"/>
                    <a:pt x="31" y="55"/>
                    <a:pt x="33" y="51"/>
                  </a:cubicBezTo>
                  <a:cubicBezTo>
                    <a:pt x="39" y="43"/>
                    <a:pt x="43" y="33"/>
                    <a:pt x="49" y="27"/>
                  </a:cubicBezTo>
                  <a:cubicBezTo>
                    <a:pt x="54" y="23"/>
                    <a:pt x="62" y="27"/>
                    <a:pt x="66" y="21"/>
                  </a:cubicBezTo>
                  <a:cubicBezTo>
                    <a:pt x="65" y="10"/>
                    <a:pt x="73" y="2"/>
                    <a:pt x="81" y="1"/>
                  </a:cubicBezTo>
                  <a:cubicBezTo>
                    <a:pt x="85" y="1"/>
                    <a:pt x="89" y="0"/>
                    <a:pt x="92" y="2"/>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98" name="Freeform 419">
              <a:extLst>
                <a:ext uri="{FF2B5EF4-FFF2-40B4-BE49-F238E27FC236}">
                  <a16:creationId xmlns:a16="http://schemas.microsoft.com/office/drawing/2014/main" id="{73110440-E581-40AD-9AFF-08B265EFB9D8}"/>
                </a:ext>
              </a:extLst>
            </p:cNvPr>
            <p:cNvSpPr>
              <a:spLocks/>
            </p:cNvSpPr>
            <p:nvPr/>
          </p:nvSpPr>
          <p:spPr bwMode="auto">
            <a:xfrm>
              <a:off x="2857405" y="4474212"/>
              <a:ext cx="14658" cy="21987"/>
            </a:xfrm>
            <a:custGeom>
              <a:avLst/>
              <a:gdLst/>
              <a:ahLst/>
              <a:cxnLst>
                <a:cxn ang="0">
                  <a:pos x="22" y="8"/>
                </a:cxn>
                <a:cxn ang="0">
                  <a:pos x="24" y="23"/>
                </a:cxn>
                <a:cxn ang="0">
                  <a:pos x="21" y="35"/>
                </a:cxn>
                <a:cxn ang="0">
                  <a:pos x="10" y="38"/>
                </a:cxn>
                <a:cxn ang="0">
                  <a:pos x="0" y="22"/>
                </a:cxn>
                <a:cxn ang="0">
                  <a:pos x="9" y="3"/>
                </a:cxn>
                <a:cxn ang="0">
                  <a:pos x="21" y="7"/>
                </a:cxn>
                <a:cxn ang="0">
                  <a:pos x="22" y="8"/>
                </a:cxn>
              </a:cxnLst>
              <a:rect l="0" t="0" r="r" b="b"/>
              <a:pathLst>
                <a:path w="27" h="42">
                  <a:moveTo>
                    <a:pt x="22" y="8"/>
                  </a:moveTo>
                  <a:cubicBezTo>
                    <a:pt x="23" y="13"/>
                    <a:pt x="22" y="18"/>
                    <a:pt x="24" y="23"/>
                  </a:cubicBezTo>
                  <a:cubicBezTo>
                    <a:pt x="27" y="30"/>
                    <a:pt x="20" y="29"/>
                    <a:pt x="21" y="35"/>
                  </a:cubicBezTo>
                  <a:cubicBezTo>
                    <a:pt x="21" y="42"/>
                    <a:pt x="14" y="38"/>
                    <a:pt x="10" y="38"/>
                  </a:cubicBezTo>
                  <a:cubicBezTo>
                    <a:pt x="5" y="35"/>
                    <a:pt x="3" y="28"/>
                    <a:pt x="0" y="22"/>
                  </a:cubicBezTo>
                  <a:cubicBezTo>
                    <a:pt x="1" y="15"/>
                    <a:pt x="5" y="9"/>
                    <a:pt x="9" y="3"/>
                  </a:cubicBezTo>
                  <a:cubicBezTo>
                    <a:pt x="12" y="0"/>
                    <a:pt x="17" y="6"/>
                    <a:pt x="21" y="7"/>
                  </a:cubicBezTo>
                  <a:cubicBezTo>
                    <a:pt x="21" y="6"/>
                    <a:pt x="22" y="8"/>
                    <a:pt x="22" y="8"/>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199" name="Freeform 420">
              <a:extLst>
                <a:ext uri="{FF2B5EF4-FFF2-40B4-BE49-F238E27FC236}">
                  <a16:creationId xmlns:a16="http://schemas.microsoft.com/office/drawing/2014/main" id="{DD026D8F-BCF3-444A-9B65-50C9A028EC0D}"/>
                </a:ext>
              </a:extLst>
            </p:cNvPr>
            <p:cNvSpPr>
              <a:spLocks noEditPoints="1"/>
            </p:cNvSpPr>
            <p:nvPr/>
          </p:nvSpPr>
          <p:spPr bwMode="auto">
            <a:xfrm>
              <a:off x="2710825" y="4430237"/>
              <a:ext cx="164903" cy="155743"/>
            </a:xfrm>
            <a:custGeom>
              <a:avLst/>
              <a:gdLst/>
              <a:ahLst/>
              <a:cxnLst>
                <a:cxn ang="0">
                  <a:pos x="111" y="75"/>
                </a:cxn>
                <a:cxn ang="0">
                  <a:pos x="116" y="109"/>
                </a:cxn>
                <a:cxn ang="0">
                  <a:pos x="155" y="75"/>
                </a:cxn>
                <a:cxn ang="0">
                  <a:pos x="193" y="85"/>
                </a:cxn>
                <a:cxn ang="0">
                  <a:pos x="213" y="59"/>
                </a:cxn>
                <a:cxn ang="0">
                  <a:pos x="234" y="32"/>
                </a:cxn>
                <a:cxn ang="0">
                  <a:pos x="266" y="6"/>
                </a:cxn>
                <a:cxn ang="0">
                  <a:pos x="294" y="6"/>
                </a:cxn>
                <a:cxn ang="0">
                  <a:pos x="315" y="40"/>
                </a:cxn>
                <a:cxn ang="0">
                  <a:pos x="314" y="87"/>
                </a:cxn>
                <a:cxn ang="0">
                  <a:pos x="299" y="109"/>
                </a:cxn>
                <a:cxn ang="0">
                  <a:pos x="319" y="112"/>
                </a:cxn>
                <a:cxn ang="0">
                  <a:pos x="328" y="133"/>
                </a:cxn>
                <a:cxn ang="0">
                  <a:pos x="307" y="166"/>
                </a:cxn>
                <a:cxn ang="0">
                  <a:pos x="254" y="239"/>
                </a:cxn>
                <a:cxn ang="0">
                  <a:pos x="204" y="268"/>
                </a:cxn>
                <a:cxn ang="0">
                  <a:pos x="185" y="278"/>
                </a:cxn>
                <a:cxn ang="0">
                  <a:pos x="158" y="275"/>
                </a:cxn>
                <a:cxn ang="0">
                  <a:pos x="132" y="281"/>
                </a:cxn>
                <a:cxn ang="0">
                  <a:pos x="96" y="289"/>
                </a:cxn>
                <a:cxn ang="0">
                  <a:pos x="78" y="274"/>
                </a:cxn>
                <a:cxn ang="0">
                  <a:pos x="71" y="258"/>
                </a:cxn>
                <a:cxn ang="0">
                  <a:pos x="72" y="237"/>
                </a:cxn>
                <a:cxn ang="0">
                  <a:pos x="39" y="150"/>
                </a:cxn>
                <a:cxn ang="0">
                  <a:pos x="53" y="138"/>
                </a:cxn>
                <a:cxn ang="0">
                  <a:pos x="77" y="153"/>
                </a:cxn>
                <a:cxn ang="0">
                  <a:pos x="100" y="137"/>
                </a:cxn>
                <a:cxn ang="0">
                  <a:pos x="244" y="197"/>
                </a:cxn>
                <a:cxn ang="0">
                  <a:pos x="267" y="177"/>
                </a:cxn>
                <a:cxn ang="0">
                  <a:pos x="259" y="150"/>
                </a:cxn>
                <a:cxn ang="0">
                  <a:pos x="231" y="173"/>
                </a:cxn>
                <a:cxn ang="0">
                  <a:pos x="244" y="197"/>
                </a:cxn>
                <a:cxn ang="0">
                  <a:pos x="8" y="25"/>
                </a:cxn>
                <a:cxn ang="0">
                  <a:pos x="4" y="14"/>
                </a:cxn>
              </a:cxnLst>
              <a:rect l="0" t="0" r="r" b="b"/>
              <a:pathLst>
                <a:path w="334" h="295">
                  <a:moveTo>
                    <a:pt x="99" y="64"/>
                  </a:moveTo>
                  <a:cubicBezTo>
                    <a:pt x="105" y="63"/>
                    <a:pt x="108" y="70"/>
                    <a:pt x="111" y="75"/>
                  </a:cubicBezTo>
                  <a:cubicBezTo>
                    <a:pt x="114" y="81"/>
                    <a:pt x="117" y="90"/>
                    <a:pt x="114" y="97"/>
                  </a:cubicBezTo>
                  <a:cubicBezTo>
                    <a:pt x="112" y="101"/>
                    <a:pt x="111" y="109"/>
                    <a:pt x="116" y="109"/>
                  </a:cubicBezTo>
                  <a:cubicBezTo>
                    <a:pt x="123" y="108"/>
                    <a:pt x="130" y="110"/>
                    <a:pt x="136" y="105"/>
                  </a:cubicBezTo>
                  <a:cubicBezTo>
                    <a:pt x="145" y="99"/>
                    <a:pt x="152" y="88"/>
                    <a:pt x="155" y="75"/>
                  </a:cubicBezTo>
                  <a:cubicBezTo>
                    <a:pt x="161" y="70"/>
                    <a:pt x="166" y="77"/>
                    <a:pt x="171" y="81"/>
                  </a:cubicBezTo>
                  <a:cubicBezTo>
                    <a:pt x="178" y="85"/>
                    <a:pt x="185" y="86"/>
                    <a:pt x="193" y="85"/>
                  </a:cubicBezTo>
                  <a:cubicBezTo>
                    <a:pt x="198" y="86"/>
                    <a:pt x="204" y="82"/>
                    <a:pt x="205" y="75"/>
                  </a:cubicBezTo>
                  <a:cubicBezTo>
                    <a:pt x="207" y="69"/>
                    <a:pt x="206" y="60"/>
                    <a:pt x="213" y="59"/>
                  </a:cubicBezTo>
                  <a:cubicBezTo>
                    <a:pt x="219" y="56"/>
                    <a:pt x="226" y="53"/>
                    <a:pt x="227" y="44"/>
                  </a:cubicBezTo>
                  <a:cubicBezTo>
                    <a:pt x="227" y="39"/>
                    <a:pt x="229" y="33"/>
                    <a:pt x="234" y="32"/>
                  </a:cubicBezTo>
                  <a:cubicBezTo>
                    <a:pt x="241" y="29"/>
                    <a:pt x="246" y="19"/>
                    <a:pt x="251" y="13"/>
                  </a:cubicBezTo>
                  <a:cubicBezTo>
                    <a:pt x="256" y="11"/>
                    <a:pt x="262" y="11"/>
                    <a:pt x="266" y="6"/>
                  </a:cubicBezTo>
                  <a:cubicBezTo>
                    <a:pt x="268" y="0"/>
                    <a:pt x="273" y="1"/>
                    <a:pt x="277" y="2"/>
                  </a:cubicBezTo>
                  <a:cubicBezTo>
                    <a:pt x="283" y="3"/>
                    <a:pt x="288" y="10"/>
                    <a:pt x="294" y="6"/>
                  </a:cubicBezTo>
                  <a:cubicBezTo>
                    <a:pt x="300" y="5"/>
                    <a:pt x="308" y="8"/>
                    <a:pt x="308" y="17"/>
                  </a:cubicBezTo>
                  <a:cubicBezTo>
                    <a:pt x="310" y="25"/>
                    <a:pt x="310" y="34"/>
                    <a:pt x="315" y="40"/>
                  </a:cubicBezTo>
                  <a:cubicBezTo>
                    <a:pt x="319" y="53"/>
                    <a:pt x="320" y="67"/>
                    <a:pt x="319" y="81"/>
                  </a:cubicBezTo>
                  <a:cubicBezTo>
                    <a:pt x="319" y="87"/>
                    <a:pt x="320" y="92"/>
                    <a:pt x="314" y="87"/>
                  </a:cubicBezTo>
                  <a:cubicBezTo>
                    <a:pt x="310" y="84"/>
                    <a:pt x="305" y="82"/>
                    <a:pt x="303" y="89"/>
                  </a:cubicBezTo>
                  <a:cubicBezTo>
                    <a:pt x="300" y="95"/>
                    <a:pt x="295" y="102"/>
                    <a:pt x="299" y="109"/>
                  </a:cubicBezTo>
                  <a:cubicBezTo>
                    <a:pt x="302" y="115"/>
                    <a:pt x="306" y="121"/>
                    <a:pt x="312" y="121"/>
                  </a:cubicBezTo>
                  <a:cubicBezTo>
                    <a:pt x="318" y="123"/>
                    <a:pt x="317" y="117"/>
                    <a:pt x="319" y="112"/>
                  </a:cubicBezTo>
                  <a:cubicBezTo>
                    <a:pt x="323" y="108"/>
                    <a:pt x="329" y="111"/>
                    <a:pt x="334" y="110"/>
                  </a:cubicBezTo>
                  <a:cubicBezTo>
                    <a:pt x="333" y="118"/>
                    <a:pt x="333" y="127"/>
                    <a:pt x="328" y="133"/>
                  </a:cubicBezTo>
                  <a:cubicBezTo>
                    <a:pt x="321" y="133"/>
                    <a:pt x="327" y="141"/>
                    <a:pt x="325" y="145"/>
                  </a:cubicBezTo>
                  <a:cubicBezTo>
                    <a:pt x="322" y="155"/>
                    <a:pt x="311" y="157"/>
                    <a:pt x="307" y="166"/>
                  </a:cubicBezTo>
                  <a:cubicBezTo>
                    <a:pt x="297" y="185"/>
                    <a:pt x="287" y="205"/>
                    <a:pt x="272" y="220"/>
                  </a:cubicBezTo>
                  <a:cubicBezTo>
                    <a:pt x="267" y="227"/>
                    <a:pt x="261" y="234"/>
                    <a:pt x="254" y="239"/>
                  </a:cubicBezTo>
                  <a:cubicBezTo>
                    <a:pt x="244" y="249"/>
                    <a:pt x="234" y="261"/>
                    <a:pt x="222" y="266"/>
                  </a:cubicBezTo>
                  <a:cubicBezTo>
                    <a:pt x="216" y="268"/>
                    <a:pt x="210" y="266"/>
                    <a:pt x="204" y="268"/>
                  </a:cubicBezTo>
                  <a:cubicBezTo>
                    <a:pt x="204" y="275"/>
                    <a:pt x="199" y="273"/>
                    <a:pt x="195" y="272"/>
                  </a:cubicBezTo>
                  <a:cubicBezTo>
                    <a:pt x="191" y="269"/>
                    <a:pt x="189" y="276"/>
                    <a:pt x="185" y="278"/>
                  </a:cubicBezTo>
                  <a:cubicBezTo>
                    <a:pt x="180" y="277"/>
                    <a:pt x="176" y="271"/>
                    <a:pt x="170" y="271"/>
                  </a:cubicBezTo>
                  <a:cubicBezTo>
                    <a:pt x="165" y="269"/>
                    <a:pt x="162" y="275"/>
                    <a:pt x="158" y="275"/>
                  </a:cubicBezTo>
                  <a:cubicBezTo>
                    <a:pt x="154" y="273"/>
                    <a:pt x="150" y="271"/>
                    <a:pt x="146" y="273"/>
                  </a:cubicBezTo>
                  <a:cubicBezTo>
                    <a:pt x="140" y="273"/>
                    <a:pt x="136" y="278"/>
                    <a:pt x="132" y="281"/>
                  </a:cubicBezTo>
                  <a:cubicBezTo>
                    <a:pt x="123" y="284"/>
                    <a:pt x="113" y="278"/>
                    <a:pt x="106" y="285"/>
                  </a:cubicBezTo>
                  <a:cubicBezTo>
                    <a:pt x="103" y="289"/>
                    <a:pt x="100" y="295"/>
                    <a:pt x="96" y="289"/>
                  </a:cubicBezTo>
                  <a:cubicBezTo>
                    <a:pt x="90" y="289"/>
                    <a:pt x="90" y="283"/>
                    <a:pt x="87" y="279"/>
                  </a:cubicBezTo>
                  <a:cubicBezTo>
                    <a:pt x="82" y="280"/>
                    <a:pt x="81" y="278"/>
                    <a:pt x="78" y="274"/>
                  </a:cubicBezTo>
                  <a:cubicBezTo>
                    <a:pt x="76" y="277"/>
                    <a:pt x="70" y="281"/>
                    <a:pt x="72" y="273"/>
                  </a:cubicBezTo>
                  <a:cubicBezTo>
                    <a:pt x="76" y="268"/>
                    <a:pt x="73" y="262"/>
                    <a:pt x="71" y="258"/>
                  </a:cubicBezTo>
                  <a:cubicBezTo>
                    <a:pt x="70" y="253"/>
                    <a:pt x="63" y="250"/>
                    <a:pt x="65" y="245"/>
                  </a:cubicBezTo>
                  <a:cubicBezTo>
                    <a:pt x="69" y="246"/>
                    <a:pt x="73" y="243"/>
                    <a:pt x="72" y="237"/>
                  </a:cubicBezTo>
                  <a:cubicBezTo>
                    <a:pt x="73" y="224"/>
                    <a:pt x="67" y="213"/>
                    <a:pt x="61" y="203"/>
                  </a:cubicBezTo>
                  <a:cubicBezTo>
                    <a:pt x="51" y="187"/>
                    <a:pt x="49" y="166"/>
                    <a:pt x="39" y="150"/>
                  </a:cubicBezTo>
                  <a:cubicBezTo>
                    <a:pt x="33" y="145"/>
                    <a:pt x="40" y="145"/>
                    <a:pt x="43" y="141"/>
                  </a:cubicBezTo>
                  <a:cubicBezTo>
                    <a:pt x="45" y="135"/>
                    <a:pt x="49" y="133"/>
                    <a:pt x="53" y="138"/>
                  </a:cubicBezTo>
                  <a:cubicBezTo>
                    <a:pt x="58" y="139"/>
                    <a:pt x="58" y="146"/>
                    <a:pt x="58" y="151"/>
                  </a:cubicBezTo>
                  <a:cubicBezTo>
                    <a:pt x="64" y="156"/>
                    <a:pt x="71" y="151"/>
                    <a:pt x="77" y="153"/>
                  </a:cubicBezTo>
                  <a:cubicBezTo>
                    <a:pt x="81" y="154"/>
                    <a:pt x="86" y="157"/>
                    <a:pt x="89" y="152"/>
                  </a:cubicBezTo>
                  <a:cubicBezTo>
                    <a:pt x="93" y="147"/>
                    <a:pt x="101" y="146"/>
                    <a:pt x="100" y="137"/>
                  </a:cubicBezTo>
                  <a:cubicBezTo>
                    <a:pt x="100" y="113"/>
                    <a:pt x="99" y="88"/>
                    <a:pt x="99" y="64"/>
                  </a:cubicBezTo>
                  <a:close/>
                  <a:moveTo>
                    <a:pt x="244" y="197"/>
                  </a:moveTo>
                  <a:cubicBezTo>
                    <a:pt x="249" y="198"/>
                    <a:pt x="248" y="188"/>
                    <a:pt x="253" y="187"/>
                  </a:cubicBezTo>
                  <a:cubicBezTo>
                    <a:pt x="258" y="185"/>
                    <a:pt x="265" y="185"/>
                    <a:pt x="267" y="177"/>
                  </a:cubicBezTo>
                  <a:cubicBezTo>
                    <a:pt x="268" y="172"/>
                    <a:pt x="273" y="169"/>
                    <a:pt x="272" y="164"/>
                  </a:cubicBezTo>
                  <a:cubicBezTo>
                    <a:pt x="268" y="159"/>
                    <a:pt x="263" y="155"/>
                    <a:pt x="259" y="150"/>
                  </a:cubicBezTo>
                  <a:cubicBezTo>
                    <a:pt x="255" y="149"/>
                    <a:pt x="251" y="153"/>
                    <a:pt x="247" y="155"/>
                  </a:cubicBezTo>
                  <a:cubicBezTo>
                    <a:pt x="239" y="157"/>
                    <a:pt x="237" y="168"/>
                    <a:pt x="231" y="173"/>
                  </a:cubicBezTo>
                  <a:cubicBezTo>
                    <a:pt x="229" y="178"/>
                    <a:pt x="234" y="183"/>
                    <a:pt x="236" y="187"/>
                  </a:cubicBezTo>
                  <a:cubicBezTo>
                    <a:pt x="238" y="191"/>
                    <a:pt x="241" y="194"/>
                    <a:pt x="244" y="197"/>
                  </a:cubicBezTo>
                  <a:close/>
                  <a:moveTo>
                    <a:pt x="4" y="14"/>
                  </a:moveTo>
                  <a:cubicBezTo>
                    <a:pt x="10" y="12"/>
                    <a:pt x="8" y="21"/>
                    <a:pt x="8" y="25"/>
                  </a:cubicBezTo>
                  <a:cubicBezTo>
                    <a:pt x="9" y="31"/>
                    <a:pt x="0" y="30"/>
                    <a:pt x="1" y="24"/>
                  </a:cubicBezTo>
                  <a:cubicBezTo>
                    <a:pt x="0" y="20"/>
                    <a:pt x="5" y="19"/>
                    <a:pt x="4" y="14"/>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200" name="Freeform 421">
              <a:extLst>
                <a:ext uri="{FF2B5EF4-FFF2-40B4-BE49-F238E27FC236}">
                  <a16:creationId xmlns:a16="http://schemas.microsoft.com/office/drawing/2014/main" id="{B5501566-27DE-4749-BC1D-66378AA73982}"/>
                </a:ext>
              </a:extLst>
            </p:cNvPr>
            <p:cNvSpPr>
              <a:spLocks/>
            </p:cNvSpPr>
            <p:nvPr/>
          </p:nvSpPr>
          <p:spPr bwMode="auto">
            <a:xfrm>
              <a:off x="3121251" y="3713822"/>
              <a:ext cx="126426" cy="111768"/>
            </a:xfrm>
            <a:custGeom>
              <a:avLst/>
              <a:gdLst/>
              <a:ahLst/>
              <a:cxnLst>
                <a:cxn ang="0">
                  <a:pos x="8" y="197"/>
                </a:cxn>
                <a:cxn ang="0">
                  <a:pos x="24" y="175"/>
                </a:cxn>
                <a:cxn ang="0">
                  <a:pos x="20" y="162"/>
                </a:cxn>
                <a:cxn ang="0">
                  <a:pos x="8" y="157"/>
                </a:cxn>
                <a:cxn ang="0">
                  <a:pos x="3" y="125"/>
                </a:cxn>
                <a:cxn ang="0">
                  <a:pos x="8" y="112"/>
                </a:cxn>
                <a:cxn ang="0">
                  <a:pos x="1" y="101"/>
                </a:cxn>
                <a:cxn ang="0">
                  <a:pos x="9" y="89"/>
                </a:cxn>
                <a:cxn ang="0">
                  <a:pos x="16" y="66"/>
                </a:cxn>
                <a:cxn ang="0">
                  <a:pos x="33" y="73"/>
                </a:cxn>
                <a:cxn ang="0">
                  <a:pos x="49" y="68"/>
                </a:cxn>
                <a:cxn ang="0">
                  <a:pos x="56" y="59"/>
                </a:cxn>
                <a:cxn ang="0">
                  <a:pos x="76" y="49"/>
                </a:cxn>
                <a:cxn ang="0">
                  <a:pos x="81" y="30"/>
                </a:cxn>
                <a:cxn ang="0">
                  <a:pos x="97" y="23"/>
                </a:cxn>
                <a:cxn ang="0">
                  <a:pos x="118" y="28"/>
                </a:cxn>
                <a:cxn ang="0">
                  <a:pos x="133" y="34"/>
                </a:cxn>
                <a:cxn ang="0">
                  <a:pos x="147" y="32"/>
                </a:cxn>
                <a:cxn ang="0">
                  <a:pos x="159" y="32"/>
                </a:cxn>
                <a:cxn ang="0">
                  <a:pos x="166" y="22"/>
                </a:cxn>
                <a:cxn ang="0">
                  <a:pos x="179" y="21"/>
                </a:cxn>
                <a:cxn ang="0">
                  <a:pos x="184" y="7"/>
                </a:cxn>
                <a:cxn ang="0">
                  <a:pos x="195" y="6"/>
                </a:cxn>
                <a:cxn ang="0">
                  <a:pos x="200" y="15"/>
                </a:cxn>
                <a:cxn ang="0">
                  <a:pos x="198" y="31"/>
                </a:cxn>
                <a:cxn ang="0">
                  <a:pos x="205" y="40"/>
                </a:cxn>
                <a:cxn ang="0">
                  <a:pos x="218" y="35"/>
                </a:cxn>
                <a:cxn ang="0">
                  <a:pos x="236" y="27"/>
                </a:cxn>
                <a:cxn ang="0">
                  <a:pos x="246" y="27"/>
                </a:cxn>
                <a:cxn ang="0">
                  <a:pos x="258" y="28"/>
                </a:cxn>
                <a:cxn ang="0">
                  <a:pos x="255" y="33"/>
                </a:cxn>
                <a:cxn ang="0">
                  <a:pos x="247" y="38"/>
                </a:cxn>
                <a:cxn ang="0">
                  <a:pos x="235" y="39"/>
                </a:cxn>
                <a:cxn ang="0">
                  <a:pos x="210" y="46"/>
                </a:cxn>
                <a:cxn ang="0">
                  <a:pos x="199" y="54"/>
                </a:cxn>
                <a:cxn ang="0">
                  <a:pos x="203" y="66"/>
                </a:cxn>
                <a:cxn ang="0">
                  <a:pos x="201" y="81"/>
                </a:cxn>
                <a:cxn ang="0">
                  <a:pos x="194" y="94"/>
                </a:cxn>
                <a:cxn ang="0">
                  <a:pos x="186" y="103"/>
                </a:cxn>
                <a:cxn ang="0">
                  <a:pos x="172" y="103"/>
                </a:cxn>
                <a:cxn ang="0">
                  <a:pos x="179" y="119"/>
                </a:cxn>
                <a:cxn ang="0">
                  <a:pos x="165" y="128"/>
                </a:cxn>
                <a:cxn ang="0">
                  <a:pos x="160" y="152"/>
                </a:cxn>
                <a:cxn ang="0">
                  <a:pos x="148" y="154"/>
                </a:cxn>
                <a:cxn ang="0">
                  <a:pos x="133" y="164"/>
                </a:cxn>
                <a:cxn ang="0">
                  <a:pos x="121" y="165"/>
                </a:cxn>
                <a:cxn ang="0">
                  <a:pos x="109" y="176"/>
                </a:cxn>
                <a:cxn ang="0">
                  <a:pos x="106" y="197"/>
                </a:cxn>
                <a:cxn ang="0">
                  <a:pos x="77" y="206"/>
                </a:cxn>
                <a:cxn ang="0">
                  <a:pos x="57" y="205"/>
                </a:cxn>
                <a:cxn ang="0">
                  <a:pos x="29" y="205"/>
                </a:cxn>
                <a:cxn ang="0">
                  <a:pos x="8" y="197"/>
                </a:cxn>
              </a:cxnLst>
              <a:rect l="0" t="0" r="r" b="b"/>
              <a:pathLst>
                <a:path w="263" h="209">
                  <a:moveTo>
                    <a:pt x="8" y="197"/>
                  </a:moveTo>
                  <a:cubicBezTo>
                    <a:pt x="13" y="189"/>
                    <a:pt x="19" y="183"/>
                    <a:pt x="24" y="175"/>
                  </a:cubicBezTo>
                  <a:cubicBezTo>
                    <a:pt x="27" y="171"/>
                    <a:pt x="25" y="162"/>
                    <a:pt x="20" y="162"/>
                  </a:cubicBezTo>
                  <a:cubicBezTo>
                    <a:pt x="16" y="160"/>
                    <a:pt x="11" y="161"/>
                    <a:pt x="8" y="157"/>
                  </a:cubicBezTo>
                  <a:cubicBezTo>
                    <a:pt x="6" y="146"/>
                    <a:pt x="6" y="135"/>
                    <a:pt x="3" y="125"/>
                  </a:cubicBezTo>
                  <a:cubicBezTo>
                    <a:pt x="4" y="120"/>
                    <a:pt x="11" y="116"/>
                    <a:pt x="8" y="112"/>
                  </a:cubicBezTo>
                  <a:cubicBezTo>
                    <a:pt x="3" y="111"/>
                    <a:pt x="0" y="107"/>
                    <a:pt x="1" y="101"/>
                  </a:cubicBezTo>
                  <a:cubicBezTo>
                    <a:pt x="4" y="98"/>
                    <a:pt x="8" y="95"/>
                    <a:pt x="9" y="89"/>
                  </a:cubicBezTo>
                  <a:cubicBezTo>
                    <a:pt x="12" y="82"/>
                    <a:pt x="13" y="73"/>
                    <a:pt x="16" y="66"/>
                  </a:cubicBezTo>
                  <a:cubicBezTo>
                    <a:pt x="21" y="69"/>
                    <a:pt x="27" y="69"/>
                    <a:pt x="33" y="73"/>
                  </a:cubicBezTo>
                  <a:cubicBezTo>
                    <a:pt x="38" y="75"/>
                    <a:pt x="45" y="73"/>
                    <a:pt x="49" y="68"/>
                  </a:cubicBezTo>
                  <a:cubicBezTo>
                    <a:pt x="47" y="61"/>
                    <a:pt x="53" y="60"/>
                    <a:pt x="56" y="59"/>
                  </a:cubicBezTo>
                  <a:cubicBezTo>
                    <a:pt x="63" y="55"/>
                    <a:pt x="70" y="54"/>
                    <a:pt x="76" y="49"/>
                  </a:cubicBezTo>
                  <a:cubicBezTo>
                    <a:pt x="76" y="42"/>
                    <a:pt x="78" y="35"/>
                    <a:pt x="81" y="30"/>
                  </a:cubicBezTo>
                  <a:cubicBezTo>
                    <a:pt x="87" y="29"/>
                    <a:pt x="93" y="28"/>
                    <a:pt x="97" y="23"/>
                  </a:cubicBezTo>
                  <a:cubicBezTo>
                    <a:pt x="103" y="27"/>
                    <a:pt x="111" y="28"/>
                    <a:pt x="118" y="28"/>
                  </a:cubicBezTo>
                  <a:cubicBezTo>
                    <a:pt x="123" y="29"/>
                    <a:pt x="131" y="26"/>
                    <a:pt x="133" y="34"/>
                  </a:cubicBezTo>
                  <a:cubicBezTo>
                    <a:pt x="136" y="41"/>
                    <a:pt x="143" y="35"/>
                    <a:pt x="147" y="32"/>
                  </a:cubicBezTo>
                  <a:cubicBezTo>
                    <a:pt x="150" y="28"/>
                    <a:pt x="155" y="30"/>
                    <a:pt x="159" y="32"/>
                  </a:cubicBezTo>
                  <a:cubicBezTo>
                    <a:pt x="163" y="33"/>
                    <a:pt x="166" y="28"/>
                    <a:pt x="166" y="22"/>
                  </a:cubicBezTo>
                  <a:cubicBezTo>
                    <a:pt x="170" y="20"/>
                    <a:pt x="175" y="26"/>
                    <a:pt x="179" y="21"/>
                  </a:cubicBezTo>
                  <a:cubicBezTo>
                    <a:pt x="180" y="17"/>
                    <a:pt x="180" y="11"/>
                    <a:pt x="184" y="7"/>
                  </a:cubicBezTo>
                  <a:cubicBezTo>
                    <a:pt x="185" y="0"/>
                    <a:pt x="192" y="2"/>
                    <a:pt x="195" y="6"/>
                  </a:cubicBezTo>
                  <a:cubicBezTo>
                    <a:pt x="196" y="13"/>
                    <a:pt x="195" y="13"/>
                    <a:pt x="200" y="15"/>
                  </a:cubicBezTo>
                  <a:cubicBezTo>
                    <a:pt x="200" y="20"/>
                    <a:pt x="199" y="26"/>
                    <a:pt x="198" y="31"/>
                  </a:cubicBezTo>
                  <a:cubicBezTo>
                    <a:pt x="199" y="35"/>
                    <a:pt x="200" y="42"/>
                    <a:pt x="205" y="40"/>
                  </a:cubicBezTo>
                  <a:cubicBezTo>
                    <a:pt x="210" y="40"/>
                    <a:pt x="213" y="33"/>
                    <a:pt x="218" y="35"/>
                  </a:cubicBezTo>
                  <a:cubicBezTo>
                    <a:pt x="223" y="30"/>
                    <a:pt x="229" y="24"/>
                    <a:pt x="236" y="27"/>
                  </a:cubicBezTo>
                  <a:cubicBezTo>
                    <a:pt x="234" y="31"/>
                    <a:pt x="243" y="28"/>
                    <a:pt x="246" y="27"/>
                  </a:cubicBezTo>
                  <a:cubicBezTo>
                    <a:pt x="249" y="24"/>
                    <a:pt x="254" y="28"/>
                    <a:pt x="258" y="28"/>
                  </a:cubicBezTo>
                  <a:cubicBezTo>
                    <a:pt x="263" y="31"/>
                    <a:pt x="248" y="29"/>
                    <a:pt x="255" y="33"/>
                  </a:cubicBezTo>
                  <a:cubicBezTo>
                    <a:pt x="257" y="36"/>
                    <a:pt x="249" y="35"/>
                    <a:pt x="247" y="38"/>
                  </a:cubicBezTo>
                  <a:cubicBezTo>
                    <a:pt x="243" y="40"/>
                    <a:pt x="239" y="39"/>
                    <a:pt x="235" y="39"/>
                  </a:cubicBezTo>
                  <a:cubicBezTo>
                    <a:pt x="226" y="39"/>
                    <a:pt x="217" y="38"/>
                    <a:pt x="210" y="46"/>
                  </a:cubicBezTo>
                  <a:cubicBezTo>
                    <a:pt x="206" y="50"/>
                    <a:pt x="202" y="49"/>
                    <a:pt x="199" y="54"/>
                  </a:cubicBezTo>
                  <a:cubicBezTo>
                    <a:pt x="196" y="59"/>
                    <a:pt x="202" y="62"/>
                    <a:pt x="203" y="66"/>
                  </a:cubicBezTo>
                  <a:cubicBezTo>
                    <a:pt x="201" y="72"/>
                    <a:pt x="206" y="77"/>
                    <a:pt x="201" y="81"/>
                  </a:cubicBezTo>
                  <a:cubicBezTo>
                    <a:pt x="198" y="84"/>
                    <a:pt x="191" y="88"/>
                    <a:pt x="194" y="94"/>
                  </a:cubicBezTo>
                  <a:cubicBezTo>
                    <a:pt x="197" y="100"/>
                    <a:pt x="190" y="104"/>
                    <a:pt x="186" y="103"/>
                  </a:cubicBezTo>
                  <a:cubicBezTo>
                    <a:pt x="181" y="104"/>
                    <a:pt x="176" y="101"/>
                    <a:pt x="172" y="103"/>
                  </a:cubicBezTo>
                  <a:cubicBezTo>
                    <a:pt x="175" y="107"/>
                    <a:pt x="180" y="113"/>
                    <a:pt x="179" y="119"/>
                  </a:cubicBezTo>
                  <a:cubicBezTo>
                    <a:pt x="176" y="125"/>
                    <a:pt x="167" y="120"/>
                    <a:pt x="165" y="128"/>
                  </a:cubicBezTo>
                  <a:cubicBezTo>
                    <a:pt x="161" y="135"/>
                    <a:pt x="161" y="144"/>
                    <a:pt x="160" y="152"/>
                  </a:cubicBezTo>
                  <a:cubicBezTo>
                    <a:pt x="157" y="159"/>
                    <a:pt x="152" y="156"/>
                    <a:pt x="148" y="154"/>
                  </a:cubicBezTo>
                  <a:cubicBezTo>
                    <a:pt x="142" y="151"/>
                    <a:pt x="134" y="156"/>
                    <a:pt x="133" y="164"/>
                  </a:cubicBezTo>
                  <a:cubicBezTo>
                    <a:pt x="130" y="168"/>
                    <a:pt x="125" y="164"/>
                    <a:pt x="121" y="165"/>
                  </a:cubicBezTo>
                  <a:cubicBezTo>
                    <a:pt x="116" y="166"/>
                    <a:pt x="112" y="171"/>
                    <a:pt x="109" y="176"/>
                  </a:cubicBezTo>
                  <a:cubicBezTo>
                    <a:pt x="107" y="183"/>
                    <a:pt x="107" y="190"/>
                    <a:pt x="106" y="197"/>
                  </a:cubicBezTo>
                  <a:cubicBezTo>
                    <a:pt x="97" y="203"/>
                    <a:pt x="86" y="203"/>
                    <a:pt x="77" y="206"/>
                  </a:cubicBezTo>
                  <a:cubicBezTo>
                    <a:pt x="70" y="207"/>
                    <a:pt x="64" y="206"/>
                    <a:pt x="57" y="205"/>
                  </a:cubicBezTo>
                  <a:cubicBezTo>
                    <a:pt x="48" y="208"/>
                    <a:pt x="38" y="209"/>
                    <a:pt x="29" y="205"/>
                  </a:cubicBezTo>
                  <a:cubicBezTo>
                    <a:pt x="22" y="203"/>
                    <a:pt x="15" y="200"/>
                    <a:pt x="8" y="197"/>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201" name="Freeform 422">
              <a:extLst>
                <a:ext uri="{FF2B5EF4-FFF2-40B4-BE49-F238E27FC236}">
                  <a16:creationId xmlns:a16="http://schemas.microsoft.com/office/drawing/2014/main" id="{C1B88E1E-8FEB-4305-AFEA-EE35A6B3548D}"/>
                </a:ext>
              </a:extLst>
            </p:cNvPr>
            <p:cNvSpPr>
              <a:spLocks noEditPoints="1"/>
            </p:cNvSpPr>
            <p:nvPr/>
          </p:nvSpPr>
          <p:spPr bwMode="auto">
            <a:xfrm>
              <a:off x="1926619" y="4109590"/>
              <a:ext cx="346296" cy="459899"/>
            </a:xfrm>
            <a:custGeom>
              <a:avLst/>
              <a:gdLst/>
              <a:ahLst/>
              <a:cxnLst>
                <a:cxn ang="0">
                  <a:pos x="346" y="662"/>
                </a:cxn>
                <a:cxn ang="0">
                  <a:pos x="318" y="621"/>
                </a:cxn>
                <a:cxn ang="0">
                  <a:pos x="292" y="585"/>
                </a:cxn>
                <a:cxn ang="0">
                  <a:pos x="296" y="527"/>
                </a:cxn>
                <a:cxn ang="0">
                  <a:pos x="275" y="489"/>
                </a:cxn>
                <a:cxn ang="0">
                  <a:pos x="246" y="434"/>
                </a:cxn>
                <a:cxn ang="0">
                  <a:pos x="208" y="415"/>
                </a:cxn>
                <a:cxn ang="0">
                  <a:pos x="156" y="367"/>
                </a:cxn>
                <a:cxn ang="0">
                  <a:pos x="113" y="362"/>
                </a:cxn>
                <a:cxn ang="0">
                  <a:pos x="67" y="369"/>
                </a:cxn>
                <a:cxn ang="0">
                  <a:pos x="46" y="345"/>
                </a:cxn>
                <a:cxn ang="0">
                  <a:pos x="18" y="326"/>
                </a:cxn>
                <a:cxn ang="0">
                  <a:pos x="12" y="271"/>
                </a:cxn>
                <a:cxn ang="0">
                  <a:pos x="27" y="231"/>
                </a:cxn>
                <a:cxn ang="0">
                  <a:pos x="75" y="216"/>
                </a:cxn>
                <a:cxn ang="0">
                  <a:pos x="81" y="131"/>
                </a:cxn>
                <a:cxn ang="0">
                  <a:pos x="89" y="105"/>
                </a:cxn>
                <a:cxn ang="0">
                  <a:pos x="86" y="80"/>
                </a:cxn>
                <a:cxn ang="0">
                  <a:pos x="129" y="94"/>
                </a:cxn>
                <a:cxn ang="0">
                  <a:pos x="161" y="98"/>
                </a:cxn>
                <a:cxn ang="0">
                  <a:pos x="194" y="66"/>
                </a:cxn>
                <a:cxn ang="0">
                  <a:pos x="176" y="26"/>
                </a:cxn>
                <a:cxn ang="0">
                  <a:pos x="210" y="24"/>
                </a:cxn>
                <a:cxn ang="0">
                  <a:pos x="254" y="7"/>
                </a:cxn>
                <a:cxn ang="0">
                  <a:pos x="254" y="56"/>
                </a:cxn>
                <a:cxn ang="0">
                  <a:pos x="281" y="88"/>
                </a:cxn>
                <a:cxn ang="0">
                  <a:pos x="325" y="65"/>
                </a:cxn>
                <a:cxn ang="0">
                  <a:pos x="361" y="72"/>
                </a:cxn>
                <a:cxn ang="0">
                  <a:pos x="399" y="36"/>
                </a:cxn>
                <a:cxn ang="0">
                  <a:pos x="418" y="56"/>
                </a:cxn>
                <a:cxn ang="0">
                  <a:pos x="416" y="116"/>
                </a:cxn>
                <a:cxn ang="0">
                  <a:pos x="416" y="143"/>
                </a:cxn>
                <a:cxn ang="0">
                  <a:pos x="444" y="167"/>
                </a:cxn>
                <a:cxn ang="0">
                  <a:pos x="474" y="135"/>
                </a:cxn>
                <a:cxn ang="0">
                  <a:pos x="515" y="153"/>
                </a:cxn>
                <a:cxn ang="0">
                  <a:pos x="530" y="186"/>
                </a:cxn>
                <a:cxn ang="0">
                  <a:pos x="577" y="183"/>
                </a:cxn>
                <a:cxn ang="0">
                  <a:pos x="667" y="231"/>
                </a:cxn>
                <a:cxn ang="0">
                  <a:pos x="704" y="304"/>
                </a:cxn>
                <a:cxn ang="0">
                  <a:pos x="661" y="371"/>
                </a:cxn>
                <a:cxn ang="0">
                  <a:pos x="635" y="405"/>
                </a:cxn>
                <a:cxn ang="0">
                  <a:pos x="628" y="516"/>
                </a:cxn>
                <a:cxn ang="0">
                  <a:pos x="614" y="569"/>
                </a:cxn>
                <a:cxn ang="0">
                  <a:pos x="586" y="624"/>
                </a:cxn>
                <a:cxn ang="0">
                  <a:pos x="537" y="640"/>
                </a:cxn>
                <a:cxn ang="0">
                  <a:pos x="503" y="660"/>
                </a:cxn>
                <a:cxn ang="0">
                  <a:pos x="460" y="703"/>
                </a:cxn>
                <a:cxn ang="0">
                  <a:pos x="453" y="769"/>
                </a:cxn>
                <a:cxn ang="0">
                  <a:pos x="407" y="841"/>
                </a:cxn>
                <a:cxn ang="0">
                  <a:pos x="410" y="807"/>
                </a:cxn>
                <a:cxn ang="0">
                  <a:pos x="385" y="872"/>
                </a:cxn>
                <a:cxn ang="0">
                  <a:pos x="372" y="860"/>
                </a:cxn>
                <a:cxn ang="0">
                  <a:pos x="329" y="826"/>
                </a:cxn>
                <a:cxn ang="0">
                  <a:pos x="296" y="809"/>
                </a:cxn>
                <a:cxn ang="0">
                  <a:pos x="368" y="714"/>
                </a:cxn>
                <a:cxn ang="0">
                  <a:pos x="429" y="157"/>
                </a:cxn>
                <a:cxn ang="0">
                  <a:pos x="430" y="122"/>
                </a:cxn>
                <a:cxn ang="0">
                  <a:pos x="453" y="150"/>
                </a:cxn>
              </a:cxnLst>
              <a:rect l="0" t="0" r="r" b="b"/>
              <a:pathLst>
                <a:path w="708" h="888">
                  <a:moveTo>
                    <a:pt x="350" y="703"/>
                  </a:moveTo>
                  <a:cubicBezTo>
                    <a:pt x="348" y="690"/>
                    <a:pt x="354" y="677"/>
                    <a:pt x="357" y="665"/>
                  </a:cubicBezTo>
                  <a:cubicBezTo>
                    <a:pt x="354" y="660"/>
                    <a:pt x="350" y="659"/>
                    <a:pt x="346" y="662"/>
                  </a:cubicBezTo>
                  <a:cubicBezTo>
                    <a:pt x="341" y="666"/>
                    <a:pt x="337" y="664"/>
                    <a:pt x="336" y="657"/>
                  </a:cubicBezTo>
                  <a:cubicBezTo>
                    <a:pt x="335" y="647"/>
                    <a:pt x="334" y="637"/>
                    <a:pt x="332" y="628"/>
                  </a:cubicBezTo>
                  <a:cubicBezTo>
                    <a:pt x="327" y="625"/>
                    <a:pt x="323" y="622"/>
                    <a:pt x="318" y="621"/>
                  </a:cubicBezTo>
                  <a:cubicBezTo>
                    <a:pt x="314" y="624"/>
                    <a:pt x="310" y="627"/>
                    <a:pt x="305" y="624"/>
                  </a:cubicBezTo>
                  <a:cubicBezTo>
                    <a:pt x="301" y="623"/>
                    <a:pt x="297" y="622"/>
                    <a:pt x="292" y="621"/>
                  </a:cubicBezTo>
                  <a:cubicBezTo>
                    <a:pt x="291" y="609"/>
                    <a:pt x="296" y="597"/>
                    <a:pt x="292" y="585"/>
                  </a:cubicBezTo>
                  <a:cubicBezTo>
                    <a:pt x="289" y="581"/>
                    <a:pt x="289" y="576"/>
                    <a:pt x="288" y="571"/>
                  </a:cubicBezTo>
                  <a:cubicBezTo>
                    <a:pt x="285" y="566"/>
                    <a:pt x="291" y="561"/>
                    <a:pt x="292" y="556"/>
                  </a:cubicBezTo>
                  <a:cubicBezTo>
                    <a:pt x="295" y="547"/>
                    <a:pt x="297" y="537"/>
                    <a:pt x="296" y="527"/>
                  </a:cubicBezTo>
                  <a:cubicBezTo>
                    <a:pt x="294" y="520"/>
                    <a:pt x="292" y="513"/>
                    <a:pt x="286" y="512"/>
                  </a:cubicBezTo>
                  <a:cubicBezTo>
                    <a:pt x="281" y="509"/>
                    <a:pt x="280" y="502"/>
                    <a:pt x="282" y="496"/>
                  </a:cubicBezTo>
                  <a:cubicBezTo>
                    <a:pt x="286" y="488"/>
                    <a:pt x="279" y="489"/>
                    <a:pt x="275" y="489"/>
                  </a:cubicBezTo>
                  <a:cubicBezTo>
                    <a:pt x="267" y="489"/>
                    <a:pt x="259" y="490"/>
                    <a:pt x="251" y="488"/>
                  </a:cubicBezTo>
                  <a:cubicBezTo>
                    <a:pt x="247" y="479"/>
                    <a:pt x="249" y="467"/>
                    <a:pt x="248" y="456"/>
                  </a:cubicBezTo>
                  <a:cubicBezTo>
                    <a:pt x="248" y="449"/>
                    <a:pt x="245" y="441"/>
                    <a:pt x="246" y="434"/>
                  </a:cubicBezTo>
                  <a:cubicBezTo>
                    <a:pt x="243" y="428"/>
                    <a:pt x="236" y="427"/>
                    <a:pt x="231" y="427"/>
                  </a:cubicBezTo>
                  <a:cubicBezTo>
                    <a:pt x="226" y="427"/>
                    <a:pt x="220" y="428"/>
                    <a:pt x="218" y="422"/>
                  </a:cubicBezTo>
                  <a:cubicBezTo>
                    <a:pt x="217" y="415"/>
                    <a:pt x="212" y="414"/>
                    <a:pt x="208" y="415"/>
                  </a:cubicBezTo>
                  <a:cubicBezTo>
                    <a:pt x="202" y="414"/>
                    <a:pt x="199" y="406"/>
                    <a:pt x="193" y="405"/>
                  </a:cubicBezTo>
                  <a:cubicBezTo>
                    <a:pt x="188" y="400"/>
                    <a:pt x="181" y="404"/>
                    <a:pt x="176" y="401"/>
                  </a:cubicBezTo>
                  <a:cubicBezTo>
                    <a:pt x="167" y="392"/>
                    <a:pt x="156" y="382"/>
                    <a:pt x="156" y="367"/>
                  </a:cubicBezTo>
                  <a:cubicBezTo>
                    <a:pt x="155" y="358"/>
                    <a:pt x="158" y="349"/>
                    <a:pt x="157" y="341"/>
                  </a:cubicBezTo>
                  <a:cubicBezTo>
                    <a:pt x="148" y="341"/>
                    <a:pt x="139" y="339"/>
                    <a:pt x="131" y="346"/>
                  </a:cubicBezTo>
                  <a:cubicBezTo>
                    <a:pt x="125" y="350"/>
                    <a:pt x="120" y="358"/>
                    <a:pt x="113" y="362"/>
                  </a:cubicBezTo>
                  <a:cubicBezTo>
                    <a:pt x="108" y="360"/>
                    <a:pt x="104" y="363"/>
                    <a:pt x="101" y="367"/>
                  </a:cubicBezTo>
                  <a:cubicBezTo>
                    <a:pt x="97" y="373"/>
                    <a:pt x="90" y="366"/>
                    <a:pt x="85" y="366"/>
                  </a:cubicBezTo>
                  <a:cubicBezTo>
                    <a:pt x="79" y="364"/>
                    <a:pt x="73" y="368"/>
                    <a:pt x="67" y="369"/>
                  </a:cubicBezTo>
                  <a:cubicBezTo>
                    <a:pt x="61" y="368"/>
                    <a:pt x="60" y="360"/>
                    <a:pt x="61" y="354"/>
                  </a:cubicBezTo>
                  <a:cubicBezTo>
                    <a:pt x="62" y="347"/>
                    <a:pt x="62" y="341"/>
                    <a:pt x="62" y="334"/>
                  </a:cubicBezTo>
                  <a:cubicBezTo>
                    <a:pt x="56" y="336"/>
                    <a:pt x="52" y="345"/>
                    <a:pt x="46" y="345"/>
                  </a:cubicBezTo>
                  <a:cubicBezTo>
                    <a:pt x="42" y="344"/>
                    <a:pt x="36" y="346"/>
                    <a:pt x="33" y="344"/>
                  </a:cubicBezTo>
                  <a:cubicBezTo>
                    <a:pt x="34" y="337"/>
                    <a:pt x="29" y="331"/>
                    <a:pt x="24" y="332"/>
                  </a:cubicBezTo>
                  <a:cubicBezTo>
                    <a:pt x="20" y="332"/>
                    <a:pt x="13" y="333"/>
                    <a:pt x="18" y="326"/>
                  </a:cubicBezTo>
                  <a:cubicBezTo>
                    <a:pt x="21" y="321"/>
                    <a:pt x="15" y="317"/>
                    <a:pt x="14" y="312"/>
                  </a:cubicBezTo>
                  <a:cubicBezTo>
                    <a:pt x="10" y="304"/>
                    <a:pt x="5" y="296"/>
                    <a:pt x="2" y="288"/>
                  </a:cubicBezTo>
                  <a:cubicBezTo>
                    <a:pt x="0" y="280"/>
                    <a:pt x="6" y="273"/>
                    <a:pt x="12" y="271"/>
                  </a:cubicBezTo>
                  <a:cubicBezTo>
                    <a:pt x="16" y="268"/>
                    <a:pt x="18" y="263"/>
                    <a:pt x="15" y="258"/>
                  </a:cubicBezTo>
                  <a:cubicBezTo>
                    <a:pt x="14" y="252"/>
                    <a:pt x="19" y="248"/>
                    <a:pt x="19" y="243"/>
                  </a:cubicBezTo>
                  <a:cubicBezTo>
                    <a:pt x="21" y="237"/>
                    <a:pt x="22" y="233"/>
                    <a:pt x="27" y="231"/>
                  </a:cubicBezTo>
                  <a:cubicBezTo>
                    <a:pt x="33" y="226"/>
                    <a:pt x="40" y="223"/>
                    <a:pt x="47" y="220"/>
                  </a:cubicBezTo>
                  <a:cubicBezTo>
                    <a:pt x="52" y="222"/>
                    <a:pt x="56" y="219"/>
                    <a:pt x="60" y="215"/>
                  </a:cubicBezTo>
                  <a:cubicBezTo>
                    <a:pt x="65" y="212"/>
                    <a:pt x="71" y="221"/>
                    <a:pt x="75" y="216"/>
                  </a:cubicBezTo>
                  <a:cubicBezTo>
                    <a:pt x="73" y="211"/>
                    <a:pt x="77" y="206"/>
                    <a:pt x="77" y="200"/>
                  </a:cubicBezTo>
                  <a:cubicBezTo>
                    <a:pt x="79" y="182"/>
                    <a:pt x="81" y="164"/>
                    <a:pt x="84" y="146"/>
                  </a:cubicBezTo>
                  <a:cubicBezTo>
                    <a:pt x="82" y="141"/>
                    <a:pt x="80" y="137"/>
                    <a:pt x="81" y="131"/>
                  </a:cubicBezTo>
                  <a:cubicBezTo>
                    <a:pt x="78" y="127"/>
                    <a:pt x="71" y="126"/>
                    <a:pt x="72" y="119"/>
                  </a:cubicBezTo>
                  <a:cubicBezTo>
                    <a:pt x="73" y="114"/>
                    <a:pt x="70" y="107"/>
                    <a:pt x="75" y="105"/>
                  </a:cubicBezTo>
                  <a:cubicBezTo>
                    <a:pt x="79" y="102"/>
                    <a:pt x="84" y="104"/>
                    <a:pt x="89" y="105"/>
                  </a:cubicBezTo>
                  <a:cubicBezTo>
                    <a:pt x="90" y="99"/>
                    <a:pt x="85" y="95"/>
                    <a:pt x="81" y="96"/>
                  </a:cubicBezTo>
                  <a:cubicBezTo>
                    <a:pt x="75" y="97"/>
                    <a:pt x="77" y="88"/>
                    <a:pt x="77" y="84"/>
                  </a:cubicBezTo>
                  <a:cubicBezTo>
                    <a:pt x="76" y="76"/>
                    <a:pt x="83" y="81"/>
                    <a:pt x="86" y="80"/>
                  </a:cubicBezTo>
                  <a:cubicBezTo>
                    <a:pt x="94" y="80"/>
                    <a:pt x="102" y="82"/>
                    <a:pt x="110" y="80"/>
                  </a:cubicBezTo>
                  <a:cubicBezTo>
                    <a:pt x="115" y="78"/>
                    <a:pt x="118" y="73"/>
                    <a:pt x="123" y="70"/>
                  </a:cubicBezTo>
                  <a:cubicBezTo>
                    <a:pt x="127" y="77"/>
                    <a:pt x="125" y="87"/>
                    <a:pt x="129" y="94"/>
                  </a:cubicBezTo>
                  <a:cubicBezTo>
                    <a:pt x="135" y="94"/>
                    <a:pt x="139" y="105"/>
                    <a:pt x="145" y="102"/>
                  </a:cubicBezTo>
                  <a:cubicBezTo>
                    <a:pt x="148" y="99"/>
                    <a:pt x="153" y="91"/>
                    <a:pt x="153" y="100"/>
                  </a:cubicBezTo>
                  <a:cubicBezTo>
                    <a:pt x="153" y="109"/>
                    <a:pt x="159" y="101"/>
                    <a:pt x="161" y="98"/>
                  </a:cubicBezTo>
                  <a:cubicBezTo>
                    <a:pt x="165" y="92"/>
                    <a:pt x="170" y="87"/>
                    <a:pt x="177" y="86"/>
                  </a:cubicBezTo>
                  <a:cubicBezTo>
                    <a:pt x="181" y="83"/>
                    <a:pt x="180" y="73"/>
                    <a:pt x="186" y="74"/>
                  </a:cubicBezTo>
                  <a:cubicBezTo>
                    <a:pt x="189" y="73"/>
                    <a:pt x="195" y="71"/>
                    <a:pt x="194" y="66"/>
                  </a:cubicBezTo>
                  <a:cubicBezTo>
                    <a:pt x="191" y="61"/>
                    <a:pt x="184" y="66"/>
                    <a:pt x="181" y="62"/>
                  </a:cubicBezTo>
                  <a:cubicBezTo>
                    <a:pt x="179" y="51"/>
                    <a:pt x="180" y="38"/>
                    <a:pt x="173" y="30"/>
                  </a:cubicBezTo>
                  <a:cubicBezTo>
                    <a:pt x="167" y="25"/>
                    <a:pt x="171" y="21"/>
                    <a:pt x="176" y="26"/>
                  </a:cubicBezTo>
                  <a:cubicBezTo>
                    <a:pt x="181" y="31"/>
                    <a:pt x="187" y="30"/>
                    <a:pt x="193" y="29"/>
                  </a:cubicBezTo>
                  <a:cubicBezTo>
                    <a:pt x="198" y="31"/>
                    <a:pt x="200" y="40"/>
                    <a:pt x="204" y="37"/>
                  </a:cubicBezTo>
                  <a:cubicBezTo>
                    <a:pt x="206" y="33"/>
                    <a:pt x="204" y="23"/>
                    <a:pt x="210" y="24"/>
                  </a:cubicBezTo>
                  <a:cubicBezTo>
                    <a:pt x="221" y="26"/>
                    <a:pt x="231" y="17"/>
                    <a:pt x="240" y="10"/>
                  </a:cubicBezTo>
                  <a:cubicBezTo>
                    <a:pt x="245" y="8"/>
                    <a:pt x="241" y="1"/>
                    <a:pt x="246" y="1"/>
                  </a:cubicBezTo>
                  <a:cubicBezTo>
                    <a:pt x="250" y="0"/>
                    <a:pt x="257" y="1"/>
                    <a:pt x="254" y="7"/>
                  </a:cubicBezTo>
                  <a:cubicBezTo>
                    <a:pt x="252" y="13"/>
                    <a:pt x="250" y="17"/>
                    <a:pt x="256" y="17"/>
                  </a:cubicBezTo>
                  <a:cubicBezTo>
                    <a:pt x="259" y="19"/>
                    <a:pt x="262" y="26"/>
                    <a:pt x="260" y="30"/>
                  </a:cubicBezTo>
                  <a:cubicBezTo>
                    <a:pt x="258" y="39"/>
                    <a:pt x="254" y="47"/>
                    <a:pt x="254" y="56"/>
                  </a:cubicBezTo>
                  <a:cubicBezTo>
                    <a:pt x="255" y="62"/>
                    <a:pt x="260" y="65"/>
                    <a:pt x="258" y="72"/>
                  </a:cubicBezTo>
                  <a:cubicBezTo>
                    <a:pt x="258" y="80"/>
                    <a:pt x="265" y="83"/>
                    <a:pt x="269" y="88"/>
                  </a:cubicBezTo>
                  <a:cubicBezTo>
                    <a:pt x="272" y="92"/>
                    <a:pt x="278" y="92"/>
                    <a:pt x="281" y="88"/>
                  </a:cubicBezTo>
                  <a:cubicBezTo>
                    <a:pt x="288" y="81"/>
                    <a:pt x="297" y="79"/>
                    <a:pt x="304" y="74"/>
                  </a:cubicBezTo>
                  <a:cubicBezTo>
                    <a:pt x="312" y="73"/>
                    <a:pt x="320" y="76"/>
                    <a:pt x="327" y="78"/>
                  </a:cubicBezTo>
                  <a:cubicBezTo>
                    <a:pt x="331" y="77"/>
                    <a:pt x="321" y="69"/>
                    <a:pt x="325" y="65"/>
                  </a:cubicBezTo>
                  <a:cubicBezTo>
                    <a:pt x="328" y="59"/>
                    <a:pt x="333" y="67"/>
                    <a:pt x="337" y="65"/>
                  </a:cubicBezTo>
                  <a:cubicBezTo>
                    <a:pt x="341" y="63"/>
                    <a:pt x="345" y="58"/>
                    <a:pt x="349" y="63"/>
                  </a:cubicBezTo>
                  <a:cubicBezTo>
                    <a:pt x="354" y="64"/>
                    <a:pt x="357" y="70"/>
                    <a:pt x="361" y="72"/>
                  </a:cubicBezTo>
                  <a:cubicBezTo>
                    <a:pt x="365" y="69"/>
                    <a:pt x="368" y="63"/>
                    <a:pt x="372" y="67"/>
                  </a:cubicBezTo>
                  <a:cubicBezTo>
                    <a:pt x="377" y="70"/>
                    <a:pt x="384" y="72"/>
                    <a:pt x="386" y="65"/>
                  </a:cubicBezTo>
                  <a:cubicBezTo>
                    <a:pt x="391" y="55"/>
                    <a:pt x="393" y="44"/>
                    <a:pt x="399" y="36"/>
                  </a:cubicBezTo>
                  <a:cubicBezTo>
                    <a:pt x="401" y="31"/>
                    <a:pt x="405" y="27"/>
                    <a:pt x="404" y="21"/>
                  </a:cubicBezTo>
                  <a:cubicBezTo>
                    <a:pt x="408" y="16"/>
                    <a:pt x="412" y="22"/>
                    <a:pt x="412" y="27"/>
                  </a:cubicBezTo>
                  <a:cubicBezTo>
                    <a:pt x="413" y="37"/>
                    <a:pt x="416" y="46"/>
                    <a:pt x="418" y="56"/>
                  </a:cubicBezTo>
                  <a:cubicBezTo>
                    <a:pt x="420" y="64"/>
                    <a:pt x="422" y="77"/>
                    <a:pt x="430" y="77"/>
                  </a:cubicBezTo>
                  <a:cubicBezTo>
                    <a:pt x="436" y="76"/>
                    <a:pt x="436" y="85"/>
                    <a:pt x="435" y="90"/>
                  </a:cubicBezTo>
                  <a:cubicBezTo>
                    <a:pt x="427" y="96"/>
                    <a:pt x="425" y="111"/>
                    <a:pt x="416" y="116"/>
                  </a:cubicBezTo>
                  <a:cubicBezTo>
                    <a:pt x="406" y="122"/>
                    <a:pt x="401" y="135"/>
                    <a:pt x="398" y="147"/>
                  </a:cubicBezTo>
                  <a:cubicBezTo>
                    <a:pt x="392" y="152"/>
                    <a:pt x="398" y="154"/>
                    <a:pt x="402" y="152"/>
                  </a:cubicBezTo>
                  <a:cubicBezTo>
                    <a:pt x="407" y="150"/>
                    <a:pt x="411" y="145"/>
                    <a:pt x="416" y="143"/>
                  </a:cubicBezTo>
                  <a:cubicBezTo>
                    <a:pt x="417" y="149"/>
                    <a:pt x="419" y="157"/>
                    <a:pt x="423" y="161"/>
                  </a:cubicBezTo>
                  <a:cubicBezTo>
                    <a:pt x="429" y="163"/>
                    <a:pt x="435" y="162"/>
                    <a:pt x="441" y="161"/>
                  </a:cubicBezTo>
                  <a:cubicBezTo>
                    <a:pt x="447" y="156"/>
                    <a:pt x="445" y="160"/>
                    <a:pt x="444" y="167"/>
                  </a:cubicBezTo>
                  <a:cubicBezTo>
                    <a:pt x="443" y="176"/>
                    <a:pt x="447" y="163"/>
                    <a:pt x="450" y="162"/>
                  </a:cubicBezTo>
                  <a:cubicBezTo>
                    <a:pt x="455" y="157"/>
                    <a:pt x="462" y="153"/>
                    <a:pt x="464" y="145"/>
                  </a:cubicBezTo>
                  <a:cubicBezTo>
                    <a:pt x="466" y="139"/>
                    <a:pt x="469" y="133"/>
                    <a:pt x="474" y="135"/>
                  </a:cubicBezTo>
                  <a:cubicBezTo>
                    <a:pt x="479" y="137"/>
                    <a:pt x="483" y="130"/>
                    <a:pt x="486" y="136"/>
                  </a:cubicBezTo>
                  <a:cubicBezTo>
                    <a:pt x="489" y="140"/>
                    <a:pt x="494" y="141"/>
                    <a:pt x="499" y="142"/>
                  </a:cubicBezTo>
                  <a:cubicBezTo>
                    <a:pt x="504" y="145"/>
                    <a:pt x="512" y="146"/>
                    <a:pt x="515" y="153"/>
                  </a:cubicBezTo>
                  <a:cubicBezTo>
                    <a:pt x="516" y="162"/>
                    <a:pt x="521" y="153"/>
                    <a:pt x="524" y="154"/>
                  </a:cubicBezTo>
                  <a:cubicBezTo>
                    <a:pt x="529" y="157"/>
                    <a:pt x="531" y="164"/>
                    <a:pt x="533" y="169"/>
                  </a:cubicBezTo>
                  <a:cubicBezTo>
                    <a:pt x="531" y="174"/>
                    <a:pt x="527" y="179"/>
                    <a:pt x="530" y="186"/>
                  </a:cubicBezTo>
                  <a:cubicBezTo>
                    <a:pt x="531" y="193"/>
                    <a:pt x="535" y="181"/>
                    <a:pt x="538" y="180"/>
                  </a:cubicBezTo>
                  <a:cubicBezTo>
                    <a:pt x="544" y="178"/>
                    <a:pt x="549" y="175"/>
                    <a:pt x="554" y="173"/>
                  </a:cubicBezTo>
                  <a:cubicBezTo>
                    <a:pt x="563" y="173"/>
                    <a:pt x="569" y="182"/>
                    <a:pt x="577" y="183"/>
                  </a:cubicBezTo>
                  <a:cubicBezTo>
                    <a:pt x="587" y="185"/>
                    <a:pt x="597" y="186"/>
                    <a:pt x="607" y="182"/>
                  </a:cubicBezTo>
                  <a:cubicBezTo>
                    <a:pt x="618" y="183"/>
                    <a:pt x="628" y="192"/>
                    <a:pt x="636" y="200"/>
                  </a:cubicBezTo>
                  <a:cubicBezTo>
                    <a:pt x="646" y="210"/>
                    <a:pt x="656" y="223"/>
                    <a:pt x="667" y="231"/>
                  </a:cubicBezTo>
                  <a:cubicBezTo>
                    <a:pt x="675" y="236"/>
                    <a:pt x="685" y="234"/>
                    <a:pt x="693" y="236"/>
                  </a:cubicBezTo>
                  <a:cubicBezTo>
                    <a:pt x="700" y="239"/>
                    <a:pt x="698" y="249"/>
                    <a:pt x="700" y="255"/>
                  </a:cubicBezTo>
                  <a:cubicBezTo>
                    <a:pt x="704" y="271"/>
                    <a:pt x="708" y="287"/>
                    <a:pt x="704" y="304"/>
                  </a:cubicBezTo>
                  <a:cubicBezTo>
                    <a:pt x="702" y="316"/>
                    <a:pt x="698" y="328"/>
                    <a:pt x="692" y="338"/>
                  </a:cubicBezTo>
                  <a:cubicBezTo>
                    <a:pt x="685" y="345"/>
                    <a:pt x="678" y="354"/>
                    <a:pt x="670" y="362"/>
                  </a:cubicBezTo>
                  <a:cubicBezTo>
                    <a:pt x="666" y="363"/>
                    <a:pt x="663" y="365"/>
                    <a:pt x="661" y="371"/>
                  </a:cubicBezTo>
                  <a:cubicBezTo>
                    <a:pt x="661" y="380"/>
                    <a:pt x="657" y="388"/>
                    <a:pt x="653" y="396"/>
                  </a:cubicBezTo>
                  <a:cubicBezTo>
                    <a:pt x="650" y="402"/>
                    <a:pt x="647" y="408"/>
                    <a:pt x="643" y="413"/>
                  </a:cubicBezTo>
                  <a:cubicBezTo>
                    <a:pt x="640" y="413"/>
                    <a:pt x="639" y="401"/>
                    <a:pt x="635" y="405"/>
                  </a:cubicBezTo>
                  <a:cubicBezTo>
                    <a:pt x="636" y="417"/>
                    <a:pt x="630" y="426"/>
                    <a:pt x="630" y="438"/>
                  </a:cubicBezTo>
                  <a:cubicBezTo>
                    <a:pt x="629" y="451"/>
                    <a:pt x="632" y="464"/>
                    <a:pt x="633" y="478"/>
                  </a:cubicBezTo>
                  <a:cubicBezTo>
                    <a:pt x="633" y="490"/>
                    <a:pt x="627" y="503"/>
                    <a:pt x="628" y="516"/>
                  </a:cubicBezTo>
                  <a:cubicBezTo>
                    <a:pt x="631" y="522"/>
                    <a:pt x="627" y="524"/>
                    <a:pt x="623" y="527"/>
                  </a:cubicBezTo>
                  <a:cubicBezTo>
                    <a:pt x="618" y="533"/>
                    <a:pt x="616" y="544"/>
                    <a:pt x="619" y="553"/>
                  </a:cubicBezTo>
                  <a:cubicBezTo>
                    <a:pt x="621" y="559"/>
                    <a:pt x="618" y="565"/>
                    <a:pt x="614" y="569"/>
                  </a:cubicBezTo>
                  <a:cubicBezTo>
                    <a:pt x="608" y="575"/>
                    <a:pt x="607" y="586"/>
                    <a:pt x="602" y="593"/>
                  </a:cubicBezTo>
                  <a:cubicBezTo>
                    <a:pt x="597" y="600"/>
                    <a:pt x="593" y="608"/>
                    <a:pt x="596" y="617"/>
                  </a:cubicBezTo>
                  <a:cubicBezTo>
                    <a:pt x="596" y="623"/>
                    <a:pt x="589" y="621"/>
                    <a:pt x="586" y="624"/>
                  </a:cubicBezTo>
                  <a:cubicBezTo>
                    <a:pt x="581" y="626"/>
                    <a:pt x="577" y="632"/>
                    <a:pt x="578" y="639"/>
                  </a:cubicBezTo>
                  <a:cubicBezTo>
                    <a:pt x="573" y="641"/>
                    <a:pt x="567" y="638"/>
                    <a:pt x="561" y="641"/>
                  </a:cubicBezTo>
                  <a:cubicBezTo>
                    <a:pt x="553" y="642"/>
                    <a:pt x="545" y="638"/>
                    <a:pt x="537" y="640"/>
                  </a:cubicBezTo>
                  <a:cubicBezTo>
                    <a:pt x="532" y="638"/>
                    <a:pt x="531" y="643"/>
                    <a:pt x="528" y="647"/>
                  </a:cubicBezTo>
                  <a:cubicBezTo>
                    <a:pt x="523" y="650"/>
                    <a:pt x="518" y="653"/>
                    <a:pt x="515" y="660"/>
                  </a:cubicBezTo>
                  <a:cubicBezTo>
                    <a:pt x="511" y="657"/>
                    <a:pt x="507" y="656"/>
                    <a:pt x="503" y="660"/>
                  </a:cubicBezTo>
                  <a:cubicBezTo>
                    <a:pt x="493" y="667"/>
                    <a:pt x="484" y="676"/>
                    <a:pt x="475" y="683"/>
                  </a:cubicBezTo>
                  <a:cubicBezTo>
                    <a:pt x="469" y="686"/>
                    <a:pt x="468" y="695"/>
                    <a:pt x="461" y="695"/>
                  </a:cubicBezTo>
                  <a:cubicBezTo>
                    <a:pt x="454" y="695"/>
                    <a:pt x="457" y="698"/>
                    <a:pt x="460" y="703"/>
                  </a:cubicBezTo>
                  <a:cubicBezTo>
                    <a:pt x="460" y="707"/>
                    <a:pt x="460" y="714"/>
                    <a:pt x="456" y="716"/>
                  </a:cubicBezTo>
                  <a:cubicBezTo>
                    <a:pt x="455" y="721"/>
                    <a:pt x="460" y="725"/>
                    <a:pt x="459" y="731"/>
                  </a:cubicBezTo>
                  <a:cubicBezTo>
                    <a:pt x="459" y="744"/>
                    <a:pt x="460" y="758"/>
                    <a:pt x="453" y="769"/>
                  </a:cubicBezTo>
                  <a:cubicBezTo>
                    <a:pt x="449" y="776"/>
                    <a:pt x="441" y="779"/>
                    <a:pt x="437" y="787"/>
                  </a:cubicBezTo>
                  <a:cubicBezTo>
                    <a:pt x="430" y="797"/>
                    <a:pt x="429" y="811"/>
                    <a:pt x="422" y="821"/>
                  </a:cubicBezTo>
                  <a:cubicBezTo>
                    <a:pt x="418" y="829"/>
                    <a:pt x="412" y="834"/>
                    <a:pt x="407" y="841"/>
                  </a:cubicBezTo>
                  <a:cubicBezTo>
                    <a:pt x="408" y="833"/>
                    <a:pt x="412" y="826"/>
                    <a:pt x="418" y="821"/>
                  </a:cubicBezTo>
                  <a:cubicBezTo>
                    <a:pt x="419" y="817"/>
                    <a:pt x="424" y="810"/>
                    <a:pt x="422" y="807"/>
                  </a:cubicBezTo>
                  <a:cubicBezTo>
                    <a:pt x="418" y="811"/>
                    <a:pt x="413" y="804"/>
                    <a:pt x="410" y="807"/>
                  </a:cubicBezTo>
                  <a:cubicBezTo>
                    <a:pt x="410" y="814"/>
                    <a:pt x="408" y="822"/>
                    <a:pt x="404" y="828"/>
                  </a:cubicBezTo>
                  <a:cubicBezTo>
                    <a:pt x="400" y="831"/>
                    <a:pt x="394" y="836"/>
                    <a:pt x="394" y="844"/>
                  </a:cubicBezTo>
                  <a:cubicBezTo>
                    <a:pt x="392" y="854"/>
                    <a:pt x="391" y="864"/>
                    <a:pt x="385" y="872"/>
                  </a:cubicBezTo>
                  <a:cubicBezTo>
                    <a:pt x="381" y="878"/>
                    <a:pt x="376" y="883"/>
                    <a:pt x="372" y="888"/>
                  </a:cubicBezTo>
                  <a:cubicBezTo>
                    <a:pt x="371" y="882"/>
                    <a:pt x="367" y="876"/>
                    <a:pt x="371" y="871"/>
                  </a:cubicBezTo>
                  <a:cubicBezTo>
                    <a:pt x="375" y="868"/>
                    <a:pt x="376" y="862"/>
                    <a:pt x="372" y="860"/>
                  </a:cubicBezTo>
                  <a:cubicBezTo>
                    <a:pt x="366" y="853"/>
                    <a:pt x="362" y="842"/>
                    <a:pt x="354" y="838"/>
                  </a:cubicBezTo>
                  <a:cubicBezTo>
                    <a:pt x="349" y="833"/>
                    <a:pt x="342" y="835"/>
                    <a:pt x="339" y="827"/>
                  </a:cubicBezTo>
                  <a:cubicBezTo>
                    <a:pt x="337" y="821"/>
                    <a:pt x="333" y="822"/>
                    <a:pt x="329" y="826"/>
                  </a:cubicBezTo>
                  <a:cubicBezTo>
                    <a:pt x="325" y="827"/>
                    <a:pt x="325" y="819"/>
                    <a:pt x="322" y="817"/>
                  </a:cubicBezTo>
                  <a:cubicBezTo>
                    <a:pt x="319" y="812"/>
                    <a:pt x="315" y="806"/>
                    <a:pt x="311" y="806"/>
                  </a:cubicBezTo>
                  <a:cubicBezTo>
                    <a:pt x="306" y="807"/>
                    <a:pt x="301" y="809"/>
                    <a:pt x="296" y="809"/>
                  </a:cubicBezTo>
                  <a:cubicBezTo>
                    <a:pt x="312" y="787"/>
                    <a:pt x="328" y="767"/>
                    <a:pt x="346" y="749"/>
                  </a:cubicBezTo>
                  <a:cubicBezTo>
                    <a:pt x="352" y="743"/>
                    <a:pt x="361" y="742"/>
                    <a:pt x="366" y="736"/>
                  </a:cubicBezTo>
                  <a:cubicBezTo>
                    <a:pt x="368" y="729"/>
                    <a:pt x="368" y="721"/>
                    <a:pt x="368" y="714"/>
                  </a:cubicBezTo>
                  <a:cubicBezTo>
                    <a:pt x="365" y="710"/>
                    <a:pt x="365" y="703"/>
                    <a:pt x="361" y="701"/>
                  </a:cubicBezTo>
                  <a:cubicBezTo>
                    <a:pt x="358" y="701"/>
                    <a:pt x="354" y="702"/>
                    <a:pt x="350" y="703"/>
                  </a:cubicBezTo>
                  <a:close/>
                  <a:moveTo>
                    <a:pt x="429" y="157"/>
                  </a:moveTo>
                  <a:cubicBezTo>
                    <a:pt x="424" y="157"/>
                    <a:pt x="422" y="151"/>
                    <a:pt x="422" y="146"/>
                  </a:cubicBezTo>
                  <a:cubicBezTo>
                    <a:pt x="424" y="142"/>
                    <a:pt x="421" y="136"/>
                    <a:pt x="423" y="131"/>
                  </a:cubicBezTo>
                  <a:cubicBezTo>
                    <a:pt x="423" y="125"/>
                    <a:pt x="425" y="120"/>
                    <a:pt x="430" y="122"/>
                  </a:cubicBezTo>
                  <a:cubicBezTo>
                    <a:pt x="436" y="122"/>
                    <a:pt x="443" y="126"/>
                    <a:pt x="449" y="122"/>
                  </a:cubicBezTo>
                  <a:cubicBezTo>
                    <a:pt x="453" y="122"/>
                    <a:pt x="458" y="124"/>
                    <a:pt x="462" y="126"/>
                  </a:cubicBezTo>
                  <a:cubicBezTo>
                    <a:pt x="457" y="133"/>
                    <a:pt x="459" y="145"/>
                    <a:pt x="453" y="150"/>
                  </a:cubicBezTo>
                  <a:cubicBezTo>
                    <a:pt x="447" y="156"/>
                    <a:pt x="440" y="155"/>
                    <a:pt x="434" y="155"/>
                  </a:cubicBezTo>
                  <a:cubicBezTo>
                    <a:pt x="432" y="156"/>
                    <a:pt x="431" y="156"/>
                    <a:pt x="429" y="157"/>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sp>
          <p:nvSpPr>
            <p:cNvPr id="202" name="Freeform 423">
              <a:extLst>
                <a:ext uri="{FF2B5EF4-FFF2-40B4-BE49-F238E27FC236}">
                  <a16:creationId xmlns:a16="http://schemas.microsoft.com/office/drawing/2014/main" id="{DA7136E7-A443-4753-BDBE-527ECB225C2D}"/>
                </a:ext>
              </a:extLst>
            </p:cNvPr>
            <p:cNvSpPr>
              <a:spLocks noEditPoints="1"/>
            </p:cNvSpPr>
            <p:nvPr/>
          </p:nvSpPr>
          <p:spPr bwMode="auto">
            <a:xfrm>
              <a:off x="2633872" y="3521432"/>
              <a:ext cx="84284" cy="89782"/>
            </a:xfrm>
            <a:custGeom>
              <a:avLst/>
              <a:gdLst/>
              <a:ahLst/>
              <a:cxnLst>
                <a:cxn ang="0">
                  <a:pos x="32" y="154"/>
                </a:cxn>
                <a:cxn ang="0">
                  <a:pos x="38" y="134"/>
                </a:cxn>
                <a:cxn ang="0">
                  <a:pos x="16" y="129"/>
                </a:cxn>
                <a:cxn ang="0">
                  <a:pos x="7" y="109"/>
                </a:cxn>
                <a:cxn ang="0">
                  <a:pos x="8" y="87"/>
                </a:cxn>
                <a:cxn ang="0">
                  <a:pos x="11" y="72"/>
                </a:cxn>
                <a:cxn ang="0">
                  <a:pos x="17" y="57"/>
                </a:cxn>
                <a:cxn ang="0">
                  <a:pos x="23" y="38"/>
                </a:cxn>
                <a:cxn ang="0">
                  <a:pos x="42" y="33"/>
                </a:cxn>
                <a:cxn ang="0">
                  <a:pos x="51" y="27"/>
                </a:cxn>
                <a:cxn ang="0">
                  <a:pos x="55" y="19"/>
                </a:cxn>
                <a:cxn ang="0">
                  <a:pos x="52" y="6"/>
                </a:cxn>
                <a:cxn ang="0">
                  <a:pos x="73" y="4"/>
                </a:cxn>
                <a:cxn ang="0">
                  <a:pos x="87" y="16"/>
                </a:cxn>
                <a:cxn ang="0">
                  <a:pos x="95" y="24"/>
                </a:cxn>
                <a:cxn ang="0">
                  <a:pos x="125" y="15"/>
                </a:cxn>
                <a:cxn ang="0">
                  <a:pos x="144" y="23"/>
                </a:cxn>
                <a:cxn ang="0">
                  <a:pos x="155" y="43"/>
                </a:cxn>
                <a:cxn ang="0">
                  <a:pos x="160" y="62"/>
                </a:cxn>
                <a:cxn ang="0">
                  <a:pos x="167" y="84"/>
                </a:cxn>
                <a:cxn ang="0">
                  <a:pos x="155" y="92"/>
                </a:cxn>
                <a:cxn ang="0">
                  <a:pos x="134" y="100"/>
                </a:cxn>
                <a:cxn ang="0">
                  <a:pos x="119" y="112"/>
                </a:cxn>
                <a:cxn ang="0">
                  <a:pos x="131" y="129"/>
                </a:cxn>
                <a:cxn ang="0">
                  <a:pos x="145" y="145"/>
                </a:cxn>
                <a:cxn ang="0">
                  <a:pos x="126" y="156"/>
                </a:cxn>
                <a:cxn ang="0">
                  <a:pos x="124" y="166"/>
                </a:cxn>
                <a:cxn ang="0">
                  <a:pos x="101" y="169"/>
                </a:cxn>
                <a:cxn ang="0">
                  <a:pos x="82" y="173"/>
                </a:cxn>
                <a:cxn ang="0">
                  <a:pos x="64" y="167"/>
                </a:cxn>
                <a:cxn ang="0">
                  <a:pos x="45" y="168"/>
                </a:cxn>
                <a:cxn ang="0">
                  <a:pos x="32" y="168"/>
                </a:cxn>
                <a:cxn ang="0">
                  <a:pos x="146" y="22"/>
                </a:cxn>
              </a:cxnLst>
              <a:rect l="0" t="0" r="r" b="b"/>
              <a:pathLst>
                <a:path w="167" h="177">
                  <a:moveTo>
                    <a:pt x="32" y="168"/>
                  </a:moveTo>
                  <a:cubicBezTo>
                    <a:pt x="29" y="163"/>
                    <a:pt x="33" y="158"/>
                    <a:pt x="32" y="154"/>
                  </a:cubicBezTo>
                  <a:cubicBezTo>
                    <a:pt x="36" y="151"/>
                    <a:pt x="34" y="144"/>
                    <a:pt x="38" y="142"/>
                  </a:cubicBezTo>
                  <a:cubicBezTo>
                    <a:pt x="43" y="138"/>
                    <a:pt x="44" y="135"/>
                    <a:pt x="38" y="134"/>
                  </a:cubicBezTo>
                  <a:cubicBezTo>
                    <a:pt x="33" y="136"/>
                    <a:pt x="31" y="131"/>
                    <a:pt x="27" y="132"/>
                  </a:cubicBezTo>
                  <a:cubicBezTo>
                    <a:pt x="22" y="132"/>
                    <a:pt x="19" y="133"/>
                    <a:pt x="16" y="129"/>
                  </a:cubicBezTo>
                  <a:cubicBezTo>
                    <a:pt x="11" y="126"/>
                    <a:pt x="12" y="122"/>
                    <a:pt x="14" y="118"/>
                  </a:cubicBezTo>
                  <a:cubicBezTo>
                    <a:pt x="11" y="118"/>
                    <a:pt x="4" y="114"/>
                    <a:pt x="7" y="109"/>
                  </a:cubicBezTo>
                  <a:cubicBezTo>
                    <a:pt x="12" y="106"/>
                    <a:pt x="9" y="98"/>
                    <a:pt x="4" y="96"/>
                  </a:cubicBezTo>
                  <a:cubicBezTo>
                    <a:pt x="7" y="91"/>
                    <a:pt x="1" y="90"/>
                    <a:pt x="8" y="87"/>
                  </a:cubicBezTo>
                  <a:cubicBezTo>
                    <a:pt x="5" y="85"/>
                    <a:pt x="10" y="79"/>
                    <a:pt x="6" y="75"/>
                  </a:cubicBezTo>
                  <a:cubicBezTo>
                    <a:pt x="0" y="73"/>
                    <a:pt x="9" y="69"/>
                    <a:pt x="11" y="72"/>
                  </a:cubicBezTo>
                  <a:cubicBezTo>
                    <a:pt x="16" y="71"/>
                    <a:pt x="20" y="68"/>
                    <a:pt x="22" y="64"/>
                  </a:cubicBezTo>
                  <a:cubicBezTo>
                    <a:pt x="27" y="60"/>
                    <a:pt x="21" y="57"/>
                    <a:pt x="17" y="57"/>
                  </a:cubicBezTo>
                  <a:cubicBezTo>
                    <a:pt x="17" y="50"/>
                    <a:pt x="25" y="57"/>
                    <a:pt x="24" y="49"/>
                  </a:cubicBezTo>
                  <a:cubicBezTo>
                    <a:pt x="28" y="46"/>
                    <a:pt x="27" y="39"/>
                    <a:pt x="23" y="38"/>
                  </a:cubicBezTo>
                  <a:cubicBezTo>
                    <a:pt x="21" y="32"/>
                    <a:pt x="27" y="30"/>
                    <a:pt x="31" y="31"/>
                  </a:cubicBezTo>
                  <a:cubicBezTo>
                    <a:pt x="34" y="32"/>
                    <a:pt x="40" y="28"/>
                    <a:pt x="42" y="33"/>
                  </a:cubicBezTo>
                  <a:cubicBezTo>
                    <a:pt x="41" y="41"/>
                    <a:pt x="46" y="35"/>
                    <a:pt x="45" y="33"/>
                  </a:cubicBezTo>
                  <a:cubicBezTo>
                    <a:pt x="52" y="38"/>
                    <a:pt x="46" y="29"/>
                    <a:pt x="51" y="27"/>
                  </a:cubicBezTo>
                  <a:cubicBezTo>
                    <a:pt x="54" y="28"/>
                    <a:pt x="65" y="27"/>
                    <a:pt x="57" y="26"/>
                  </a:cubicBezTo>
                  <a:cubicBezTo>
                    <a:pt x="54" y="23"/>
                    <a:pt x="58" y="22"/>
                    <a:pt x="55" y="19"/>
                  </a:cubicBezTo>
                  <a:cubicBezTo>
                    <a:pt x="59" y="16"/>
                    <a:pt x="45" y="18"/>
                    <a:pt x="53" y="15"/>
                  </a:cubicBezTo>
                  <a:cubicBezTo>
                    <a:pt x="60" y="15"/>
                    <a:pt x="55" y="9"/>
                    <a:pt x="52" y="6"/>
                  </a:cubicBezTo>
                  <a:cubicBezTo>
                    <a:pt x="48" y="0"/>
                    <a:pt x="57" y="2"/>
                    <a:pt x="60" y="1"/>
                  </a:cubicBezTo>
                  <a:cubicBezTo>
                    <a:pt x="64" y="1"/>
                    <a:pt x="69" y="0"/>
                    <a:pt x="73" y="4"/>
                  </a:cubicBezTo>
                  <a:cubicBezTo>
                    <a:pt x="80" y="6"/>
                    <a:pt x="72" y="15"/>
                    <a:pt x="77" y="12"/>
                  </a:cubicBezTo>
                  <a:cubicBezTo>
                    <a:pt x="80" y="15"/>
                    <a:pt x="83" y="14"/>
                    <a:pt x="87" y="16"/>
                  </a:cubicBezTo>
                  <a:cubicBezTo>
                    <a:pt x="90" y="17"/>
                    <a:pt x="98" y="12"/>
                    <a:pt x="95" y="19"/>
                  </a:cubicBezTo>
                  <a:cubicBezTo>
                    <a:pt x="90" y="21"/>
                    <a:pt x="88" y="26"/>
                    <a:pt x="95" y="24"/>
                  </a:cubicBezTo>
                  <a:cubicBezTo>
                    <a:pt x="98" y="24"/>
                    <a:pt x="103" y="28"/>
                    <a:pt x="105" y="21"/>
                  </a:cubicBezTo>
                  <a:cubicBezTo>
                    <a:pt x="112" y="21"/>
                    <a:pt x="118" y="18"/>
                    <a:pt x="125" y="15"/>
                  </a:cubicBezTo>
                  <a:cubicBezTo>
                    <a:pt x="129" y="15"/>
                    <a:pt x="131" y="15"/>
                    <a:pt x="135" y="19"/>
                  </a:cubicBezTo>
                  <a:cubicBezTo>
                    <a:pt x="137" y="24"/>
                    <a:pt x="144" y="17"/>
                    <a:pt x="144" y="23"/>
                  </a:cubicBezTo>
                  <a:cubicBezTo>
                    <a:pt x="143" y="30"/>
                    <a:pt x="150" y="29"/>
                    <a:pt x="152" y="30"/>
                  </a:cubicBezTo>
                  <a:cubicBezTo>
                    <a:pt x="155" y="32"/>
                    <a:pt x="158" y="39"/>
                    <a:pt x="155" y="43"/>
                  </a:cubicBezTo>
                  <a:cubicBezTo>
                    <a:pt x="152" y="46"/>
                    <a:pt x="149" y="50"/>
                    <a:pt x="156" y="52"/>
                  </a:cubicBezTo>
                  <a:cubicBezTo>
                    <a:pt x="163" y="53"/>
                    <a:pt x="156" y="59"/>
                    <a:pt x="160" y="62"/>
                  </a:cubicBezTo>
                  <a:cubicBezTo>
                    <a:pt x="164" y="65"/>
                    <a:pt x="160" y="70"/>
                    <a:pt x="160" y="73"/>
                  </a:cubicBezTo>
                  <a:cubicBezTo>
                    <a:pt x="161" y="78"/>
                    <a:pt x="164" y="79"/>
                    <a:pt x="167" y="84"/>
                  </a:cubicBezTo>
                  <a:cubicBezTo>
                    <a:pt x="167" y="87"/>
                    <a:pt x="164" y="96"/>
                    <a:pt x="160" y="93"/>
                  </a:cubicBezTo>
                  <a:cubicBezTo>
                    <a:pt x="160" y="86"/>
                    <a:pt x="151" y="89"/>
                    <a:pt x="155" y="92"/>
                  </a:cubicBezTo>
                  <a:cubicBezTo>
                    <a:pt x="151" y="93"/>
                    <a:pt x="148" y="94"/>
                    <a:pt x="144" y="96"/>
                  </a:cubicBezTo>
                  <a:cubicBezTo>
                    <a:pt x="140" y="97"/>
                    <a:pt x="137" y="97"/>
                    <a:pt x="134" y="100"/>
                  </a:cubicBezTo>
                  <a:cubicBezTo>
                    <a:pt x="131" y="102"/>
                    <a:pt x="128" y="102"/>
                    <a:pt x="124" y="104"/>
                  </a:cubicBezTo>
                  <a:cubicBezTo>
                    <a:pt x="120" y="103"/>
                    <a:pt x="115" y="108"/>
                    <a:pt x="119" y="112"/>
                  </a:cubicBezTo>
                  <a:cubicBezTo>
                    <a:pt x="126" y="112"/>
                    <a:pt x="118" y="119"/>
                    <a:pt x="122" y="122"/>
                  </a:cubicBezTo>
                  <a:cubicBezTo>
                    <a:pt x="123" y="127"/>
                    <a:pt x="129" y="126"/>
                    <a:pt x="131" y="129"/>
                  </a:cubicBezTo>
                  <a:cubicBezTo>
                    <a:pt x="134" y="131"/>
                    <a:pt x="138" y="136"/>
                    <a:pt x="141" y="135"/>
                  </a:cubicBezTo>
                  <a:cubicBezTo>
                    <a:pt x="143" y="137"/>
                    <a:pt x="151" y="144"/>
                    <a:pt x="145" y="145"/>
                  </a:cubicBezTo>
                  <a:cubicBezTo>
                    <a:pt x="141" y="148"/>
                    <a:pt x="137" y="142"/>
                    <a:pt x="136" y="150"/>
                  </a:cubicBezTo>
                  <a:cubicBezTo>
                    <a:pt x="133" y="152"/>
                    <a:pt x="127" y="152"/>
                    <a:pt x="126" y="156"/>
                  </a:cubicBezTo>
                  <a:cubicBezTo>
                    <a:pt x="130" y="161"/>
                    <a:pt x="128" y="164"/>
                    <a:pt x="131" y="167"/>
                  </a:cubicBezTo>
                  <a:cubicBezTo>
                    <a:pt x="130" y="175"/>
                    <a:pt x="126" y="165"/>
                    <a:pt x="124" y="166"/>
                  </a:cubicBezTo>
                  <a:cubicBezTo>
                    <a:pt x="120" y="166"/>
                    <a:pt x="116" y="165"/>
                    <a:pt x="113" y="167"/>
                  </a:cubicBezTo>
                  <a:cubicBezTo>
                    <a:pt x="108" y="167"/>
                    <a:pt x="105" y="168"/>
                    <a:pt x="101" y="169"/>
                  </a:cubicBezTo>
                  <a:cubicBezTo>
                    <a:pt x="99" y="173"/>
                    <a:pt x="93" y="173"/>
                    <a:pt x="91" y="169"/>
                  </a:cubicBezTo>
                  <a:cubicBezTo>
                    <a:pt x="86" y="167"/>
                    <a:pt x="84" y="168"/>
                    <a:pt x="82" y="173"/>
                  </a:cubicBezTo>
                  <a:cubicBezTo>
                    <a:pt x="78" y="177"/>
                    <a:pt x="79" y="171"/>
                    <a:pt x="75" y="169"/>
                  </a:cubicBezTo>
                  <a:cubicBezTo>
                    <a:pt x="72" y="166"/>
                    <a:pt x="68" y="171"/>
                    <a:pt x="64" y="167"/>
                  </a:cubicBezTo>
                  <a:cubicBezTo>
                    <a:pt x="60" y="165"/>
                    <a:pt x="56" y="166"/>
                    <a:pt x="52" y="165"/>
                  </a:cubicBezTo>
                  <a:cubicBezTo>
                    <a:pt x="49" y="161"/>
                    <a:pt x="48" y="169"/>
                    <a:pt x="45" y="168"/>
                  </a:cubicBezTo>
                  <a:cubicBezTo>
                    <a:pt x="41" y="166"/>
                    <a:pt x="37" y="168"/>
                    <a:pt x="34" y="168"/>
                  </a:cubicBezTo>
                  <a:cubicBezTo>
                    <a:pt x="33" y="168"/>
                    <a:pt x="32" y="168"/>
                    <a:pt x="32" y="168"/>
                  </a:cubicBezTo>
                  <a:close/>
                  <a:moveTo>
                    <a:pt x="152" y="26"/>
                  </a:moveTo>
                  <a:cubicBezTo>
                    <a:pt x="148" y="27"/>
                    <a:pt x="142" y="23"/>
                    <a:pt x="146" y="22"/>
                  </a:cubicBezTo>
                  <a:cubicBezTo>
                    <a:pt x="148" y="23"/>
                    <a:pt x="150" y="23"/>
                    <a:pt x="152" y="26"/>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bg1"/>
                </a:solidFill>
                <a:latin typeface="+mj-lt"/>
              </a:endParaRPr>
            </a:p>
          </p:txBody>
        </p:sp>
      </p:grpSp>
      <p:sp>
        <p:nvSpPr>
          <p:cNvPr id="6" name="TextBox 222">
            <a:extLst>
              <a:ext uri="{FF2B5EF4-FFF2-40B4-BE49-F238E27FC236}">
                <a16:creationId xmlns:a16="http://schemas.microsoft.com/office/drawing/2014/main" id="{3C480A04-801A-4BAB-A92C-6BF177BECA6B}"/>
              </a:ext>
            </a:extLst>
          </p:cNvPr>
          <p:cNvSpPr txBox="1"/>
          <p:nvPr/>
        </p:nvSpPr>
        <p:spPr>
          <a:xfrm>
            <a:off x="1164708" y="799006"/>
            <a:ext cx="619078" cy="348813"/>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algn="ctr" defTabSz="914264">
              <a:lnSpc>
                <a:spcPts val="1000"/>
              </a:lnSpc>
            </a:pPr>
            <a:r>
              <a:rPr lang="en-US" sz="1000" b="1">
                <a:solidFill>
                  <a:srgbClr val="BED730"/>
                </a:solidFill>
                <a:latin typeface="+mj-lt"/>
              </a:rPr>
              <a:t>Canada</a:t>
            </a:r>
          </a:p>
          <a:p>
            <a:pPr algn="ctr" defTabSz="914264">
              <a:lnSpc>
                <a:spcPts val="1000"/>
              </a:lnSpc>
            </a:pPr>
            <a:r>
              <a:rPr lang="en-US" sz="900">
                <a:solidFill>
                  <a:schemeClr val="bg1"/>
                </a:solidFill>
                <a:latin typeface="+mj-lt"/>
              </a:rPr>
              <a:t>Toronto</a:t>
            </a:r>
          </a:p>
        </p:txBody>
      </p:sp>
      <p:sp>
        <p:nvSpPr>
          <p:cNvPr id="7" name="TextBox 223">
            <a:extLst>
              <a:ext uri="{FF2B5EF4-FFF2-40B4-BE49-F238E27FC236}">
                <a16:creationId xmlns:a16="http://schemas.microsoft.com/office/drawing/2014/main" id="{42588101-D5BF-40D7-BD6D-F3999ECCE6D8}"/>
              </a:ext>
            </a:extLst>
          </p:cNvPr>
          <p:cNvSpPr txBox="1"/>
          <p:nvPr/>
        </p:nvSpPr>
        <p:spPr>
          <a:xfrm>
            <a:off x="2593339" y="1789307"/>
            <a:ext cx="771365" cy="348813"/>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algn="ctr" defTabSz="914264">
              <a:lnSpc>
                <a:spcPts val="1000"/>
              </a:lnSpc>
            </a:pPr>
            <a:r>
              <a:rPr lang="en-US" sz="1000" b="1">
                <a:solidFill>
                  <a:srgbClr val="BED730"/>
                </a:solidFill>
                <a:latin typeface="+mj-lt"/>
              </a:rPr>
              <a:t>USA</a:t>
            </a:r>
            <a:endParaRPr lang="en-US" sz="900" b="1">
              <a:solidFill>
                <a:srgbClr val="BED730"/>
              </a:solidFill>
              <a:latin typeface="+mj-lt"/>
              <a:cs typeface="Arial Unicode MS" charset="0"/>
            </a:endParaRPr>
          </a:p>
          <a:p>
            <a:pPr algn="ctr" defTabSz="914264">
              <a:lnSpc>
                <a:spcPts val="1000"/>
              </a:lnSpc>
              <a:defRPr/>
            </a:pPr>
            <a:r>
              <a:rPr lang="en-US" sz="900">
                <a:solidFill>
                  <a:schemeClr val="bg1"/>
                </a:solidFill>
                <a:latin typeface="+mj-lt"/>
              </a:rPr>
              <a:t>New Jersey</a:t>
            </a:r>
          </a:p>
        </p:txBody>
      </p:sp>
      <p:sp>
        <p:nvSpPr>
          <p:cNvPr id="8" name="TextBox 224">
            <a:extLst>
              <a:ext uri="{FF2B5EF4-FFF2-40B4-BE49-F238E27FC236}">
                <a16:creationId xmlns:a16="http://schemas.microsoft.com/office/drawing/2014/main" id="{8FD8DD67-A827-4EFC-A411-707B5BCCD345}"/>
              </a:ext>
            </a:extLst>
          </p:cNvPr>
          <p:cNvSpPr txBox="1"/>
          <p:nvPr/>
        </p:nvSpPr>
        <p:spPr>
          <a:xfrm>
            <a:off x="1148375" y="1789307"/>
            <a:ext cx="776174" cy="348813"/>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algn="ctr" defTabSz="914264">
              <a:lnSpc>
                <a:spcPts val="1000"/>
              </a:lnSpc>
            </a:pPr>
            <a:r>
              <a:rPr lang="en-US" sz="1000" b="1">
                <a:solidFill>
                  <a:srgbClr val="BED730"/>
                </a:solidFill>
                <a:latin typeface="+mj-lt"/>
              </a:rPr>
              <a:t>USA</a:t>
            </a:r>
          </a:p>
          <a:p>
            <a:pPr algn="ctr" defTabSz="914264">
              <a:lnSpc>
                <a:spcPts val="1000"/>
              </a:lnSpc>
            </a:pPr>
            <a:r>
              <a:rPr lang="en-US" sz="900">
                <a:solidFill>
                  <a:schemeClr val="bg1"/>
                </a:solidFill>
                <a:latin typeface="+mj-lt"/>
              </a:rPr>
              <a:t>Santa Clara</a:t>
            </a:r>
          </a:p>
        </p:txBody>
      </p:sp>
      <p:sp>
        <p:nvSpPr>
          <p:cNvPr id="9" name="TextBox 225">
            <a:extLst>
              <a:ext uri="{FF2B5EF4-FFF2-40B4-BE49-F238E27FC236}">
                <a16:creationId xmlns:a16="http://schemas.microsoft.com/office/drawing/2014/main" id="{7FCD51C1-AEF2-400C-BB42-A9B9958F66C4}"/>
              </a:ext>
            </a:extLst>
          </p:cNvPr>
          <p:cNvSpPr txBox="1"/>
          <p:nvPr/>
        </p:nvSpPr>
        <p:spPr>
          <a:xfrm>
            <a:off x="3631395" y="799006"/>
            <a:ext cx="619080" cy="384721"/>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algn="ctr" defTabSz="914264"/>
            <a:r>
              <a:rPr lang="en-US" sz="1000" b="1">
                <a:solidFill>
                  <a:srgbClr val="BED730"/>
                </a:solidFill>
                <a:latin typeface="+mj-lt"/>
              </a:rPr>
              <a:t>Europe</a:t>
            </a:r>
            <a:endParaRPr lang="en-US" sz="900" b="1">
              <a:solidFill>
                <a:srgbClr val="BED730"/>
              </a:solidFill>
              <a:latin typeface="+mj-lt"/>
              <a:cs typeface="Arial Unicode MS" charset="0"/>
            </a:endParaRPr>
          </a:p>
          <a:p>
            <a:pPr algn="ctr" defTabSz="914264">
              <a:defRPr/>
            </a:pPr>
            <a:r>
              <a:rPr lang="en-US" sz="900">
                <a:solidFill>
                  <a:schemeClr val="bg1"/>
                </a:solidFill>
                <a:latin typeface="+mj-lt"/>
              </a:rPr>
              <a:t>London</a:t>
            </a:r>
          </a:p>
        </p:txBody>
      </p:sp>
      <p:sp>
        <p:nvSpPr>
          <p:cNvPr id="10" name="TextBox 226">
            <a:extLst>
              <a:ext uri="{FF2B5EF4-FFF2-40B4-BE49-F238E27FC236}">
                <a16:creationId xmlns:a16="http://schemas.microsoft.com/office/drawing/2014/main" id="{133198E1-76E8-4A52-A7F4-E540A8E66A9C}"/>
              </a:ext>
            </a:extLst>
          </p:cNvPr>
          <p:cNvSpPr txBox="1"/>
          <p:nvPr/>
        </p:nvSpPr>
        <p:spPr>
          <a:xfrm>
            <a:off x="4567934" y="1507278"/>
            <a:ext cx="524503" cy="246221"/>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algn="ctr" defTabSz="914264"/>
            <a:r>
              <a:rPr lang="en-US" sz="1000" b="1">
                <a:solidFill>
                  <a:schemeClr val="tx1"/>
                </a:solidFill>
                <a:latin typeface="+mj-lt"/>
              </a:rPr>
              <a:t>Dubai</a:t>
            </a:r>
            <a:endParaRPr lang="en-US" sz="900">
              <a:solidFill>
                <a:schemeClr val="tx1"/>
              </a:solidFill>
              <a:latin typeface="+mj-lt"/>
            </a:endParaRPr>
          </a:p>
        </p:txBody>
      </p:sp>
      <p:sp>
        <p:nvSpPr>
          <p:cNvPr id="11" name="TextBox 227">
            <a:extLst>
              <a:ext uri="{FF2B5EF4-FFF2-40B4-BE49-F238E27FC236}">
                <a16:creationId xmlns:a16="http://schemas.microsoft.com/office/drawing/2014/main" id="{F2A98C6F-8AE7-409D-AE67-DFA3C219F856}"/>
              </a:ext>
            </a:extLst>
          </p:cNvPr>
          <p:cNvSpPr txBox="1"/>
          <p:nvPr/>
        </p:nvSpPr>
        <p:spPr>
          <a:xfrm>
            <a:off x="4975224" y="2674832"/>
            <a:ext cx="772969" cy="246221"/>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algn="ctr" defTabSz="914264"/>
            <a:r>
              <a:rPr lang="en-US" sz="1000" b="1">
                <a:solidFill>
                  <a:srgbClr val="BED730"/>
                </a:solidFill>
                <a:latin typeface="+mj-lt"/>
              </a:rPr>
              <a:t>Singapore</a:t>
            </a:r>
            <a:endParaRPr lang="en-US" sz="900">
              <a:solidFill>
                <a:srgbClr val="BED730"/>
              </a:solidFill>
              <a:latin typeface="+mj-lt"/>
            </a:endParaRPr>
          </a:p>
        </p:txBody>
      </p:sp>
      <p:grpSp>
        <p:nvGrpSpPr>
          <p:cNvPr id="12" name="Group 11">
            <a:extLst>
              <a:ext uri="{FF2B5EF4-FFF2-40B4-BE49-F238E27FC236}">
                <a16:creationId xmlns:a16="http://schemas.microsoft.com/office/drawing/2014/main" id="{40E913AA-7E02-4EA3-B265-7093C517CEE6}"/>
              </a:ext>
            </a:extLst>
          </p:cNvPr>
          <p:cNvGrpSpPr/>
          <p:nvPr/>
        </p:nvGrpSpPr>
        <p:grpSpPr>
          <a:xfrm>
            <a:off x="1816556" y="1597188"/>
            <a:ext cx="200750" cy="231780"/>
            <a:chOff x="2589003" y="1651399"/>
            <a:chExt cx="951193" cy="951196"/>
          </a:xfrm>
          <a:solidFill>
            <a:schemeClr val="bg1"/>
          </a:solidFill>
          <a:effectLst>
            <a:outerShdw blurRad="50800" dist="38100" dir="8100000" algn="tr" rotWithShape="0">
              <a:prstClr val="black">
                <a:alpha val="40000"/>
              </a:prstClr>
            </a:outerShdw>
          </a:effectLst>
        </p:grpSpPr>
        <p:sp>
          <p:nvSpPr>
            <p:cNvPr id="34" name="Teardrop 33">
              <a:extLst>
                <a:ext uri="{FF2B5EF4-FFF2-40B4-BE49-F238E27FC236}">
                  <a16:creationId xmlns:a16="http://schemas.microsoft.com/office/drawing/2014/main" id="{2A7EFED6-7507-4AF3-8F56-43DE6E61570E}"/>
                </a:ext>
              </a:extLst>
            </p:cNvPr>
            <p:cNvSpPr/>
            <p:nvPr/>
          </p:nvSpPr>
          <p:spPr>
            <a:xfrm rot="8127131">
              <a:off x="2589003" y="1651399"/>
              <a:ext cx="951193" cy="951196"/>
            </a:xfrm>
            <a:prstGeom prst="teardrop">
              <a:avLst>
                <a:gd name="adj" fmla="val 200000"/>
              </a:avLst>
            </a:prstGeom>
            <a:solidFill>
              <a:srgbClr val="C0D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9pPr>
            </a:lstStyle>
            <a:p>
              <a:pPr algn="r" defTabSz="914264"/>
              <a:endParaRPr lang="en-US" sz="1000">
                <a:solidFill>
                  <a:schemeClr val="bg1"/>
                </a:solidFill>
                <a:latin typeface="+mj-lt"/>
              </a:endParaRPr>
            </a:p>
          </p:txBody>
        </p:sp>
        <p:sp>
          <p:nvSpPr>
            <p:cNvPr id="35" name="Oval 34">
              <a:extLst>
                <a:ext uri="{FF2B5EF4-FFF2-40B4-BE49-F238E27FC236}">
                  <a16:creationId xmlns:a16="http://schemas.microsoft.com/office/drawing/2014/main" id="{340BFE2E-2E1A-4E1C-97E5-A99FC92B0194}"/>
                </a:ext>
              </a:extLst>
            </p:cNvPr>
            <p:cNvSpPr/>
            <p:nvPr/>
          </p:nvSpPr>
          <p:spPr>
            <a:xfrm>
              <a:off x="2818624" y="1887171"/>
              <a:ext cx="506443" cy="506444"/>
            </a:xfrm>
            <a:prstGeom prst="ellipse">
              <a:avLst/>
            </a:prstGeom>
            <a:solidFill>
              <a:srgbClr val="C0D72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9pPr>
            </a:lstStyle>
            <a:p>
              <a:pPr algn="r" defTabSz="914264"/>
              <a:endParaRPr lang="en-IN" sz="1100">
                <a:solidFill>
                  <a:schemeClr val="bg1"/>
                </a:solidFill>
                <a:latin typeface="+mj-lt"/>
              </a:endParaRPr>
            </a:p>
          </p:txBody>
        </p:sp>
      </p:grpSp>
      <p:grpSp>
        <p:nvGrpSpPr>
          <p:cNvPr id="13" name="Group 12">
            <a:extLst>
              <a:ext uri="{FF2B5EF4-FFF2-40B4-BE49-F238E27FC236}">
                <a16:creationId xmlns:a16="http://schemas.microsoft.com/office/drawing/2014/main" id="{6872EECA-F29E-4719-BF53-21AA2E4279A3}"/>
              </a:ext>
            </a:extLst>
          </p:cNvPr>
          <p:cNvGrpSpPr/>
          <p:nvPr/>
        </p:nvGrpSpPr>
        <p:grpSpPr>
          <a:xfrm>
            <a:off x="2510458" y="1526459"/>
            <a:ext cx="200750" cy="231780"/>
            <a:chOff x="2589003" y="1651399"/>
            <a:chExt cx="951193" cy="951196"/>
          </a:xfrm>
          <a:solidFill>
            <a:schemeClr val="bg1"/>
          </a:solidFill>
          <a:effectLst>
            <a:outerShdw blurRad="50800" dist="38100" dir="8100000" algn="tr" rotWithShape="0">
              <a:prstClr val="black">
                <a:alpha val="40000"/>
              </a:prstClr>
            </a:outerShdw>
          </a:effectLst>
        </p:grpSpPr>
        <p:sp>
          <p:nvSpPr>
            <p:cNvPr id="32" name="Teardrop 31">
              <a:extLst>
                <a:ext uri="{FF2B5EF4-FFF2-40B4-BE49-F238E27FC236}">
                  <a16:creationId xmlns:a16="http://schemas.microsoft.com/office/drawing/2014/main" id="{E2109AD9-DC2F-48FA-A858-4ACCE772FDA5}"/>
                </a:ext>
              </a:extLst>
            </p:cNvPr>
            <p:cNvSpPr/>
            <p:nvPr/>
          </p:nvSpPr>
          <p:spPr>
            <a:xfrm rot="8127131">
              <a:off x="2589003" y="1651399"/>
              <a:ext cx="951193" cy="951196"/>
            </a:xfrm>
            <a:prstGeom prst="teardrop">
              <a:avLst>
                <a:gd name="adj" fmla="val 200000"/>
              </a:avLst>
            </a:prstGeom>
            <a:solidFill>
              <a:srgbClr val="C0D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9pPr>
            </a:lstStyle>
            <a:p>
              <a:pPr algn="r" defTabSz="914264"/>
              <a:endParaRPr lang="en-US" sz="1000">
                <a:solidFill>
                  <a:schemeClr val="bg1"/>
                </a:solidFill>
                <a:latin typeface="+mj-lt"/>
              </a:endParaRPr>
            </a:p>
          </p:txBody>
        </p:sp>
        <p:sp>
          <p:nvSpPr>
            <p:cNvPr id="33" name="Oval 32">
              <a:extLst>
                <a:ext uri="{FF2B5EF4-FFF2-40B4-BE49-F238E27FC236}">
                  <a16:creationId xmlns:a16="http://schemas.microsoft.com/office/drawing/2014/main" id="{1531BFF9-2E16-4C65-80BD-C8B003D2CAF2}"/>
                </a:ext>
              </a:extLst>
            </p:cNvPr>
            <p:cNvSpPr/>
            <p:nvPr/>
          </p:nvSpPr>
          <p:spPr>
            <a:xfrm>
              <a:off x="2818624" y="1887171"/>
              <a:ext cx="506443" cy="506444"/>
            </a:xfrm>
            <a:prstGeom prst="ellipse">
              <a:avLst/>
            </a:prstGeom>
            <a:solidFill>
              <a:srgbClr val="C0D72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9pPr>
            </a:lstStyle>
            <a:p>
              <a:pPr algn="r" defTabSz="914264"/>
              <a:endParaRPr lang="en-IN" sz="1100">
                <a:solidFill>
                  <a:schemeClr val="bg1"/>
                </a:solidFill>
                <a:latin typeface="+mj-lt"/>
              </a:endParaRPr>
            </a:p>
          </p:txBody>
        </p:sp>
      </p:grpSp>
      <p:grpSp>
        <p:nvGrpSpPr>
          <p:cNvPr id="14" name="Group 13">
            <a:extLst>
              <a:ext uri="{FF2B5EF4-FFF2-40B4-BE49-F238E27FC236}">
                <a16:creationId xmlns:a16="http://schemas.microsoft.com/office/drawing/2014/main" id="{56C0B79F-6362-4C0C-AC01-AC936697A99E}"/>
              </a:ext>
            </a:extLst>
          </p:cNvPr>
          <p:cNvGrpSpPr/>
          <p:nvPr/>
        </p:nvGrpSpPr>
        <p:grpSpPr>
          <a:xfrm>
            <a:off x="1839800" y="967491"/>
            <a:ext cx="200750" cy="231780"/>
            <a:chOff x="2589003" y="1651399"/>
            <a:chExt cx="951193" cy="951196"/>
          </a:xfrm>
          <a:solidFill>
            <a:schemeClr val="bg1"/>
          </a:solidFill>
          <a:effectLst>
            <a:outerShdw blurRad="50800" dist="38100" dir="8100000" algn="tr" rotWithShape="0">
              <a:prstClr val="black">
                <a:alpha val="40000"/>
              </a:prstClr>
            </a:outerShdw>
          </a:effectLst>
        </p:grpSpPr>
        <p:sp>
          <p:nvSpPr>
            <p:cNvPr id="30" name="Teardrop 29">
              <a:extLst>
                <a:ext uri="{FF2B5EF4-FFF2-40B4-BE49-F238E27FC236}">
                  <a16:creationId xmlns:a16="http://schemas.microsoft.com/office/drawing/2014/main" id="{D3AF4C47-CA70-4AA9-944D-E0AF4FB168DD}"/>
                </a:ext>
              </a:extLst>
            </p:cNvPr>
            <p:cNvSpPr/>
            <p:nvPr/>
          </p:nvSpPr>
          <p:spPr>
            <a:xfrm rot="8127131">
              <a:off x="2589003" y="1651399"/>
              <a:ext cx="951193" cy="951196"/>
            </a:xfrm>
            <a:prstGeom prst="teardrop">
              <a:avLst>
                <a:gd name="adj" fmla="val 200000"/>
              </a:avLst>
            </a:prstGeom>
            <a:solidFill>
              <a:srgbClr val="C0D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9pPr>
            </a:lstStyle>
            <a:p>
              <a:pPr algn="r" defTabSz="914264"/>
              <a:endParaRPr lang="en-US" sz="1000">
                <a:solidFill>
                  <a:schemeClr val="bg1"/>
                </a:solidFill>
                <a:latin typeface="+mj-lt"/>
              </a:endParaRPr>
            </a:p>
          </p:txBody>
        </p:sp>
        <p:sp>
          <p:nvSpPr>
            <p:cNvPr id="31" name="Oval 30">
              <a:extLst>
                <a:ext uri="{FF2B5EF4-FFF2-40B4-BE49-F238E27FC236}">
                  <a16:creationId xmlns:a16="http://schemas.microsoft.com/office/drawing/2014/main" id="{DB4E119D-1110-4200-8398-E463BBB6C033}"/>
                </a:ext>
              </a:extLst>
            </p:cNvPr>
            <p:cNvSpPr/>
            <p:nvPr/>
          </p:nvSpPr>
          <p:spPr>
            <a:xfrm>
              <a:off x="2818624" y="1887171"/>
              <a:ext cx="506443" cy="506444"/>
            </a:xfrm>
            <a:prstGeom prst="ellipse">
              <a:avLst/>
            </a:prstGeom>
            <a:solidFill>
              <a:srgbClr val="C0D72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9pPr>
            </a:lstStyle>
            <a:p>
              <a:pPr algn="r" defTabSz="914264"/>
              <a:endParaRPr lang="en-IN" sz="1100">
                <a:solidFill>
                  <a:schemeClr val="bg1"/>
                </a:solidFill>
                <a:latin typeface="+mj-lt"/>
              </a:endParaRPr>
            </a:p>
          </p:txBody>
        </p:sp>
      </p:grpSp>
      <p:grpSp>
        <p:nvGrpSpPr>
          <p:cNvPr id="15" name="Group 14">
            <a:extLst>
              <a:ext uri="{FF2B5EF4-FFF2-40B4-BE49-F238E27FC236}">
                <a16:creationId xmlns:a16="http://schemas.microsoft.com/office/drawing/2014/main" id="{7AD09AA1-90B6-4A5C-A7E9-FD921CE6DAFC}"/>
              </a:ext>
            </a:extLst>
          </p:cNvPr>
          <p:cNvGrpSpPr/>
          <p:nvPr/>
        </p:nvGrpSpPr>
        <p:grpSpPr>
          <a:xfrm>
            <a:off x="3815823" y="1182363"/>
            <a:ext cx="200750" cy="231780"/>
            <a:chOff x="2589003" y="1651399"/>
            <a:chExt cx="951193" cy="951196"/>
          </a:xfrm>
          <a:solidFill>
            <a:schemeClr val="bg1"/>
          </a:solidFill>
          <a:effectLst>
            <a:outerShdw blurRad="50800" dist="38100" dir="8100000" algn="tr" rotWithShape="0">
              <a:prstClr val="black">
                <a:alpha val="40000"/>
              </a:prstClr>
            </a:outerShdw>
          </a:effectLst>
        </p:grpSpPr>
        <p:sp>
          <p:nvSpPr>
            <p:cNvPr id="28" name="Teardrop 27">
              <a:extLst>
                <a:ext uri="{FF2B5EF4-FFF2-40B4-BE49-F238E27FC236}">
                  <a16:creationId xmlns:a16="http://schemas.microsoft.com/office/drawing/2014/main" id="{9ACE2B9E-B901-4ADE-8C84-A46B66D98449}"/>
                </a:ext>
              </a:extLst>
            </p:cNvPr>
            <p:cNvSpPr/>
            <p:nvPr/>
          </p:nvSpPr>
          <p:spPr>
            <a:xfrm rot="8127131">
              <a:off x="2589003" y="1651399"/>
              <a:ext cx="951193" cy="951196"/>
            </a:xfrm>
            <a:prstGeom prst="teardrop">
              <a:avLst>
                <a:gd name="adj" fmla="val 200000"/>
              </a:avLst>
            </a:prstGeom>
            <a:solidFill>
              <a:srgbClr val="C0D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9pPr>
            </a:lstStyle>
            <a:p>
              <a:pPr algn="r" defTabSz="914264"/>
              <a:endParaRPr lang="en-US" sz="1000">
                <a:solidFill>
                  <a:schemeClr val="bg1"/>
                </a:solidFill>
                <a:latin typeface="+mj-lt"/>
              </a:endParaRPr>
            </a:p>
          </p:txBody>
        </p:sp>
        <p:sp>
          <p:nvSpPr>
            <p:cNvPr id="29" name="Oval 28">
              <a:extLst>
                <a:ext uri="{FF2B5EF4-FFF2-40B4-BE49-F238E27FC236}">
                  <a16:creationId xmlns:a16="http://schemas.microsoft.com/office/drawing/2014/main" id="{48BF39D4-EE37-44FD-B716-8A5A9238EEB9}"/>
                </a:ext>
              </a:extLst>
            </p:cNvPr>
            <p:cNvSpPr/>
            <p:nvPr/>
          </p:nvSpPr>
          <p:spPr>
            <a:xfrm>
              <a:off x="2818624" y="1887171"/>
              <a:ext cx="506443" cy="506444"/>
            </a:xfrm>
            <a:prstGeom prst="ellipse">
              <a:avLst/>
            </a:prstGeom>
            <a:solidFill>
              <a:srgbClr val="C0D72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9pPr>
            </a:lstStyle>
            <a:p>
              <a:pPr algn="r" defTabSz="914264"/>
              <a:endParaRPr lang="en-IN" sz="1100">
                <a:solidFill>
                  <a:schemeClr val="bg1"/>
                </a:solidFill>
                <a:latin typeface="+mj-lt"/>
              </a:endParaRPr>
            </a:p>
          </p:txBody>
        </p:sp>
      </p:grpSp>
      <p:grpSp>
        <p:nvGrpSpPr>
          <p:cNvPr id="16" name="Group 15">
            <a:extLst>
              <a:ext uri="{FF2B5EF4-FFF2-40B4-BE49-F238E27FC236}">
                <a16:creationId xmlns:a16="http://schemas.microsoft.com/office/drawing/2014/main" id="{600FC199-B4CC-4BB5-8C76-27E1BEB1CC48}"/>
              </a:ext>
            </a:extLst>
          </p:cNvPr>
          <p:cNvGrpSpPr/>
          <p:nvPr/>
        </p:nvGrpSpPr>
        <p:grpSpPr>
          <a:xfrm>
            <a:off x="4747568" y="1854452"/>
            <a:ext cx="200750" cy="231780"/>
            <a:chOff x="2589003" y="1651399"/>
            <a:chExt cx="951193" cy="951196"/>
          </a:xfrm>
          <a:solidFill>
            <a:schemeClr val="bg1"/>
          </a:solidFill>
          <a:effectLst>
            <a:outerShdw blurRad="50800" dist="38100" dir="8100000" algn="tr" rotWithShape="0">
              <a:prstClr val="black">
                <a:alpha val="40000"/>
              </a:prstClr>
            </a:outerShdw>
          </a:effectLst>
        </p:grpSpPr>
        <p:sp>
          <p:nvSpPr>
            <p:cNvPr id="26" name="Teardrop 25">
              <a:extLst>
                <a:ext uri="{FF2B5EF4-FFF2-40B4-BE49-F238E27FC236}">
                  <a16:creationId xmlns:a16="http://schemas.microsoft.com/office/drawing/2014/main" id="{DCA8EF00-897F-4DE9-BCAE-96944B63D370}"/>
                </a:ext>
              </a:extLst>
            </p:cNvPr>
            <p:cNvSpPr/>
            <p:nvPr/>
          </p:nvSpPr>
          <p:spPr>
            <a:xfrm rot="8127131">
              <a:off x="2589003" y="1651399"/>
              <a:ext cx="951193" cy="951196"/>
            </a:xfrm>
            <a:prstGeom prst="teardrop">
              <a:avLst>
                <a:gd name="adj" fmla="val 200000"/>
              </a:avLst>
            </a:prstGeom>
            <a:solidFill>
              <a:srgbClr val="C0D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9pPr>
            </a:lstStyle>
            <a:p>
              <a:pPr algn="r" defTabSz="914264"/>
              <a:endParaRPr lang="en-US" sz="1000">
                <a:solidFill>
                  <a:schemeClr val="bg1"/>
                </a:solidFill>
                <a:latin typeface="+mj-lt"/>
              </a:endParaRPr>
            </a:p>
          </p:txBody>
        </p:sp>
        <p:sp>
          <p:nvSpPr>
            <p:cNvPr id="27" name="Oval 26">
              <a:extLst>
                <a:ext uri="{FF2B5EF4-FFF2-40B4-BE49-F238E27FC236}">
                  <a16:creationId xmlns:a16="http://schemas.microsoft.com/office/drawing/2014/main" id="{67821289-F6CE-4CC8-A50C-0BF49AA22E30}"/>
                </a:ext>
              </a:extLst>
            </p:cNvPr>
            <p:cNvSpPr/>
            <p:nvPr/>
          </p:nvSpPr>
          <p:spPr>
            <a:xfrm>
              <a:off x="2818624" y="1887171"/>
              <a:ext cx="506443" cy="506444"/>
            </a:xfrm>
            <a:prstGeom prst="ellipse">
              <a:avLst/>
            </a:prstGeom>
            <a:solidFill>
              <a:srgbClr val="C0D72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9pPr>
            </a:lstStyle>
            <a:p>
              <a:pPr algn="r" defTabSz="914264"/>
              <a:endParaRPr lang="en-IN" sz="1100">
                <a:solidFill>
                  <a:schemeClr val="bg1"/>
                </a:solidFill>
                <a:latin typeface="+mj-lt"/>
              </a:endParaRPr>
            </a:p>
          </p:txBody>
        </p:sp>
      </p:grpSp>
      <p:grpSp>
        <p:nvGrpSpPr>
          <p:cNvPr id="17" name="Group 16">
            <a:extLst>
              <a:ext uri="{FF2B5EF4-FFF2-40B4-BE49-F238E27FC236}">
                <a16:creationId xmlns:a16="http://schemas.microsoft.com/office/drawing/2014/main" id="{38F5E26B-D7AA-4E49-861A-4D2DCE1E2A9E}"/>
              </a:ext>
            </a:extLst>
          </p:cNvPr>
          <p:cNvGrpSpPr/>
          <p:nvPr/>
        </p:nvGrpSpPr>
        <p:grpSpPr>
          <a:xfrm>
            <a:off x="5615804" y="2329783"/>
            <a:ext cx="200750" cy="231780"/>
            <a:chOff x="2589003" y="1651399"/>
            <a:chExt cx="951193" cy="951196"/>
          </a:xfrm>
          <a:solidFill>
            <a:schemeClr val="bg1"/>
          </a:solidFill>
          <a:effectLst>
            <a:outerShdw blurRad="50800" dist="38100" dir="8100000" algn="tr" rotWithShape="0">
              <a:prstClr val="black">
                <a:alpha val="40000"/>
              </a:prstClr>
            </a:outerShdw>
          </a:effectLst>
        </p:grpSpPr>
        <p:sp>
          <p:nvSpPr>
            <p:cNvPr id="24" name="Teardrop 23">
              <a:extLst>
                <a:ext uri="{FF2B5EF4-FFF2-40B4-BE49-F238E27FC236}">
                  <a16:creationId xmlns:a16="http://schemas.microsoft.com/office/drawing/2014/main" id="{8EC42B41-57F3-4ED2-BC7B-3CBD68363511}"/>
                </a:ext>
              </a:extLst>
            </p:cNvPr>
            <p:cNvSpPr/>
            <p:nvPr/>
          </p:nvSpPr>
          <p:spPr>
            <a:xfrm rot="8127131">
              <a:off x="2589003" y="1651399"/>
              <a:ext cx="951193" cy="951196"/>
            </a:xfrm>
            <a:prstGeom prst="teardrop">
              <a:avLst>
                <a:gd name="adj" fmla="val 200000"/>
              </a:avLst>
            </a:prstGeom>
            <a:solidFill>
              <a:srgbClr val="C0D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9pPr>
            </a:lstStyle>
            <a:p>
              <a:pPr algn="r" defTabSz="914264"/>
              <a:endParaRPr lang="en-US" sz="1000">
                <a:solidFill>
                  <a:schemeClr val="bg1"/>
                </a:solidFill>
                <a:latin typeface="+mj-lt"/>
              </a:endParaRPr>
            </a:p>
          </p:txBody>
        </p:sp>
        <p:sp>
          <p:nvSpPr>
            <p:cNvPr id="25" name="Oval 24">
              <a:extLst>
                <a:ext uri="{FF2B5EF4-FFF2-40B4-BE49-F238E27FC236}">
                  <a16:creationId xmlns:a16="http://schemas.microsoft.com/office/drawing/2014/main" id="{377018BE-8CAA-4B61-8A73-31B707E28DF8}"/>
                </a:ext>
              </a:extLst>
            </p:cNvPr>
            <p:cNvSpPr/>
            <p:nvPr/>
          </p:nvSpPr>
          <p:spPr>
            <a:xfrm>
              <a:off x="2818624" y="1887171"/>
              <a:ext cx="506443" cy="506444"/>
            </a:xfrm>
            <a:prstGeom prst="ellipse">
              <a:avLst/>
            </a:prstGeom>
            <a:solidFill>
              <a:srgbClr val="C0D72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9pPr>
            </a:lstStyle>
            <a:p>
              <a:pPr algn="r" defTabSz="914264"/>
              <a:endParaRPr lang="en-IN" sz="1100">
                <a:solidFill>
                  <a:schemeClr val="bg1"/>
                </a:solidFill>
                <a:latin typeface="+mj-lt"/>
              </a:endParaRPr>
            </a:p>
          </p:txBody>
        </p:sp>
      </p:grpSp>
      <p:cxnSp>
        <p:nvCxnSpPr>
          <p:cNvPr id="18" name="Straight Connector 234">
            <a:extLst>
              <a:ext uri="{FF2B5EF4-FFF2-40B4-BE49-F238E27FC236}">
                <a16:creationId xmlns:a16="http://schemas.microsoft.com/office/drawing/2014/main" id="{D68EC008-61B6-4D51-BF41-C38B487FBCC9}"/>
              </a:ext>
            </a:extLst>
          </p:cNvPr>
          <p:cNvCxnSpPr>
            <a:cxnSpLocks/>
            <a:stCxn id="22" idx="3"/>
            <a:endCxn id="21" idx="1"/>
          </p:cNvCxnSpPr>
          <p:nvPr/>
        </p:nvCxnSpPr>
        <p:spPr>
          <a:xfrm rot="5400000" flipH="1" flipV="1">
            <a:off x="5010004" y="905592"/>
            <a:ext cx="1307222" cy="766146"/>
          </a:xfrm>
          <a:prstGeom prst="bentConnector2">
            <a:avLst/>
          </a:prstGeom>
          <a:ln w="12700">
            <a:solidFill>
              <a:srgbClr val="BED73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TextBox 235">
            <a:extLst>
              <a:ext uri="{FF2B5EF4-FFF2-40B4-BE49-F238E27FC236}">
                <a16:creationId xmlns:a16="http://schemas.microsoft.com/office/drawing/2014/main" id="{F5D18779-95B6-467D-B2BE-85199BD61F8F}"/>
              </a:ext>
            </a:extLst>
          </p:cNvPr>
          <p:cNvSpPr txBox="1"/>
          <p:nvPr/>
        </p:nvSpPr>
        <p:spPr>
          <a:xfrm>
            <a:off x="5306292" y="1571557"/>
            <a:ext cx="652743" cy="338554"/>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algn="ctr" defTabSz="914264"/>
            <a:r>
              <a:rPr lang="en-US" sz="1600" b="1">
                <a:solidFill>
                  <a:schemeClr val="tx1"/>
                </a:solidFill>
                <a:latin typeface="+mj-lt"/>
              </a:rPr>
              <a:t>India</a:t>
            </a:r>
            <a:endParaRPr lang="en-US">
              <a:solidFill>
                <a:schemeClr val="tx1"/>
              </a:solidFill>
              <a:latin typeface="+mj-lt"/>
            </a:endParaRPr>
          </a:p>
        </p:txBody>
      </p:sp>
      <p:grpSp>
        <p:nvGrpSpPr>
          <p:cNvPr id="20" name="Group 19">
            <a:extLst>
              <a:ext uri="{FF2B5EF4-FFF2-40B4-BE49-F238E27FC236}">
                <a16:creationId xmlns:a16="http://schemas.microsoft.com/office/drawing/2014/main" id="{0FC7FD5A-0993-4203-933B-9F7FB914ABDD}"/>
              </a:ext>
            </a:extLst>
          </p:cNvPr>
          <p:cNvGrpSpPr/>
          <p:nvPr/>
        </p:nvGrpSpPr>
        <p:grpSpPr>
          <a:xfrm>
            <a:off x="5187071" y="1934577"/>
            <a:ext cx="200750" cy="231780"/>
            <a:chOff x="2589003" y="1651399"/>
            <a:chExt cx="951193" cy="951196"/>
          </a:xfrm>
          <a:solidFill>
            <a:schemeClr val="bg1"/>
          </a:solidFill>
          <a:effectLst>
            <a:outerShdw blurRad="50800" dist="38100" dir="8100000" algn="tr" rotWithShape="0">
              <a:prstClr val="black">
                <a:alpha val="40000"/>
              </a:prstClr>
            </a:outerShdw>
          </a:effectLst>
        </p:grpSpPr>
        <p:sp>
          <p:nvSpPr>
            <p:cNvPr id="22" name="Teardrop 21">
              <a:extLst>
                <a:ext uri="{FF2B5EF4-FFF2-40B4-BE49-F238E27FC236}">
                  <a16:creationId xmlns:a16="http://schemas.microsoft.com/office/drawing/2014/main" id="{AB6379A8-3CF7-4E62-8462-9F143862A829}"/>
                </a:ext>
              </a:extLst>
            </p:cNvPr>
            <p:cNvSpPr/>
            <p:nvPr/>
          </p:nvSpPr>
          <p:spPr>
            <a:xfrm rot="8127131">
              <a:off x="2589003" y="1651399"/>
              <a:ext cx="951193" cy="951196"/>
            </a:xfrm>
            <a:prstGeom prst="teardrop">
              <a:avLst>
                <a:gd name="adj" fmla="val 200000"/>
              </a:avLst>
            </a:prstGeom>
            <a:solidFill>
              <a:srgbClr val="C0D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9pPr>
            </a:lstStyle>
            <a:p>
              <a:pPr algn="r" defTabSz="914264"/>
              <a:endParaRPr lang="en-US" sz="1000">
                <a:solidFill>
                  <a:schemeClr val="bg1"/>
                </a:solidFill>
                <a:latin typeface="+mj-lt"/>
              </a:endParaRPr>
            </a:p>
          </p:txBody>
        </p:sp>
        <p:sp>
          <p:nvSpPr>
            <p:cNvPr id="23" name="Oval 22">
              <a:extLst>
                <a:ext uri="{FF2B5EF4-FFF2-40B4-BE49-F238E27FC236}">
                  <a16:creationId xmlns:a16="http://schemas.microsoft.com/office/drawing/2014/main" id="{E7000C96-DFBF-42B1-BF85-D4A1D38B821D}"/>
                </a:ext>
              </a:extLst>
            </p:cNvPr>
            <p:cNvSpPr/>
            <p:nvPr/>
          </p:nvSpPr>
          <p:spPr>
            <a:xfrm>
              <a:off x="2818624" y="1887171"/>
              <a:ext cx="506443" cy="506444"/>
            </a:xfrm>
            <a:prstGeom prst="ellipse">
              <a:avLst/>
            </a:prstGeom>
            <a:solidFill>
              <a:srgbClr val="C0D72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9pPr>
            </a:lstStyle>
            <a:p>
              <a:pPr algn="r" defTabSz="914264"/>
              <a:endParaRPr lang="en-IN" sz="1100">
                <a:solidFill>
                  <a:schemeClr val="bg1"/>
                </a:solidFill>
                <a:latin typeface="+mj-lt"/>
              </a:endParaRPr>
            </a:p>
          </p:txBody>
        </p:sp>
      </p:grpSp>
      <p:sp>
        <p:nvSpPr>
          <p:cNvPr id="21" name="TextBox 237">
            <a:extLst>
              <a:ext uri="{FF2B5EF4-FFF2-40B4-BE49-F238E27FC236}">
                <a16:creationId xmlns:a16="http://schemas.microsoft.com/office/drawing/2014/main" id="{08BCC5FC-3209-4960-AB56-3967A6E18594}"/>
              </a:ext>
            </a:extLst>
          </p:cNvPr>
          <p:cNvSpPr txBox="1"/>
          <p:nvPr/>
        </p:nvSpPr>
        <p:spPr>
          <a:xfrm>
            <a:off x="6046688" y="200809"/>
            <a:ext cx="2773462" cy="868490"/>
          </a:xfrm>
          <a:prstGeom prst="roundRect">
            <a:avLst/>
          </a:prstGeom>
          <a:solidFill>
            <a:schemeClr val="accent3">
              <a:lumMod val="20000"/>
              <a:lumOff val="80000"/>
            </a:schemeClr>
          </a:solidFill>
          <a:ln w="9525" cap="flat" cmpd="sng" algn="ctr">
            <a:solidFill>
              <a:srgbClr val="BED730"/>
            </a:solidFill>
            <a:prstDash val="sysDot"/>
          </a:ln>
          <a:effectLst/>
        </p:spPr>
        <p:txBody>
          <a:bodyPr spcFirstLastPara="0" vert="horz" wrap="square" lIns="41910" tIns="41910" rIns="41910" bIns="41910" numCol="1" spcCol="1270" anchor="ctr" anchorCtr="0">
            <a:noAutofit/>
          </a:bodyPr>
          <a:lstStyle>
            <a:defPPr marR="0" lvl="0" algn="l" rtl="0">
              <a:lnSpc>
                <a:spcPct val="100000"/>
              </a:lnSpc>
              <a:spcBef>
                <a:spcPts val="0"/>
              </a:spcBef>
              <a:spcAft>
                <a:spcPts val="0"/>
              </a:spcAft>
            </a:defPPr>
            <a:lvl1pPr>
              <a:lnSpc>
                <a:spcPct val="100000"/>
              </a:lnSpc>
              <a:spcAft>
                <a:spcPts val="0"/>
              </a:spcAft>
              <a:defRPr sz="1050" b="0" i="0"/>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marL="175895" indent="-88900">
              <a:buFont typeface="Arial" panose="020B0604020202020204" pitchFamily="34" charset="0"/>
              <a:buChar char="•"/>
            </a:pPr>
            <a:r>
              <a:rPr lang="en-US" sz="900"/>
              <a:t>MPLS network presence in over 1700 Cities</a:t>
            </a:r>
            <a:endParaRPr lang="en-US"/>
          </a:p>
          <a:p>
            <a:pPr marL="175895" indent="-88900">
              <a:buFont typeface="Arial" panose="020B0604020202020204" pitchFamily="34" charset="0"/>
              <a:buChar char="•"/>
            </a:pPr>
            <a:r>
              <a:rPr lang="en-US" sz="900"/>
              <a:t>14 Operational Data Centers</a:t>
            </a:r>
          </a:p>
          <a:p>
            <a:pPr marL="175895" indent="-88900">
              <a:buFont typeface="Arial" panose="020B0604020202020204" pitchFamily="34" charset="0"/>
              <a:buChar char="•"/>
            </a:pPr>
            <a:r>
              <a:rPr lang="en-US" sz="900"/>
              <a:t>66+ Pan-India Edge Nodes</a:t>
            </a:r>
          </a:p>
          <a:p>
            <a:pPr marL="175895" indent="-88900">
              <a:buFont typeface="Arial" panose="020B0604020202020204" pitchFamily="34" charset="0"/>
              <a:buChar char="•"/>
            </a:pPr>
            <a:r>
              <a:rPr lang="en-US" sz="900"/>
              <a:t>3 Open Cable Landing Stations </a:t>
            </a:r>
          </a:p>
          <a:p>
            <a:pPr marL="175895" indent="-88900">
              <a:buFont typeface="Arial" panose="020B0604020202020204" pitchFamily="34" charset="0"/>
              <a:buChar char="•"/>
            </a:pPr>
            <a:r>
              <a:rPr lang="en-US" sz="900"/>
              <a:t>Delivery Centers in 6 Major Indian Cities</a:t>
            </a:r>
          </a:p>
        </p:txBody>
      </p:sp>
      <p:graphicFrame>
        <p:nvGraphicFramePr>
          <p:cNvPr id="203" name="Diagram 202">
            <a:extLst>
              <a:ext uri="{FF2B5EF4-FFF2-40B4-BE49-F238E27FC236}">
                <a16:creationId xmlns:a16="http://schemas.microsoft.com/office/drawing/2014/main" id="{33ABA38C-7231-E9C2-9869-59D1EFC9B1DB}"/>
              </a:ext>
            </a:extLst>
          </p:cNvPr>
          <p:cNvGraphicFramePr/>
          <p:nvPr/>
        </p:nvGraphicFramePr>
        <p:xfrm>
          <a:off x="323850" y="3984341"/>
          <a:ext cx="8496299" cy="7328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207" name="Connector: Elbow 206">
            <a:extLst>
              <a:ext uri="{FF2B5EF4-FFF2-40B4-BE49-F238E27FC236}">
                <a16:creationId xmlns:a16="http://schemas.microsoft.com/office/drawing/2014/main" id="{05371306-41F2-B0D4-8358-A98C80109DD9}"/>
              </a:ext>
            </a:extLst>
          </p:cNvPr>
          <p:cNvCxnSpPr>
            <a:cxnSpLocks/>
            <a:stCxn id="24" idx="0"/>
          </p:cNvCxnSpPr>
          <p:nvPr/>
        </p:nvCxnSpPr>
        <p:spPr>
          <a:xfrm rot="10800000" flipV="1">
            <a:off x="5497365" y="2516086"/>
            <a:ext cx="147280" cy="211938"/>
          </a:xfrm>
          <a:prstGeom prst="bentConnector2">
            <a:avLst/>
          </a:prstGeom>
          <a:ln w="12700">
            <a:solidFill>
              <a:srgbClr val="BED73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6455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27092-03C4-87C5-2F41-B4073E277264}"/>
              </a:ext>
            </a:extLst>
          </p:cNvPr>
          <p:cNvSpPr>
            <a:spLocks noGrp="1"/>
          </p:cNvSpPr>
          <p:nvPr>
            <p:ph type="title"/>
          </p:nvPr>
        </p:nvSpPr>
        <p:spPr>
          <a:xfrm>
            <a:off x="324000" y="219268"/>
            <a:ext cx="8496150" cy="400099"/>
          </a:xfrm>
        </p:spPr>
        <p:txBody>
          <a:bodyPr/>
          <a:lstStyle/>
          <a:p>
            <a:r>
              <a:rPr lang="en-US"/>
              <a:t>Industry Applications Services: SAP, ORACLE, Microsoft </a:t>
            </a:r>
          </a:p>
        </p:txBody>
      </p:sp>
      <p:graphicFrame>
        <p:nvGraphicFramePr>
          <p:cNvPr id="4" name="Diagram 3">
            <a:extLst>
              <a:ext uri="{FF2B5EF4-FFF2-40B4-BE49-F238E27FC236}">
                <a16:creationId xmlns:a16="http://schemas.microsoft.com/office/drawing/2014/main" id="{00ED2309-E309-5166-BEA5-917C4CA64926}"/>
              </a:ext>
            </a:extLst>
          </p:cNvPr>
          <p:cNvGraphicFramePr/>
          <p:nvPr/>
        </p:nvGraphicFramePr>
        <p:xfrm>
          <a:off x="3837057" y="987425"/>
          <a:ext cx="3070138" cy="28379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EA1BEEAA-A946-55E7-351E-7D0ED5895507}"/>
              </a:ext>
            </a:extLst>
          </p:cNvPr>
          <p:cNvGraphicFramePr/>
          <p:nvPr/>
        </p:nvGraphicFramePr>
        <p:xfrm>
          <a:off x="7318038" y="987425"/>
          <a:ext cx="1412354" cy="284804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 name="Diagram 7">
            <a:extLst>
              <a:ext uri="{FF2B5EF4-FFF2-40B4-BE49-F238E27FC236}">
                <a16:creationId xmlns:a16="http://schemas.microsoft.com/office/drawing/2014/main" id="{1A52972C-F011-3E4F-9D0A-6185D4A9993F}"/>
              </a:ext>
            </a:extLst>
          </p:cNvPr>
          <p:cNvGraphicFramePr/>
          <p:nvPr/>
        </p:nvGraphicFramePr>
        <p:xfrm>
          <a:off x="323850" y="987425"/>
          <a:ext cx="2899797" cy="283799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9" name="Rounded Rectangle 8">
            <a:extLst>
              <a:ext uri="{FF2B5EF4-FFF2-40B4-BE49-F238E27FC236}">
                <a16:creationId xmlns:a16="http://schemas.microsoft.com/office/drawing/2014/main" id="{69CA8766-97EA-E390-3028-5DA6C9FBB4A9}"/>
              </a:ext>
            </a:extLst>
          </p:cNvPr>
          <p:cNvSpPr/>
          <p:nvPr/>
        </p:nvSpPr>
        <p:spPr>
          <a:xfrm>
            <a:off x="323850" y="3922261"/>
            <a:ext cx="2971002" cy="288000"/>
          </a:xfrm>
          <a:prstGeom prst="roundRect">
            <a:avLst/>
          </a:prstGeom>
          <a:solidFill>
            <a:srgbClr val="BED730"/>
          </a:solidFill>
          <a:ln w="9525">
            <a:solidFill>
              <a:schemeClr val="bg1"/>
            </a:solidFill>
            <a:prstDash val="sysDot"/>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Trebuchet MS"/>
                <a:ea typeface="+mn-ea"/>
                <a:cs typeface="+mn-cs"/>
              </a:rPr>
              <a:t>Across Application Layer</a:t>
            </a:r>
          </a:p>
        </p:txBody>
      </p:sp>
      <p:sp>
        <p:nvSpPr>
          <p:cNvPr id="3" name="Rounded Rectangle 2">
            <a:extLst>
              <a:ext uri="{FF2B5EF4-FFF2-40B4-BE49-F238E27FC236}">
                <a16:creationId xmlns:a16="http://schemas.microsoft.com/office/drawing/2014/main" id="{0DD96011-E270-5E83-59B1-7828538E24BB}"/>
              </a:ext>
            </a:extLst>
          </p:cNvPr>
          <p:cNvSpPr/>
          <p:nvPr/>
        </p:nvSpPr>
        <p:spPr>
          <a:xfrm>
            <a:off x="3837057" y="3932309"/>
            <a:ext cx="2929643" cy="288000"/>
          </a:xfrm>
          <a:prstGeom prst="roundRect">
            <a:avLst/>
          </a:prstGeom>
          <a:solidFill>
            <a:srgbClr val="BED730"/>
          </a:solidFill>
          <a:ln w="9525">
            <a:solidFill>
              <a:schemeClr val="bg1"/>
            </a:solidFill>
            <a:prstDash val="sysDot"/>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Trebuchet MS"/>
                <a:ea typeface="+mn-ea"/>
                <a:cs typeface="+mn-cs"/>
              </a:rPr>
              <a:t>360</a:t>
            </a:r>
            <a:r>
              <a:rPr kumimoji="0" lang="en-US" sz="1050" b="1" i="0" u="none" strike="noStrike" kern="1200" cap="none" spc="0" normalizeH="0" baseline="30000" noProof="0">
                <a:ln>
                  <a:noFill/>
                </a:ln>
                <a:solidFill>
                  <a:prstClr val="black"/>
                </a:solidFill>
                <a:effectLst/>
                <a:uLnTx/>
                <a:uFillTx/>
                <a:latin typeface="Trebuchet MS"/>
                <a:ea typeface="+mn-ea"/>
                <a:cs typeface="+mn-cs"/>
              </a:rPr>
              <a:t>o</a:t>
            </a:r>
            <a:r>
              <a:rPr kumimoji="0" lang="en-US" sz="1050" b="1" i="0" u="none" strike="noStrike" kern="1200" cap="none" spc="0" normalizeH="0" baseline="0" noProof="0">
                <a:ln>
                  <a:noFill/>
                </a:ln>
                <a:solidFill>
                  <a:prstClr val="black"/>
                </a:solidFill>
                <a:effectLst/>
                <a:uLnTx/>
                <a:uFillTx/>
                <a:latin typeface="Trebuchet MS"/>
                <a:ea typeface="+mn-ea"/>
                <a:cs typeface="+mn-cs"/>
              </a:rPr>
              <a:t> Services</a:t>
            </a:r>
          </a:p>
        </p:txBody>
      </p:sp>
      <p:sp>
        <p:nvSpPr>
          <p:cNvPr id="5" name="Rounded Rectangle 4">
            <a:extLst>
              <a:ext uri="{FF2B5EF4-FFF2-40B4-BE49-F238E27FC236}">
                <a16:creationId xmlns:a16="http://schemas.microsoft.com/office/drawing/2014/main" id="{5DC80874-FB18-F739-C25A-44A1FE3F76BF}"/>
              </a:ext>
            </a:extLst>
          </p:cNvPr>
          <p:cNvSpPr/>
          <p:nvPr/>
        </p:nvSpPr>
        <p:spPr>
          <a:xfrm>
            <a:off x="7246457" y="3932309"/>
            <a:ext cx="1573693" cy="288000"/>
          </a:xfrm>
          <a:prstGeom prst="roundRect">
            <a:avLst/>
          </a:prstGeom>
          <a:solidFill>
            <a:srgbClr val="BED730"/>
          </a:solidFill>
          <a:ln w="9525">
            <a:solidFill>
              <a:schemeClr val="bg1"/>
            </a:solidFill>
            <a:prstDash val="sysDot"/>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Trebuchet MS"/>
                <a:ea typeface="+mn-ea"/>
                <a:cs typeface="+mn-cs"/>
              </a:rPr>
              <a:t>ITIL Process Enabled</a:t>
            </a:r>
          </a:p>
        </p:txBody>
      </p:sp>
      <p:cxnSp>
        <p:nvCxnSpPr>
          <p:cNvPr id="10" name="Straight Connector 9">
            <a:extLst>
              <a:ext uri="{FF2B5EF4-FFF2-40B4-BE49-F238E27FC236}">
                <a16:creationId xmlns:a16="http://schemas.microsoft.com/office/drawing/2014/main" id="{73F21028-A6F5-1DC5-1151-E87934571B31}"/>
              </a:ext>
            </a:extLst>
          </p:cNvPr>
          <p:cNvCxnSpPr>
            <a:cxnSpLocks/>
          </p:cNvCxnSpPr>
          <p:nvPr/>
        </p:nvCxnSpPr>
        <p:spPr>
          <a:xfrm>
            <a:off x="7107063" y="987425"/>
            <a:ext cx="0" cy="3312623"/>
          </a:xfrm>
          <a:prstGeom prst="line">
            <a:avLst/>
          </a:prstGeom>
          <a:ln>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C3A0ED2-4B68-1FBC-C07A-19DA261B5E80}"/>
              </a:ext>
            </a:extLst>
          </p:cNvPr>
          <p:cNvCxnSpPr>
            <a:cxnSpLocks/>
          </p:cNvCxnSpPr>
          <p:nvPr/>
        </p:nvCxnSpPr>
        <p:spPr>
          <a:xfrm>
            <a:off x="3565955" y="987425"/>
            <a:ext cx="0" cy="3312623"/>
          </a:xfrm>
          <a:prstGeom prst="line">
            <a:avLst/>
          </a:prstGeom>
          <a:ln>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1" name="Rectangle: Rounded Corners 55">
            <a:extLst>
              <a:ext uri="{FF2B5EF4-FFF2-40B4-BE49-F238E27FC236}">
                <a16:creationId xmlns:a16="http://schemas.microsoft.com/office/drawing/2014/main" id="{EBD0B8CA-393F-FB25-87EF-87719FADCDAA}"/>
              </a:ext>
            </a:extLst>
          </p:cNvPr>
          <p:cNvSpPr/>
          <p:nvPr/>
        </p:nvSpPr>
        <p:spPr>
          <a:xfrm>
            <a:off x="0" y="4506150"/>
            <a:ext cx="9144000" cy="360000"/>
          </a:xfrm>
          <a:prstGeom prst="roundRect">
            <a:avLst>
              <a:gd name="adj" fmla="val 0"/>
            </a:avLst>
          </a:prstGeom>
          <a:solidFill>
            <a:srgbClr val="BED730"/>
          </a:solidFill>
          <a:ln w="12700" cap="flat" cmpd="sng" algn="ctr">
            <a:noFill/>
            <a:prstDash val="solid"/>
            <a:miter lim="800000"/>
          </a:ln>
          <a:effectLst/>
        </p:spPr>
        <p:txBody>
          <a:bodyPr rtlCol="0" anchor="ctr"/>
          <a:lstStyle/>
          <a:p>
            <a:pPr algn="ctr" rtl="0"/>
            <a:r>
              <a:rPr lang="en-US" sz="1100" b="1" i="1">
                <a:effectLst/>
                <a:latin typeface="Trebuchet MS" panose="020B0703020202090204" pitchFamily="34" charset="0"/>
              </a:rPr>
              <a:t>Our multi-disciplinary managed services experts integrate efforts to optimize and manage critical business systems </a:t>
            </a:r>
          </a:p>
        </p:txBody>
      </p:sp>
    </p:spTree>
    <p:extLst>
      <p:ext uri="{BB962C8B-B14F-4D97-AF65-F5344CB8AC3E}">
        <p14:creationId xmlns:p14="http://schemas.microsoft.com/office/powerpoint/2010/main" val="1708528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6AE535-A4AB-51CB-2787-12C18497C2FF}"/>
              </a:ext>
            </a:extLst>
          </p:cNvPr>
          <p:cNvSpPr>
            <a:spLocks noGrp="1"/>
          </p:cNvSpPr>
          <p:nvPr>
            <p:ph type="body" sz="quarter" idx="11"/>
          </p:nvPr>
        </p:nvSpPr>
        <p:spPr/>
        <p:txBody>
          <a:bodyPr/>
          <a:lstStyle/>
          <a:p>
            <a:r>
              <a:rPr lang="en-US"/>
              <a:t>digital transformation of enterprises </a:t>
            </a:r>
          </a:p>
        </p:txBody>
      </p:sp>
    </p:spTree>
    <p:extLst>
      <p:ext uri="{BB962C8B-B14F-4D97-AF65-F5344CB8AC3E}">
        <p14:creationId xmlns:p14="http://schemas.microsoft.com/office/powerpoint/2010/main" val="4185826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A53AEEA6-1CA2-FF70-AE40-54B5416E9BC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49" y="987425"/>
            <a:ext cx="1692000" cy="734682"/>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5FC0C0AB-3DE8-CFDB-D27D-D7D5F802DB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4924" y="987425"/>
            <a:ext cx="1692000" cy="734682"/>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pic>
        <p:nvPicPr>
          <p:cNvPr id="13318" name="Picture 6">
            <a:extLst>
              <a:ext uri="{FF2B5EF4-FFF2-40B4-BE49-F238E27FC236}">
                <a16:creationId xmlns:a16="http://schemas.microsoft.com/office/drawing/2014/main" id="{E6478D19-CF1E-4477-1C34-F334B2EE798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5999" y="987425"/>
            <a:ext cx="1692000" cy="734682"/>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pic>
        <p:nvPicPr>
          <p:cNvPr id="13320" name="Picture 8">
            <a:extLst>
              <a:ext uri="{FF2B5EF4-FFF2-40B4-BE49-F238E27FC236}">
                <a16:creationId xmlns:a16="http://schemas.microsoft.com/office/drawing/2014/main" id="{BE6CE401-5308-ADDA-05BD-826711B9E5B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40658" y="987425"/>
            <a:ext cx="1692000" cy="734682"/>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56DA9E4-0D0C-34C2-C503-9530414BB58C}"/>
              </a:ext>
            </a:extLst>
          </p:cNvPr>
          <p:cNvSpPr txBox="1"/>
          <p:nvPr/>
        </p:nvSpPr>
        <p:spPr>
          <a:xfrm>
            <a:off x="323849" y="1849435"/>
            <a:ext cx="1512207" cy="1102289"/>
          </a:xfrm>
          <a:prstGeom prst="rect">
            <a:avLst/>
          </a:prstGeom>
          <a:noFill/>
        </p:spPr>
        <p:txBody>
          <a:bodyPr wrap="square" rtlCol="0">
            <a:spAutoFit/>
          </a:bodyPr>
          <a:lstStyle/>
          <a:p>
            <a:pPr defTabSz="914241">
              <a:lnSpc>
                <a:spcPts val="1600"/>
              </a:lnSpc>
            </a:pPr>
            <a:r>
              <a:rPr lang="en-IN" sz="1200">
                <a:solidFill>
                  <a:prstClr val="white">
                    <a:lumMod val="85000"/>
                  </a:prstClr>
                </a:solidFill>
                <a:latin typeface="Trebuchet MS"/>
              </a:rPr>
              <a:t>India’s </a:t>
            </a:r>
            <a:r>
              <a:rPr lang="en-IN" sz="1200" b="1">
                <a:solidFill>
                  <a:srgbClr val="BED730"/>
                </a:solidFill>
                <a:latin typeface="Trebuchet MS"/>
              </a:rPr>
              <a:t>top 10 banks</a:t>
            </a:r>
            <a:r>
              <a:rPr lang="en-IN" sz="1200" b="1">
                <a:solidFill>
                  <a:prstClr val="white">
                    <a:lumMod val="85000"/>
                  </a:prstClr>
                </a:solidFill>
                <a:latin typeface="Trebuchet MS"/>
              </a:rPr>
              <a:t> </a:t>
            </a:r>
            <a:r>
              <a:rPr lang="en-IN" sz="1200">
                <a:solidFill>
                  <a:prstClr val="white">
                    <a:lumMod val="85000"/>
                  </a:prstClr>
                </a:solidFill>
                <a:latin typeface="Trebuchet MS"/>
              </a:rPr>
              <a:t>trust Sify’s</a:t>
            </a:r>
          </a:p>
          <a:p>
            <a:pPr defTabSz="914241">
              <a:lnSpc>
                <a:spcPts val="1600"/>
              </a:lnSpc>
            </a:pPr>
            <a:r>
              <a:rPr lang="en-IN" sz="1200">
                <a:solidFill>
                  <a:prstClr val="white">
                    <a:lumMod val="85000"/>
                  </a:prstClr>
                </a:solidFill>
                <a:latin typeface="Trebuchet MS"/>
              </a:rPr>
              <a:t>data center and network services.</a:t>
            </a:r>
            <a:endParaRPr lang="en-IN" sz="1200">
              <a:solidFill>
                <a:srgbClr val="BED730"/>
              </a:solidFill>
              <a:latin typeface="Trebuchet MS"/>
            </a:endParaRPr>
          </a:p>
          <a:p>
            <a:pPr defTabSz="914241">
              <a:lnSpc>
                <a:spcPts val="1600"/>
              </a:lnSpc>
            </a:pPr>
            <a:endParaRPr lang="en-IN" sz="1200" b="1">
              <a:solidFill>
                <a:prstClr val="white">
                  <a:lumMod val="85000"/>
                </a:prstClr>
              </a:solidFill>
              <a:latin typeface="Trebuchet MS"/>
            </a:endParaRPr>
          </a:p>
        </p:txBody>
      </p:sp>
      <p:sp>
        <p:nvSpPr>
          <p:cNvPr id="7" name="TextBox 6">
            <a:extLst>
              <a:ext uri="{FF2B5EF4-FFF2-40B4-BE49-F238E27FC236}">
                <a16:creationId xmlns:a16="http://schemas.microsoft.com/office/drawing/2014/main" id="{F723C29B-27E2-DBD6-0794-5E1A05D955B1}"/>
              </a:ext>
            </a:extLst>
          </p:cNvPr>
          <p:cNvSpPr txBox="1"/>
          <p:nvPr/>
        </p:nvSpPr>
        <p:spPr>
          <a:xfrm>
            <a:off x="2049293" y="1849435"/>
            <a:ext cx="1512207" cy="1923027"/>
          </a:xfrm>
          <a:prstGeom prst="rect">
            <a:avLst/>
          </a:prstGeom>
          <a:noFill/>
        </p:spPr>
        <p:txBody>
          <a:bodyPr wrap="square" rtlCol="0">
            <a:spAutoFit/>
          </a:bodyPr>
          <a:lstStyle/>
          <a:p>
            <a:pPr defTabSz="914241">
              <a:lnSpc>
                <a:spcPts val="1600"/>
              </a:lnSpc>
            </a:pPr>
            <a:r>
              <a:rPr lang="en-IN" sz="1200">
                <a:solidFill>
                  <a:prstClr val="white">
                    <a:lumMod val="85000"/>
                  </a:prstClr>
                </a:solidFill>
                <a:latin typeface="Trebuchet MS"/>
              </a:rPr>
              <a:t>Every trading transaction of the world’s </a:t>
            </a:r>
            <a:r>
              <a:rPr lang="en-IN" sz="1200" b="1">
                <a:solidFill>
                  <a:srgbClr val="BED730"/>
                </a:solidFill>
                <a:latin typeface="Trebuchet MS"/>
              </a:rPr>
              <a:t>#1 derivative stock exchange</a:t>
            </a:r>
            <a:r>
              <a:rPr lang="en-IN" sz="1200">
                <a:solidFill>
                  <a:prstClr val="white">
                    <a:lumMod val="85000"/>
                  </a:prstClr>
                </a:solidFill>
                <a:latin typeface="Trebuchet MS"/>
              </a:rPr>
              <a:t> passes through the network designed, implemented, and managed by Sify.</a:t>
            </a:r>
          </a:p>
        </p:txBody>
      </p:sp>
      <p:sp>
        <p:nvSpPr>
          <p:cNvPr id="8" name="TextBox 7">
            <a:extLst>
              <a:ext uri="{FF2B5EF4-FFF2-40B4-BE49-F238E27FC236}">
                <a16:creationId xmlns:a16="http://schemas.microsoft.com/office/drawing/2014/main" id="{DBB0BB28-9695-3B00-C0BA-A375C9DDDA20}"/>
              </a:ext>
            </a:extLst>
          </p:cNvPr>
          <p:cNvSpPr txBox="1"/>
          <p:nvPr/>
        </p:nvSpPr>
        <p:spPr>
          <a:xfrm>
            <a:off x="3774737" y="1849436"/>
            <a:ext cx="1512207" cy="1717843"/>
          </a:xfrm>
          <a:prstGeom prst="rect">
            <a:avLst/>
          </a:prstGeom>
          <a:noFill/>
        </p:spPr>
        <p:txBody>
          <a:bodyPr wrap="square" rtlCol="0">
            <a:spAutoFit/>
          </a:bodyPr>
          <a:lstStyle/>
          <a:p>
            <a:pPr defTabSz="914241">
              <a:lnSpc>
                <a:spcPts val="1600"/>
              </a:lnSpc>
            </a:pPr>
            <a:r>
              <a:rPr lang="en-IN" sz="1200">
                <a:solidFill>
                  <a:prstClr val="white">
                    <a:lumMod val="85000"/>
                  </a:prstClr>
                </a:solidFill>
                <a:latin typeface="Trebuchet MS"/>
              </a:rPr>
              <a:t>All of </a:t>
            </a:r>
            <a:r>
              <a:rPr lang="en-IN" sz="1200" b="1">
                <a:solidFill>
                  <a:srgbClr val="BED730"/>
                </a:solidFill>
                <a:latin typeface="Trebuchet MS"/>
              </a:rPr>
              <a:t>India’s inter-banking transactions </a:t>
            </a:r>
            <a:r>
              <a:rPr lang="en-IN" sz="1200">
                <a:solidFill>
                  <a:prstClr val="white">
                    <a:lumMod val="85000"/>
                  </a:prstClr>
                </a:solidFill>
                <a:latin typeface="Trebuchet MS"/>
              </a:rPr>
              <a:t>are done on </a:t>
            </a:r>
            <a:r>
              <a:rPr lang="en-IN" sz="1200" b="1">
                <a:solidFill>
                  <a:srgbClr val="BED730"/>
                </a:solidFill>
                <a:latin typeface="Trebuchet MS"/>
              </a:rPr>
              <a:t>data center </a:t>
            </a:r>
            <a:r>
              <a:rPr lang="en-IN" sz="1200">
                <a:solidFill>
                  <a:prstClr val="white">
                    <a:lumMod val="85000"/>
                  </a:prstClr>
                </a:solidFill>
                <a:latin typeface="Trebuchet MS"/>
              </a:rPr>
              <a:t>and</a:t>
            </a:r>
            <a:r>
              <a:rPr lang="en-IN" sz="1200" b="1">
                <a:solidFill>
                  <a:prstClr val="white">
                    <a:lumMod val="85000"/>
                  </a:prstClr>
                </a:solidFill>
                <a:latin typeface="Trebuchet MS"/>
              </a:rPr>
              <a:t> </a:t>
            </a:r>
            <a:r>
              <a:rPr lang="en-IN" sz="1200" b="1">
                <a:solidFill>
                  <a:srgbClr val="BED730"/>
                </a:solidFill>
                <a:latin typeface="Trebuchet MS"/>
              </a:rPr>
              <a:t>network</a:t>
            </a:r>
            <a:r>
              <a:rPr lang="en-IN" sz="1200" b="1">
                <a:solidFill>
                  <a:prstClr val="white">
                    <a:lumMod val="85000"/>
                  </a:prstClr>
                </a:solidFill>
                <a:latin typeface="Trebuchet MS"/>
              </a:rPr>
              <a:t> </a:t>
            </a:r>
            <a:r>
              <a:rPr lang="en-IN" sz="1200">
                <a:solidFill>
                  <a:prstClr val="white">
                    <a:lumMod val="85000"/>
                  </a:prstClr>
                </a:solidFill>
                <a:latin typeface="Trebuchet MS"/>
              </a:rPr>
              <a:t>designed, implemented, and managed by</a:t>
            </a:r>
            <a:r>
              <a:rPr lang="en-IN" sz="1200" b="1">
                <a:solidFill>
                  <a:prstClr val="white">
                    <a:lumMod val="85000"/>
                  </a:prstClr>
                </a:solidFill>
                <a:latin typeface="Trebuchet MS"/>
              </a:rPr>
              <a:t> </a:t>
            </a:r>
            <a:r>
              <a:rPr lang="en-IN" sz="1200">
                <a:solidFill>
                  <a:prstClr val="white">
                    <a:lumMod val="85000"/>
                  </a:prstClr>
                </a:solidFill>
                <a:latin typeface="Trebuchet MS"/>
              </a:rPr>
              <a:t>Sify.</a:t>
            </a:r>
          </a:p>
        </p:txBody>
      </p:sp>
      <p:sp>
        <p:nvSpPr>
          <p:cNvPr id="9" name="TextBox 8">
            <a:extLst>
              <a:ext uri="{FF2B5EF4-FFF2-40B4-BE49-F238E27FC236}">
                <a16:creationId xmlns:a16="http://schemas.microsoft.com/office/drawing/2014/main" id="{EDDB6914-3849-91E9-5154-6C1A53E80F66}"/>
              </a:ext>
            </a:extLst>
          </p:cNvPr>
          <p:cNvSpPr txBox="1"/>
          <p:nvPr/>
        </p:nvSpPr>
        <p:spPr>
          <a:xfrm>
            <a:off x="5500178" y="1849435"/>
            <a:ext cx="1512207" cy="1923027"/>
          </a:xfrm>
          <a:prstGeom prst="rect">
            <a:avLst/>
          </a:prstGeom>
          <a:noFill/>
        </p:spPr>
        <p:txBody>
          <a:bodyPr wrap="square" rtlCol="0">
            <a:spAutoFit/>
          </a:bodyPr>
          <a:lstStyle/>
          <a:p>
            <a:pPr defTabSz="914241">
              <a:lnSpc>
                <a:spcPts val="1600"/>
              </a:lnSpc>
            </a:pPr>
            <a:r>
              <a:rPr lang="en-IN" sz="1200">
                <a:solidFill>
                  <a:prstClr val="white">
                    <a:lumMod val="85000"/>
                  </a:prstClr>
                </a:solidFill>
                <a:latin typeface="Trebuchet MS"/>
              </a:rPr>
              <a:t>India’s </a:t>
            </a:r>
            <a:r>
              <a:rPr lang="en-IN" sz="1200" b="1">
                <a:solidFill>
                  <a:srgbClr val="BED730"/>
                </a:solidFill>
                <a:latin typeface="Trebuchet MS"/>
              </a:rPr>
              <a:t>#1 Bank </a:t>
            </a:r>
            <a:r>
              <a:rPr lang="en-IN" sz="1200">
                <a:solidFill>
                  <a:prstClr val="white"/>
                </a:solidFill>
                <a:latin typeface="Trebuchet MS"/>
              </a:rPr>
              <a:t>chose</a:t>
            </a:r>
            <a:r>
              <a:rPr lang="en-IN" sz="1200">
                <a:solidFill>
                  <a:srgbClr val="BED730"/>
                </a:solidFill>
                <a:latin typeface="Trebuchet MS"/>
              </a:rPr>
              <a:t> </a:t>
            </a:r>
            <a:r>
              <a:rPr lang="en-IN" sz="1200">
                <a:solidFill>
                  <a:prstClr val="white">
                    <a:lumMod val="85000"/>
                  </a:prstClr>
                </a:solidFill>
                <a:latin typeface="Trebuchet MS"/>
              </a:rPr>
              <a:t>Sify to deploy a modern </a:t>
            </a:r>
            <a:r>
              <a:rPr lang="en-IN" sz="1200" b="1">
                <a:solidFill>
                  <a:srgbClr val="BED730"/>
                </a:solidFill>
                <a:latin typeface="Trebuchet MS"/>
              </a:rPr>
              <a:t>NOC with AI/ML </a:t>
            </a:r>
            <a:r>
              <a:rPr lang="en-IN" sz="1200">
                <a:solidFill>
                  <a:prstClr val="white">
                    <a:lumMod val="85000"/>
                  </a:prstClr>
                </a:solidFill>
                <a:latin typeface="Trebuchet MS"/>
              </a:rPr>
              <a:t>enabling intelligent and secure network monitoring across  global locations. </a:t>
            </a:r>
          </a:p>
        </p:txBody>
      </p:sp>
      <p:sp>
        <p:nvSpPr>
          <p:cNvPr id="10" name="TextBox 9">
            <a:extLst>
              <a:ext uri="{FF2B5EF4-FFF2-40B4-BE49-F238E27FC236}">
                <a16:creationId xmlns:a16="http://schemas.microsoft.com/office/drawing/2014/main" id="{1ED5C8DF-6CD4-321A-A3A5-9818F28C4762}"/>
              </a:ext>
            </a:extLst>
          </p:cNvPr>
          <p:cNvSpPr txBox="1"/>
          <p:nvPr/>
        </p:nvSpPr>
        <p:spPr>
          <a:xfrm>
            <a:off x="7225622" y="1849435"/>
            <a:ext cx="1512207" cy="2128211"/>
          </a:xfrm>
          <a:prstGeom prst="rect">
            <a:avLst/>
          </a:prstGeom>
          <a:noFill/>
        </p:spPr>
        <p:txBody>
          <a:bodyPr wrap="square" rtlCol="0">
            <a:spAutoFit/>
          </a:bodyPr>
          <a:lstStyle/>
          <a:p>
            <a:pPr defTabSz="914241">
              <a:lnSpc>
                <a:spcPts val="1600"/>
              </a:lnSpc>
            </a:pPr>
            <a:r>
              <a:rPr lang="en-IN" sz="1200">
                <a:solidFill>
                  <a:prstClr val="white">
                    <a:lumMod val="85000"/>
                  </a:prstClr>
                </a:solidFill>
                <a:latin typeface="Trebuchet MS"/>
              </a:rPr>
              <a:t>India’s largest power</a:t>
            </a:r>
            <a:r>
              <a:rPr lang="en-IN" sz="1200" b="1">
                <a:solidFill>
                  <a:prstClr val="white">
                    <a:lumMod val="85000"/>
                  </a:prstClr>
                </a:solidFill>
                <a:latin typeface="Trebuchet MS"/>
              </a:rPr>
              <a:t> </a:t>
            </a:r>
            <a:r>
              <a:rPr lang="en-IN" sz="1200" b="1">
                <a:solidFill>
                  <a:srgbClr val="BED730"/>
                </a:solidFill>
                <a:latin typeface="Trebuchet MS"/>
              </a:rPr>
              <a:t>utility</a:t>
            </a:r>
            <a:r>
              <a:rPr lang="en-IN" sz="1200" b="1">
                <a:solidFill>
                  <a:prstClr val="white">
                    <a:lumMod val="85000"/>
                  </a:prstClr>
                </a:solidFill>
                <a:latin typeface="Trebuchet MS"/>
              </a:rPr>
              <a:t> </a:t>
            </a:r>
            <a:r>
              <a:rPr lang="en-IN" sz="1200">
                <a:solidFill>
                  <a:prstClr val="white">
                    <a:lumMod val="85000"/>
                  </a:prstClr>
                </a:solidFill>
                <a:latin typeface="Trebuchet MS"/>
              </a:rPr>
              <a:t>company chose Sify’s cloud@core platform with</a:t>
            </a:r>
            <a:r>
              <a:rPr lang="en-IN" sz="1200" b="1">
                <a:solidFill>
                  <a:prstClr val="white">
                    <a:lumMod val="85000"/>
                  </a:prstClr>
                </a:solidFill>
                <a:latin typeface="Trebuchet MS"/>
              </a:rPr>
              <a:t> </a:t>
            </a:r>
            <a:r>
              <a:rPr lang="en-IN" sz="1200" b="1">
                <a:solidFill>
                  <a:srgbClr val="BED730"/>
                </a:solidFill>
                <a:latin typeface="Trebuchet MS"/>
              </a:rPr>
              <a:t>business-outcome-based model </a:t>
            </a:r>
            <a:r>
              <a:rPr lang="en-IN" sz="1200">
                <a:solidFill>
                  <a:prstClr val="white">
                    <a:lumMod val="85000"/>
                  </a:prstClr>
                </a:solidFill>
                <a:latin typeface="Trebuchet MS"/>
              </a:rPr>
              <a:t>to scale their service to </a:t>
            </a:r>
            <a:r>
              <a:rPr lang="en-IN" sz="1200" b="1">
                <a:solidFill>
                  <a:srgbClr val="BED730"/>
                </a:solidFill>
                <a:latin typeface="Trebuchet MS"/>
              </a:rPr>
              <a:t>25 million+ </a:t>
            </a:r>
            <a:r>
              <a:rPr lang="en-IN" sz="1200">
                <a:solidFill>
                  <a:prstClr val="white">
                    <a:lumMod val="85000"/>
                  </a:prstClr>
                </a:solidFill>
                <a:latin typeface="Trebuchet MS"/>
              </a:rPr>
              <a:t>subscribers.</a:t>
            </a:r>
          </a:p>
        </p:txBody>
      </p:sp>
      <p:grpSp>
        <p:nvGrpSpPr>
          <p:cNvPr id="3" name="Group 2">
            <a:extLst>
              <a:ext uri="{FF2B5EF4-FFF2-40B4-BE49-F238E27FC236}">
                <a16:creationId xmlns:a16="http://schemas.microsoft.com/office/drawing/2014/main" id="{9B622A1F-88B8-0B99-3088-A4454046F58D}"/>
              </a:ext>
            </a:extLst>
          </p:cNvPr>
          <p:cNvGrpSpPr/>
          <p:nvPr/>
        </p:nvGrpSpPr>
        <p:grpSpPr>
          <a:xfrm>
            <a:off x="2010678" y="1718815"/>
            <a:ext cx="5118868" cy="3013523"/>
            <a:chOff x="2010678" y="1728640"/>
            <a:chExt cx="5118868" cy="3003698"/>
          </a:xfrm>
        </p:grpSpPr>
        <p:cxnSp>
          <p:nvCxnSpPr>
            <p:cNvPr id="4" name="Straight Connector 3">
              <a:extLst>
                <a:ext uri="{FF2B5EF4-FFF2-40B4-BE49-F238E27FC236}">
                  <a16:creationId xmlns:a16="http://schemas.microsoft.com/office/drawing/2014/main" id="{91AF37EE-5DCA-AF4E-5D22-104E8D907D9C}"/>
                </a:ext>
              </a:extLst>
            </p:cNvPr>
            <p:cNvCxnSpPr>
              <a:cxnSpLocks/>
            </p:cNvCxnSpPr>
            <p:nvPr/>
          </p:nvCxnSpPr>
          <p:spPr>
            <a:xfrm flipV="1">
              <a:off x="2010678" y="1728640"/>
              <a:ext cx="0" cy="3003698"/>
            </a:xfrm>
            <a:prstGeom prst="line">
              <a:avLst/>
            </a:prstGeom>
            <a:ln w="9525">
              <a:solidFill>
                <a:schemeClr val="accent1">
                  <a:lumMod val="60000"/>
                  <a:lumOff val="40000"/>
                  <a:alpha val="4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36854B2-5391-92A7-95D3-DA015208FBB8}"/>
                </a:ext>
              </a:extLst>
            </p:cNvPr>
            <p:cNvCxnSpPr>
              <a:cxnSpLocks/>
            </p:cNvCxnSpPr>
            <p:nvPr/>
          </p:nvCxnSpPr>
          <p:spPr>
            <a:xfrm flipV="1">
              <a:off x="3722078" y="1728640"/>
              <a:ext cx="0" cy="3003698"/>
            </a:xfrm>
            <a:prstGeom prst="line">
              <a:avLst/>
            </a:prstGeom>
            <a:ln w="9525">
              <a:solidFill>
                <a:schemeClr val="accent1">
                  <a:lumMod val="60000"/>
                  <a:lumOff val="40000"/>
                  <a:alpha val="4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2D0577B-D4BC-59F3-92B1-5C79AE73B297}"/>
                </a:ext>
              </a:extLst>
            </p:cNvPr>
            <p:cNvCxnSpPr>
              <a:cxnSpLocks/>
            </p:cNvCxnSpPr>
            <p:nvPr/>
          </p:nvCxnSpPr>
          <p:spPr>
            <a:xfrm flipV="1">
              <a:off x="5431368" y="1728640"/>
              <a:ext cx="0" cy="3003698"/>
            </a:xfrm>
            <a:prstGeom prst="line">
              <a:avLst/>
            </a:prstGeom>
            <a:ln w="9525">
              <a:solidFill>
                <a:schemeClr val="accent1">
                  <a:lumMod val="60000"/>
                  <a:lumOff val="40000"/>
                  <a:alpha val="4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2BB681B-7837-12E8-022C-4A477CF5F273}"/>
                </a:ext>
              </a:extLst>
            </p:cNvPr>
            <p:cNvCxnSpPr>
              <a:cxnSpLocks/>
            </p:cNvCxnSpPr>
            <p:nvPr/>
          </p:nvCxnSpPr>
          <p:spPr>
            <a:xfrm flipV="1">
              <a:off x="7129546" y="1728640"/>
              <a:ext cx="0" cy="3003698"/>
            </a:xfrm>
            <a:prstGeom prst="line">
              <a:avLst/>
            </a:prstGeom>
            <a:ln w="9525">
              <a:solidFill>
                <a:schemeClr val="accent1">
                  <a:lumMod val="60000"/>
                  <a:lumOff val="40000"/>
                  <a:alpha val="4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sp>
        <p:nvSpPr>
          <p:cNvPr id="11" name="Title 10">
            <a:extLst>
              <a:ext uri="{FF2B5EF4-FFF2-40B4-BE49-F238E27FC236}">
                <a16:creationId xmlns:a16="http://schemas.microsoft.com/office/drawing/2014/main" id="{D2E2982E-6207-41D2-0900-86D5011ACC8B}"/>
              </a:ext>
            </a:extLst>
          </p:cNvPr>
          <p:cNvSpPr>
            <a:spLocks noGrp="1"/>
          </p:cNvSpPr>
          <p:nvPr>
            <p:ph type="title"/>
          </p:nvPr>
        </p:nvSpPr>
        <p:spPr>
          <a:xfrm>
            <a:off x="323999" y="211572"/>
            <a:ext cx="7927897" cy="461655"/>
          </a:xfrm>
        </p:spPr>
        <p:txBody>
          <a:bodyPr/>
          <a:lstStyle/>
          <a:p>
            <a:r>
              <a:rPr lang="en-IN"/>
              <a:t>Trusted digital infrastructure &amp; platform partner</a:t>
            </a:r>
          </a:p>
        </p:txBody>
      </p:sp>
      <p:pic>
        <p:nvPicPr>
          <p:cNvPr id="20" name="Picture 2">
            <a:extLst>
              <a:ext uri="{FF2B5EF4-FFF2-40B4-BE49-F238E27FC236}">
                <a16:creationId xmlns:a16="http://schemas.microsoft.com/office/drawing/2014/main" id="{7E4D3274-8076-1455-21BF-0555DE8918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rot="10800000" flipH="1" flipV="1">
            <a:off x="5444477" y="987425"/>
            <a:ext cx="1667029" cy="734682"/>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09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40821D4E-A674-8AB5-1546-8A0D1ED041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0787" y="987425"/>
            <a:ext cx="1692000" cy="734683"/>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pic>
        <p:nvPicPr>
          <p:cNvPr id="4" name="Picture 10">
            <a:extLst>
              <a:ext uri="{FF2B5EF4-FFF2-40B4-BE49-F238E27FC236}">
                <a16:creationId xmlns:a16="http://schemas.microsoft.com/office/drawing/2014/main" id="{CE1E5CA1-8A60-782C-232B-BCC34BE960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5648" y="987425"/>
            <a:ext cx="1692000" cy="734683"/>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pic>
        <p:nvPicPr>
          <p:cNvPr id="5" name="Picture 12">
            <a:extLst>
              <a:ext uri="{FF2B5EF4-FFF2-40B4-BE49-F238E27FC236}">
                <a16:creationId xmlns:a16="http://schemas.microsoft.com/office/drawing/2014/main" id="{4DC48AB7-2F58-2BC5-F52A-7543CF3361D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6202" y="987425"/>
            <a:ext cx="1692000" cy="734684"/>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pic>
        <p:nvPicPr>
          <p:cNvPr id="6" name="Picture 14">
            <a:extLst>
              <a:ext uri="{FF2B5EF4-FFF2-40B4-BE49-F238E27FC236}">
                <a16:creationId xmlns:a16="http://schemas.microsoft.com/office/drawing/2014/main" id="{41B621F9-28AF-41FE-7DE1-FAAF74B992C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21064" y="987425"/>
            <a:ext cx="1692000" cy="734684"/>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pic>
        <p:nvPicPr>
          <p:cNvPr id="7" name="Picture 16">
            <a:extLst>
              <a:ext uri="{FF2B5EF4-FFF2-40B4-BE49-F238E27FC236}">
                <a16:creationId xmlns:a16="http://schemas.microsoft.com/office/drawing/2014/main" id="{793B475E-0134-C637-90DA-C035E7487AC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25926" y="987425"/>
            <a:ext cx="1692000" cy="734684"/>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D67342E-04B8-A54F-38F7-EBA98FC123D5}"/>
              </a:ext>
            </a:extLst>
          </p:cNvPr>
          <p:cNvSpPr txBox="1"/>
          <p:nvPr/>
        </p:nvSpPr>
        <p:spPr>
          <a:xfrm>
            <a:off x="323774" y="1852728"/>
            <a:ext cx="1512207" cy="2538580"/>
          </a:xfrm>
          <a:prstGeom prst="rect">
            <a:avLst/>
          </a:prstGeom>
          <a:noFill/>
        </p:spPr>
        <p:txBody>
          <a:bodyPr wrap="square" rtlCol="0">
            <a:spAutoFit/>
          </a:bodyPr>
          <a:lstStyle/>
          <a:p>
            <a:pPr defTabSz="914264">
              <a:lnSpc>
                <a:spcPts val="1600"/>
              </a:lnSpc>
            </a:pPr>
            <a:r>
              <a:rPr lang="en-IN" sz="1200">
                <a:solidFill>
                  <a:prstClr val="white">
                    <a:lumMod val="85000"/>
                  </a:prstClr>
                </a:solidFill>
                <a:latin typeface="Trebuchet MS"/>
              </a:rPr>
              <a:t>Sify’s data centers host 3 out of 4 </a:t>
            </a:r>
            <a:r>
              <a:rPr lang="en-IN" sz="1200" b="1">
                <a:solidFill>
                  <a:srgbClr val="BED730"/>
                </a:solidFill>
                <a:latin typeface="Trebuchet MS"/>
              </a:rPr>
              <a:t>Hyperscalers</a:t>
            </a:r>
            <a:r>
              <a:rPr lang="en-IN" sz="1200">
                <a:solidFill>
                  <a:srgbClr val="BED730"/>
                </a:solidFill>
                <a:latin typeface="Trebuchet MS"/>
              </a:rPr>
              <a:t>, </a:t>
            </a:r>
            <a:r>
              <a:rPr lang="en-IN" sz="1200" b="1">
                <a:solidFill>
                  <a:srgbClr val="BED730"/>
                </a:solidFill>
                <a:latin typeface="Trebuchet MS"/>
              </a:rPr>
              <a:t>global</a:t>
            </a:r>
            <a:r>
              <a:rPr lang="en-IN" sz="1200">
                <a:solidFill>
                  <a:srgbClr val="BED730"/>
                </a:solidFill>
                <a:latin typeface="Trebuchet MS"/>
              </a:rPr>
              <a:t> </a:t>
            </a:r>
            <a:r>
              <a:rPr lang="en-IN" sz="1200" b="1">
                <a:solidFill>
                  <a:srgbClr val="BED730"/>
                </a:solidFill>
                <a:latin typeface="Trebuchet MS"/>
              </a:rPr>
              <a:t>OTT</a:t>
            </a:r>
            <a:r>
              <a:rPr lang="en-IN" sz="1200">
                <a:solidFill>
                  <a:srgbClr val="BED730"/>
                </a:solidFill>
                <a:latin typeface="Trebuchet MS"/>
              </a:rPr>
              <a:t> </a:t>
            </a:r>
            <a:r>
              <a:rPr lang="en-IN" sz="1200">
                <a:solidFill>
                  <a:prstClr val="white">
                    <a:lumMod val="85000"/>
                  </a:prstClr>
                </a:solidFill>
                <a:latin typeface="Trebuchet MS"/>
              </a:rPr>
              <a:t>players, the world’s leading </a:t>
            </a:r>
            <a:r>
              <a:rPr lang="en-IN" sz="1200" b="1">
                <a:solidFill>
                  <a:srgbClr val="BED730"/>
                </a:solidFill>
                <a:latin typeface="Trebuchet MS"/>
              </a:rPr>
              <a:t>social media network</a:t>
            </a:r>
            <a:r>
              <a:rPr lang="en-IN" sz="1200">
                <a:solidFill>
                  <a:srgbClr val="BED730"/>
                </a:solidFill>
                <a:latin typeface="Trebuchet MS"/>
              </a:rPr>
              <a:t>, </a:t>
            </a:r>
            <a:r>
              <a:rPr lang="en-IN" sz="1200" b="1">
                <a:solidFill>
                  <a:srgbClr val="BED730"/>
                </a:solidFill>
                <a:latin typeface="Trebuchet MS"/>
              </a:rPr>
              <a:t>Europe’s</a:t>
            </a:r>
            <a:r>
              <a:rPr lang="en-IN" sz="1200">
                <a:solidFill>
                  <a:srgbClr val="BED730"/>
                </a:solidFill>
                <a:latin typeface="Trebuchet MS"/>
              </a:rPr>
              <a:t> leading </a:t>
            </a:r>
            <a:r>
              <a:rPr lang="en-IN" sz="1200" b="1">
                <a:solidFill>
                  <a:srgbClr val="BED730"/>
                </a:solidFill>
                <a:latin typeface="Trebuchet MS"/>
              </a:rPr>
              <a:t>payment gateway,</a:t>
            </a:r>
            <a:r>
              <a:rPr lang="en-IN" sz="1200">
                <a:solidFill>
                  <a:prstClr val="white">
                    <a:lumMod val="85000"/>
                  </a:prstClr>
                </a:solidFill>
                <a:latin typeface="Trebuchet MS"/>
              </a:rPr>
              <a:t> and </a:t>
            </a:r>
            <a:r>
              <a:rPr lang="en-IN" sz="1200" b="1">
                <a:solidFill>
                  <a:srgbClr val="BED730"/>
                </a:solidFill>
                <a:latin typeface="Trebuchet MS"/>
              </a:rPr>
              <a:t>600+</a:t>
            </a:r>
            <a:r>
              <a:rPr lang="en-IN" sz="1200">
                <a:solidFill>
                  <a:prstClr val="white">
                    <a:lumMod val="85000"/>
                  </a:prstClr>
                </a:solidFill>
                <a:latin typeface="Trebuchet MS"/>
              </a:rPr>
              <a:t> enterprises.</a:t>
            </a:r>
          </a:p>
          <a:p>
            <a:pPr defTabSz="914264">
              <a:lnSpc>
                <a:spcPts val="1600"/>
              </a:lnSpc>
            </a:pPr>
            <a:endParaRPr lang="en-IN" sz="1200">
              <a:solidFill>
                <a:prstClr val="white">
                  <a:lumMod val="85000"/>
                </a:prstClr>
              </a:solidFill>
              <a:latin typeface="Trebuchet MS"/>
            </a:endParaRPr>
          </a:p>
        </p:txBody>
      </p:sp>
      <p:sp>
        <p:nvSpPr>
          <p:cNvPr id="10" name="TextBox 9">
            <a:extLst>
              <a:ext uri="{FF2B5EF4-FFF2-40B4-BE49-F238E27FC236}">
                <a16:creationId xmlns:a16="http://schemas.microsoft.com/office/drawing/2014/main" id="{80826E0D-32FC-EC49-43E8-439AF94FAAC5}"/>
              </a:ext>
            </a:extLst>
          </p:cNvPr>
          <p:cNvSpPr txBox="1"/>
          <p:nvPr/>
        </p:nvSpPr>
        <p:spPr>
          <a:xfrm>
            <a:off x="2049218" y="1852727"/>
            <a:ext cx="1512207" cy="2333396"/>
          </a:xfrm>
          <a:prstGeom prst="rect">
            <a:avLst/>
          </a:prstGeom>
          <a:noFill/>
        </p:spPr>
        <p:txBody>
          <a:bodyPr wrap="square" rtlCol="0">
            <a:spAutoFit/>
          </a:bodyPr>
          <a:lstStyle/>
          <a:p>
            <a:pPr defTabSz="914264">
              <a:lnSpc>
                <a:spcPts val="1600"/>
              </a:lnSpc>
            </a:pPr>
            <a:r>
              <a:rPr lang="en-IN" sz="1200">
                <a:solidFill>
                  <a:prstClr val="white">
                    <a:lumMod val="85000"/>
                  </a:prstClr>
                </a:solidFill>
                <a:latin typeface="Trebuchet MS"/>
              </a:rPr>
              <a:t>A</a:t>
            </a:r>
            <a:r>
              <a:rPr lang="en-IN" sz="1200" b="1">
                <a:solidFill>
                  <a:srgbClr val="BED730"/>
                </a:solidFill>
                <a:latin typeface="Trebuchet MS"/>
              </a:rPr>
              <a:t> leading healthcare </a:t>
            </a:r>
            <a:r>
              <a:rPr lang="en-IN" sz="1200">
                <a:solidFill>
                  <a:prstClr val="white">
                    <a:lumMod val="85000"/>
                  </a:prstClr>
                </a:solidFill>
                <a:latin typeface="Trebuchet MS"/>
              </a:rPr>
              <a:t>provider chose Sify’s </a:t>
            </a:r>
            <a:r>
              <a:rPr lang="en-IN" sz="1200" b="1">
                <a:solidFill>
                  <a:srgbClr val="BED730"/>
                </a:solidFill>
                <a:latin typeface="Trebuchet MS"/>
              </a:rPr>
              <a:t>cloud@core </a:t>
            </a:r>
            <a:r>
              <a:rPr lang="en-IN" sz="1200">
                <a:solidFill>
                  <a:prstClr val="white">
                    <a:lumMod val="85000"/>
                  </a:prstClr>
                </a:solidFill>
                <a:latin typeface="Trebuchet MS"/>
              </a:rPr>
              <a:t>platform for the digital transformation of patient care services while saving </a:t>
            </a:r>
            <a:r>
              <a:rPr lang="en-IN" sz="1200" b="1">
                <a:solidFill>
                  <a:srgbClr val="BED730"/>
                </a:solidFill>
                <a:latin typeface="Trebuchet MS"/>
              </a:rPr>
              <a:t>33% on cloud</a:t>
            </a:r>
            <a:r>
              <a:rPr lang="en-IN" sz="1200" b="1">
                <a:solidFill>
                  <a:prstClr val="white">
                    <a:lumMod val="85000"/>
                  </a:prstClr>
                </a:solidFill>
                <a:latin typeface="Trebuchet MS"/>
              </a:rPr>
              <a:t> </a:t>
            </a:r>
            <a:r>
              <a:rPr lang="en-IN" sz="1200" b="1">
                <a:solidFill>
                  <a:srgbClr val="BED730"/>
                </a:solidFill>
                <a:latin typeface="Trebuchet MS"/>
              </a:rPr>
              <a:t>costs</a:t>
            </a:r>
            <a:r>
              <a:rPr lang="en-IN" sz="1200" b="1">
                <a:solidFill>
                  <a:prstClr val="white">
                    <a:lumMod val="85000"/>
                  </a:prstClr>
                </a:solidFill>
                <a:latin typeface="Trebuchet MS"/>
              </a:rPr>
              <a:t>.</a:t>
            </a:r>
          </a:p>
        </p:txBody>
      </p:sp>
      <p:sp>
        <p:nvSpPr>
          <p:cNvPr id="11" name="TextBox 10">
            <a:extLst>
              <a:ext uri="{FF2B5EF4-FFF2-40B4-BE49-F238E27FC236}">
                <a16:creationId xmlns:a16="http://schemas.microsoft.com/office/drawing/2014/main" id="{9A46761E-E541-A4EA-4367-D2F1AFA6CC2B}"/>
              </a:ext>
            </a:extLst>
          </p:cNvPr>
          <p:cNvSpPr txBox="1"/>
          <p:nvPr/>
        </p:nvSpPr>
        <p:spPr>
          <a:xfrm>
            <a:off x="3774661" y="1852728"/>
            <a:ext cx="1512207" cy="2128211"/>
          </a:xfrm>
          <a:prstGeom prst="rect">
            <a:avLst/>
          </a:prstGeom>
          <a:noFill/>
        </p:spPr>
        <p:txBody>
          <a:bodyPr wrap="square" rtlCol="0">
            <a:spAutoFit/>
          </a:bodyPr>
          <a:lstStyle/>
          <a:p>
            <a:pPr defTabSz="914264">
              <a:lnSpc>
                <a:spcPts val="1600"/>
              </a:lnSpc>
            </a:pPr>
            <a:r>
              <a:rPr lang="en-IN" sz="1200">
                <a:solidFill>
                  <a:prstClr val="white">
                    <a:lumMod val="85000"/>
                  </a:prstClr>
                </a:solidFill>
                <a:latin typeface="Trebuchet MS"/>
              </a:rPr>
              <a:t>The </a:t>
            </a:r>
            <a:r>
              <a:rPr lang="en-IN" sz="1200" b="1">
                <a:solidFill>
                  <a:srgbClr val="BED730"/>
                </a:solidFill>
                <a:latin typeface="Trebuchet MS"/>
              </a:rPr>
              <a:t>world’s</a:t>
            </a:r>
            <a:r>
              <a:rPr lang="en-IN" sz="1200">
                <a:solidFill>
                  <a:srgbClr val="BED730"/>
                </a:solidFill>
                <a:latin typeface="Trebuchet MS"/>
              </a:rPr>
              <a:t> </a:t>
            </a:r>
            <a:r>
              <a:rPr lang="en-IN" sz="1200">
                <a:solidFill>
                  <a:prstClr val="white">
                    <a:lumMod val="85000"/>
                  </a:prstClr>
                </a:solidFill>
                <a:latin typeface="Trebuchet MS"/>
              </a:rPr>
              <a:t>most </a:t>
            </a:r>
            <a:r>
              <a:rPr lang="en-IN" sz="1200" b="1">
                <a:solidFill>
                  <a:srgbClr val="BED730"/>
                </a:solidFill>
                <a:latin typeface="Trebuchet MS"/>
              </a:rPr>
              <a:t>widely distributed postal system </a:t>
            </a:r>
            <a:r>
              <a:rPr lang="en-IN" sz="1200">
                <a:solidFill>
                  <a:prstClr val="white">
                    <a:lumMod val="85000"/>
                  </a:prstClr>
                </a:solidFill>
                <a:latin typeface="Trebuchet MS"/>
              </a:rPr>
              <a:t>trusts Sify’s </a:t>
            </a:r>
            <a:r>
              <a:rPr lang="en-IN" sz="1200" b="1">
                <a:solidFill>
                  <a:srgbClr val="BED730"/>
                </a:solidFill>
                <a:latin typeface="Trebuchet MS"/>
              </a:rPr>
              <a:t>managed network services </a:t>
            </a:r>
            <a:r>
              <a:rPr lang="en-IN" sz="1200">
                <a:solidFill>
                  <a:prstClr val="white">
                    <a:lumMod val="85000"/>
                  </a:prstClr>
                </a:solidFill>
                <a:latin typeface="Trebuchet MS"/>
              </a:rPr>
              <a:t>to offer 24×7 country-wide postal, banking, logistics, and insurance services.</a:t>
            </a:r>
          </a:p>
        </p:txBody>
      </p:sp>
      <p:sp>
        <p:nvSpPr>
          <p:cNvPr id="12" name="TextBox 11">
            <a:extLst>
              <a:ext uri="{FF2B5EF4-FFF2-40B4-BE49-F238E27FC236}">
                <a16:creationId xmlns:a16="http://schemas.microsoft.com/office/drawing/2014/main" id="{0F061859-7C60-AF3F-AED9-A6DAB0888CCC}"/>
              </a:ext>
            </a:extLst>
          </p:cNvPr>
          <p:cNvSpPr txBox="1"/>
          <p:nvPr/>
        </p:nvSpPr>
        <p:spPr>
          <a:xfrm>
            <a:off x="5500105" y="1852728"/>
            <a:ext cx="1481192" cy="2128211"/>
          </a:xfrm>
          <a:prstGeom prst="rect">
            <a:avLst/>
          </a:prstGeom>
          <a:noFill/>
        </p:spPr>
        <p:txBody>
          <a:bodyPr wrap="square" rtlCol="0">
            <a:spAutoFit/>
          </a:bodyPr>
          <a:lstStyle/>
          <a:p>
            <a:pPr defTabSz="914264">
              <a:lnSpc>
                <a:spcPts val="1600"/>
              </a:lnSpc>
            </a:pPr>
            <a:r>
              <a:rPr lang="en-IN" sz="1200">
                <a:solidFill>
                  <a:prstClr val="white">
                    <a:lumMod val="85000"/>
                  </a:prstClr>
                </a:solidFill>
                <a:latin typeface="Trebuchet MS"/>
              </a:rPr>
              <a:t>A </a:t>
            </a:r>
            <a:r>
              <a:rPr lang="en-IN" sz="1200" b="1">
                <a:solidFill>
                  <a:srgbClr val="BED730"/>
                </a:solidFill>
                <a:latin typeface="Trebuchet MS"/>
              </a:rPr>
              <a:t>top FMCG company </a:t>
            </a:r>
            <a:r>
              <a:rPr lang="en-IN" sz="1200">
                <a:solidFill>
                  <a:prstClr val="white">
                    <a:lumMod val="85000"/>
                  </a:prstClr>
                </a:solidFill>
                <a:latin typeface="Trebuchet MS"/>
              </a:rPr>
              <a:t>in India with 25 mother brands uses Sify’s </a:t>
            </a:r>
            <a:r>
              <a:rPr lang="en-IN" sz="1200" b="1">
                <a:solidFill>
                  <a:srgbClr val="BED730"/>
                </a:solidFill>
                <a:latin typeface="Trebuchet MS"/>
              </a:rPr>
              <a:t>Retail Intelligence </a:t>
            </a:r>
            <a:r>
              <a:rPr lang="en-IN" sz="1200">
                <a:solidFill>
                  <a:prstClr val="white">
                    <a:lumMod val="85000"/>
                  </a:prstClr>
                </a:solidFill>
                <a:latin typeface="Trebuchet MS"/>
              </a:rPr>
              <a:t>Solution for their forward supply chain to service </a:t>
            </a:r>
            <a:r>
              <a:rPr lang="en-IN" sz="1200" b="1">
                <a:solidFill>
                  <a:srgbClr val="BED730"/>
                </a:solidFill>
                <a:latin typeface="Trebuchet MS"/>
              </a:rPr>
              <a:t>7 million+ retailers </a:t>
            </a:r>
            <a:r>
              <a:rPr lang="en-IN" sz="1200">
                <a:solidFill>
                  <a:prstClr val="white">
                    <a:lumMod val="85000"/>
                  </a:prstClr>
                </a:solidFill>
                <a:latin typeface="Trebuchet MS"/>
              </a:rPr>
              <a:t>across the country.</a:t>
            </a:r>
          </a:p>
        </p:txBody>
      </p:sp>
      <p:sp>
        <p:nvSpPr>
          <p:cNvPr id="13" name="TextBox 12">
            <a:extLst>
              <a:ext uri="{FF2B5EF4-FFF2-40B4-BE49-F238E27FC236}">
                <a16:creationId xmlns:a16="http://schemas.microsoft.com/office/drawing/2014/main" id="{DDBB76CE-331E-E49A-1A39-1D0943BE2226}"/>
              </a:ext>
            </a:extLst>
          </p:cNvPr>
          <p:cNvSpPr txBox="1"/>
          <p:nvPr/>
        </p:nvSpPr>
        <p:spPr>
          <a:xfrm>
            <a:off x="7225546" y="1852728"/>
            <a:ext cx="1512207" cy="2333396"/>
          </a:xfrm>
          <a:prstGeom prst="rect">
            <a:avLst/>
          </a:prstGeom>
          <a:noFill/>
        </p:spPr>
        <p:txBody>
          <a:bodyPr wrap="square" rtlCol="0">
            <a:spAutoFit/>
          </a:bodyPr>
          <a:lstStyle/>
          <a:p>
            <a:pPr defTabSz="914264">
              <a:lnSpc>
                <a:spcPts val="1600"/>
              </a:lnSpc>
            </a:pPr>
            <a:r>
              <a:rPr lang="en-IN" sz="1200">
                <a:solidFill>
                  <a:prstClr val="white">
                    <a:lumMod val="85000"/>
                  </a:prstClr>
                </a:solidFill>
                <a:latin typeface="Trebuchet MS"/>
              </a:rPr>
              <a:t>Sify’s integration service enhanced the </a:t>
            </a:r>
            <a:r>
              <a:rPr lang="en-IN" sz="1200" b="1">
                <a:solidFill>
                  <a:srgbClr val="BED730"/>
                </a:solidFill>
                <a:latin typeface="Trebuchet MS"/>
              </a:rPr>
              <a:t>digital experience </a:t>
            </a:r>
            <a:r>
              <a:rPr lang="en-IN" sz="1200">
                <a:solidFill>
                  <a:prstClr val="white">
                    <a:lumMod val="85000"/>
                  </a:prstClr>
                </a:solidFill>
                <a:latin typeface="Trebuchet MS"/>
              </a:rPr>
              <a:t>in the treatment of cancer by making </a:t>
            </a:r>
            <a:r>
              <a:rPr lang="en-IN" sz="1200" b="1">
                <a:solidFill>
                  <a:srgbClr val="BED730"/>
                </a:solidFill>
                <a:latin typeface="Trebuchet MS"/>
              </a:rPr>
              <a:t>patient information </a:t>
            </a:r>
            <a:r>
              <a:rPr lang="en-IN" sz="1200">
                <a:solidFill>
                  <a:prstClr val="white">
                    <a:lumMod val="85000"/>
                  </a:prstClr>
                </a:solidFill>
                <a:latin typeface="Trebuchet MS"/>
              </a:rPr>
              <a:t>and radiation </a:t>
            </a:r>
            <a:r>
              <a:rPr lang="en-IN" sz="1200" b="1">
                <a:solidFill>
                  <a:srgbClr val="BED730"/>
                </a:solidFill>
                <a:latin typeface="Trebuchet MS"/>
              </a:rPr>
              <a:t>device availability visible </a:t>
            </a:r>
            <a:r>
              <a:rPr lang="en-IN" sz="1200">
                <a:solidFill>
                  <a:prstClr val="white">
                    <a:lumMod val="85000"/>
                  </a:prstClr>
                </a:solidFill>
                <a:latin typeface="Trebuchet MS"/>
              </a:rPr>
              <a:t>from anywhere.</a:t>
            </a:r>
          </a:p>
        </p:txBody>
      </p:sp>
      <p:grpSp>
        <p:nvGrpSpPr>
          <p:cNvPr id="14" name="Group 13">
            <a:extLst>
              <a:ext uri="{FF2B5EF4-FFF2-40B4-BE49-F238E27FC236}">
                <a16:creationId xmlns:a16="http://schemas.microsoft.com/office/drawing/2014/main" id="{AF2EB964-1905-72D7-11BC-403C73344926}"/>
              </a:ext>
            </a:extLst>
          </p:cNvPr>
          <p:cNvGrpSpPr/>
          <p:nvPr/>
        </p:nvGrpSpPr>
        <p:grpSpPr>
          <a:xfrm>
            <a:off x="2010603" y="1722106"/>
            <a:ext cx="5118868" cy="3010231"/>
            <a:chOff x="2010678" y="1728640"/>
            <a:chExt cx="5118868" cy="3003698"/>
          </a:xfrm>
        </p:grpSpPr>
        <p:cxnSp>
          <p:nvCxnSpPr>
            <p:cNvPr id="15" name="Straight Connector 14">
              <a:extLst>
                <a:ext uri="{FF2B5EF4-FFF2-40B4-BE49-F238E27FC236}">
                  <a16:creationId xmlns:a16="http://schemas.microsoft.com/office/drawing/2014/main" id="{A2DAA0BB-2BC3-D9FD-99C7-73F672F8E851}"/>
                </a:ext>
              </a:extLst>
            </p:cNvPr>
            <p:cNvCxnSpPr>
              <a:cxnSpLocks/>
            </p:cNvCxnSpPr>
            <p:nvPr/>
          </p:nvCxnSpPr>
          <p:spPr>
            <a:xfrm flipV="1">
              <a:off x="2010678" y="1728640"/>
              <a:ext cx="0" cy="3003698"/>
            </a:xfrm>
            <a:prstGeom prst="line">
              <a:avLst/>
            </a:prstGeom>
            <a:ln w="9525">
              <a:solidFill>
                <a:schemeClr val="accent1">
                  <a:lumMod val="60000"/>
                  <a:lumOff val="40000"/>
                  <a:alpha val="4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277419-2571-83B6-E938-688F1215A8C4}"/>
                </a:ext>
              </a:extLst>
            </p:cNvPr>
            <p:cNvCxnSpPr>
              <a:cxnSpLocks/>
            </p:cNvCxnSpPr>
            <p:nvPr/>
          </p:nvCxnSpPr>
          <p:spPr>
            <a:xfrm flipV="1">
              <a:off x="3722078" y="1728640"/>
              <a:ext cx="0" cy="3003698"/>
            </a:xfrm>
            <a:prstGeom prst="line">
              <a:avLst/>
            </a:prstGeom>
            <a:ln w="9525">
              <a:solidFill>
                <a:schemeClr val="accent1">
                  <a:lumMod val="60000"/>
                  <a:lumOff val="40000"/>
                  <a:alpha val="4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5D3DFEF-F177-C2DA-245B-4FCCBF18024C}"/>
                </a:ext>
              </a:extLst>
            </p:cNvPr>
            <p:cNvCxnSpPr>
              <a:cxnSpLocks/>
            </p:cNvCxnSpPr>
            <p:nvPr/>
          </p:nvCxnSpPr>
          <p:spPr>
            <a:xfrm flipV="1">
              <a:off x="5431368" y="1728640"/>
              <a:ext cx="0" cy="3003698"/>
            </a:xfrm>
            <a:prstGeom prst="line">
              <a:avLst/>
            </a:prstGeom>
            <a:ln w="9525">
              <a:solidFill>
                <a:schemeClr val="accent1">
                  <a:lumMod val="60000"/>
                  <a:lumOff val="40000"/>
                  <a:alpha val="4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7786562-6CE7-405B-A861-930A64D17919}"/>
                </a:ext>
              </a:extLst>
            </p:cNvPr>
            <p:cNvCxnSpPr>
              <a:cxnSpLocks/>
            </p:cNvCxnSpPr>
            <p:nvPr/>
          </p:nvCxnSpPr>
          <p:spPr>
            <a:xfrm flipV="1">
              <a:off x="7129546" y="1728640"/>
              <a:ext cx="0" cy="3003698"/>
            </a:xfrm>
            <a:prstGeom prst="line">
              <a:avLst/>
            </a:prstGeom>
            <a:ln w="9525">
              <a:solidFill>
                <a:schemeClr val="accent1">
                  <a:lumMod val="60000"/>
                  <a:lumOff val="40000"/>
                  <a:alpha val="4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1CEAC16-193A-1244-2D0C-4BA4C201507C}"/>
              </a:ext>
            </a:extLst>
          </p:cNvPr>
          <p:cNvSpPr>
            <a:spLocks noGrp="1"/>
          </p:cNvSpPr>
          <p:nvPr>
            <p:ph type="title"/>
          </p:nvPr>
        </p:nvSpPr>
        <p:spPr>
          <a:xfrm>
            <a:off x="324000" y="219268"/>
            <a:ext cx="8496150" cy="400099"/>
          </a:xfrm>
        </p:spPr>
        <p:txBody>
          <a:bodyPr/>
          <a:lstStyle/>
          <a:p>
            <a:r>
              <a:rPr lang="en-IN" dirty="0"/>
              <a:t>Trusted digital infrastructure &amp; platform partner</a:t>
            </a:r>
          </a:p>
        </p:txBody>
      </p:sp>
    </p:spTree>
    <p:extLst>
      <p:ext uri="{BB962C8B-B14F-4D97-AF65-F5344CB8AC3E}">
        <p14:creationId xmlns:p14="http://schemas.microsoft.com/office/powerpoint/2010/main" val="1395096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C6DAE-F9E0-E429-6124-B769E1AA30FF}"/>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4B01A5AA-1359-4976-B742-0E3B689592EC}"/>
              </a:ext>
            </a:extLst>
          </p:cNvPr>
          <p:cNvGrpSpPr/>
          <p:nvPr/>
        </p:nvGrpSpPr>
        <p:grpSpPr>
          <a:xfrm>
            <a:off x="2042925" y="692554"/>
            <a:ext cx="1620000" cy="1728000"/>
            <a:chOff x="2042925" y="987425"/>
            <a:chExt cx="1620000" cy="1728000"/>
          </a:xfrm>
        </p:grpSpPr>
        <p:sp>
          <p:nvSpPr>
            <p:cNvPr id="54" name="Rectangle: Top Corners Rounded 53">
              <a:extLst>
                <a:ext uri="{FF2B5EF4-FFF2-40B4-BE49-F238E27FC236}">
                  <a16:creationId xmlns:a16="http://schemas.microsoft.com/office/drawing/2014/main" id="{9C8232F7-5AF9-5AF1-C5B8-EA3CDE4913EF}"/>
                </a:ext>
              </a:extLst>
            </p:cNvPr>
            <p:cNvSpPr/>
            <p:nvPr/>
          </p:nvSpPr>
          <p:spPr>
            <a:xfrm flipV="1">
              <a:off x="2042925" y="987425"/>
              <a:ext cx="1620000" cy="1728000"/>
            </a:xfrm>
            <a:prstGeom prst="round2SameRect">
              <a:avLst>
                <a:gd name="adj1" fmla="val 7728"/>
                <a:gd name="adj2" fmla="val 0"/>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4465"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Trebuchet MS"/>
                <a:ea typeface="+mn-ea"/>
                <a:cs typeface="+mn-cs"/>
              </a:endParaRPr>
            </a:p>
          </p:txBody>
        </p:sp>
        <p:pic>
          <p:nvPicPr>
            <p:cNvPr id="55" name="Picture 54">
              <a:extLst>
                <a:ext uri="{FF2B5EF4-FFF2-40B4-BE49-F238E27FC236}">
                  <a16:creationId xmlns:a16="http://schemas.microsoft.com/office/drawing/2014/main" id="{5C6FC791-A9B3-5F37-3166-589EE2CF969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042926" y="987425"/>
              <a:ext cx="1619998" cy="900000"/>
            </a:xfrm>
            <a:prstGeom prst="rect">
              <a:avLst/>
            </a:prstGeom>
          </p:spPr>
        </p:pic>
        <p:sp>
          <p:nvSpPr>
            <p:cNvPr id="56" name="TextBox 55">
              <a:extLst>
                <a:ext uri="{FF2B5EF4-FFF2-40B4-BE49-F238E27FC236}">
                  <a16:creationId xmlns:a16="http://schemas.microsoft.com/office/drawing/2014/main" id="{CF5DA517-CD3D-53D5-0239-641268C613EB}"/>
                </a:ext>
              </a:extLst>
            </p:cNvPr>
            <p:cNvSpPr txBox="1"/>
            <p:nvPr/>
          </p:nvSpPr>
          <p:spPr>
            <a:xfrm>
              <a:off x="2077590" y="1941694"/>
              <a:ext cx="1550670" cy="276999"/>
            </a:xfrm>
            <a:prstGeom prst="rect">
              <a:avLst/>
            </a:prstGeom>
            <a:noFill/>
          </p:spPr>
          <p:txBody>
            <a:bodyPr wrap="square" rtlCol="0">
              <a:spAutoFit/>
            </a:bodyPr>
            <a:lstStyle/>
            <a:p>
              <a:pPr algn="ctr"/>
              <a:r>
                <a:rPr lang="en-US" sz="1200" b="1" cap="all"/>
                <a:t>Insurance</a:t>
              </a:r>
              <a:endParaRPr lang="en-IN" sz="1200" b="1" cap="all"/>
            </a:p>
          </p:txBody>
        </p:sp>
        <p:sp>
          <p:nvSpPr>
            <p:cNvPr id="57" name="TextBox 56">
              <a:extLst>
                <a:ext uri="{FF2B5EF4-FFF2-40B4-BE49-F238E27FC236}">
                  <a16:creationId xmlns:a16="http://schemas.microsoft.com/office/drawing/2014/main" id="{0A3303CD-F8E2-3585-C2D6-2ACCE20F76ED}"/>
                </a:ext>
              </a:extLst>
            </p:cNvPr>
            <p:cNvSpPr txBox="1"/>
            <p:nvPr/>
          </p:nvSpPr>
          <p:spPr>
            <a:xfrm>
              <a:off x="2077590" y="2151359"/>
              <a:ext cx="1550670" cy="369332"/>
            </a:xfrm>
            <a:prstGeom prst="rect">
              <a:avLst/>
            </a:prstGeom>
            <a:noFill/>
          </p:spPr>
          <p:txBody>
            <a:bodyPr wrap="square" rtlCol="0">
              <a:spAutoFit/>
            </a:bodyPr>
            <a:lstStyle/>
            <a:p>
              <a:pPr algn="ctr"/>
              <a:r>
                <a:rPr lang="en-US" sz="900"/>
                <a:t>Enabling faster </a:t>
              </a:r>
              <a:br>
                <a:rPr lang="en-US" sz="900"/>
              </a:br>
              <a:r>
                <a:rPr lang="en-US" sz="900"/>
                <a:t>claim processes</a:t>
              </a:r>
              <a:endParaRPr lang="en-IN" sz="900"/>
            </a:p>
          </p:txBody>
        </p:sp>
      </p:grpSp>
      <p:grpSp>
        <p:nvGrpSpPr>
          <p:cNvPr id="9" name="Group 8">
            <a:extLst>
              <a:ext uri="{FF2B5EF4-FFF2-40B4-BE49-F238E27FC236}">
                <a16:creationId xmlns:a16="http://schemas.microsoft.com/office/drawing/2014/main" id="{26D50F0A-98CA-B026-D780-6FDF0533F7D8}"/>
              </a:ext>
            </a:extLst>
          </p:cNvPr>
          <p:cNvGrpSpPr/>
          <p:nvPr/>
        </p:nvGrpSpPr>
        <p:grpSpPr>
          <a:xfrm>
            <a:off x="3761999" y="692554"/>
            <a:ext cx="1620001" cy="1728000"/>
            <a:chOff x="3761999" y="987425"/>
            <a:chExt cx="1620001" cy="1728000"/>
          </a:xfrm>
        </p:grpSpPr>
        <p:sp>
          <p:nvSpPr>
            <p:cNvPr id="59" name="Rectangle: Top Corners Rounded 58">
              <a:extLst>
                <a:ext uri="{FF2B5EF4-FFF2-40B4-BE49-F238E27FC236}">
                  <a16:creationId xmlns:a16="http://schemas.microsoft.com/office/drawing/2014/main" id="{1BF0C70A-6443-D893-688D-8C7830CE470F}"/>
                </a:ext>
              </a:extLst>
            </p:cNvPr>
            <p:cNvSpPr/>
            <p:nvPr/>
          </p:nvSpPr>
          <p:spPr>
            <a:xfrm flipV="1">
              <a:off x="3762000" y="987425"/>
              <a:ext cx="1620000" cy="1728000"/>
            </a:xfrm>
            <a:prstGeom prst="round2SameRect">
              <a:avLst>
                <a:gd name="adj1" fmla="val 7728"/>
                <a:gd name="adj2" fmla="val 0"/>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4465"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Trebuchet MS"/>
                <a:ea typeface="+mn-ea"/>
                <a:cs typeface="+mn-cs"/>
              </a:endParaRPr>
            </a:p>
          </p:txBody>
        </p:sp>
        <p:pic>
          <p:nvPicPr>
            <p:cNvPr id="60" name="Picture 59">
              <a:extLst>
                <a:ext uri="{FF2B5EF4-FFF2-40B4-BE49-F238E27FC236}">
                  <a16:creationId xmlns:a16="http://schemas.microsoft.com/office/drawing/2014/main" id="{D1F51B96-564F-5FCF-F905-8600F6EC353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761999" y="987425"/>
              <a:ext cx="1619997" cy="900000"/>
            </a:xfrm>
            <a:prstGeom prst="rect">
              <a:avLst/>
            </a:prstGeom>
          </p:spPr>
        </p:pic>
        <p:sp>
          <p:nvSpPr>
            <p:cNvPr id="61" name="TextBox 60">
              <a:extLst>
                <a:ext uri="{FF2B5EF4-FFF2-40B4-BE49-F238E27FC236}">
                  <a16:creationId xmlns:a16="http://schemas.microsoft.com/office/drawing/2014/main" id="{1BECF449-3E8A-F619-2F9B-931C6D9085F9}"/>
                </a:ext>
              </a:extLst>
            </p:cNvPr>
            <p:cNvSpPr txBox="1"/>
            <p:nvPr/>
          </p:nvSpPr>
          <p:spPr>
            <a:xfrm>
              <a:off x="3796665" y="1941694"/>
              <a:ext cx="1550670" cy="276999"/>
            </a:xfrm>
            <a:prstGeom prst="rect">
              <a:avLst/>
            </a:prstGeom>
            <a:noFill/>
          </p:spPr>
          <p:txBody>
            <a:bodyPr wrap="square" rtlCol="0">
              <a:spAutoFit/>
            </a:bodyPr>
            <a:lstStyle/>
            <a:p>
              <a:pPr algn="ctr"/>
              <a:r>
                <a:rPr lang="en-US" sz="1200" b="1" cap="all"/>
                <a:t>Manufacturing</a:t>
              </a:r>
              <a:endParaRPr lang="en-IN" sz="1200" b="1" cap="all"/>
            </a:p>
          </p:txBody>
        </p:sp>
        <p:sp>
          <p:nvSpPr>
            <p:cNvPr id="62" name="TextBox 61">
              <a:extLst>
                <a:ext uri="{FF2B5EF4-FFF2-40B4-BE49-F238E27FC236}">
                  <a16:creationId xmlns:a16="http://schemas.microsoft.com/office/drawing/2014/main" id="{D451EDFC-9767-7121-F3D1-B983200E8B4D}"/>
                </a:ext>
              </a:extLst>
            </p:cNvPr>
            <p:cNvSpPr txBox="1"/>
            <p:nvPr/>
          </p:nvSpPr>
          <p:spPr>
            <a:xfrm>
              <a:off x="3796665" y="2151359"/>
              <a:ext cx="1550670" cy="369332"/>
            </a:xfrm>
            <a:prstGeom prst="rect">
              <a:avLst/>
            </a:prstGeom>
            <a:noFill/>
          </p:spPr>
          <p:txBody>
            <a:bodyPr wrap="square" rtlCol="0">
              <a:spAutoFit/>
            </a:bodyPr>
            <a:lstStyle/>
            <a:p>
              <a:pPr algn="ctr"/>
              <a:r>
                <a:rPr lang="en-US" sz="900"/>
                <a:t>Building smart digital factories </a:t>
              </a:r>
              <a:endParaRPr lang="en-IN" sz="900"/>
            </a:p>
          </p:txBody>
        </p:sp>
      </p:grpSp>
      <p:grpSp>
        <p:nvGrpSpPr>
          <p:cNvPr id="10" name="Group 9">
            <a:extLst>
              <a:ext uri="{FF2B5EF4-FFF2-40B4-BE49-F238E27FC236}">
                <a16:creationId xmlns:a16="http://schemas.microsoft.com/office/drawing/2014/main" id="{C980A577-EDE3-FA0C-6EC6-91450A69F778}"/>
              </a:ext>
            </a:extLst>
          </p:cNvPr>
          <p:cNvGrpSpPr/>
          <p:nvPr/>
        </p:nvGrpSpPr>
        <p:grpSpPr>
          <a:xfrm>
            <a:off x="5481075" y="692554"/>
            <a:ext cx="1620000" cy="1728000"/>
            <a:chOff x="5481075" y="987425"/>
            <a:chExt cx="1620000" cy="1728000"/>
          </a:xfrm>
        </p:grpSpPr>
        <p:sp>
          <p:nvSpPr>
            <p:cNvPr id="64" name="Rectangle: Top Corners Rounded 63">
              <a:extLst>
                <a:ext uri="{FF2B5EF4-FFF2-40B4-BE49-F238E27FC236}">
                  <a16:creationId xmlns:a16="http://schemas.microsoft.com/office/drawing/2014/main" id="{7FDFBEAB-69FC-42F8-F2CD-8C3B3552282E}"/>
                </a:ext>
              </a:extLst>
            </p:cNvPr>
            <p:cNvSpPr/>
            <p:nvPr/>
          </p:nvSpPr>
          <p:spPr>
            <a:xfrm flipV="1">
              <a:off x="5481075" y="987425"/>
              <a:ext cx="1620000" cy="1728000"/>
            </a:xfrm>
            <a:prstGeom prst="round2SameRect">
              <a:avLst>
                <a:gd name="adj1" fmla="val 7728"/>
                <a:gd name="adj2" fmla="val 0"/>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4465"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Trebuchet MS"/>
                <a:ea typeface="+mn-ea"/>
                <a:cs typeface="+mn-cs"/>
              </a:endParaRPr>
            </a:p>
          </p:txBody>
        </p:sp>
        <p:pic>
          <p:nvPicPr>
            <p:cNvPr id="65" name="Picture 64">
              <a:extLst>
                <a:ext uri="{FF2B5EF4-FFF2-40B4-BE49-F238E27FC236}">
                  <a16:creationId xmlns:a16="http://schemas.microsoft.com/office/drawing/2014/main" id="{9374DBAE-D247-1A14-191B-73149509763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481075" y="987425"/>
              <a:ext cx="1620000" cy="905061"/>
            </a:xfrm>
            <a:prstGeom prst="rect">
              <a:avLst/>
            </a:prstGeom>
          </p:spPr>
        </p:pic>
        <p:sp>
          <p:nvSpPr>
            <p:cNvPr id="66" name="TextBox 65">
              <a:extLst>
                <a:ext uri="{FF2B5EF4-FFF2-40B4-BE49-F238E27FC236}">
                  <a16:creationId xmlns:a16="http://schemas.microsoft.com/office/drawing/2014/main" id="{74D821EF-2414-259D-91C6-44E27EFFF891}"/>
                </a:ext>
              </a:extLst>
            </p:cNvPr>
            <p:cNvSpPr txBox="1"/>
            <p:nvPr/>
          </p:nvSpPr>
          <p:spPr>
            <a:xfrm>
              <a:off x="5515740" y="1941694"/>
              <a:ext cx="1550670" cy="276999"/>
            </a:xfrm>
            <a:prstGeom prst="rect">
              <a:avLst/>
            </a:prstGeom>
            <a:noFill/>
          </p:spPr>
          <p:txBody>
            <a:bodyPr wrap="square" rtlCol="0">
              <a:spAutoFit/>
            </a:bodyPr>
            <a:lstStyle/>
            <a:p>
              <a:pPr algn="ctr"/>
              <a:r>
                <a:rPr lang="en-US" sz="1200" b="1" cap="all"/>
                <a:t>Retail</a:t>
              </a:r>
              <a:endParaRPr lang="en-IN" sz="1200" b="1" cap="all"/>
            </a:p>
          </p:txBody>
        </p:sp>
        <p:sp>
          <p:nvSpPr>
            <p:cNvPr id="67" name="TextBox 66">
              <a:extLst>
                <a:ext uri="{FF2B5EF4-FFF2-40B4-BE49-F238E27FC236}">
                  <a16:creationId xmlns:a16="http://schemas.microsoft.com/office/drawing/2014/main" id="{461C6FC8-FAE6-7275-4AD9-0686DA1299B3}"/>
                </a:ext>
              </a:extLst>
            </p:cNvPr>
            <p:cNvSpPr txBox="1"/>
            <p:nvPr/>
          </p:nvSpPr>
          <p:spPr>
            <a:xfrm>
              <a:off x="5515740" y="2151359"/>
              <a:ext cx="1550670" cy="369332"/>
            </a:xfrm>
            <a:prstGeom prst="rect">
              <a:avLst/>
            </a:prstGeom>
            <a:noFill/>
          </p:spPr>
          <p:txBody>
            <a:bodyPr wrap="square" rtlCol="0">
              <a:spAutoFit/>
            </a:bodyPr>
            <a:lstStyle/>
            <a:p>
              <a:pPr algn="ctr"/>
              <a:r>
                <a:rPr lang="en-US" sz="900"/>
                <a:t>Enhancing in-store experiences</a:t>
              </a:r>
              <a:endParaRPr lang="en-IN" sz="900"/>
            </a:p>
          </p:txBody>
        </p:sp>
      </p:grpSp>
      <p:grpSp>
        <p:nvGrpSpPr>
          <p:cNvPr id="11" name="Group 10">
            <a:extLst>
              <a:ext uri="{FF2B5EF4-FFF2-40B4-BE49-F238E27FC236}">
                <a16:creationId xmlns:a16="http://schemas.microsoft.com/office/drawing/2014/main" id="{73389347-12B3-0C29-2907-B9ABE4704EF7}"/>
              </a:ext>
            </a:extLst>
          </p:cNvPr>
          <p:cNvGrpSpPr/>
          <p:nvPr/>
        </p:nvGrpSpPr>
        <p:grpSpPr>
          <a:xfrm>
            <a:off x="7200150" y="692554"/>
            <a:ext cx="1620000" cy="1728000"/>
            <a:chOff x="7200150" y="987425"/>
            <a:chExt cx="1620000" cy="1728000"/>
          </a:xfrm>
        </p:grpSpPr>
        <p:sp>
          <p:nvSpPr>
            <p:cNvPr id="69" name="Rectangle: Top Corners Rounded 68">
              <a:extLst>
                <a:ext uri="{FF2B5EF4-FFF2-40B4-BE49-F238E27FC236}">
                  <a16:creationId xmlns:a16="http://schemas.microsoft.com/office/drawing/2014/main" id="{86BCCE62-2661-CE37-B0B9-2F01D038E430}"/>
                </a:ext>
              </a:extLst>
            </p:cNvPr>
            <p:cNvSpPr/>
            <p:nvPr/>
          </p:nvSpPr>
          <p:spPr>
            <a:xfrm flipV="1">
              <a:off x="7200150" y="987425"/>
              <a:ext cx="1620000" cy="1728000"/>
            </a:xfrm>
            <a:prstGeom prst="round2SameRect">
              <a:avLst>
                <a:gd name="adj1" fmla="val 7728"/>
                <a:gd name="adj2" fmla="val 0"/>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4465"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Trebuchet MS"/>
                <a:ea typeface="+mn-ea"/>
                <a:cs typeface="+mn-cs"/>
              </a:endParaRPr>
            </a:p>
          </p:txBody>
        </p:sp>
        <p:pic>
          <p:nvPicPr>
            <p:cNvPr id="70" name="Picture 69">
              <a:extLst>
                <a:ext uri="{FF2B5EF4-FFF2-40B4-BE49-F238E27FC236}">
                  <a16:creationId xmlns:a16="http://schemas.microsoft.com/office/drawing/2014/main" id="{54BE2F9F-3144-749D-013C-5F8A3D85505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200150" y="987634"/>
              <a:ext cx="1620000" cy="904851"/>
            </a:xfrm>
            <a:prstGeom prst="rect">
              <a:avLst/>
            </a:prstGeom>
          </p:spPr>
        </p:pic>
        <p:sp>
          <p:nvSpPr>
            <p:cNvPr id="71" name="TextBox 70">
              <a:extLst>
                <a:ext uri="{FF2B5EF4-FFF2-40B4-BE49-F238E27FC236}">
                  <a16:creationId xmlns:a16="http://schemas.microsoft.com/office/drawing/2014/main" id="{2BCD1377-31EA-5A57-21F1-007737349A60}"/>
                </a:ext>
              </a:extLst>
            </p:cNvPr>
            <p:cNvSpPr txBox="1"/>
            <p:nvPr/>
          </p:nvSpPr>
          <p:spPr>
            <a:xfrm>
              <a:off x="7234815" y="1941694"/>
              <a:ext cx="1550670" cy="276999"/>
            </a:xfrm>
            <a:prstGeom prst="rect">
              <a:avLst/>
            </a:prstGeom>
            <a:noFill/>
          </p:spPr>
          <p:txBody>
            <a:bodyPr wrap="square" rtlCol="0">
              <a:spAutoFit/>
            </a:bodyPr>
            <a:lstStyle/>
            <a:p>
              <a:pPr algn="ctr"/>
              <a:r>
                <a:rPr lang="en-US" sz="1200" b="1"/>
                <a:t>E-COMMERCE</a:t>
              </a:r>
            </a:p>
          </p:txBody>
        </p:sp>
        <p:sp>
          <p:nvSpPr>
            <p:cNvPr id="72" name="TextBox 71">
              <a:extLst>
                <a:ext uri="{FF2B5EF4-FFF2-40B4-BE49-F238E27FC236}">
                  <a16:creationId xmlns:a16="http://schemas.microsoft.com/office/drawing/2014/main" id="{C189E84B-F671-597F-BE52-5DB418AD44F4}"/>
                </a:ext>
              </a:extLst>
            </p:cNvPr>
            <p:cNvSpPr txBox="1"/>
            <p:nvPr/>
          </p:nvSpPr>
          <p:spPr>
            <a:xfrm>
              <a:off x="7234815" y="2151359"/>
              <a:ext cx="1550670" cy="369332"/>
            </a:xfrm>
            <a:prstGeom prst="rect">
              <a:avLst/>
            </a:prstGeom>
            <a:noFill/>
          </p:spPr>
          <p:txBody>
            <a:bodyPr wrap="square" rtlCol="0">
              <a:spAutoFit/>
            </a:bodyPr>
            <a:lstStyle/>
            <a:p>
              <a:pPr algn="ctr"/>
              <a:r>
                <a:rPr lang="en-US" sz="900"/>
                <a:t>Creating intuitive </a:t>
              </a:r>
            </a:p>
            <a:p>
              <a:pPr algn="ctr"/>
              <a:r>
                <a:rPr lang="en-US" sz="900"/>
                <a:t>user experiences</a:t>
              </a:r>
              <a:endParaRPr lang="en-IN" sz="900"/>
            </a:p>
          </p:txBody>
        </p:sp>
      </p:grpSp>
      <p:grpSp>
        <p:nvGrpSpPr>
          <p:cNvPr id="12" name="Group 11">
            <a:extLst>
              <a:ext uri="{FF2B5EF4-FFF2-40B4-BE49-F238E27FC236}">
                <a16:creationId xmlns:a16="http://schemas.microsoft.com/office/drawing/2014/main" id="{8EDD3686-1849-F9B5-A3FB-00A5CD67763B}"/>
              </a:ext>
            </a:extLst>
          </p:cNvPr>
          <p:cNvGrpSpPr/>
          <p:nvPr/>
        </p:nvGrpSpPr>
        <p:grpSpPr>
          <a:xfrm>
            <a:off x="323850" y="2490853"/>
            <a:ext cx="1620000" cy="1729907"/>
            <a:chOff x="323850" y="3002431"/>
            <a:chExt cx="1620000" cy="1729907"/>
          </a:xfrm>
        </p:grpSpPr>
        <p:sp>
          <p:nvSpPr>
            <p:cNvPr id="74" name="Rectangle: Top Corners Rounded 73">
              <a:extLst>
                <a:ext uri="{FF2B5EF4-FFF2-40B4-BE49-F238E27FC236}">
                  <a16:creationId xmlns:a16="http://schemas.microsoft.com/office/drawing/2014/main" id="{EC01C1D8-A259-AD09-5607-01BB23A715F0}"/>
                </a:ext>
              </a:extLst>
            </p:cNvPr>
            <p:cNvSpPr/>
            <p:nvPr/>
          </p:nvSpPr>
          <p:spPr>
            <a:xfrm flipV="1">
              <a:off x="323850" y="3004338"/>
              <a:ext cx="1620000" cy="1728000"/>
            </a:xfrm>
            <a:prstGeom prst="round2SameRect">
              <a:avLst>
                <a:gd name="adj1" fmla="val 7728"/>
                <a:gd name="adj2" fmla="val 0"/>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4465"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Trebuchet MS"/>
                <a:ea typeface="+mn-ea"/>
                <a:cs typeface="+mn-cs"/>
              </a:endParaRPr>
            </a:p>
          </p:txBody>
        </p:sp>
        <p:pic>
          <p:nvPicPr>
            <p:cNvPr id="75" name="Picture 74">
              <a:extLst>
                <a:ext uri="{FF2B5EF4-FFF2-40B4-BE49-F238E27FC236}">
                  <a16:creationId xmlns:a16="http://schemas.microsoft.com/office/drawing/2014/main" id="{893BBDC7-6B3A-F3D0-A43D-47FE807B601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23850" y="3002431"/>
              <a:ext cx="1620000" cy="899941"/>
            </a:xfrm>
            <a:prstGeom prst="rect">
              <a:avLst/>
            </a:prstGeom>
          </p:spPr>
        </p:pic>
        <p:sp>
          <p:nvSpPr>
            <p:cNvPr id="76" name="TextBox 75">
              <a:extLst>
                <a:ext uri="{FF2B5EF4-FFF2-40B4-BE49-F238E27FC236}">
                  <a16:creationId xmlns:a16="http://schemas.microsoft.com/office/drawing/2014/main" id="{67B84127-373A-A239-AF83-DE5D617986DF}"/>
                </a:ext>
              </a:extLst>
            </p:cNvPr>
            <p:cNvSpPr txBox="1"/>
            <p:nvPr/>
          </p:nvSpPr>
          <p:spPr>
            <a:xfrm>
              <a:off x="358515" y="3958607"/>
              <a:ext cx="1550670" cy="276999"/>
            </a:xfrm>
            <a:prstGeom prst="rect">
              <a:avLst/>
            </a:prstGeom>
            <a:noFill/>
          </p:spPr>
          <p:txBody>
            <a:bodyPr wrap="square" rtlCol="0">
              <a:spAutoFit/>
            </a:bodyPr>
            <a:lstStyle/>
            <a:p>
              <a:pPr algn="ctr"/>
              <a:r>
                <a:rPr lang="en-US" sz="1200" b="1" cap="all"/>
                <a:t>Healthcare</a:t>
              </a:r>
              <a:endParaRPr lang="en-IN" sz="1200" b="1" cap="all"/>
            </a:p>
          </p:txBody>
        </p:sp>
        <p:sp>
          <p:nvSpPr>
            <p:cNvPr id="77" name="TextBox 76">
              <a:extLst>
                <a:ext uri="{FF2B5EF4-FFF2-40B4-BE49-F238E27FC236}">
                  <a16:creationId xmlns:a16="http://schemas.microsoft.com/office/drawing/2014/main" id="{1E20257E-4C6C-DD0D-7BAF-CE03F17B0DC4}"/>
                </a:ext>
              </a:extLst>
            </p:cNvPr>
            <p:cNvSpPr txBox="1"/>
            <p:nvPr/>
          </p:nvSpPr>
          <p:spPr>
            <a:xfrm>
              <a:off x="358515" y="4168272"/>
              <a:ext cx="1550670" cy="369332"/>
            </a:xfrm>
            <a:prstGeom prst="rect">
              <a:avLst/>
            </a:prstGeom>
            <a:noFill/>
          </p:spPr>
          <p:txBody>
            <a:bodyPr wrap="square" rtlCol="0">
              <a:spAutoFit/>
            </a:bodyPr>
            <a:lstStyle/>
            <a:p>
              <a:pPr algn="ctr"/>
              <a:r>
                <a:rPr lang="en-US" sz="900"/>
                <a:t>Driving innovation in patient care</a:t>
              </a:r>
              <a:endParaRPr lang="en-IN" sz="900"/>
            </a:p>
          </p:txBody>
        </p:sp>
      </p:grpSp>
      <p:grpSp>
        <p:nvGrpSpPr>
          <p:cNvPr id="13" name="Group 12">
            <a:extLst>
              <a:ext uri="{FF2B5EF4-FFF2-40B4-BE49-F238E27FC236}">
                <a16:creationId xmlns:a16="http://schemas.microsoft.com/office/drawing/2014/main" id="{9D41BD81-6401-7FF6-B2DA-C45B68F189B7}"/>
              </a:ext>
            </a:extLst>
          </p:cNvPr>
          <p:cNvGrpSpPr/>
          <p:nvPr/>
        </p:nvGrpSpPr>
        <p:grpSpPr>
          <a:xfrm>
            <a:off x="2042924" y="2490854"/>
            <a:ext cx="1654664" cy="1729906"/>
            <a:chOff x="2042924" y="3002432"/>
            <a:chExt cx="1654664" cy="1729906"/>
          </a:xfrm>
        </p:grpSpPr>
        <p:sp>
          <p:nvSpPr>
            <p:cNvPr id="79" name="Rectangle: Top Corners Rounded 78">
              <a:extLst>
                <a:ext uri="{FF2B5EF4-FFF2-40B4-BE49-F238E27FC236}">
                  <a16:creationId xmlns:a16="http://schemas.microsoft.com/office/drawing/2014/main" id="{B58BF85A-D69E-E563-88F6-3B316B669570}"/>
                </a:ext>
              </a:extLst>
            </p:cNvPr>
            <p:cNvSpPr/>
            <p:nvPr/>
          </p:nvSpPr>
          <p:spPr>
            <a:xfrm flipV="1">
              <a:off x="2042925" y="3004338"/>
              <a:ext cx="1620000" cy="1728000"/>
            </a:xfrm>
            <a:prstGeom prst="round2SameRect">
              <a:avLst>
                <a:gd name="adj1" fmla="val 7728"/>
                <a:gd name="adj2" fmla="val 0"/>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4465"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Trebuchet MS"/>
                <a:ea typeface="+mn-ea"/>
                <a:cs typeface="+mn-cs"/>
              </a:endParaRPr>
            </a:p>
          </p:txBody>
        </p:sp>
        <p:pic>
          <p:nvPicPr>
            <p:cNvPr id="80" name="Picture 79">
              <a:extLst>
                <a:ext uri="{FF2B5EF4-FFF2-40B4-BE49-F238E27FC236}">
                  <a16:creationId xmlns:a16="http://schemas.microsoft.com/office/drawing/2014/main" id="{84749590-099B-230B-3E40-567F41E984E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2042925" y="3002432"/>
              <a:ext cx="1620000" cy="899940"/>
            </a:xfrm>
            <a:prstGeom prst="rect">
              <a:avLst/>
            </a:prstGeom>
          </p:spPr>
        </p:pic>
        <p:sp>
          <p:nvSpPr>
            <p:cNvPr id="81" name="TextBox 80">
              <a:extLst>
                <a:ext uri="{FF2B5EF4-FFF2-40B4-BE49-F238E27FC236}">
                  <a16:creationId xmlns:a16="http://schemas.microsoft.com/office/drawing/2014/main" id="{107995EC-A381-ACFA-901B-04AC65F8B93D}"/>
                </a:ext>
              </a:extLst>
            </p:cNvPr>
            <p:cNvSpPr txBox="1"/>
            <p:nvPr/>
          </p:nvSpPr>
          <p:spPr>
            <a:xfrm>
              <a:off x="2042924" y="3958607"/>
              <a:ext cx="1654664" cy="276999"/>
            </a:xfrm>
            <a:prstGeom prst="rect">
              <a:avLst/>
            </a:prstGeom>
            <a:noFill/>
          </p:spPr>
          <p:txBody>
            <a:bodyPr wrap="square" rtlCol="0">
              <a:spAutoFit/>
            </a:bodyPr>
            <a:lstStyle/>
            <a:p>
              <a:pPr algn="ctr"/>
              <a:r>
                <a:rPr lang="en-US" sz="1200" b="1"/>
                <a:t>PHARMACEUTICALS</a:t>
              </a:r>
            </a:p>
          </p:txBody>
        </p:sp>
        <p:sp>
          <p:nvSpPr>
            <p:cNvPr id="82" name="TextBox 81">
              <a:extLst>
                <a:ext uri="{FF2B5EF4-FFF2-40B4-BE49-F238E27FC236}">
                  <a16:creationId xmlns:a16="http://schemas.microsoft.com/office/drawing/2014/main" id="{A2C85E79-C693-8F6C-4AEF-C588A4598992}"/>
                </a:ext>
              </a:extLst>
            </p:cNvPr>
            <p:cNvSpPr txBox="1"/>
            <p:nvPr/>
          </p:nvSpPr>
          <p:spPr>
            <a:xfrm>
              <a:off x="2077590" y="4168272"/>
              <a:ext cx="1550670" cy="369332"/>
            </a:xfrm>
            <a:prstGeom prst="rect">
              <a:avLst/>
            </a:prstGeom>
            <a:noFill/>
          </p:spPr>
          <p:txBody>
            <a:bodyPr wrap="square" rtlCol="0">
              <a:spAutoFit/>
            </a:bodyPr>
            <a:lstStyle/>
            <a:p>
              <a:pPr algn="ctr"/>
              <a:r>
                <a:rPr lang="en-US" sz="900"/>
                <a:t>Faster medicine creation and delivery</a:t>
              </a:r>
              <a:endParaRPr lang="en-IN" sz="900"/>
            </a:p>
          </p:txBody>
        </p:sp>
      </p:grpSp>
      <p:grpSp>
        <p:nvGrpSpPr>
          <p:cNvPr id="14" name="Group 13">
            <a:extLst>
              <a:ext uri="{FF2B5EF4-FFF2-40B4-BE49-F238E27FC236}">
                <a16:creationId xmlns:a16="http://schemas.microsoft.com/office/drawing/2014/main" id="{DC1447C5-875D-2ABE-4468-1CE1864969D9}"/>
              </a:ext>
            </a:extLst>
          </p:cNvPr>
          <p:cNvGrpSpPr/>
          <p:nvPr/>
        </p:nvGrpSpPr>
        <p:grpSpPr>
          <a:xfrm>
            <a:off x="3761999" y="2490853"/>
            <a:ext cx="1620001" cy="1729907"/>
            <a:chOff x="3761999" y="3002431"/>
            <a:chExt cx="1620001" cy="1729907"/>
          </a:xfrm>
        </p:grpSpPr>
        <p:sp>
          <p:nvSpPr>
            <p:cNvPr id="84" name="Rectangle: Top Corners Rounded 83">
              <a:extLst>
                <a:ext uri="{FF2B5EF4-FFF2-40B4-BE49-F238E27FC236}">
                  <a16:creationId xmlns:a16="http://schemas.microsoft.com/office/drawing/2014/main" id="{093F184C-E3F1-8A16-90B0-B568E4FF8FB6}"/>
                </a:ext>
              </a:extLst>
            </p:cNvPr>
            <p:cNvSpPr/>
            <p:nvPr/>
          </p:nvSpPr>
          <p:spPr>
            <a:xfrm flipV="1">
              <a:off x="3762000" y="3004338"/>
              <a:ext cx="1620000" cy="1728000"/>
            </a:xfrm>
            <a:prstGeom prst="round2SameRect">
              <a:avLst>
                <a:gd name="adj1" fmla="val 7728"/>
                <a:gd name="adj2" fmla="val 0"/>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4465"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Trebuchet MS"/>
                <a:ea typeface="+mn-ea"/>
                <a:cs typeface="+mn-cs"/>
              </a:endParaRPr>
            </a:p>
          </p:txBody>
        </p:sp>
        <p:pic>
          <p:nvPicPr>
            <p:cNvPr id="85" name="Picture 84">
              <a:extLst>
                <a:ext uri="{FF2B5EF4-FFF2-40B4-BE49-F238E27FC236}">
                  <a16:creationId xmlns:a16="http://schemas.microsoft.com/office/drawing/2014/main" id="{7CE76223-B4DF-8EF5-D58A-0DF2AFA494FE}"/>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762000" y="3002431"/>
              <a:ext cx="1620000" cy="899941"/>
            </a:xfrm>
            <a:prstGeom prst="rect">
              <a:avLst/>
            </a:prstGeom>
          </p:spPr>
        </p:pic>
        <p:sp>
          <p:nvSpPr>
            <p:cNvPr id="86" name="TextBox 85">
              <a:extLst>
                <a:ext uri="{FF2B5EF4-FFF2-40B4-BE49-F238E27FC236}">
                  <a16:creationId xmlns:a16="http://schemas.microsoft.com/office/drawing/2014/main" id="{BF9D4E01-86EC-E052-042A-48DC739D3BD2}"/>
                </a:ext>
              </a:extLst>
            </p:cNvPr>
            <p:cNvSpPr txBox="1"/>
            <p:nvPr/>
          </p:nvSpPr>
          <p:spPr>
            <a:xfrm>
              <a:off x="3761999" y="3958607"/>
              <a:ext cx="1619998" cy="276999"/>
            </a:xfrm>
            <a:prstGeom prst="rect">
              <a:avLst/>
            </a:prstGeom>
            <a:noFill/>
          </p:spPr>
          <p:txBody>
            <a:bodyPr wrap="square" rtlCol="0">
              <a:spAutoFit/>
            </a:bodyPr>
            <a:lstStyle/>
            <a:p>
              <a:pPr algn="ctr"/>
              <a:r>
                <a:rPr lang="en-US" sz="1200" b="1" dirty="0"/>
                <a:t>MEDIA &amp; ENT </a:t>
              </a:r>
            </a:p>
          </p:txBody>
        </p:sp>
        <p:sp>
          <p:nvSpPr>
            <p:cNvPr id="87" name="TextBox 86">
              <a:extLst>
                <a:ext uri="{FF2B5EF4-FFF2-40B4-BE49-F238E27FC236}">
                  <a16:creationId xmlns:a16="http://schemas.microsoft.com/office/drawing/2014/main" id="{4617A63D-3BFF-B936-D4CA-E16991724D86}"/>
                </a:ext>
              </a:extLst>
            </p:cNvPr>
            <p:cNvSpPr txBox="1"/>
            <p:nvPr/>
          </p:nvSpPr>
          <p:spPr>
            <a:xfrm>
              <a:off x="3796665" y="4204999"/>
              <a:ext cx="1550670" cy="369332"/>
            </a:xfrm>
            <a:prstGeom prst="rect">
              <a:avLst/>
            </a:prstGeom>
            <a:noFill/>
          </p:spPr>
          <p:txBody>
            <a:bodyPr wrap="square" rtlCol="0">
              <a:spAutoFit/>
            </a:bodyPr>
            <a:lstStyle/>
            <a:p>
              <a:pPr algn="ctr"/>
              <a:r>
                <a:rPr lang="en-US" sz="900" dirty="0"/>
                <a:t>Elevating digital  streaming</a:t>
              </a:r>
              <a:endParaRPr lang="en-IN" sz="900" dirty="0"/>
            </a:p>
          </p:txBody>
        </p:sp>
      </p:grpSp>
      <p:grpSp>
        <p:nvGrpSpPr>
          <p:cNvPr id="15" name="Group 14">
            <a:extLst>
              <a:ext uri="{FF2B5EF4-FFF2-40B4-BE49-F238E27FC236}">
                <a16:creationId xmlns:a16="http://schemas.microsoft.com/office/drawing/2014/main" id="{BB386CA7-14C2-945A-2ADB-48C1F39F37F0}"/>
              </a:ext>
            </a:extLst>
          </p:cNvPr>
          <p:cNvGrpSpPr/>
          <p:nvPr/>
        </p:nvGrpSpPr>
        <p:grpSpPr>
          <a:xfrm>
            <a:off x="5481075" y="2490854"/>
            <a:ext cx="1620000" cy="1729906"/>
            <a:chOff x="5481075" y="3002432"/>
            <a:chExt cx="1620000" cy="1729906"/>
          </a:xfrm>
        </p:grpSpPr>
        <p:sp>
          <p:nvSpPr>
            <p:cNvPr id="89" name="Rectangle: Top Corners Rounded 88">
              <a:extLst>
                <a:ext uri="{FF2B5EF4-FFF2-40B4-BE49-F238E27FC236}">
                  <a16:creationId xmlns:a16="http://schemas.microsoft.com/office/drawing/2014/main" id="{E53915F3-B81D-6DD4-BF34-77E24B201268}"/>
                </a:ext>
              </a:extLst>
            </p:cNvPr>
            <p:cNvSpPr/>
            <p:nvPr/>
          </p:nvSpPr>
          <p:spPr>
            <a:xfrm flipV="1">
              <a:off x="5481075" y="3004338"/>
              <a:ext cx="1620000" cy="1728000"/>
            </a:xfrm>
            <a:prstGeom prst="round2SameRect">
              <a:avLst>
                <a:gd name="adj1" fmla="val 7728"/>
                <a:gd name="adj2" fmla="val 0"/>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4465"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Trebuchet MS"/>
                <a:ea typeface="+mn-ea"/>
                <a:cs typeface="+mn-cs"/>
              </a:endParaRPr>
            </a:p>
          </p:txBody>
        </p:sp>
        <p:pic>
          <p:nvPicPr>
            <p:cNvPr id="90" name="Picture 89">
              <a:extLst>
                <a:ext uri="{FF2B5EF4-FFF2-40B4-BE49-F238E27FC236}">
                  <a16:creationId xmlns:a16="http://schemas.microsoft.com/office/drawing/2014/main" id="{F998B6ED-826F-7E8A-BC37-3AFA29138787}"/>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481075" y="3002432"/>
              <a:ext cx="1620000" cy="899940"/>
            </a:xfrm>
            <a:prstGeom prst="rect">
              <a:avLst/>
            </a:prstGeom>
          </p:spPr>
        </p:pic>
        <p:sp>
          <p:nvSpPr>
            <p:cNvPr id="91" name="TextBox 90">
              <a:extLst>
                <a:ext uri="{FF2B5EF4-FFF2-40B4-BE49-F238E27FC236}">
                  <a16:creationId xmlns:a16="http://schemas.microsoft.com/office/drawing/2014/main" id="{8F1A0F89-6E61-0F31-1B9B-007D3AE84085}"/>
                </a:ext>
              </a:extLst>
            </p:cNvPr>
            <p:cNvSpPr txBox="1"/>
            <p:nvPr/>
          </p:nvSpPr>
          <p:spPr>
            <a:xfrm>
              <a:off x="5515740" y="3958607"/>
              <a:ext cx="1550670" cy="276999"/>
            </a:xfrm>
            <a:prstGeom prst="rect">
              <a:avLst/>
            </a:prstGeom>
            <a:noFill/>
          </p:spPr>
          <p:txBody>
            <a:bodyPr wrap="square" rtlCol="0">
              <a:spAutoFit/>
            </a:bodyPr>
            <a:lstStyle/>
            <a:p>
              <a:pPr algn="ctr"/>
              <a:r>
                <a:rPr lang="en-US" sz="1200" b="1"/>
                <a:t>EDUCATION</a:t>
              </a:r>
              <a:endParaRPr lang="en-IN" sz="1200" b="1" cap="all"/>
            </a:p>
          </p:txBody>
        </p:sp>
        <p:sp>
          <p:nvSpPr>
            <p:cNvPr id="92" name="TextBox 91">
              <a:extLst>
                <a:ext uri="{FF2B5EF4-FFF2-40B4-BE49-F238E27FC236}">
                  <a16:creationId xmlns:a16="http://schemas.microsoft.com/office/drawing/2014/main" id="{C8ACE9A9-7875-70BE-9C5D-F5360687B645}"/>
                </a:ext>
              </a:extLst>
            </p:cNvPr>
            <p:cNvSpPr txBox="1"/>
            <p:nvPr/>
          </p:nvSpPr>
          <p:spPr>
            <a:xfrm>
              <a:off x="5515740" y="4168272"/>
              <a:ext cx="1550670" cy="369332"/>
            </a:xfrm>
            <a:prstGeom prst="rect">
              <a:avLst/>
            </a:prstGeom>
            <a:noFill/>
          </p:spPr>
          <p:txBody>
            <a:bodyPr wrap="square" rtlCol="0">
              <a:spAutoFit/>
            </a:bodyPr>
            <a:lstStyle/>
            <a:p>
              <a:pPr algn="ctr"/>
              <a:r>
                <a:rPr lang="en-US" sz="900"/>
                <a:t>Empowering digital learning for all</a:t>
              </a:r>
              <a:endParaRPr lang="en-IN" sz="900"/>
            </a:p>
          </p:txBody>
        </p:sp>
      </p:grpSp>
      <p:grpSp>
        <p:nvGrpSpPr>
          <p:cNvPr id="16" name="Group 15">
            <a:extLst>
              <a:ext uri="{FF2B5EF4-FFF2-40B4-BE49-F238E27FC236}">
                <a16:creationId xmlns:a16="http://schemas.microsoft.com/office/drawing/2014/main" id="{0265E179-BFCB-6EC7-03AD-C2BEDBE358D5}"/>
              </a:ext>
            </a:extLst>
          </p:cNvPr>
          <p:cNvGrpSpPr/>
          <p:nvPr/>
        </p:nvGrpSpPr>
        <p:grpSpPr>
          <a:xfrm>
            <a:off x="7200150" y="2490854"/>
            <a:ext cx="1620000" cy="1729906"/>
            <a:chOff x="7200150" y="3002432"/>
            <a:chExt cx="1620000" cy="1729906"/>
          </a:xfrm>
        </p:grpSpPr>
        <p:sp>
          <p:nvSpPr>
            <p:cNvPr id="94" name="Rectangle: Top Corners Rounded 93">
              <a:extLst>
                <a:ext uri="{FF2B5EF4-FFF2-40B4-BE49-F238E27FC236}">
                  <a16:creationId xmlns:a16="http://schemas.microsoft.com/office/drawing/2014/main" id="{7D5F0689-5ACE-2D64-05DA-7CC8A81A4D69}"/>
                </a:ext>
              </a:extLst>
            </p:cNvPr>
            <p:cNvSpPr/>
            <p:nvPr/>
          </p:nvSpPr>
          <p:spPr>
            <a:xfrm flipV="1">
              <a:off x="7200150" y="3004338"/>
              <a:ext cx="1620000" cy="1728000"/>
            </a:xfrm>
            <a:prstGeom prst="round2SameRect">
              <a:avLst>
                <a:gd name="adj1" fmla="val 7728"/>
                <a:gd name="adj2" fmla="val 0"/>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4465"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Trebuchet MS"/>
                <a:ea typeface="+mn-ea"/>
                <a:cs typeface="+mn-cs"/>
              </a:endParaRPr>
            </a:p>
          </p:txBody>
        </p:sp>
        <p:pic>
          <p:nvPicPr>
            <p:cNvPr id="95" name="Picture 94">
              <a:extLst>
                <a:ext uri="{FF2B5EF4-FFF2-40B4-BE49-F238E27FC236}">
                  <a16:creationId xmlns:a16="http://schemas.microsoft.com/office/drawing/2014/main" id="{9E05561F-6E2E-EF05-EA40-EDDEA3AF0429}"/>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200150" y="3002432"/>
              <a:ext cx="1620000" cy="899940"/>
            </a:xfrm>
            <a:prstGeom prst="rect">
              <a:avLst/>
            </a:prstGeom>
          </p:spPr>
        </p:pic>
        <p:sp>
          <p:nvSpPr>
            <p:cNvPr id="96" name="TextBox 95">
              <a:extLst>
                <a:ext uri="{FF2B5EF4-FFF2-40B4-BE49-F238E27FC236}">
                  <a16:creationId xmlns:a16="http://schemas.microsoft.com/office/drawing/2014/main" id="{A5586F74-6BCA-80FA-9866-0E1CD2DE5961}"/>
                </a:ext>
              </a:extLst>
            </p:cNvPr>
            <p:cNvSpPr txBox="1"/>
            <p:nvPr/>
          </p:nvSpPr>
          <p:spPr>
            <a:xfrm>
              <a:off x="7234815" y="3958607"/>
              <a:ext cx="1550670" cy="276999"/>
            </a:xfrm>
            <a:prstGeom prst="rect">
              <a:avLst/>
            </a:prstGeom>
            <a:noFill/>
          </p:spPr>
          <p:txBody>
            <a:bodyPr wrap="square" rtlCol="0">
              <a:spAutoFit/>
            </a:bodyPr>
            <a:lstStyle/>
            <a:p>
              <a:pPr algn="ctr"/>
              <a:r>
                <a:rPr lang="en-US" sz="1200" b="1"/>
                <a:t>IT &amp; ITES</a:t>
              </a:r>
            </a:p>
          </p:txBody>
        </p:sp>
        <p:sp>
          <p:nvSpPr>
            <p:cNvPr id="97" name="TextBox 96">
              <a:extLst>
                <a:ext uri="{FF2B5EF4-FFF2-40B4-BE49-F238E27FC236}">
                  <a16:creationId xmlns:a16="http://schemas.microsoft.com/office/drawing/2014/main" id="{6F90BD66-ADA8-4FF8-9486-2B241D1A82FF}"/>
                </a:ext>
              </a:extLst>
            </p:cNvPr>
            <p:cNvSpPr txBox="1"/>
            <p:nvPr/>
          </p:nvSpPr>
          <p:spPr>
            <a:xfrm>
              <a:off x="7234815" y="4168272"/>
              <a:ext cx="1550670" cy="369332"/>
            </a:xfrm>
            <a:prstGeom prst="rect">
              <a:avLst/>
            </a:prstGeom>
            <a:noFill/>
          </p:spPr>
          <p:txBody>
            <a:bodyPr wrap="square" rtlCol="0">
              <a:spAutoFit/>
            </a:bodyPr>
            <a:lstStyle/>
            <a:p>
              <a:pPr algn="ctr"/>
              <a:r>
                <a:rPr lang="en-US" sz="900"/>
                <a:t>Digital Transformation for the change catalysts</a:t>
              </a:r>
              <a:endParaRPr lang="en-IN" sz="900"/>
            </a:p>
          </p:txBody>
        </p:sp>
      </p:grpSp>
      <p:grpSp>
        <p:nvGrpSpPr>
          <p:cNvPr id="6" name="Group 5">
            <a:extLst>
              <a:ext uri="{FF2B5EF4-FFF2-40B4-BE49-F238E27FC236}">
                <a16:creationId xmlns:a16="http://schemas.microsoft.com/office/drawing/2014/main" id="{63C5DFCA-D22E-25B9-5F78-E96CD9881740}"/>
              </a:ext>
            </a:extLst>
          </p:cNvPr>
          <p:cNvGrpSpPr/>
          <p:nvPr/>
        </p:nvGrpSpPr>
        <p:grpSpPr>
          <a:xfrm>
            <a:off x="323849" y="692552"/>
            <a:ext cx="1620001" cy="1728002"/>
            <a:chOff x="323849" y="987423"/>
            <a:chExt cx="1620001" cy="1728002"/>
          </a:xfrm>
        </p:grpSpPr>
        <p:sp>
          <p:nvSpPr>
            <p:cNvPr id="39" name="Rectangle: Top Corners Rounded 38">
              <a:extLst>
                <a:ext uri="{FF2B5EF4-FFF2-40B4-BE49-F238E27FC236}">
                  <a16:creationId xmlns:a16="http://schemas.microsoft.com/office/drawing/2014/main" id="{79808089-FCFA-E58C-574E-B6440C00102E}"/>
                </a:ext>
              </a:extLst>
            </p:cNvPr>
            <p:cNvSpPr/>
            <p:nvPr/>
          </p:nvSpPr>
          <p:spPr>
            <a:xfrm flipV="1">
              <a:off x="323850" y="987425"/>
              <a:ext cx="1620000" cy="1728000"/>
            </a:xfrm>
            <a:prstGeom prst="round2SameRect">
              <a:avLst>
                <a:gd name="adj1" fmla="val 7728"/>
                <a:gd name="adj2" fmla="val 0"/>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4465"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Trebuchet MS"/>
                <a:ea typeface="+mn-ea"/>
                <a:cs typeface="+mn-cs"/>
              </a:endParaRPr>
            </a:p>
          </p:txBody>
        </p:sp>
        <p:sp>
          <p:nvSpPr>
            <p:cNvPr id="27" name="TextBox 26">
              <a:extLst>
                <a:ext uri="{FF2B5EF4-FFF2-40B4-BE49-F238E27FC236}">
                  <a16:creationId xmlns:a16="http://schemas.microsoft.com/office/drawing/2014/main" id="{788F5492-A161-BA36-7EAB-C488B07FA8BF}"/>
                </a:ext>
              </a:extLst>
            </p:cNvPr>
            <p:cNvSpPr txBox="1"/>
            <p:nvPr/>
          </p:nvSpPr>
          <p:spPr>
            <a:xfrm>
              <a:off x="358515" y="1941694"/>
              <a:ext cx="1550670" cy="276999"/>
            </a:xfrm>
            <a:prstGeom prst="rect">
              <a:avLst/>
            </a:prstGeom>
            <a:noFill/>
          </p:spPr>
          <p:txBody>
            <a:bodyPr wrap="square" rtlCol="0">
              <a:spAutoFit/>
            </a:bodyPr>
            <a:lstStyle/>
            <a:p>
              <a:pPr algn="ctr"/>
              <a:r>
                <a:rPr lang="en-US" sz="1200" b="1" cap="all"/>
                <a:t>BANKING</a:t>
              </a:r>
              <a:endParaRPr lang="en-IN" sz="1200" b="1" cap="all"/>
            </a:p>
          </p:txBody>
        </p:sp>
        <p:sp>
          <p:nvSpPr>
            <p:cNvPr id="36" name="TextBox 35">
              <a:extLst>
                <a:ext uri="{FF2B5EF4-FFF2-40B4-BE49-F238E27FC236}">
                  <a16:creationId xmlns:a16="http://schemas.microsoft.com/office/drawing/2014/main" id="{073677AC-CAC5-1173-6852-0A835D7C61E5}"/>
                </a:ext>
              </a:extLst>
            </p:cNvPr>
            <p:cNvSpPr txBox="1"/>
            <p:nvPr/>
          </p:nvSpPr>
          <p:spPr>
            <a:xfrm>
              <a:off x="358515" y="2151359"/>
              <a:ext cx="1550670" cy="369332"/>
            </a:xfrm>
            <a:prstGeom prst="rect">
              <a:avLst/>
            </a:prstGeom>
            <a:noFill/>
          </p:spPr>
          <p:txBody>
            <a:bodyPr wrap="square" rtlCol="0">
              <a:spAutoFit/>
            </a:bodyPr>
            <a:lstStyle/>
            <a:p>
              <a:pPr algn="ctr"/>
              <a:r>
                <a:rPr lang="en-US" sz="900"/>
                <a:t>Ensuring secure digital banking</a:t>
              </a:r>
              <a:endParaRPr lang="en-IN" sz="900"/>
            </a:p>
          </p:txBody>
        </p:sp>
        <p:pic>
          <p:nvPicPr>
            <p:cNvPr id="7" name="Picture 6">
              <a:extLst>
                <a:ext uri="{FF2B5EF4-FFF2-40B4-BE49-F238E27FC236}">
                  <a16:creationId xmlns:a16="http://schemas.microsoft.com/office/drawing/2014/main" id="{425020D5-9A02-AED1-FE6C-0058B9082220}"/>
                </a:ext>
              </a:extLst>
            </p:cNvPr>
            <p:cNvPicPr>
              <a:picLocks noChangeAspect="1"/>
            </p:cNvPicPr>
            <p:nvPr/>
          </p:nvPicPr>
          <p:blipFill>
            <a:blip r:embed="rId12" cstate="print">
              <a:extLst>
                <a:ext uri="{28A0092B-C50C-407E-A947-70E740481C1C}">
                  <a14:useLocalDpi xmlns:a14="http://schemas.microsoft.com/office/drawing/2010/main" val="0"/>
                </a:ext>
              </a:extLst>
            </a:blip>
            <a:srcRect l="870" r="870"/>
            <a:stretch/>
          </p:blipFill>
          <p:spPr>
            <a:xfrm>
              <a:off x="323849" y="987423"/>
              <a:ext cx="1619997" cy="900000"/>
            </a:xfrm>
            <a:prstGeom prst="rect">
              <a:avLst/>
            </a:prstGeom>
          </p:spPr>
        </p:pic>
      </p:grpSp>
      <p:sp>
        <p:nvSpPr>
          <p:cNvPr id="2" name="Title 1">
            <a:extLst>
              <a:ext uri="{FF2B5EF4-FFF2-40B4-BE49-F238E27FC236}">
                <a16:creationId xmlns:a16="http://schemas.microsoft.com/office/drawing/2014/main" id="{067A7B43-B020-B043-0360-8CE66C11C0B1}"/>
              </a:ext>
            </a:extLst>
          </p:cNvPr>
          <p:cNvSpPr>
            <a:spLocks noGrp="1"/>
          </p:cNvSpPr>
          <p:nvPr>
            <p:ph type="title"/>
          </p:nvPr>
        </p:nvSpPr>
        <p:spPr>
          <a:xfrm>
            <a:off x="323924" y="168705"/>
            <a:ext cx="8820075" cy="400099"/>
          </a:xfrm>
        </p:spPr>
        <p:txBody>
          <a:bodyPr vert="horz" wrap="square" lIns="0" tIns="45715" rIns="91428" bIns="45715" rtlCol="0" anchor="ctr">
            <a:spAutoFit/>
          </a:bodyPr>
          <a:lstStyle/>
          <a:p>
            <a:pPr defTabSz="914286"/>
            <a:r>
              <a:rPr lang="en-US" dirty="0"/>
              <a:t>Empowering Industries to accelerate ai &amp; digital adoption </a:t>
            </a:r>
            <a:endParaRPr lang="en-IN" dirty="0"/>
          </a:p>
        </p:txBody>
      </p:sp>
      <p:sp>
        <p:nvSpPr>
          <p:cNvPr id="3" name="TextBox 2">
            <a:extLst>
              <a:ext uri="{FF2B5EF4-FFF2-40B4-BE49-F238E27FC236}">
                <a16:creationId xmlns:a16="http://schemas.microsoft.com/office/drawing/2014/main" id="{A489E44D-5D70-C4E3-D60B-F8EA0981EE92}"/>
              </a:ext>
            </a:extLst>
          </p:cNvPr>
          <p:cNvSpPr txBox="1"/>
          <p:nvPr/>
        </p:nvSpPr>
        <p:spPr>
          <a:xfrm>
            <a:off x="323850" y="4263757"/>
            <a:ext cx="8496300" cy="253916"/>
          </a:xfrm>
          <a:prstGeom prst="rect">
            <a:avLst/>
          </a:prstGeom>
          <a:solidFill>
            <a:schemeClr val="accent1"/>
          </a:solidFill>
        </p:spPr>
        <p:style>
          <a:lnRef idx="1">
            <a:schemeClr val="accent4"/>
          </a:lnRef>
          <a:fillRef idx="3">
            <a:schemeClr val="accent4"/>
          </a:fillRef>
          <a:effectRef idx="2">
            <a:schemeClr val="accent4"/>
          </a:effectRef>
          <a:fontRef idx="minor">
            <a:schemeClr val="lt1"/>
          </a:fontRef>
        </p:style>
        <p:txBody>
          <a:bodyPr wrap="square" rtlCol="0" anchor="ctr">
            <a:spAutoFit/>
          </a:bodyPr>
          <a:lstStyle>
            <a:defPPr>
              <a:defRPr lang="en-US"/>
            </a:defPPr>
            <a:lvl1pPr marL="12700" algn="ctr" defTabSz="914377">
              <a:spcBef>
                <a:spcPts val="105"/>
              </a:spcBef>
              <a:defRPr sz="1200" b="1" spc="-15">
                <a:solidFill>
                  <a:schemeClr val="lt1"/>
                </a:solidFill>
                <a:latin typeface="Calibri" panose="020F0502020204030204" pitchFamily="34" charset="0"/>
                <a:cs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9525" defTabSz="685783">
              <a:spcBef>
                <a:spcPts val="79"/>
              </a:spcBef>
              <a:defRPr/>
            </a:pPr>
            <a:r>
              <a:rPr lang="en-US" sz="1050" spc="-11">
                <a:solidFill>
                  <a:prstClr val="white"/>
                </a:solidFill>
              </a:rPr>
              <a:t>Employees                                                                                                              Key Customers</a:t>
            </a:r>
          </a:p>
        </p:txBody>
      </p:sp>
      <p:sp>
        <p:nvSpPr>
          <p:cNvPr id="5" name="Rectangle: Rounded Corners 26">
            <a:extLst>
              <a:ext uri="{FF2B5EF4-FFF2-40B4-BE49-F238E27FC236}">
                <a16:creationId xmlns:a16="http://schemas.microsoft.com/office/drawing/2014/main" id="{49CE8576-4B08-DDB1-5AC0-3C36AF80F7CD}"/>
              </a:ext>
            </a:extLst>
          </p:cNvPr>
          <p:cNvSpPr/>
          <p:nvPr/>
        </p:nvSpPr>
        <p:spPr>
          <a:xfrm>
            <a:off x="322075" y="4508671"/>
            <a:ext cx="459000" cy="468581"/>
          </a:xfrm>
          <a:prstGeom prst="roundRect">
            <a:avLst>
              <a:gd name="adj" fmla="val 10115"/>
            </a:avLst>
          </a:prstGeom>
          <a:solidFill>
            <a:schemeClr val="bg1"/>
          </a:solidFill>
          <a:ln w="19050" cap="flat" cmpd="sng" algn="ctr">
            <a:solidFill>
              <a:schemeClr val="accent1">
                <a:lumMod val="60000"/>
                <a:lumOff val="40000"/>
              </a:schemeClr>
            </a:solidFill>
            <a:prstDash val="solid"/>
          </a:ln>
          <a:effectLst/>
        </p:spPr>
        <p:txBody>
          <a:bodyPr spcFirstLastPara="0" vert="horz" wrap="square" lIns="42863" tIns="42863" rIns="42863" bIns="42863" numCol="1" spcCol="1270" anchor="t" anchorCtr="0">
            <a:noAutofit/>
          </a:bodyPr>
          <a:lstStyle/>
          <a:p>
            <a:pPr algn="ctr" defTabSz="500051">
              <a:spcBef>
                <a:spcPct val="0"/>
              </a:spcBef>
              <a:defRPr/>
            </a:pPr>
            <a:r>
              <a:rPr lang="en-IN" sz="750" b="1" kern="0">
                <a:solidFill>
                  <a:prstClr val="black"/>
                </a:solidFill>
                <a:latin typeface="Trebuchet MS"/>
                <a:cs typeface="Calibri" panose="020F0502020204030204" pitchFamily="34" charset="0"/>
              </a:rPr>
              <a:t>1400+</a:t>
            </a:r>
          </a:p>
          <a:p>
            <a:pPr algn="ctr" defTabSz="500051">
              <a:spcBef>
                <a:spcPct val="0"/>
              </a:spcBef>
              <a:defRPr/>
            </a:pPr>
            <a:r>
              <a:rPr lang="en-IN" sz="525" kern="0">
                <a:solidFill>
                  <a:prstClr val="black"/>
                </a:solidFill>
                <a:latin typeface="Trebuchet MS"/>
                <a:cs typeface="Calibri" panose="020F0502020204030204" pitchFamily="34" charset="0"/>
              </a:rPr>
              <a:t>Digital Networks </a:t>
            </a:r>
          </a:p>
        </p:txBody>
      </p:sp>
      <p:cxnSp>
        <p:nvCxnSpPr>
          <p:cNvPr id="17" name="Straight Connector 16">
            <a:extLst>
              <a:ext uri="{FF2B5EF4-FFF2-40B4-BE49-F238E27FC236}">
                <a16:creationId xmlns:a16="http://schemas.microsoft.com/office/drawing/2014/main" id="{31926F14-BC94-596E-E3F9-B3EBCA1CB9D7}"/>
              </a:ext>
            </a:extLst>
          </p:cNvPr>
          <p:cNvCxnSpPr>
            <a:cxnSpLocks/>
          </p:cNvCxnSpPr>
          <p:nvPr/>
        </p:nvCxnSpPr>
        <p:spPr>
          <a:xfrm>
            <a:off x="4572000" y="4508671"/>
            <a:ext cx="0" cy="495198"/>
          </a:xfrm>
          <a:prstGeom prst="line">
            <a:avLst/>
          </a:prstGeom>
          <a:ln>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18" name="Rectangle: Rounded Corners 26">
            <a:extLst>
              <a:ext uri="{FF2B5EF4-FFF2-40B4-BE49-F238E27FC236}">
                <a16:creationId xmlns:a16="http://schemas.microsoft.com/office/drawing/2014/main" id="{F6ECCC72-B834-8D9A-C23E-11195F8C35F9}"/>
              </a:ext>
            </a:extLst>
          </p:cNvPr>
          <p:cNvSpPr/>
          <p:nvPr/>
        </p:nvSpPr>
        <p:spPr>
          <a:xfrm>
            <a:off x="855891" y="4508671"/>
            <a:ext cx="459000" cy="468581"/>
          </a:xfrm>
          <a:prstGeom prst="roundRect">
            <a:avLst>
              <a:gd name="adj" fmla="val 10115"/>
            </a:avLst>
          </a:prstGeom>
          <a:solidFill>
            <a:schemeClr val="bg1"/>
          </a:solidFill>
          <a:ln w="19050" cap="flat" cmpd="sng" algn="ctr">
            <a:solidFill>
              <a:schemeClr val="accent1">
                <a:lumMod val="60000"/>
                <a:lumOff val="40000"/>
              </a:schemeClr>
            </a:solidFill>
            <a:prstDash val="solid"/>
          </a:ln>
          <a:effectLst/>
        </p:spPr>
        <p:txBody>
          <a:bodyPr spcFirstLastPara="0" vert="horz" wrap="square" lIns="42863" tIns="42863" rIns="42863" bIns="42863" numCol="1" spcCol="1270" anchor="t" anchorCtr="0">
            <a:noAutofit/>
          </a:bodyPr>
          <a:lstStyle/>
          <a:p>
            <a:pPr algn="ctr" defTabSz="500051">
              <a:spcBef>
                <a:spcPct val="0"/>
              </a:spcBef>
              <a:defRPr/>
            </a:pPr>
            <a:r>
              <a:rPr lang="en-IN" sz="750" b="1" kern="0">
                <a:solidFill>
                  <a:prstClr val="black"/>
                </a:solidFill>
                <a:latin typeface="Trebuchet MS"/>
                <a:cs typeface="Calibri" panose="020F0502020204030204" pitchFamily="34" charset="0"/>
              </a:rPr>
              <a:t>350+</a:t>
            </a:r>
          </a:p>
          <a:p>
            <a:pPr algn="ctr" defTabSz="500051">
              <a:spcBef>
                <a:spcPct val="0"/>
              </a:spcBef>
              <a:defRPr/>
            </a:pPr>
            <a:r>
              <a:rPr lang="en-IN" sz="525" kern="0">
                <a:solidFill>
                  <a:prstClr val="black"/>
                </a:solidFill>
                <a:latin typeface="Trebuchet MS"/>
                <a:cs typeface="Calibri" panose="020F0502020204030204" pitchFamily="34" charset="0"/>
              </a:rPr>
              <a:t>Managed Cloud</a:t>
            </a:r>
          </a:p>
        </p:txBody>
      </p:sp>
      <p:sp>
        <p:nvSpPr>
          <p:cNvPr id="19" name="Rectangle: Rounded Corners 26">
            <a:extLst>
              <a:ext uri="{FF2B5EF4-FFF2-40B4-BE49-F238E27FC236}">
                <a16:creationId xmlns:a16="http://schemas.microsoft.com/office/drawing/2014/main" id="{EA7BC1A3-78D8-5F41-6597-1F080276B0B5}"/>
              </a:ext>
            </a:extLst>
          </p:cNvPr>
          <p:cNvSpPr/>
          <p:nvPr/>
        </p:nvSpPr>
        <p:spPr>
          <a:xfrm>
            <a:off x="1389707" y="4508671"/>
            <a:ext cx="594000" cy="468581"/>
          </a:xfrm>
          <a:prstGeom prst="roundRect">
            <a:avLst>
              <a:gd name="adj" fmla="val 10115"/>
            </a:avLst>
          </a:prstGeom>
          <a:solidFill>
            <a:schemeClr val="bg1"/>
          </a:solidFill>
          <a:ln w="19050" cap="flat" cmpd="sng" algn="ctr">
            <a:solidFill>
              <a:schemeClr val="accent1">
                <a:lumMod val="60000"/>
                <a:lumOff val="40000"/>
              </a:schemeClr>
            </a:solidFill>
            <a:prstDash val="solid"/>
          </a:ln>
          <a:effectLst/>
        </p:spPr>
        <p:txBody>
          <a:bodyPr spcFirstLastPara="0" vert="horz" wrap="square" lIns="42863" tIns="42863" rIns="42863" bIns="42863" numCol="1" spcCol="1270" anchor="t" anchorCtr="0">
            <a:noAutofit/>
          </a:bodyPr>
          <a:lstStyle/>
          <a:p>
            <a:pPr algn="ctr" defTabSz="500051">
              <a:spcBef>
                <a:spcPct val="0"/>
              </a:spcBef>
              <a:defRPr/>
            </a:pPr>
            <a:r>
              <a:rPr lang="en-IN" sz="750" b="1" kern="0">
                <a:solidFill>
                  <a:prstClr val="black"/>
                </a:solidFill>
                <a:latin typeface="Trebuchet MS"/>
                <a:cs typeface="Calibri" panose="020F0502020204030204" pitchFamily="34" charset="0"/>
              </a:rPr>
              <a:t>400+</a:t>
            </a:r>
          </a:p>
          <a:p>
            <a:pPr algn="ctr" defTabSz="500051">
              <a:spcBef>
                <a:spcPct val="0"/>
              </a:spcBef>
              <a:defRPr/>
            </a:pPr>
            <a:r>
              <a:rPr lang="en-IN" sz="525" kern="0">
                <a:solidFill>
                  <a:prstClr val="black"/>
                </a:solidFill>
                <a:latin typeface="Trebuchet MS"/>
                <a:cs typeface="Calibri" panose="020F0502020204030204" pitchFamily="34" charset="0"/>
              </a:rPr>
              <a:t>Modern Apps + AI/ML</a:t>
            </a:r>
          </a:p>
        </p:txBody>
      </p:sp>
      <p:sp>
        <p:nvSpPr>
          <p:cNvPr id="20" name="Rectangle: Rounded Corners 26">
            <a:extLst>
              <a:ext uri="{FF2B5EF4-FFF2-40B4-BE49-F238E27FC236}">
                <a16:creationId xmlns:a16="http://schemas.microsoft.com/office/drawing/2014/main" id="{6556BFE3-7520-3BBD-2343-8CFD81160690}"/>
              </a:ext>
            </a:extLst>
          </p:cNvPr>
          <p:cNvSpPr/>
          <p:nvPr/>
        </p:nvSpPr>
        <p:spPr>
          <a:xfrm>
            <a:off x="2619339" y="4508671"/>
            <a:ext cx="459000" cy="468581"/>
          </a:xfrm>
          <a:prstGeom prst="roundRect">
            <a:avLst>
              <a:gd name="adj" fmla="val 10115"/>
            </a:avLst>
          </a:prstGeom>
          <a:solidFill>
            <a:schemeClr val="bg1"/>
          </a:solidFill>
          <a:ln w="19050" cap="flat" cmpd="sng" algn="ctr">
            <a:solidFill>
              <a:schemeClr val="accent1">
                <a:lumMod val="60000"/>
                <a:lumOff val="40000"/>
              </a:schemeClr>
            </a:solidFill>
            <a:prstDash val="solid"/>
          </a:ln>
          <a:effectLst/>
        </p:spPr>
        <p:txBody>
          <a:bodyPr spcFirstLastPara="0" vert="horz" wrap="square" lIns="42863" tIns="42863" rIns="42863" bIns="42863" numCol="1" spcCol="1270" anchor="t" anchorCtr="0">
            <a:noAutofit/>
          </a:bodyPr>
          <a:lstStyle/>
          <a:p>
            <a:pPr algn="ctr" defTabSz="500051">
              <a:spcBef>
                <a:spcPct val="0"/>
              </a:spcBef>
              <a:defRPr/>
            </a:pPr>
            <a:r>
              <a:rPr lang="en-IN" sz="750" b="1" kern="0">
                <a:solidFill>
                  <a:prstClr val="black"/>
                </a:solidFill>
                <a:latin typeface="Trebuchet MS"/>
                <a:cs typeface="Calibri" panose="020F0502020204030204" pitchFamily="34" charset="0"/>
              </a:rPr>
              <a:t>100+</a:t>
            </a:r>
          </a:p>
          <a:p>
            <a:pPr algn="ctr" defTabSz="500051">
              <a:spcBef>
                <a:spcPct val="0"/>
              </a:spcBef>
              <a:defRPr/>
            </a:pPr>
            <a:r>
              <a:rPr lang="en-IN" sz="525" kern="0">
                <a:solidFill>
                  <a:prstClr val="black"/>
                </a:solidFill>
                <a:latin typeface="Trebuchet MS"/>
                <a:cs typeface="Calibri" panose="020F0502020204030204" pitchFamily="34" charset="0"/>
              </a:rPr>
              <a:t>Cyber Security</a:t>
            </a:r>
          </a:p>
        </p:txBody>
      </p:sp>
      <p:sp>
        <p:nvSpPr>
          <p:cNvPr id="22" name="Rectangle: Rounded Corners 26">
            <a:extLst>
              <a:ext uri="{FF2B5EF4-FFF2-40B4-BE49-F238E27FC236}">
                <a16:creationId xmlns:a16="http://schemas.microsoft.com/office/drawing/2014/main" id="{E9794C36-D269-A4E9-8F5D-3196582A14A6}"/>
              </a:ext>
            </a:extLst>
          </p:cNvPr>
          <p:cNvSpPr/>
          <p:nvPr/>
        </p:nvSpPr>
        <p:spPr>
          <a:xfrm>
            <a:off x="2058523" y="4508671"/>
            <a:ext cx="486000" cy="468581"/>
          </a:xfrm>
          <a:prstGeom prst="roundRect">
            <a:avLst>
              <a:gd name="adj" fmla="val 10115"/>
            </a:avLst>
          </a:prstGeom>
          <a:solidFill>
            <a:schemeClr val="bg1"/>
          </a:solidFill>
          <a:ln w="19050" cap="flat" cmpd="sng" algn="ctr">
            <a:solidFill>
              <a:schemeClr val="accent1">
                <a:lumMod val="60000"/>
                <a:lumOff val="40000"/>
              </a:schemeClr>
            </a:solidFill>
            <a:prstDash val="solid"/>
          </a:ln>
          <a:effectLst/>
        </p:spPr>
        <p:txBody>
          <a:bodyPr spcFirstLastPara="0" vert="horz" wrap="square" lIns="42863" tIns="42863" rIns="42863" bIns="42863" numCol="1" spcCol="1270" anchor="t" anchorCtr="0">
            <a:noAutofit/>
          </a:bodyPr>
          <a:lstStyle/>
          <a:p>
            <a:pPr algn="ctr" defTabSz="500051">
              <a:spcBef>
                <a:spcPct val="0"/>
              </a:spcBef>
              <a:defRPr/>
            </a:pPr>
            <a:r>
              <a:rPr lang="en-IN" sz="750" b="1" kern="0">
                <a:solidFill>
                  <a:prstClr val="black"/>
                </a:solidFill>
                <a:latin typeface="Trebuchet MS"/>
                <a:cs typeface="Calibri" panose="020F0502020204030204" pitchFamily="34" charset="0"/>
              </a:rPr>
              <a:t>100+</a:t>
            </a:r>
          </a:p>
          <a:p>
            <a:pPr algn="ctr" defTabSz="500051">
              <a:spcBef>
                <a:spcPct val="0"/>
              </a:spcBef>
              <a:defRPr/>
            </a:pPr>
            <a:r>
              <a:rPr lang="en-IN" sz="525" kern="0">
                <a:solidFill>
                  <a:prstClr val="black"/>
                </a:solidFill>
                <a:latin typeface="Trebuchet MS"/>
                <a:cs typeface="Calibri" panose="020F0502020204030204" pitchFamily="34" charset="0"/>
              </a:rPr>
              <a:t>Platform Automation</a:t>
            </a:r>
          </a:p>
        </p:txBody>
      </p:sp>
      <p:sp>
        <p:nvSpPr>
          <p:cNvPr id="23" name="Rectangle: Rounded Corners 26">
            <a:extLst>
              <a:ext uri="{FF2B5EF4-FFF2-40B4-BE49-F238E27FC236}">
                <a16:creationId xmlns:a16="http://schemas.microsoft.com/office/drawing/2014/main" id="{A34C0418-8947-711C-B4EB-A373B6A3367F}"/>
              </a:ext>
            </a:extLst>
          </p:cNvPr>
          <p:cNvSpPr/>
          <p:nvPr/>
        </p:nvSpPr>
        <p:spPr>
          <a:xfrm>
            <a:off x="3153155" y="4508671"/>
            <a:ext cx="459000" cy="468581"/>
          </a:xfrm>
          <a:prstGeom prst="roundRect">
            <a:avLst>
              <a:gd name="adj" fmla="val 10115"/>
            </a:avLst>
          </a:prstGeom>
          <a:solidFill>
            <a:schemeClr val="bg1"/>
          </a:solidFill>
          <a:ln w="19050" cap="flat" cmpd="sng" algn="ctr">
            <a:solidFill>
              <a:schemeClr val="accent1">
                <a:lumMod val="60000"/>
                <a:lumOff val="40000"/>
              </a:schemeClr>
            </a:solidFill>
            <a:prstDash val="solid"/>
          </a:ln>
          <a:effectLst/>
        </p:spPr>
        <p:txBody>
          <a:bodyPr spcFirstLastPara="0" vert="horz" wrap="square" lIns="42863" tIns="42863" rIns="42863" bIns="42863" numCol="1" spcCol="1270" anchor="t" anchorCtr="0">
            <a:noAutofit/>
          </a:bodyPr>
          <a:lstStyle/>
          <a:p>
            <a:pPr algn="ctr" defTabSz="500051">
              <a:spcBef>
                <a:spcPct val="0"/>
              </a:spcBef>
              <a:defRPr/>
            </a:pPr>
            <a:r>
              <a:rPr lang="en-IN" sz="750" b="1" kern="0">
                <a:solidFill>
                  <a:prstClr val="black"/>
                </a:solidFill>
                <a:latin typeface="Trebuchet MS"/>
                <a:cs typeface="Calibri" panose="020F0502020204030204" pitchFamily="34" charset="0"/>
              </a:rPr>
              <a:t>100+</a:t>
            </a:r>
          </a:p>
          <a:p>
            <a:pPr algn="ctr" defTabSz="500051">
              <a:spcBef>
                <a:spcPct val="0"/>
              </a:spcBef>
              <a:defRPr/>
            </a:pPr>
            <a:r>
              <a:rPr lang="en-IN" sz="525" kern="0">
                <a:solidFill>
                  <a:prstClr val="black"/>
                </a:solidFill>
                <a:latin typeface="Trebuchet MS"/>
                <a:cs typeface="Calibri" panose="020F0502020204030204" pitchFamily="34" charset="0"/>
              </a:rPr>
              <a:t>Enterprise Apps</a:t>
            </a:r>
          </a:p>
        </p:txBody>
      </p:sp>
      <p:sp>
        <p:nvSpPr>
          <p:cNvPr id="24" name="Rectangle: Rounded Corners 23">
            <a:extLst>
              <a:ext uri="{FF2B5EF4-FFF2-40B4-BE49-F238E27FC236}">
                <a16:creationId xmlns:a16="http://schemas.microsoft.com/office/drawing/2014/main" id="{C3262F8A-423A-BD73-E686-0CA2E87F8196}"/>
              </a:ext>
            </a:extLst>
          </p:cNvPr>
          <p:cNvSpPr/>
          <p:nvPr/>
        </p:nvSpPr>
        <p:spPr>
          <a:xfrm>
            <a:off x="3686971" y="4508671"/>
            <a:ext cx="486000" cy="468581"/>
          </a:xfrm>
          <a:prstGeom prst="roundRect">
            <a:avLst>
              <a:gd name="adj" fmla="val 10115"/>
            </a:avLst>
          </a:prstGeom>
          <a:solidFill>
            <a:schemeClr val="bg1"/>
          </a:solidFill>
          <a:ln w="19050" cap="flat" cmpd="sng" algn="ctr">
            <a:solidFill>
              <a:schemeClr val="accent1">
                <a:lumMod val="60000"/>
                <a:lumOff val="40000"/>
              </a:schemeClr>
            </a:solidFill>
            <a:prstDash val="solid"/>
          </a:ln>
          <a:effectLst/>
        </p:spPr>
        <p:txBody>
          <a:bodyPr spcFirstLastPara="0" vert="horz" wrap="square" lIns="42863" tIns="42863" rIns="42863" bIns="42863" numCol="1" spcCol="1270" anchor="t" anchorCtr="0">
            <a:noAutofit/>
          </a:bodyPr>
          <a:lstStyle/>
          <a:p>
            <a:pPr algn="ctr" defTabSz="500051">
              <a:spcBef>
                <a:spcPct val="0"/>
              </a:spcBef>
              <a:defRPr/>
            </a:pPr>
            <a:r>
              <a:rPr lang="en-IN" sz="750" b="1" kern="0">
                <a:solidFill>
                  <a:prstClr val="black"/>
                </a:solidFill>
                <a:latin typeface="Trebuchet MS"/>
                <a:cs typeface="Calibri" panose="020F0502020204030204" pitchFamily="34" charset="0"/>
              </a:rPr>
              <a:t>500+</a:t>
            </a:r>
          </a:p>
          <a:p>
            <a:pPr algn="ctr" defTabSz="500051">
              <a:spcBef>
                <a:spcPct val="0"/>
              </a:spcBef>
              <a:defRPr/>
            </a:pPr>
            <a:r>
              <a:rPr lang="en-IN" sz="525" kern="0">
                <a:solidFill>
                  <a:prstClr val="black"/>
                </a:solidFill>
                <a:latin typeface="Trebuchet MS"/>
                <a:cs typeface="Calibri" panose="020F0502020204030204" pitchFamily="34" charset="0"/>
              </a:rPr>
              <a:t>Technology Integration</a:t>
            </a:r>
          </a:p>
        </p:txBody>
      </p:sp>
      <p:sp>
        <p:nvSpPr>
          <p:cNvPr id="25" name="Rectangle: Rounded Corners 59">
            <a:extLst>
              <a:ext uri="{FF2B5EF4-FFF2-40B4-BE49-F238E27FC236}">
                <a16:creationId xmlns:a16="http://schemas.microsoft.com/office/drawing/2014/main" id="{1D00FC55-B3D7-402B-902E-86441B3FB841}"/>
              </a:ext>
            </a:extLst>
          </p:cNvPr>
          <p:cNvSpPr/>
          <p:nvPr/>
        </p:nvSpPr>
        <p:spPr>
          <a:xfrm>
            <a:off x="4808603" y="4508671"/>
            <a:ext cx="952556" cy="468246"/>
          </a:xfrm>
          <a:prstGeom prst="roundRect">
            <a:avLst>
              <a:gd name="adj" fmla="val 13965"/>
            </a:avLst>
          </a:prstGeom>
          <a:solidFill>
            <a:schemeClr val="bg1"/>
          </a:solidFill>
          <a:ln w="19050" cap="flat" cmpd="sng" algn="ctr">
            <a:solidFill>
              <a:schemeClr val="accent6">
                <a:lumMod val="60000"/>
                <a:lumOff val="40000"/>
              </a:schemeClr>
            </a:solidFill>
            <a:prstDash val="solid"/>
          </a:ln>
          <a:effectLst/>
        </p:spPr>
        <p:txBody>
          <a:bodyPr spcFirstLastPara="0" vert="horz" wrap="square" lIns="42863" tIns="42863" rIns="42863" bIns="42863" numCol="1" spcCol="1270" anchor="ctr" anchorCtr="0">
            <a:noAutofit/>
          </a:bodyPr>
          <a:lstStyle/>
          <a:p>
            <a:pPr algn="ctr" defTabSz="500051">
              <a:spcBef>
                <a:spcPct val="0"/>
              </a:spcBef>
              <a:defRPr/>
            </a:pPr>
            <a:r>
              <a:rPr lang="en-US" sz="825" b="1">
                <a:solidFill>
                  <a:prstClr val="black"/>
                </a:solidFill>
                <a:latin typeface="Trebuchet MS"/>
                <a:cs typeface="Calibri" panose="020F0502020204030204" pitchFamily="34" charset="0"/>
              </a:rPr>
              <a:t>500+</a:t>
            </a:r>
          </a:p>
          <a:p>
            <a:pPr algn="ctr" defTabSz="500051">
              <a:spcBef>
                <a:spcPct val="0"/>
              </a:spcBef>
              <a:defRPr/>
            </a:pPr>
            <a:r>
              <a:rPr lang="en-US" sz="675">
                <a:solidFill>
                  <a:prstClr val="black"/>
                </a:solidFill>
                <a:latin typeface="Trebuchet MS"/>
                <a:cs typeface="Calibri" panose="020F0502020204030204" pitchFamily="34" charset="0"/>
              </a:rPr>
              <a:t>Cloud &amp; Security Clients</a:t>
            </a:r>
            <a:endParaRPr lang="en-IN" sz="675" kern="0" baseline="30000">
              <a:solidFill>
                <a:prstClr val="black"/>
              </a:solidFill>
              <a:latin typeface="Trebuchet MS"/>
              <a:cs typeface="Calibri" panose="020F0502020204030204" pitchFamily="34" charset="0"/>
            </a:endParaRPr>
          </a:p>
        </p:txBody>
      </p:sp>
      <p:sp>
        <p:nvSpPr>
          <p:cNvPr id="26" name="Rectangle: Rounded Corners 60">
            <a:extLst>
              <a:ext uri="{FF2B5EF4-FFF2-40B4-BE49-F238E27FC236}">
                <a16:creationId xmlns:a16="http://schemas.microsoft.com/office/drawing/2014/main" id="{99246120-D31A-852F-DF0C-5BA3D87713A6}"/>
              </a:ext>
            </a:extLst>
          </p:cNvPr>
          <p:cNvSpPr/>
          <p:nvPr/>
        </p:nvSpPr>
        <p:spPr>
          <a:xfrm>
            <a:off x="5835975" y="4508671"/>
            <a:ext cx="952556" cy="468246"/>
          </a:xfrm>
          <a:prstGeom prst="roundRect">
            <a:avLst>
              <a:gd name="adj" fmla="val 11753"/>
            </a:avLst>
          </a:prstGeom>
          <a:solidFill>
            <a:schemeClr val="bg1"/>
          </a:solidFill>
          <a:ln w="19050" cap="flat" cmpd="sng" algn="ctr">
            <a:solidFill>
              <a:schemeClr val="accent6">
                <a:lumMod val="60000"/>
                <a:lumOff val="40000"/>
              </a:schemeClr>
            </a:solidFill>
            <a:prstDash val="solid"/>
          </a:ln>
          <a:effectLst/>
        </p:spPr>
        <p:txBody>
          <a:bodyPr spcFirstLastPara="0" vert="horz" wrap="square" lIns="42863" tIns="42863" rIns="42863" bIns="42863" numCol="1" spcCol="1270" anchor="ctr" anchorCtr="0">
            <a:noAutofit/>
          </a:bodyPr>
          <a:lstStyle/>
          <a:p>
            <a:pPr algn="ctr" defTabSz="500051">
              <a:spcBef>
                <a:spcPct val="0"/>
              </a:spcBef>
              <a:defRPr/>
            </a:pPr>
            <a:r>
              <a:rPr lang="en-US" sz="825" b="1" kern="0">
                <a:solidFill>
                  <a:prstClr val="black"/>
                </a:solidFill>
                <a:latin typeface="Trebuchet MS"/>
                <a:cs typeface="Calibri" panose="020F0502020204030204" pitchFamily="34" charset="0"/>
              </a:rPr>
              <a:t>600+ </a:t>
            </a:r>
          </a:p>
          <a:p>
            <a:pPr algn="ctr" defTabSz="500051">
              <a:spcBef>
                <a:spcPct val="0"/>
              </a:spcBef>
              <a:defRPr/>
            </a:pPr>
            <a:r>
              <a:rPr lang="en-US" sz="675" kern="0">
                <a:solidFill>
                  <a:prstClr val="black"/>
                </a:solidFill>
                <a:latin typeface="Trebuchet MS"/>
                <a:cs typeface="Calibri" panose="020F0502020204030204" pitchFamily="34" charset="0"/>
              </a:rPr>
              <a:t>Data Center </a:t>
            </a:r>
            <a:br>
              <a:rPr lang="en-US" sz="675" kern="0">
                <a:solidFill>
                  <a:prstClr val="black"/>
                </a:solidFill>
                <a:latin typeface="Trebuchet MS"/>
                <a:cs typeface="Calibri" panose="020F0502020204030204" pitchFamily="34" charset="0"/>
              </a:rPr>
            </a:br>
            <a:r>
              <a:rPr lang="en-US" sz="675" kern="0">
                <a:solidFill>
                  <a:prstClr val="black"/>
                </a:solidFill>
                <a:latin typeface="Trebuchet MS"/>
                <a:cs typeface="Calibri" panose="020F0502020204030204" pitchFamily="34" charset="0"/>
              </a:rPr>
              <a:t>Clients</a:t>
            </a:r>
          </a:p>
        </p:txBody>
      </p:sp>
      <p:sp>
        <p:nvSpPr>
          <p:cNvPr id="28" name="Rectangle: Rounded Corners 26">
            <a:extLst>
              <a:ext uri="{FF2B5EF4-FFF2-40B4-BE49-F238E27FC236}">
                <a16:creationId xmlns:a16="http://schemas.microsoft.com/office/drawing/2014/main" id="{E506846A-F96A-1940-B809-FD7A81F3BD89}"/>
              </a:ext>
            </a:extLst>
          </p:cNvPr>
          <p:cNvSpPr/>
          <p:nvPr/>
        </p:nvSpPr>
        <p:spPr>
          <a:xfrm>
            <a:off x="7890720" y="4508671"/>
            <a:ext cx="952556" cy="468246"/>
          </a:xfrm>
          <a:prstGeom prst="roundRect">
            <a:avLst>
              <a:gd name="adj" fmla="val 13391"/>
            </a:avLst>
          </a:prstGeom>
          <a:solidFill>
            <a:schemeClr val="bg1"/>
          </a:solidFill>
          <a:ln w="19050" cap="flat" cmpd="sng" algn="ctr">
            <a:solidFill>
              <a:schemeClr val="accent6">
                <a:lumMod val="60000"/>
                <a:lumOff val="40000"/>
              </a:schemeClr>
            </a:solidFill>
            <a:prstDash val="solid"/>
          </a:ln>
          <a:effectLst/>
        </p:spPr>
        <p:txBody>
          <a:bodyPr spcFirstLastPara="0" vert="horz" wrap="square" lIns="42863" tIns="42863" rIns="42863" bIns="42863" numCol="1" spcCol="1270" anchor="ctr" anchorCtr="0">
            <a:noAutofit/>
          </a:bodyPr>
          <a:lstStyle/>
          <a:p>
            <a:pPr algn="ctr" defTabSz="500051">
              <a:spcBef>
                <a:spcPct val="0"/>
              </a:spcBef>
              <a:defRPr/>
            </a:pPr>
            <a:r>
              <a:rPr lang="en-IN" sz="825" b="1" kern="0">
                <a:solidFill>
                  <a:prstClr val="black"/>
                </a:solidFill>
                <a:latin typeface="Trebuchet MS"/>
                <a:cs typeface="Calibri" panose="020F0502020204030204" pitchFamily="34" charset="0"/>
              </a:rPr>
              <a:t>3000+</a:t>
            </a:r>
          </a:p>
          <a:p>
            <a:pPr algn="ctr" defTabSz="500051">
              <a:spcBef>
                <a:spcPct val="0"/>
              </a:spcBef>
              <a:defRPr/>
            </a:pPr>
            <a:r>
              <a:rPr lang="en-IN" sz="675" kern="0">
                <a:solidFill>
                  <a:prstClr val="black"/>
                </a:solidFill>
                <a:latin typeface="Trebuchet MS"/>
                <a:cs typeface="Calibri" panose="020F0502020204030204" pitchFamily="34" charset="0"/>
              </a:rPr>
              <a:t>Network Infra </a:t>
            </a:r>
          </a:p>
          <a:p>
            <a:pPr algn="ctr" defTabSz="500051">
              <a:spcBef>
                <a:spcPct val="0"/>
              </a:spcBef>
              <a:defRPr/>
            </a:pPr>
            <a:r>
              <a:rPr lang="en-IN" sz="675" kern="0">
                <a:solidFill>
                  <a:prstClr val="black"/>
                </a:solidFill>
                <a:latin typeface="Trebuchet MS"/>
                <a:cs typeface="Calibri" panose="020F0502020204030204" pitchFamily="34" charset="0"/>
              </a:rPr>
              <a:t>Clients </a:t>
            </a:r>
          </a:p>
        </p:txBody>
      </p:sp>
      <p:sp>
        <p:nvSpPr>
          <p:cNvPr id="29" name="Rectangle: Rounded Corners 25">
            <a:extLst>
              <a:ext uri="{FF2B5EF4-FFF2-40B4-BE49-F238E27FC236}">
                <a16:creationId xmlns:a16="http://schemas.microsoft.com/office/drawing/2014/main" id="{30B4A3BA-0282-DC13-9C45-3A74674D635B}"/>
              </a:ext>
            </a:extLst>
          </p:cNvPr>
          <p:cNvSpPr/>
          <p:nvPr/>
        </p:nvSpPr>
        <p:spPr>
          <a:xfrm>
            <a:off x="6863347" y="4508671"/>
            <a:ext cx="952556" cy="468246"/>
          </a:xfrm>
          <a:prstGeom prst="roundRect">
            <a:avLst>
              <a:gd name="adj" fmla="val 11753"/>
            </a:avLst>
          </a:prstGeom>
          <a:solidFill>
            <a:schemeClr val="bg1"/>
          </a:solidFill>
          <a:ln w="19050" cap="flat" cmpd="sng" algn="ctr">
            <a:solidFill>
              <a:schemeClr val="accent6">
                <a:lumMod val="60000"/>
                <a:lumOff val="40000"/>
              </a:schemeClr>
            </a:solidFill>
            <a:prstDash val="solid"/>
          </a:ln>
          <a:effectLst/>
        </p:spPr>
        <p:txBody>
          <a:bodyPr spcFirstLastPara="0" vert="horz" wrap="square" lIns="42863" tIns="42863" rIns="42863" bIns="42863" numCol="1" spcCol="1270" anchor="ctr" anchorCtr="0">
            <a:noAutofit/>
          </a:bodyPr>
          <a:lstStyle/>
          <a:p>
            <a:pPr algn="ctr" defTabSz="500051">
              <a:spcBef>
                <a:spcPct val="0"/>
              </a:spcBef>
              <a:defRPr/>
            </a:pPr>
            <a:r>
              <a:rPr lang="en-US" sz="825" b="1" kern="0">
                <a:solidFill>
                  <a:prstClr val="black"/>
                </a:solidFill>
                <a:latin typeface="Trebuchet MS"/>
                <a:cs typeface="Calibri" panose="020F0502020204030204" pitchFamily="34" charset="0"/>
              </a:rPr>
              <a:t>700+</a:t>
            </a:r>
          </a:p>
          <a:p>
            <a:pPr algn="ctr" defTabSz="500051">
              <a:spcBef>
                <a:spcPct val="0"/>
              </a:spcBef>
              <a:defRPr/>
            </a:pPr>
            <a:r>
              <a:rPr lang="en-US" sz="675" kern="0">
                <a:solidFill>
                  <a:prstClr val="black"/>
                </a:solidFill>
                <a:latin typeface="Trebuchet MS"/>
                <a:cs typeface="Calibri" panose="020F0502020204030204" pitchFamily="34" charset="0"/>
              </a:rPr>
              <a:t>Managed Network Clients</a:t>
            </a:r>
            <a:endParaRPr lang="en-IN" sz="675" kern="0">
              <a:solidFill>
                <a:prstClr val="black"/>
              </a:solidFill>
              <a:latin typeface="Trebuchet MS"/>
              <a:cs typeface="Calibri" panose="020F0502020204030204" pitchFamily="34" charset="0"/>
            </a:endParaRPr>
          </a:p>
        </p:txBody>
      </p:sp>
      <p:sp>
        <p:nvSpPr>
          <p:cNvPr id="31" name="Rectangle: Rounded Corners 30">
            <a:extLst>
              <a:ext uri="{FF2B5EF4-FFF2-40B4-BE49-F238E27FC236}">
                <a16:creationId xmlns:a16="http://schemas.microsoft.com/office/drawing/2014/main" id="{41761538-FD1E-5AEE-A005-AD0001F618DE}"/>
              </a:ext>
            </a:extLst>
          </p:cNvPr>
          <p:cNvSpPr/>
          <p:nvPr/>
        </p:nvSpPr>
        <p:spPr>
          <a:xfrm>
            <a:off x="4247787" y="4508671"/>
            <a:ext cx="486000" cy="468581"/>
          </a:xfrm>
          <a:prstGeom prst="roundRect">
            <a:avLst>
              <a:gd name="adj" fmla="val 10115"/>
            </a:avLst>
          </a:prstGeom>
          <a:solidFill>
            <a:schemeClr val="bg1"/>
          </a:solidFill>
          <a:ln w="19050" cap="flat" cmpd="sng" algn="ctr">
            <a:solidFill>
              <a:schemeClr val="accent1">
                <a:lumMod val="60000"/>
                <a:lumOff val="40000"/>
              </a:schemeClr>
            </a:solidFill>
            <a:prstDash val="solid"/>
          </a:ln>
          <a:effectLst/>
        </p:spPr>
        <p:txBody>
          <a:bodyPr spcFirstLastPara="0" vert="horz" wrap="square" lIns="42863" tIns="42863" rIns="42863" bIns="42863" numCol="1" spcCol="1270" anchor="t" anchorCtr="0">
            <a:noAutofit/>
          </a:bodyPr>
          <a:lstStyle/>
          <a:p>
            <a:pPr algn="ctr" defTabSz="500051">
              <a:spcBef>
                <a:spcPct val="0"/>
              </a:spcBef>
              <a:defRPr/>
            </a:pPr>
            <a:r>
              <a:rPr lang="en-IN" sz="750" b="1" kern="0">
                <a:solidFill>
                  <a:prstClr val="black"/>
                </a:solidFill>
                <a:latin typeface="Trebuchet MS"/>
                <a:cs typeface="Calibri" panose="020F0502020204030204" pitchFamily="34" charset="0"/>
              </a:rPr>
              <a:t>400+</a:t>
            </a:r>
          </a:p>
          <a:p>
            <a:pPr algn="ctr" defTabSz="500051">
              <a:spcBef>
                <a:spcPct val="0"/>
              </a:spcBef>
              <a:defRPr/>
            </a:pPr>
            <a:r>
              <a:rPr lang="en-IN" sz="525" kern="0">
                <a:solidFill>
                  <a:prstClr val="black"/>
                </a:solidFill>
                <a:latin typeface="Trebuchet MS"/>
                <a:cs typeface="Calibri" panose="020F0502020204030204" pitchFamily="34" charset="0"/>
              </a:rPr>
              <a:t>GTM Specialists </a:t>
            </a:r>
          </a:p>
        </p:txBody>
      </p:sp>
      <p:cxnSp>
        <p:nvCxnSpPr>
          <p:cNvPr id="32" name="Straight Connector 31">
            <a:extLst>
              <a:ext uri="{FF2B5EF4-FFF2-40B4-BE49-F238E27FC236}">
                <a16:creationId xmlns:a16="http://schemas.microsoft.com/office/drawing/2014/main" id="{F775B9A6-6781-2190-6AAA-96174697FB46}"/>
              </a:ext>
            </a:extLst>
          </p:cNvPr>
          <p:cNvCxnSpPr>
            <a:cxnSpLocks/>
          </p:cNvCxnSpPr>
          <p:nvPr/>
        </p:nvCxnSpPr>
        <p:spPr>
          <a:xfrm>
            <a:off x="4775241" y="4263757"/>
            <a:ext cx="0" cy="740112"/>
          </a:xfrm>
          <a:prstGeom prst="line">
            <a:avLst/>
          </a:prstGeom>
          <a:ln w="6350">
            <a:solidFill>
              <a:schemeClr val="accent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153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E410C897-4A89-C1A1-F5F3-6B83F90A2987}"/>
              </a:ext>
            </a:extLst>
          </p:cNvPr>
          <p:cNvSpPr/>
          <p:nvPr/>
        </p:nvSpPr>
        <p:spPr>
          <a:xfrm>
            <a:off x="465342" y="1551515"/>
            <a:ext cx="1088077" cy="956537"/>
          </a:xfrm>
          <a:prstGeom prst="rect">
            <a:avLst/>
          </a:prstGeom>
          <a:solidFill>
            <a:schemeClr val="tx2">
              <a:lumMod val="75000"/>
            </a:scheme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1" name="Rectangle 40">
            <a:extLst>
              <a:ext uri="{FF2B5EF4-FFF2-40B4-BE49-F238E27FC236}">
                <a16:creationId xmlns:a16="http://schemas.microsoft.com/office/drawing/2014/main" id="{0AB163A9-580A-4C09-8CF8-99016E5AD775}"/>
              </a:ext>
            </a:extLst>
          </p:cNvPr>
          <p:cNvSpPr/>
          <p:nvPr/>
        </p:nvSpPr>
        <p:spPr>
          <a:xfrm>
            <a:off x="465342" y="2963337"/>
            <a:ext cx="1088077" cy="540000"/>
          </a:xfrm>
          <a:prstGeom prst="rect">
            <a:avLst/>
          </a:prstGeom>
          <a:solidFill>
            <a:schemeClr val="accent1">
              <a:lumMod val="75000"/>
            </a:scheme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3" name="Rectangle 42">
            <a:extLst>
              <a:ext uri="{FF2B5EF4-FFF2-40B4-BE49-F238E27FC236}">
                <a16:creationId xmlns:a16="http://schemas.microsoft.com/office/drawing/2014/main" id="{49BA344B-A2B2-79E1-28BA-F4D0788AB8DA}"/>
              </a:ext>
            </a:extLst>
          </p:cNvPr>
          <p:cNvSpPr/>
          <p:nvPr/>
        </p:nvSpPr>
        <p:spPr>
          <a:xfrm>
            <a:off x="465342" y="3628957"/>
            <a:ext cx="1088077" cy="540000"/>
          </a:xfrm>
          <a:prstGeom prst="rect">
            <a:avLst/>
          </a:prstGeom>
          <a:solidFill>
            <a:schemeClr val="tx2">
              <a:lumMod val="75000"/>
            </a:scheme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4" name="Rectangle 43">
            <a:extLst>
              <a:ext uri="{FF2B5EF4-FFF2-40B4-BE49-F238E27FC236}">
                <a16:creationId xmlns:a16="http://schemas.microsoft.com/office/drawing/2014/main" id="{5818FCA8-1C4F-A4DA-C7D0-10A929D32CDE}"/>
              </a:ext>
            </a:extLst>
          </p:cNvPr>
          <p:cNvSpPr/>
          <p:nvPr/>
        </p:nvSpPr>
        <p:spPr>
          <a:xfrm>
            <a:off x="465342" y="4261717"/>
            <a:ext cx="1088077" cy="540000"/>
          </a:xfrm>
          <a:prstGeom prst="rect">
            <a:avLst/>
          </a:prstGeom>
          <a:solidFill>
            <a:schemeClr val="accent1">
              <a:lumMod val="75000"/>
            </a:scheme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1">
            <a:extLst>
              <a:ext uri="{FF2B5EF4-FFF2-40B4-BE49-F238E27FC236}">
                <a16:creationId xmlns:a16="http://schemas.microsoft.com/office/drawing/2014/main" id="{4D86D621-0C74-4AAF-F51C-17044DC37789}"/>
              </a:ext>
            </a:extLst>
          </p:cNvPr>
          <p:cNvSpPr>
            <a:spLocks noGrp="1"/>
          </p:cNvSpPr>
          <p:nvPr>
            <p:ph type="title"/>
          </p:nvPr>
        </p:nvSpPr>
        <p:spPr>
          <a:xfrm>
            <a:off x="324000" y="211574"/>
            <a:ext cx="8496150" cy="415490"/>
          </a:xfrm>
        </p:spPr>
        <p:txBody>
          <a:bodyPr/>
          <a:lstStyle/>
          <a:p>
            <a:r>
              <a:rPr lang="en-US"/>
              <a:t>Empowering digital India</a:t>
            </a:r>
            <a:endParaRPr lang="en-IN"/>
          </a:p>
        </p:txBody>
      </p:sp>
      <p:sp>
        <p:nvSpPr>
          <p:cNvPr id="3" name="TextBox 2">
            <a:extLst>
              <a:ext uri="{FF2B5EF4-FFF2-40B4-BE49-F238E27FC236}">
                <a16:creationId xmlns:a16="http://schemas.microsoft.com/office/drawing/2014/main" id="{37716386-CA3B-760F-D222-E780AD439A84}"/>
              </a:ext>
            </a:extLst>
          </p:cNvPr>
          <p:cNvSpPr txBox="1"/>
          <p:nvPr/>
        </p:nvSpPr>
        <p:spPr>
          <a:xfrm>
            <a:off x="1690490" y="1222328"/>
            <a:ext cx="436218" cy="255389"/>
          </a:xfrm>
          <a:prstGeom prst="roundRect">
            <a:avLst/>
          </a:prstGeom>
          <a:solidFill>
            <a:schemeClr val="tx2"/>
          </a:solidFill>
        </p:spPr>
        <p:txBody>
          <a:bodyPr wrap="none"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Trebuchet MS"/>
                <a:ea typeface="+mn-ea"/>
                <a:cs typeface="+mn-cs"/>
              </a:rPr>
              <a:t>B</a:t>
            </a:r>
            <a:r>
              <a:rPr kumimoji="0" lang="en-IN" sz="900" b="1" i="0" u="none" strike="noStrike" kern="1200" cap="none" spc="0" normalizeH="0" baseline="0" noProof="0">
                <a:ln>
                  <a:noFill/>
                </a:ln>
                <a:solidFill>
                  <a:prstClr val="white"/>
                </a:solidFill>
                <a:effectLst/>
                <a:uLnTx/>
                <a:uFillTx/>
                <a:latin typeface="Trebuchet MS"/>
                <a:ea typeface="+mn-ea"/>
                <a:cs typeface="+mn-cs"/>
              </a:rPr>
              <a:t>FSI</a:t>
            </a:r>
          </a:p>
        </p:txBody>
      </p:sp>
      <p:sp>
        <p:nvSpPr>
          <p:cNvPr id="5" name="TextBox 4">
            <a:extLst>
              <a:ext uri="{FF2B5EF4-FFF2-40B4-BE49-F238E27FC236}">
                <a16:creationId xmlns:a16="http://schemas.microsoft.com/office/drawing/2014/main" id="{D47899C0-679E-F930-AB26-9A2F83ACD145}"/>
              </a:ext>
            </a:extLst>
          </p:cNvPr>
          <p:cNvSpPr txBox="1"/>
          <p:nvPr/>
        </p:nvSpPr>
        <p:spPr>
          <a:xfrm>
            <a:off x="2314911" y="1222328"/>
            <a:ext cx="1013413" cy="255389"/>
          </a:xfrm>
          <a:prstGeom prst="roundRect">
            <a:avLst/>
          </a:prstGeom>
          <a:solidFill>
            <a:schemeClr val="tx2"/>
          </a:solidFill>
        </p:spPr>
        <p:txBody>
          <a:bodyPr wrap="none"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Trebuchet MS"/>
                <a:ea typeface="+mn-ea"/>
                <a:cs typeface="+mn-cs"/>
              </a:rPr>
              <a:t>Manufacturing </a:t>
            </a:r>
            <a:endParaRPr kumimoji="0" lang="en-IN" sz="900" b="1" i="0" u="none" strike="noStrike" kern="1200" cap="none" spc="0" normalizeH="0" baseline="0" noProof="0">
              <a:ln>
                <a:noFill/>
              </a:ln>
              <a:solidFill>
                <a:prstClr val="white"/>
              </a:solidFill>
              <a:effectLst/>
              <a:uLnTx/>
              <a:uFillTx/>
              <a:latin typeface="Trebuchet MS"/>
              <a:ea typeface="+mn-ea"/>
              <a:cs typeface="+mn-cs"/>
            </a:endParaRPr>
          </a:p>
        </p:txBody>
      </p:sp>
      <p:sp>
        <p:nvSpPr>
          <p:cNvPr id="6" name="TextBox 5">
            <a:extLst>
              <a:ext uri="{FF2B5EF4-FFF2-40B4-BE49-F238E27FC236}">
                <a16:creationId xmlns:a16="http://schemas.microsoft.com/office/drawing/2014/main" id="{AEEFEE76-70BB-F99E-6E41-B5E7E3D69607}"/>
              </a:ext>
            </a:extLst>
          </p:cNvPr>
          <p:cNvSpPr txBox="1"/>
          <p:nvPr/>
        </p:nvSpPr>
        <p:spPr>
          <a:xfrm>
            <a:off x="5144109" y="1222328"/>
            <a:ext cx="833333" cy="255389"/>
          </a:xfrm>
          <a:prstGeom prst="roundRect">
            <a:avLst/>
          </a:prstGeom>
          <a:solidFill>
            <a:schemeClr val="tx2"/>
          </a:solidFill>
        </p:spPr>
        <p:txBody>
          <a:bodyPr wrap="none"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Trebuchet MS"/>
                <a:ea typeface="+mn-ea"/>
                <a:cs typeface="+mn-cs"/>
              </a:rPr>
              <a:t>Healthcare </a:t>
            </a:r>
            <a:endParaRPr kumimoji="0" lang="en-IN" sz="900" b="1" i="0" u="none" strike="noStrike" kern="1200" cap="none" spc="0" normalizeH="0" baseline="0" noProof="0">
              <a:ln>
                <a:noFill/>
              </a:ln>
              <a:solidFill>
                <a:prstClr val="white"/>
              </a:solidFill>
              <a:effectLst/>
              <a:uLnTx/>
              <a:uFillTx/>
              <a:latin typeface="Trebuchet MS"/>
              <a:ea typeface="+mn-ea"/>
              <a:cs typeface="+mn-cs"/>
            </a:endParaRPr>
          </a:p>
        </p:txBody>
      </p:sp>
      <p:sp>
        <p:nvSpPr>
          <p:cNvPr id="7" name="TextBox 6">
            <a:extLst>
              <a:ext uri="{FF2B5EF4-FFF2-40B4-BE49-F238E27FC236}">
                <a16:creationId xmlns:a16="http://schemas.microsoft.com/office/drawing/2014/main" id="{0C3E1B39-092C-BE59-CB3F-1457CC1F793B}"/>
              </a:ext>
            </a:extLst>
          </p:cNvPr>
          <p:cNvSpPr txBox="1"/>
          <p:nvPr/>
        </p:nvSpPr>
        <p:spPr>
          <a:xfrm>
            <a:off x="6165645" y="1222328"/>
            <a:ext cx="742611" cy="255389"/>
          </a:xfrm>
          <a:prstGeom prst="roundRect">
            <a:avLst/>
          </a:prstGeom>
          <a:solidFill>
            <a:schemeClr val="tx2"/>
          </a:solidFill>
        </p:spPr>
        <p:txBody>
          <a:bodyPr wrap="none"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Trebuchet MS"/>
                <a:ea typeface="+mn-ea"/>
                <a:cs typeface="+mn-cs"/>
              </a:rPr>
              <a:t>Education</a:t>
            </a:r>
            <a:endParaRPr kumimoji="0" lang="en-IN" sz="900" b="1" i="0" u="none" strike="noStrike" kern="1200" cap="none" spc="0" normalizeH="0" baseline="0" noProof="0">
              <a:ln>
                <a:noFill/>
              </a:ln>
              <a:solidFill>
                <a:prstClr val="white"/>
              </a:solidFill>
              <a:effectLst/>
              <a:uLnTx/>
              <a:uFillTx/>
              <a:latin typeface="Trebuchet MS"/>
              <a:ea typeface="+mn-ea"/>
              <a:cs typeface="+mn-cs"/>
            </a:endParaRPr>
          </a:p>
        </p:txBody>
      </p:sp>
      <p:sp>
        <p:nvSpPr>
          <p:cNvPr id="8" name="TextBox 7">
            <a:extLst>
              <a:ext uri="{FF2B5EF4-FFF2-40B4-BE49-F238E27FC236}">
                <a16:creationId xmlns:a16="http://schemas.microsoft.com/office/drawing/2014/main" id="{275923E9-9D46-B1F8-7EF7-65ECECDFE590}"/>
              </a:ext>
            </a:extLst>
          </p:cNvPr>
          <p:cNvSpPr txBox="1"/>
          <p:nvPr/>
        </p:nvSpPr>
        <p:spPr>
          <a:xfrm>
            <a:off x="7096459" y="1222328"/>
            <a:ext cx="554784" cy="255389"/>
          </a:xfrm>
          <a:prstGeom prst="roundRect">
            <a:avLst/>
          </a:prstGeom>
          <a:solidFill>
            <a:schemeClr val="tx2"/>
          </a:solidFill>
        </p:spPr>
        <p:txBody>
          <a:bodyPr wrap="none"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Trebuchet MS"/>
                <a:ea typeface="+mn-ea"/>
                <a:cs typeface="+mn-cs"/>
              </a:rPr>
              <a:t>Media </a:t>
            </a:r>
            <a:endParaRPr kumimoji="0" lang="en-IN" sz="900" b="1" i="0" u="none" strike="noStrike" kern="1200" cap="none" spc="0" normalizeH="0" baseline="0" noProof="0">
              <a:ln>
                <a:noFill/>
              </a:ln>
              <a:solidFill>
                <a:prstClr val="white"/>
              </a:solidFill>
              <a:effectLst/>
              <a:uLnTx/>
              <a:uFillTx/>
              <a:latin typeface="Trebuchet MS"/>
              <a:ea typeface="+mn-ea"/>
              <a:cs typeface="+mn-cs"/>
            </a:endParaRPr>
          </a:p>
        </p:txBody>
      </p:sp>
      <p:sp>
        <p:nvSpPr>
          <p:cNvPr id="10" name="TextBox 9">
            <a:extLst>
              <a:ext uri="{FF2B5EF4-FFF2-40B4-BE49-F238E27FC236}">
                <a16:creationId xmlns:a16="http://schemas.microsoft.com/office/drawing/2014/main" id="{B2EA30B7-5F8D-C126-9497-4F135AAE9D65}"/>
              </a:ext>
            </a:extLst>
          </p:cNvPr>
          <p:cNvSpPr txBox="1"/>
          <p:nvPr/>
        </p:nvSpPr>
        <p:spPr>
          <a:xfrm>
            <a:off x="3224096" y="3637924"/>
            <a:ext cx="1980000" cy="540000"/>
          </a:xfrm>
          <a:prstGeom prst="rect">
            <a:avLst/>
          </a:prstGeom>
          <a:solidFill>
            <a:schemeClr val="accent5">
              <a:lumMod val="40000"/>
              <a:lumOff val="60000"/>
            </a:schemeClr>
          </a:solidFill>
        </p:spPr>
        <p:txBody>
          <a:bodyPr wrap="square"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effectLst/>
                <a:uLnTx/>
                <a:uFillTx/>
                <a:latin typeface="Trebuchet MS"/>
                <a:ea typeface="+mn-ea"/>
                <a:cs typeface="+mn-cs"/>
              </a:rPr>
              <a:t>CLOUDINFINIT</a:t>
            </a:r>
            <a:r>
              <a:rPr kumimoji="0" lang="en-US" sz="900" b="1" i="0" u="none" strike="noStrike" kern="1200" cap="none" spc="0" normalizeH="0" baseline="30000" noProof="0">
                <a:ln>
                  <a:noFill/>
                </a:ln>
                <a:solidFill>
                  <a:srgbClr val="0070C0"/>
                </a:solidFill>
                <a:effectLst/>
                <a:uLnTx/>
                <a:uFillTx/>
                <a:latin typeface="Trebuchet MS"/>
                <a:ea typeface="+mn-ea"/>
                <a:cs typeface="+mn-cs"/>
              </a:rPr>
              <a:t>+AI</a:t>
            </a:r>
            <a:r>
              <a:rPr kumimoji="0" lang="en-US" sz="900" b="1" i="0" u="none" strike="noStrike" kern="1200" cap="none" spc="0" normalizeH="0" baseline="0" noProof="0">
                <a:ln>
                  <a:noFill/>
                </a:ln>
                <a:effectLst/>
                <a:uLnTx/>
                <a:uFillTx/>
                <a:latin typeface="Trebuchet MS"/>
                <a:ea typeface="+mn-ea"/>
                <a:cs typeface="+mn-cs"/>
              </a:rPr>
              <a:t> Platform</a:t>
            </a:r>
          </a:p>
          <a:p>
            <a:pPr marL="0" marR="0" lvl="0" indent="0" algn="ctr" defTabSz="685766" rtl="0" eaLnBrk="1" fontAlgn="auto" latinLnBrk="0" hangingPunct="1">
              <a:lnSpc>
                <a:spcPct val="100000"/>
              </a:lnSpc>
              <a:spcBef>
                <a:spcPts val="0"/>
              </a:spcBef>
              <a:spcAft>
                <a:spcPts val="0"/>
              </a:spcAft>
              <a:buClrTx/>
              <a:buSzTx/>
              <a:buFontTx/>
              <a:buNone/>
              <a:tabLst/>
              <a:defRPr/>
            </a:pPr>
            <a:r>
              <a:rPr lang="en-US" sz="900">
                <a:latin typeface="Trebuchet MS"/>
              </a:rPr>
              <a:t>GPU</a:t>
            </a:r>
            <a:r>
              <a:rPr kumimoji="0" lang="en-US" sz="900" i="0" u="none" strike="noStrike" kern="1200" cap="none" spc="0" normalizeH="0" baseline="0" noProof="0">
                <a:ln>
                  <a:noFill/>
                </a:ln>
                <a:effectLst/>
                <a:uLnTx/>
                <a:uFillTx/>
                <a:latin typeface="Trebuchet MS"/>
                <a:ea typeface="+mn-ea"/>
                <a:cs typeface="+mn-cs"/>
              </a:rPr>
              <a:t> Cloud</a:t>
            </a:r>
            <a:r>
              <a:rPr kumimoji="0" lang="en-US" sz="900" b="1" i="0" u="none" strike="noStrike" kern="1200" cap="none" spc="0" normalizeH="0" baseline="0" noProof="0">
                <a:ln>
                  <a:noFill/>
                </a:ln>
                <a:effectLst/>
                <a:uLnTx/>
                <a:uFillTx/>
                <a:latin typeface="Trebuchet MS"/>
                <a:ea typeface="+mn-ea"/>
                <a:cs typeface="+mn-cs"/>
              </a:rPr>
              <a:t> </a:t>
            </a:r>
            <a:r>
              <a:rPr kumimoji="0" lang="en-US" sz="800" b="0" i="0" u="none" strike="noStrike" kern="1200" cap="none" spc="0" normalizeH="0" baseline="0" noProof="0">
                <a:ln>
                  <a:noFill/>
                </a:ln>
                <a:effectLst/>
                <a:uLnTx/>
                <a:uFillTx/>
                <a:latin typeface="Trebuchet MS"/>
                <a:ea typeface="+mn-ea"/>
                <a:cs typeface="+mn-cs"/>
              </a:rPr>
              <a:t> </a:t>
            </a:r>
            <a:endParaRPr kumimoji="0" lang="en-IN" sz="800" b="0" i="0" u="none" strike="noStrike" kern="1200" cap="none" spc="0" normalizeH="0" baseline="0" noProof="0">
              <a:ln>
                <a:noFill/>
              </a:ln>
              <a:effectLst/>
              <a:uLnTx/>
              <a:uFillTx/>
              <a:latin typeface="Trebuchet MS"/>
              <a:ea typeface="+mn-ea"/>
              <a:cs typeface="+mn-cs"/>
            </a:endParaRPr>
          </a:p>
        </p:txBody>
      </p:sp>
      <p:sp>
        <p:nvSpPr>
          <p:cNvPr id="11" name="TextBox 10">
            <a:extLst>
              <a:ext uri="{FF2B5EF4-FFF2-40B4-BE49-F238E27FC236}">
                <a16:creationId xmlns:a16="http://schemas.microsoft.com/office/drawing/2014/main" id="{0E56269A-5CA6-3652-F8A0-83E91A2A5D31}"/>
              </a:ext>
            </a:extLst>
          </p:cNvPr>
          <p:cNvSpPr txBox="1"/>
          <p:nvPr/>
        </p:nvSpPr>
        <p:spPr>
          <a:xfrm>
            <a:off x="1627486" y="4268777"/>
            <a:ext cx="6954698" cy="540000"/>
          </a:xfrm>
          <a:prstGeom prst="rect">
            <a:avLst/>
          </a:prstGeom>
          <a:solidFill>
            <a:srgbClr val="FFC000"/>
          </a:solidFill>
        </p:spPr>
        <p:txBody>
          <a:bodyPr wrap="square" lIns="91440" tIns="45720" rIns="91440" bIns="45720"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Trebuchet MS"/>
                <a:ea typeface="+mn-ea"/>
                <a:cs typeface="+mn-cs"/>
              </a:rPr>
              <a:t>Network &amp; Data Center Infrastructure</a:t>
            </a:r>
          </a:p>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Trebuchet MS"/>
                <a:ea typeface="+mn-ea"/>
                <a:cs typeface="+mn-cs"/>
              </a:rPr>
              <a:t>Hyper Reach, </a:t>
            </a:r>
            <a:r>
              <a:rPr kumimoji="0" lang="en-US" sz="800" b="0" i="0" u="none" strike="noStrike" kern="1200" cap="none" spc="0" normalizeH="0" baseline="0" noProof="0" err="1">
                <a:ln>
                  <a:noFill/>
                </a:ln>
                <a:solidFill>
                  <a:prstClr val="black"/>
                </a:solidFill>
                <a:effectLst/>
                <a:uLnTx/>
                <a:uFillTx/>
                <a:latin typeface="Trebuchet MS"/>
                <a:ea typeface="+mn-ea"/>
                <a:cs typeface="+mn-cs"/>
              </a:rPr>
              <a:t>Hyperconnect</a:t>
            </a:r>
            <a:r>
              <a:rPr kumimoji="0" lang="en-US" sz="800" b="0" i="0" u="none" strike="noStrike" kern="1200" cap="none" spc="0" normalizeH="0" baseline="0" noProof="0">
                <a:ln>
                  <a:noFill/>
                </a:ln>
                <a:solidFill>
                  <a:prstClr val="black"/>
                </a:solidFill>
                <a:effectLst/>
                <a:uLnTx/>
                <a:uFillTx/>
                <a:latin typeface="Trebuchet MS"/>
                <a:ea typeface="+mn-ea"/>
                <a:cs typeface="+mn-cs"/>
              </a:rPr>
              <a:t>, Edge Connect, Private 5G, On-Demand Bandwidth| RAS Design, Hyperscale, BTS, Green, AIOps, AI Ready DCs </a:t>
            </a:r>
            <a:endParaRPr kumimoji="0" lang="en-IN" sz="800" b="0" i="0" u="none" strike="noStrike" kern="1200" cap="none" spc="0" normalizeH="0" baseline="0" noProof="0">
              <a:ln>
                <a:noFill/>
              </a:ln>
              <a:solidFill>
                <a:prstClr val="black"/>
              </a:solidFill>
              <a:effectLst/>
              <a:uLnTx/>
              <a:uFillTx/>
              <a:latin typeface="Trebuchet MS"/>
              <a:ea typeface="+mn-ea"/>
              <a:cs typeface="+mn-cs"/>
            </a:endParaRPr>
          </a:p>
        </p:txBody>
      </p:sp>
      <p:sp>
        <p:nvSpPr>
          <p:cNvPr id="12" name="TextBox 11">
            <a:extLst>
              <a:ext uri="{FF2B5EF4-FFF2-40B4-BE49-F238E27FC236}">
                <a16:creationId xmlns:a16="http://schemas.microsoft.com/office/drawing/2014/main" id="{9EFBDA76-55D4-A5EE-D7D0-53224CA4271E}"/>
              </a:ext>
            </a:extLst>
          </p:cNvPr>
          <p:cNvSpPr txBox="1"/>
          <p:nvPr/>
        </p:nvSpPr>
        <p:spPr>
          <a:xfrm>
            <a:off x="5324115" y="3640367"/>
            <a:ext cx="1879373" cy="540000"/>
          </a:xfrm>
          <a:prstGeom prst="rect">
            <a:avLst/>
          </a:prstGeom>
          <a:solidFill>
            <a:schemeClr val="accent5">
              <a:lumMod val="40000"/>
              <a:lumOff val="60000"/>
            </a:schemeClr>
          </a:solidFill>
        </p:spPr>
        <p:txBody>
          <a:bodyPr wrap="square"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effectLst/>
                <a:uLnTx/>
                <a:uFillTx/>
                <a:latin typeface="Trebuchet MS"/>
                <a:ea typeface="+mn-ea"/>
                <a:cs typeface="+mn-cs"/>
              </a:rPr>
              <a:t>INFINITCMP</a:t>
            </a:r>
          </a:p>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effectLst/>
                <a:uLnTx/>
                <a:uFillTx/>
                <a:latin typeface="Trebuchet MS"/>
                <a:ea typeface="+mn-ea"/>
                <a:cs typeface="+mn-cs"/>
              </a:rPr>
              <a:t>Hybrid/Multi Cloud Services </a:t>
            </a:r>
            <a:endParaRPr kumimoji="0" lang="en-IN" sz="800" b="0" i="0" u="none" strike="noStrike" kern="1200" cap="none" spc="0" normalizeH="0" baseline="0" noProof="0">
              <a:ln>
                <a:noFill/>
              </a:ln>
              <a:effectLst/>
              <a:uLnTx/>
              <a:uFillTx/>
              <a:latin typeface="Trebuchet MS"/>
              <a:ea typeface="+mn-ea"/>
              <a:cs typeface="+mn-cs"/>
            </a:endParaRPr>
          </a:p>
        </p:txBody>
      </p:sp>
      <p:sp>
        <p:nvSpPr>
          <p:cNvPr id="13" name="TextBox 12">
            <a:extLst>
              <a:ext uri="{FF2B5EF4-FFF2-40B4-BE49-F238E27FC236}">
                <a16:creationId xmlns:a16="http://schemas.microsoft.com/office/drawing/2014/main" id="{79620587-A32C-44FA-EEF1-3F7F57DBCE40}"/>
              </a:ext>
            </a:extLst>
          </p:cNvPr>
          <p:cNvSpPr txBox="1"/>
          <p:nvPr/>
        </p:nvSpPr>
        <p:spPr>
          <a:xfrm>
            <a:off x="7325483" y="3633035"/>
            <a:ext cx="1260000" cy="540000"/>
          </a:xfrm>
          <a:prstGeom prst="rect">
            <a:avLst/>
          </a:prstGeom>
          <a:solidFill>
            <a:schemeClr val="accent5">
              <a:lumMod val="40000"/>
              <a:lumOff val="60000"/>
            </a:schemeClr>
          </a:solidFill>
        </p:spPr>
        <p:txBody>
          <a:bodyPr wrap="square"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effectLst/>
                <a:uLnTx/>
                <a:uFillTx/>
                <a:latin typeface="Trebuchet MS"/>
                <a:ea typeface="+mn-ea"/>
                <a:cs typeface="+mn-cs"/>
              </a:rPr>
              <a:t>INFINITSECURITY</a:t>
            </a:r>
          </a:p>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effectLst/>
                <a:uLnTx/>
                <a:uFillTx/>
                <a:latin typeface="Trebuchet MS"/>
                <a:ea typeface="+mn-ea"/>
                <a:cs typeface="+mn-cs"/>
              </a:rPr>
              <a:t>SOC, MSS, MDR, GRC    </a:t>
            </a:r>
            <a:endParaRPr kumimoji="0" lang="en-IN" sz="800" b="0" i="0" u="none" strike="noStrike" kern="1200" cap="none" spc="0" normalizeH="0" baseline="0" noProof="0">
              <a:ln>
                <a:noFill/>
              </a:ln>
              <a:effectLst/>
              <a:uLnTx/>
              <a:uFillTx/>
              <a:latin typeface="Trebuchet MS"/>
              <a:ea typeface="+mn-ea"/>
              <a:cs typeface="+mn-cs"/>
            </a:endParaRPr>
          </a:p>
        </p:txBody>
      </p:sp>
      <p:sp>
        <p:nvSpPr>
          <p:cNvPr id="14" name="TextBox 13">
            <a:extLst>
              <a:ext uri="{FF2B5EF4-FFF2-40B4-BE49-F238E27FC236}">
                <a16:creationId xmlns:a16="http://schemas.microsoft.com/office/drawing/2014/main" id="{9AAFB21F-8A18-B1B9-6B3D-F0BBA0236A40}"/>
              </a:ext>
            </a:extLst>
          </p:cNvPr>
          <p:cNvSpPr txBox="1"/>
          <p:nvPr/>
        </p:nvSpPr>
        <p:spPr>
          <a:xfrm rot="16200000">
            <a:off x="-1430879" y="2972562"/>
            <a:ext cx="3260800" cy="415498"/>
          </a:xfrm>
          <a:prstGeom prst="rect">
            <a:avLst/>
          </a:prstGeom>
          <a:solidFill>
            <a:srgbClr val="BED730"/>
          </a:solidFill>
        </p:spPr>
        <p:txBody>
          <a:bodyPr wrap="square"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Trebuchet MS"/>
                <a:ea typeface="+mn-ea"/>
                <a:cs typeface="+mn-cs"/>
              </a:rPr>
              <a:t>Managed Services </a:t>
            </a:r>
            <a:r>
              <a:rPr kumimoji="0" lang="en-US" sz="1200" b="0" i="0" u="none" strike="noStrike" kern="1200" cap="none" spc="0" normalizeH="0" baseline="0" noProof="0">
                <a:ln>
                  <a:noFill/>
                </a:ln>
                <a:solidFill>
                  <a:prstClr val="black"/>
                </a:solidFill>
                <a:effectLst/>
                <a:uLnTx/>
                <a:uFillTx/>
                <a:latin typeface="Trebuchet MS"/>
                <a:ea typeface="+mn-ea"/>
                <a:cs typeface="+mn-cs"/>
              </a:rPr>
              <a:t>across</a:t>
            </a:r>
            <a:r>
              <a:rPr kumimoji="0" lang="en-US" sz="1200" b="1" i="0" u="none" strike="noStrike" kern="1200" cap="none" spc="0" normalizeH="0" baseline="0" noProof="0">
                <a:ln>
                  <a:noFill/>
                </a:ln>
                <a:solidFill>
                  <a:prstClr val="black"/>
                </a:solidFill>
                <a:effectLst/>
                <a:uLnTx/>
                <a:uFillTx/>
                <a:latin typeface="Trebuchet MS"/>
                <a:ea typeface="+mn-ea"/>
                <a:cs typeface="+mn-cs"/>
              </a:rPr>
              <a:t> </a:t>
            </a:r>
            <a:endParaRPr kumimoji="0" lang="en-US" sz="1100" b="0" i="0" u="none" strike="noStrike" kern="1200" cap="none" spc="0" normalizeH="0" baseline="0" noProof="0">
              <a:ln>
                <a:noFill/>
              </a:ln>
              <a:solidFill>
                <a:prstClr val="black"/>
              </a:solidFill>
              <a:effectLst/>
              <a:uLnTx/>
              <a:uFillTx/>
              <a:latin typeface="Trebuchet MS"/>
              <a:ea typeface="+mn-ea"/>
              <a:cs typeface="+mn-cs"/>
            </a:endParaRPr>
          </a:p>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Trebuchet MS"/>
                <a:ea typeface="+mn-ea"/>
                <a:cs typeface="+mn-cs"/>
              </a:rPr>
              <a:t>Cloud, DC, NW, Security, Digital, End User</a:t>
            </a:r>
            <a:endParaRPr kumimoji="0" lang="en-IN" sz="1000" b="0" i="0" u="none" strike="noStrike" kern="1200" cap="none" spc="0" normalizeH="0" baseline="0" noProof="0">
              <a:ln>
                <a:noFill/>
              </a:ln>
              <a:solidFill>
                <a:prstClr val="black"/>
              </a:solidFill>
              <a:effectLst/>
              <a:uLnTx/>
              <a:uFillTx/>
              <a:latin typeface="Trebuchet MS"/>
              <a:ea typeface="+mn-ea"/>
              <a:cs typeface="+mn-cs"/>
            </a:endParaRPr>
          </a:p>
        </p:txBody>
      </p:sp>
      <p:sp>
        <p:nvSpPr>
          <p:cNvPr id="16" name="TextBox 15">
            <a:extLst>
              <a:ext uri="{FF2B5EF4-FFF2-40B4-BE49-F238E27FC236}">
                <a16:creationId xmlns:a16="http://schemas.microsoft.com/office/drawing/2014/main" id="{BA7D7357-2EDC-2BE0-9FF7-BDC48FBAB256}"/>
              </a:ext>
            </a:extLst>
          </p:cNvPr>
          <p:cNvSpPr txBox="1"/>
          <p:nvPr/>
        </p:nvSpPr>
        <p:spPr>
          <a:xfrm>
            <a:off x="7839446" y="1222328"/>
            <a:ext cx="747559" cy="255389"/>
          </a:xfrm>
          <a:prstGeom prst="roundRect">
            <a:avLst/>
          </a:prstGeom>
          <a:solidFill>
            <a:schemeClr val="tx2"/>
          </a:solidFill>
        </p:spPr>
        <p:txBody>
          <a:bodyPr wrap="none"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Trebuchet MS"/>
                <a:ea typeface="+mn-ea"/>
                <a:cs typeface="+mn-cs"/>
              </a:rPr>
              <a:t>Govt./PSU</a:t>
            </a:r>
            <a:endParaRPr kumimoji="0" lang="en-IN" sz="900" b="1" i="0" u="none" strike="noStrike" kern="1200" cap="none" spc="0" normalizeH="0" baseline="0" noProof="0">
              <a:ln>
                <a:noFill/>
              </a:ln>
              <a:solidFill>
                <a:prstClr val="white"/>
              </a:solidFill>
              <a:effectLst/>
              <a:uLnTx/>
              <a:uFillTx/>
              <a:latin typeface="Trebuchet MS"/>
              <a:ea typeface="+mn-ea"/>
              <a:cs typeface="+mn-cs"/>
            </a:endParaRPr>
          </a:p>
        </p:txBody>
      </p:sp>
      <p:sp>
        <p:nvSpPr>
          <p:cNvPr id="17" name="TextBox 16">
            <a:extLst>
              <a:ext uri="{FF2B5EF4-FFF2-40B4-BE49-F238E27FC236}">
                <a16:creationId xmlns:a16="http://schemas.microsoft.com/office/drawing/2014/main" id="{1318E6DD-EA2D-D0BD-6CC4-BD5C89187BE9}"/>
              </a:ext>
            </a:extLst>
          </p:cNvPr>
          <p:cNvSpPr txBox="1"/>
          <p:nvPr/>
        </p:nvSpPr>
        <p:spPr>
          <a:xfrm>
            <a:off x="1624125" y="3633035"/>
            <a:ext cx="1476000" cy="540000"/>
          </a:xfrm>
          <a:prstGeom prst="rect">
            <a:avLst/>
          </a:prstGeom>
          <a:solidFill>
            <a:schemeClr val="accent5">
              <a:lumMod val="40000"/>
              <a:lumOff val="60000"/>
            </a:schemeClr>
          </a:solidFill>
        </p:spPr>
        <p:txBody>
          <a:bodyPr wrap="square"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effectLst/>
                <a:uLnTx/>
                <a:uFillTx/>
                <a:latin typeface="Trebuchet MS"/>
                <a:ea typeface="+mn-ea"/>
                <a:cs typeface="+mn-cs"/>
              </a:rPr>
              <a:t>INFINITMNS Platform </a:t>
            </a:r>
          </a:p>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effectLst/>
                <a:uLnTx/>
                <a:uFillTx/>
                <a:latin typeface="Trebuchet MS"/>
                <a:ea typeface="+mn-ea"/>
                <a:cs typeface="+mn-cs"/>
              </a:rPr>
              <a:t>NOC, SDWAN, SASE</a:t>
            </a:r>
            <a:endParaRPr kumimoji="0" lang="en-IN" sz="800" b="0" i="0" u="none" strike="noStrike" kern="1200" cap="none" spc="0" normalizeH="0" baseline="0" noProof="0">
              <a:ln>
                <a:noFill/>
              </a:ln>
              <a:effectLst/>
              <a:uLnTx/>
              <a:uFillTx/>
              <a:latin typeface="Trebuchet MS"/>
              <a:ea typeface="+mn-ea"/>
              <a:cs typeface="+mn-cs"/>
            </a:endParaRPr>
          </a:p>
        </p:txBody>
      </p:sp>
      <p:sp>
        <p:nvSpPr>
          <p:cNvPr id="18" name="TextBox 17">
            <a:extLst>
              <a:ext uri="{FF2B5EF4-FFF2-40B4-BE49-F238E27FC236}">
                <a16:creationId xmlns:a16="http://schemas.microsoft.com/office/drawing/2014/main" id="{50E62202-A53F-DD36-792A-877C2724F4A5}"/>
              </a:ext>
            </a:extLst>
          </p:cNvPr>
          <p:cNvSpPr txBox="1"/>
          <p:nvPr/>
        </p:nvSpPr>
        <p:spPr>
          <a:xfrm>
            <a:off x="2851111" y="2530739"/>
            <a:ext cx="3816000" cy="389513"/>
          </a:xfrm>
          <a:prstGeom prst="roundRect">
            <a:avLst>
              <a:gd name="adj" fmla="val 50000"/>
            </a:avLst>
          </a:prstGeom>
          <a:solidFill>
            <a:srgbClr val="BED730"/>
          </a:solidFill>
        </p:spPr>
        <p:txBody>
          <a:bodyPr wrap="square" rtlCol="0" anchor="ctr">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Trebuchet MS"/>
                <a:ea typeface="+mn-ea"/>
                <a:cs typeface="+mn-cs"/>
              </a:rPr>
              <a:t>INFINITFSO</a:t>
            </a:r>
            <a:endParaRPr kumimoji="0" lang="en-IN" sz="1200" b="1" i="0" u="none" strike="noStrike" kern="1200" cap="none" spc="0" normalizeH="0" baseline="0" noProof="0">
              <a:ln>
                <a:noFill/>
              </a:ln>
              <a:effectLst/>
              <a:uLnTx/>
              <a:uFillTx/>
              <a:latin typeface="Trebuchet MS"/>
              <a:ea typeface="+mn-ea"/>
              <a:cs typeface="+mn-cs"/>
            </a:endParaRPr>
          </a:p>
        </p:txBody>
      </p:sp>
      <p:sp>
        <p:nvSpPr>
          <p:cNvPr id="21" name="TextBox 20">
            <a:extLst>
              <a:ext uri="{FF2B5EF4-FFF2-40B4-BE49-F238E27FC236}">
                <a16:creationId xmlns:a16="http://schemas.microsoft.com/office/drawing/2014/main" id="{E79B38B4-ADC3-C560-9619-0DF073D40BC0}"/>
              </a:ext>
            </a:extLst>
          </p:cNvPr>
          <p:cNvSpPr txBox="1"/>
          <p:nvPr/>
        </p:nvSpPr>
        <p:spPr>
          <a:xfrm rot="5400000">
            <a:off x="7356187" y="3041813"/>
            <a:ext cx="3260799" cy="276999"/>
          </a:xfrm>
          <a:prstGeom prst="rect">
            <a:avLst/>
          </a:prstGeom>
          <a:solidFill>
            <a:srgbClr val="BED730"/>
          </a:solidFill>
        </p:spPr>
        <p:txBody>
          <a:bodyPr wrap="square"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Trebuchet MS"/>
                <a:ea typeface="+mn-ea"/>
                <a:cs typeface="+mn-cs"/>
              </a:rPr>
              <a:t>AI/ML Powered Automation</a:t>
            </a:r>
          </a:p>
        </p:txBody>
      </p:sp>
      <p:sp>
        <p:nvSpPr>
          <p:cNvPr id="22" name="TextBox 21">
            <a:extLst>
              <a:ext uri="{FF2B5EF4-FFF2-40B4-BE49-F238E27FC236}">
                <a16:creationId xmlns:a16="http://schemas.microsoft.com/office/drawing/2014/main" id="{26310DC8-2026-53AE-C89D-FFA26EE272A7}"/>
              </a:ext>
            </a:extLst>
          </p:cNvPr>
          <p:cNvSpPr txBox="1"/>
          <p:nvPr/>
        </p:nvSpPr>
        <p:spPr>
          <a:xfrm>
            <a:off x="5386227" y="3017826"/>
            <a:ext cx="3199256" cy="477054"/>
          </a:xfrm>
          <a:prstGeom prst="rect">
            <a:avLst/>
          </a:prstGeom>
          <a:solidFill>
            <a:srgbClr val="17375E"/>
          </a:solidFill>
        </p:spPr>
        <p:txBody>
          <a:bodyPr wrap="square" rtlCol="0" anchor="ctr">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Trebuchet MS"/>
                <a:ea typeface="+mn-ea"/>
                <a:cs typeface="+mn-cs"/>
              </a:rPr>
              <a:t>Industry Applications Services</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lumMod val="75000"/>
                  </a:schemeClr>
                </a:solidFill>
                <a:effectLst/>
                <a:uLnTx/>
                <a:uFillTx/>
                <a:latin typeface="Trebuchet MS"/>
                <a:ea typeface="+mn-ea"/>
                <a:cs typeface="+mn-cs"/>
              </a:rPr>
              <a:t>SAP, Oracle, Microsoft</a:t>
            </a:r>
            <a:r>
              <a:rPr kumimoji="0" lang="en-US" sz="800" b="0" i="0" u="none" strike="noStrike" kern="1200" cap="none" spc="0" normalizeH="0" baseline="0" noProof="0">
                <a:ln>
                  <a:noFill/>
                </a:ln>
                <a:solidFill>
                  <a:prstClr val="white">
                    <a:lumMod val="95000"/>
                  </a:prstClr>
                </a:solidFill>
                <a:effectLst/>
                <a:uLnTx/>
                <a:uFillTx/>
                <a:latin typeface="Trebuchet MS"/>
                <a:ea typeface="+mn-ea"/>
                <a:cs typeface="+mn-cs"/>
              </a:rPr>
              <a:t> </a:t>
            </a:r>
            <a:r>
              <a:rPr kumimoji="0" lang="en-US" sz="800" b="1" i="0" u="none" strike="noStrike" kern="1200" cap="none" spc="0" normalizeH="0" baseline="0" noProof="0">
                <a:ln>
                  <a:noFill/>
                </a:ln>
                <a:solidFill>
                  <a:prstClr val="white">
                    <a:lumMod val="95000"/>
                  </a:prstClr>
                </a:solidFill>
                <a:effectLst/>
                <a:uLnTx/>
                <a:uFillTx/>
                <a:latin typeface="Trebuchet MS"/>
                <a:ea typeface="+mn-ea"/>
                <a:cs typeface="+mn-cs"/>
              </a:rPr>
              <a:t> </a:t>
            </a:r>
          </a:p>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IN" sz="800" b="0" i="0" u="none" strike="noStrike" kern="1200" cap="none" spc="0" normalizeH="0" baseline="0" noProof="0">
              <a:ln>
                <a:noFill/>
              </a:ln>
              <a:solidFill>
                <a:prstClr val="white">
                  <a:lumMod val="95000"/>
                </a:prstClr>
              </a:solidFill>
              <a:effectLst/>
              <a:uLnTx/>
              <a:uFillTx/>
              <a:latin typeface="Trebuchet MS"/>
              <a:ea typeface="+mn-ea"/>
              <a:cs typeface="+mn-cs"/>
            </a:endParaRPr>
          </a:p>
        </p:txBody>
      </p:sp>
      <p:sp>
        <p:nvSpPr>
          <p:cNvPr id="23" name="TextBox 22">
            <a:extLst>
              <a:ext uri="{FF2B5EF4-FFF2-40B4-BE49-F238E27FC236}">
                <a16:creationId xmlns:a16="http://schemas.microsoft.com/office/drawing/2014/main" id="{274EA6C9-DE54-BADC-1203-06F369FF29ED}"/>
              </a:ext>
            </a:extLst>
          </p:cNvPr>
          <p:cNvSpPr txBox="1"/>
          <p:nvPr/>
        </p:nvSpPr>
        <p:spPr>
          <a:xfrm>
            <a:off x="1624126" y="3014559"/>
            <a:ext cx="3691394" cy="477054"/>
          </a:xfrm>
          <a:prstGeom prst="rect">
            <a:avLst/>
          </a:prstGeom>
          <a:solidFill>
            <a:schemeClr val="accent1">
              <a:lumMod val="75000"/>
            </a:schemeClr>
          </a:solidFill>
        </p:spPr>
        <p:txBody>
          <a:bodyPr wrap="square" rtlCol="0" anchor="ctr">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Trebuchet MS"/>
                <a:ea typeface="+mn-ea"/>
                <a:cs typeface="+mn-cs"/>
              </a:rPr>
              <a:t>InfinitDigital Applications Services</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lumMod val="75000"/>
                  </a:schemeClr>
                </a:solidFill>
                <a:effectLst/>
                <a:uLnTx/>
                <a:uFillTx/>
                <a:latin typeface="Trebuchet MS"/>
                <a:ea typeface="+mn-ea"/>
                <a:cs typeface="+mn-cs"/>
              </a:rPr>
              <a:t>AI/ML, DevSecOps, DAM</a:t>
            </a:r>
            <a:r>
              <a:rPr lang="en-US" sz="800">
                <a:solidFill>
                  <a:schemeClr val="bg1">
                    <a:lumMod val="75000"/>
                  </a:schemeClr>
                </a:solidFill>
                <a:latin typeface="Trebuchet MS"/>
              </a:rPr>
              <a:t>, XR &amp; </a:t>
            </a:r>
            <a:r>
              <a:rPr kumimoji="0" lang="en-US" sz="800" b="0" i="0" u="none" strike="noStrike" kern="1200" cap="none" spc="0" normalizeH="0" baseline="0" noProof="0">
                <a:ln>
                  <a:noFill/>
                </a:ln>
                <a:solidFill>
                  <a:schemeClr val="bg1">
                    <a:lumMod val="75000"/>
                  </a:schemeClr>
                </a:solidFill>
                <a:effectLst/>
                <a:uLnTx/>
                <a:uFillTx/>
                <a:latin typeface="Trebuchet MS"/>
                <a:ea typeface="+mn-ea"/>
                <a:cs typeface="+mn-cs"/>
              </a:rPr>
              <a:t>Digital Learning,</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lumMod val="75000"/>
                  </a:schemeClr>
                </a:solidFill>
                <a:effectLst/>
                <a:uLnTx/>
                <a:uFillTx/>
                <a:latin typeface="Trebuchet MS"/>
                <a:ea typeface="+mn-ea"/>
                <a:cs typeface="+mn-cs"/>
              </a:rPr>
              <a:t> </a:t>
            </a:r>
            <a:r>
              <a:rPr lang="en-US" sz="800">
                <a:solidFill>
                  <a:schemeClr val="bg1">
                    <a:lumMod val="75000"/>
                  </a:schemeClr>
                </a:solidFill>
                <a:latin typeface="Trebuchet MS"/>
              </a:rPr>
              <a:t>Retail Intelligence</a:t>
            </a:r>
            <a:r>
              <a:rPr kumimoji="0" lang="en-US" sz="800" b="0" i="0" u="none" strike="noStrike" kern="1200" cap="none" spc="0" normalizeH="0" baseline="0" noProof="0">
                <a:ln>
                  <a:noFill/>
                </a:ln>
                <a:solidFill>
                  <a:schemeClr val="bg1">
                    <a:lumMod val="75000"/>
                  </a:schemeClr>
                </a:solidFill>
                <a:effectLst/>
                <a:uLnTx/>
                <a:uFillTx/>
                <a:latin typeface="Trebuchet MS"/>
                <a:ea typeface="+mn-ea"/>
                <a:cs typeface="+mn-cs"/>
              </a:rPr>
              <a:t>, Digital Assessment</a:t>
            </a:r>
            <a:endParaRPr kumimoji="0" lang="en-IN" sz="800" b="0" i="0" u="none" strike="noStrike" kern="1200" cap="none" spc="0" normalizeH="0" baseline="0" noProof="0">
              <a:ln>
                <a:noFill/>
              </a:ln>
              <a:solidFill>
                <a:schemeClr val="bg1">
                  <a:lumMod val="75000"/>
                </a:schemeClr>
              </a:solidFill>
              <a:effectLst/>
              <a:uLnTx/>
              <a:uFillTx/>
              <a:latin typeface="Trebuchet MS"/>
              <a:ea typeface="+mn-ea"/>
              <a:cs typeface="+mn-cs"/>
            </a:endParaRPr>
          </a:p>
        </p:txBody>
      </p:sp>
      <p:sp>
        <p:nvSpPr>
          <p:cNvPr id="24" name="TextBox 23">
            <a:extLst>
              <a:ext uri="{FF2B5EF4-FFF2-40B4-BE49-F238E27FC236}">
                <a16:creationId xmlns:a16="http://schemas.microsoft.com/office/drawing/2014/main" id="{278F0182-B4BF-4DF5-690B-D8D1CD4C55E7}"/>
              </a:ext>
            </a:extLst>
          </p:cNvPr>
          <p:cNvSpPr txBox="1"/>
          <p:nvPr/>
        </p:nvSpPr>
        <p:spPr>
          <a:xfrm>
            <a:off x="465342" y="4404759"/>
            <a:ext cx="1088077" cy="253916"/>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BED730"/>
                </a:solidFill>
                <a:effectLst/>
                <a:uLnTx/>
                <a:uFillTx/>
                <a:latin typeface="Trebuchet MS"/>
                <a:ea typeface="+mn-ea"/>
                <a:cs typeface="+mn-cs"/>
              </a:rPr>
              <a:t>Infrastructure</a:t>
            </a:r>
            <a:endParaRPr kumimoji="0" lang="en-IN" sz="1050" b="0" i="0" u="none" strike="noStrike" kern="1200" cap="none" spc="0" normalizeH="0" baseline="0" noProof="0">
              <a:ln>
                <a:noFill/>
              </a:ln>
              <a:solidFill>
                <a:srgbClr val="BED730"/>
              </a:solidFill>
              <a:effectLst/>
              <a:uLnTx/>
              <a:uFillTx/>
              <a:latin typeface="Trebuchet MS"/>
              <a:ea typeface="+mn-ea"/>
              <a:cs typeface="+mn-cs"/>
            </a:endParaRPr>
          </a:p>
        </p:txBody>
      </p:sp>
      <p:sp>
        <p:nvSpPr>
          <p:cNvPr id="27" name="TextBox 26">
            <a:extLst>
              <a:ext uri="{FF2B5EF4-FFF2-40B4-BE49-F238E27FC236}">
                <a16:creationId xmlns:a16="http://schemas.microsoft.com/office/drawing/2014/main" id="{E8B0C6A1-17B9-E1B1-6DC7-0C8A9BFA1501}"/>
              </a:ext>
            </a:extLst>
          </p:cNvPr>
          <p:cNvSpPr txBox="1"/>
          <p:nvPr/>
        </p:nvSpPr>
        <p:spPr>
          <a:xfrm>
            <a:off x="1639886" y="2138610"/>
            <a:ext cx="1800000" cy="288000"/>
          </a:xfrm>
          <a:prstGeom prst="rect">
            <a:avLst/>
          </a:prstGeom>
          <a:solidFill>
            <a:srgbClr val="BED730"/>
          </a:solidFill>
        </p:spPr>
        <p:txBody>
          <a:bodyPr wrap="square" rtlCol="0" anchor="ctr">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Trebuchet MS"/>
                <a:ea typeface="+mn-ea"/>
                <a:cs typeface="+mn-cs"/>
              </a:rPr>
              <a:t>Scalability </a:t>
            </a:r>
          </a:p>
        </p:txBody>
      </p:sp>
      <p:sp>
        <p:nvSpPr>
          <p:cNvPr id="28" name="TextBox 27">
            <a:extLst>
              <a:ext uri="{FF2B5EF4-FFF2-40B4-BE49-F238E27FC236}">
                <a16:creationId xmlns:a16="http://schemas.microsoft.com/office/drawing/2014/main" id="{22749B03-2323-440B-F794-F63997D4293E}"/>
              </a:ext>
            </a:extLst>
          </p:cNvPr>
          <p:cNvSpPr txBox="1"/>
          <p:nvPr/>
        </p:nvSpPr>
        <p:spPr>
          <a:xfrm>
            <a:off x="4216413" y="2138610"/>
            <a:ext cx="1800000" cy="288000"/>
          </a:xfrm>
          <a:prstGeom prst="rect">
            <a:avLst/>
          </a:prstGeom>
          <a:solidFill>
            <a:srgbClr val="BED730"/>
          </a:solidFill>
        </p:spPr>
        <p:txBody>
          <a:bodyPr wrap="square" rtlCol="0" anchor="ctr">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Trebuchet MS"/>
                <a:ea typeface="+mn-ea"/>
                <a:cs typeface="+mn-cs"/>
              </a:rPr>
              <a:t>Productivity </a:t>
            </a:r>
          </a:p>
        </p:txBody>
      </p:sp>
      <p:sp>
        <p:nvSpPr>
          <p:cNvPr id="29" name="TextBox 28">
            <a:extLst>
              <a:ext uri="{FF2B5EF4-FFF2-40B4-BE49-F238E27FC236}">
                <a16:creationId xmlns:a16="http://schemas.microsoft.com/office/drawing/2014/main" id="{9393D0C2-F28D-8668-421F-AF09E3EED3FE}"/>
              </a:ext>
            </a:extLst>
          </p:cNvPr>
          <p:cNvSpPr txBox="1"/>
          <p:nvPr/>
        </p:nvSpPr>
        <p:spPr>
          <a:xfrm>
            <a:off x="6792941" y="2138610"/>
            <a:ext cx="1800000" cy="288000"/>
          </a:xfrm>
          <a:prstGeom prst="rect">
            <a:avLst/>
          </a:prstGeom>
          <a:solidFill>
            <a:srgbClr val="BED730"/>
          </a:solidFill>
        </p:spPr>
        <p:txBody>
          <a:bodyPr wrap="square" rtlCol="0" anchor="ctr">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a:ln>
                  <a:noFill/>
                </a:ln>
                <a:solidFill>
                  <a:prstClr val="black"/>
                </a:solidFill>
                <a:effectLst/>
                <a:uLnTx/>
                <a:uFillTx/>
                <a:latin typeface="Trebuchet MS"/>
                <a:ea typeface="+mn-ea"/>
                <a:cs typeface="+mn-cs"/>
              </a:rPr>
              <a:t>Security</a:t>
            </a:r>
          </a:p>
        </p:txBody>
      </p:sp>
      <p:sp>
        <p:nvSpPr>
          <p:cNvPr id="33" name="TextBox 32">
            <a:extLst>
              <a:ext uri="{FF2B5EF4-FFF2-40B4-BE49-F238E27FC236}">
                <a16:creationId xmlns:a16="http://schemas.microsoft.com/office/drawing/2014/main" id="{88BFC697-A460-F620-CD28-10E94BEBAD48}"/>
              </a:ext>
            </a:extLst>
          </p:cNvPr>
          <p:cNvSpPr txBox="1"/>
          <p:nvPr/>
        </p:nvSpPr>
        <p:spPr>
          <a:xfrm>
            <a:off x="1629309" y="1636451"/>
            <a:ext cx="1728000" cy="396000"/>
          </a:xfrm>
          <a:prstGeom prst="rect">
            <a:avLst/>
          </a:prstGeom>
          <a:solidFill>
            <a:schemeClr val="bg1">
              <a:lumMod val="95000"/>
            </a:schemeClr>
          </a:solidFill>
        </p:spPr>
        <p:txBody>
          <a:bodyPr wrap="square" rtlCol="0" anchor="ctr">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Trebuchet MS"/>
                <a:ea typeface="+mn-ea"/>
                <a:cs typeface="+mn-cs"/>
              </a:rPr>
              <a:t>Enabling User</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Trebuchet MS"/>
                <a:ea typeface="+mn-ea"/>
                <a:cs typeface="+mn-cs"/>
              </a:rPr>
              <a:t>- Mobile First Engagement </a:t>
            </a:r>
            <a:endParaRPr kumimoji="0" lang="en-IN" sz="900" b="1" i="0" u="none" strike="noStrike" kern="1200" cap="none" spc="0" normalizeH="0" baseline="0" noProof="0">
              <a:ln>
                <a:noFill/>
              </a:ln>
              <a:solidFill>
                <a:prstClr val="black"/>
              </a:solidFill>
              <a:effectLst/>
              <a:uLnTx/>
              <a:uFillTx/>
              <a:latin typeface="Trebuchet MS"/>
              <a:ea typeface="+mn-ea"/>
              <a:cs typeface="+mn-cs"/>
            </a:endParaRPr>
          </a:p>
        </p:txBody>
      </p:sp>
      <p:sp>
        <p:nvSpPr>
          <p:cNvPr id="34" name="TextBox 33">
            <a:extLst>
              <a:ext uri="{FF2B5EF4-FFF2-40B4-BE49-F238E27FC236}">
                <a16:creationId xmlns:a16="http://schemas.microsoft.com/office/drawing/2014/main" id="{2A85F982-347B-EEBD-B380-74AFF628D3F4}"/>
              </a:ext>
            </a:extLst>
          </p:cNvPr>
          <p:cNvSpPr txBox="1"/>
          <p:nvPr/>
        </p:nvSpPr>
        <p:spPr>
          <a:xfrm>
            <a:off x="3374520" y="1636451"/>
            <a:ext cx="1728000" cy="396000"/>
          </a:xfrm>
          <a:prstGeom prst="rect">
            <a:avLst/>
          </a:prstGeom>
          <a:solidFill>
            <a:schemeClr val="bg1">
              <a:lumMod val="95000"/>
            </a:schemeClr>
          </a:solidFill>
        </p:spPr>
        <p:txBody>
          <a:bodyPr wrap="square" rtlCol="0" anchor="ctr">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Trebuchet MS"/>
                <a:ea typeface="+mn-ea"/>
                <a:cs typeface="+mn-cs"/>
              </a:rPr>
              <a:t>Enchanting User</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Trebuchet MS"/>
                <a:ea typeface="+mn-ea"/>
                <a:cs typeface="+mn-cs"/>
              </a:rPr>
              <a:t>- Immersive Experiences </a:t>
            </a:r>
            <a:endParaRPr kumimoji="0" lang="en-IN" sz="900" b="1" i="0" u="none" strike="noStrike" kern="1200" cap="none" spc="0" normalizeH="0" baseline="0" noProof="0">
              <a:ln>
                <a:noFill/>
              </a:ln>
              <a:solidFill>
                <a:prstClr val="black"/>
              </a:solidFill>
              <a:effectLst/>
              <a:uLnTx/>
              <a:uFillTx/>
              <a:latin typeface="Trebuchet MS"/>
              <a:ea typeface="+mn-ea"/>
              <a:cs typeface="+mn-cs"/>
            </a:endParaRPr>
          </a:p>
        </p:txBody>
      </p:sp>
      <p:sp>
        <p:nvSpPr>
          <p:cNvPr id="35" name="TextBox 34">
            <a:extLst>
              <a:ext uri="{FF2B5EF4-FFF2-40B4-BE49-F238E27FC236}">
                <a16:creationId xmlns:a16="http://schemas.microsoft.com/office/drawing/2014/main" id="{6429A042-8B3C-26CC-152A-06CCE65D8E7F}"/>
              </a:ext>
            </a:extLst>
          </p:cNvPr>
          <p:cNvSpPr txBox="1"/>
          <p:nvPr/>
        </p:nvSpPr>
        <p:spPr>
          <a:xfrm>
            <a:off x="5119731" y="1636451"/>
            <a:ext cx="1728000" cy="396000"/>
          </a:xfrm>
          <a:prstGeom prst="rect">
            <a:avLst/>
          </a:prstGeom>
          <a:solidFill>
            <a:schemeClr val="bg1">
              <a:lumMod val="95000"/>
            </a:schemeClr>
          </a:solidFill>
        </p:spPr>
        <p:txBody>
          <a:bodyPr wrap="square" rtlCol="0" anchor="ctr">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Trebuchet MS"/>
                <a:ea typeface="+mn-ea"/>
                <a:cs typeface="+mn-cs"/>
              </a:rPr>
              <a:t>Enriching User</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Trebuchet MS"/>
                <a:ea typeface="+mn-ea"/>
                <a:cs typeface="+mn-cs"/>
              </a:rPr>
              <a:t>- Omni Channel Experience </a:t>
            </a:r>
            <a:endParaRPr kumimoji="0" lang="en-IN" sz="900" b="1" i="0" u="none" strike="noStrike" kern="1200" cap="none" spc="0" normalizeH="0" baseline="0" noProof="0">
              <a:ln>
                <a:noFill/>
              </a:ln>
              <a:solidFill>
                <a:prstClr val="black"/>
              </a:solidFill>
              <a:effectLst/>
              <a:uLnTx/>
              <a:uFillTx/>
              <a:latin typeface="Trebuchet MS"/>
              <a:ea typeface="+mn-ea"/>
              <a:cs typeface="+mn-cs"/>
            </a:endParaRPr>
          </a:p>
        </p:txBody>
      </p:sp>
      <p:sp>
        <p:nvSpPr>
          <p:cNvPr id="36" name="TextBox 35">
            <a:extLst>
              <a:ext uri="{FF2B5EF4-FFF2-40B4-BE49-F238E27FC236}">
                <a16:creationId xmlns:a16="http://schemas.microsoft.com/office/drawing/2014/main" id="{C5E4C368-BB3D-8848-8335-91B9F555821F}"/>
              </a:ext>
            </a:extLst>
          </p:cNvPr>
          <p:cNvSpPr txBox="1"/>
          <p:nvPr/>
        </p:nvSpPr>
        <p:spPr>
          <a:xfrm>
            <a:off x="6864941" y="1636451"/>
            <a:ext cx="1728000" cy="396000"/>
          </a:xfrm>
          <a:prstGeom prst="rect">
            <a:avLst/>
          </a:prstGeom>
          <a:solidFill>
            <a:schemeClr val="bg1">
              <a:lumMod val="95000"/>
            </a:schemeClr>
          </a:solidFill>
        </p:spPr>
        <p:txBody>
          <a:bodyPr wrap="square" rtlCol="0" anchor="ctr">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Trebuchet MS"/>
                <a:ea typeface="+mn-ea"/>
                <a:cs typeface="+mn-cs"/>
              </a:rPr>
              <a:t>Empowering User</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Trebuchet MS"/>
                <a:ea typeface="+mn-ea"/>
                <a:cs typeface="+mn-cs"/>
              </a:rPr>
              <a:t>- Contextual Insights </a:t>
            </a:r>
            <a:endParaRPr kumimoji="0" lang="en-IN" sz="900" b="1" i="0" u="none" strike="noStrike" kern="1200" cap="none" spc="0" normalizeH="0" baseline="0" noProof="0">
              <a:ln>
                <a:noFill/>
              </a:ln>
              <a:solidFill>
                <a:prstClr val="black"/>
              </a:solidFill>
              <a:effectLst/>
              <a:uLnTx/>
              <a:uFillTx/>
              <a:latin typeface="Trebuchet MS"/>
              <a:ea typeface="+mn-ea"/>
              <a:cs typeface="+mn-cs"/>
            </a:endParaRPr>
          </a:p>
        </p:txBody>
      </p:sp>
      <p:sp>
        <p:nvSpPr>
          <p:cNvPr id="4" name="TextBox 3">
            <a:extLst>
              <a:ext uri="{FF2B5EF4-FFF2-40B4-BE49-F238E27FC236}">
                <a16:creationId xmlns:a16="http://schemas.microsoft.com/office/drawing/2014/main" id="{F3992929-90F7-23B7-38B9-2F04AD22A208}"/>
              </a:ext>
            </a:extLst>
          </p:cNvPr>
          <p:cNvSpPr txBox="1"/>
          <p:nvPr/>
        </p:nvSpPr>
        <p:spPr>
          <a:xfrm>
            <a:off x="465342" y="3768153"/>
            <a:ext cx="1088077" cy="253916"/>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BED730"/>
                </a:solidFill>
                <a:effectLst/>
                <a:uLnTx/>
                <a:uFillTx/>
                <a:latin typeface="Trebuchet MS"/>
                <a:ea typeface="+mn-ea"/>
                <a:cs typeface="+mn-cs"/>
              </a:rPr>
              <a:t>Platforms</a:t>
            </a:r>
            <a:endParaRPr kumimoji="0" lang="en-IN" sz="1050" b="0" i="0" u="none" strike="noStrike" kern="1200" cap="none" spc="0" normalizeH="0" baseline="0" noProof="0">
              <a:ln>
                <a:noFill/>
              </a:ln>
              <a:solidFill>
                <a:srgbClr val="BED730"/>
              </a:solidFill>
              <a:effectLst/>
              <a:uLnTx/>
              <a:uFillTx/>
              <a:latin typeface="Trebuchet MS"/>
              <a:ea typeface="+mn-ea"/>
              <a:cs typeface="+mn-cs"/>
            </a:endParaRPr>
          </a:p>
        </p:txBody>
      </p:sp>
      <p:sp>
        <p:nvSpPr>
          <p:cNvPr id="19" name="TextBox 18">
            <a:extLst>
              <a:ext uri="{FF2B5EF4-FFF2-40B4-BE49-F238E27FC236}">
                <a16:creationId xmlns:a16="http://schemas.microsoft.com/office/drawing/2014/main" id="{380E3CD2-43E2-B7BC-133C-62F74B6C416C}"/>
              </a:ext>
            </a:extLst>
          </p:cNvPr>
          <p:cNvSpPr txBox="1"/>
          <p:nvPr/>
        </p:nvSpPr>
        <p:spPr>
          <a:xfrm>
            <a:off x="465342" y="3124058"/>
            <a:ext cx="1088077" cy="253916"/>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BED730"/>
                </a:solidFill>
                <a:effectLst/>
                <a:uLnTx/>
                <a:uFillTx/>
                <a:latin typeface="Trebuchet MS"/>
                <a:ea typeface="+mn-ea"/>
                <a:cs typeface="+mn-cs"/>
              </a:rPr>
              <a:t>Applications</a:t>
            </a:r>
            <a:endParaRPr kumimoji="0" lang="en-IN" sz="1050" b="0" i="0" u="none" strike="noStrike" kern="1200" cap="none" spc="0" normalizeH="0" baseline="0" noProof="0">
              <a:ln>
                <a:noFill/>
              </a:ln>
              <a:solidFill>
                <a:srgbClr val="BED730"/>
              </a:solidFill>
              <a:effectLst/>
              <a:uLnTx/>
              <a:uFillTx/>
              <a:latin typeface="Trebuchet MS"/>
              <a:ea typeface="+mn-ea"/>
              <a:cs typeface="+mn-cs"/>
            </a:endParaRPr>
          </a:p>
        </p:txBody>
      </p:sp>
      <p:sp>
        <p:nvSpPr>
          <p:cNvPr id="20" name="TextBox 19">
            <a:extLst>
              <a:ext uri="{FF2B5EF4-FFF2-40B4-BE49-F238E27FC236}">
                <a16:creationId xmlns:a16="http://schemas.microsoft.com/office/drawing/2014/main" id="{60DB7AEA-9E8B-6A1F-D557-5B4623C05530}"/>
              </a:ext>
            </a:extLst>
          </p:cNvPr>
          <p:cNvSpPr txBox="1"/>
          <p:nvPr/>
        </p:nvSpPr>
        <p:spPr>
          <a:xfrm>
            <a:off x="465342" y="1821696"/>
            <a:ext cx="1088077" cy="577081"/>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BED730"/>
                </a:solidFill>
                <a:effectLst/>
                <a:uLnTx/>
                <a:uFillTx/>
                <a:latin typeface="Trebuchet MS"/>
                <a:ea typeface="+mn-ea"/>
                <a:cs typeface="+mn-cs"/>
              </a:rPr>
              <a:t>Business Priorities</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BED730"/>
                </a:solidFill>
                <a:effectLst/>
                <a:uLnTx/>
                <a:uFillTx/>
                <a:latin typeface="Trebuchet MS"/>
                <a:ea typeface="+mn-ea"/>
                <a:cs typeface="+mn-cs"/>
              </a:rPr>
              <a:t>(CXOs) </a:t>
            </a:r>
            <a:endParaRPr kumimoji="0" lang="en-IN" sz="1050" b="0" i="0" u="none" strike="noStrike" kern="1200" cap="none" spc="0" normalizeH="0" baseline="0" noProof="0">
              <a:ln>
                <a:noFill/>
              </a:ln>
              <a:solidFill>
                <a:srgbClr val="BED730"/>
              </a:solidFill>
              <a:effectLst/>
              <a:uLnTx/>
              <a:uFillTx/>
              <a:latin typeface="Trebuchet MS"/>
              <a:ea typeface="+mn-ea"/>
              <a:cs typeface="+mn-cs"/>
            </a:endParaRPr>
          </a:p>
        </p:txBody>
      </p:sp>
      <p:cxnSp>
        <p:nvCxnSpPr>
          <p:cNvPr id="46" name="Straight Connector 45">
            <a:extLst>
              <a:ext uri="{FF2B5EF4-FFF2-40B4-BE49-F238E27FC236}">
                <a16:creationId xmlns:a16="http://schemas.microsoft.com/office/drawing/2014/main" id="{3F0E982E-5312-8114-52A0-313AFAE1C4DB}"/>
              </a:ext>
            </a:extLst>
          </p:cNvPr>
          <p:cNvCxnSpPr/>
          <p:nvPr/>
        </p:nvCxnSpPr>
        <p:spPr>
          <a:xfrm>
            <a:off x="1553418" y="1551515"/>
            <a:ext cx="7266732" cy="0"/>
          </a:xfrm>
          <a:prstGeom prst="line">
            <a:avLst/>
          </a:prstGeom>
          <a:ln w="9525">
            <a:solidFill>
              <a:schemeClr val="accent1">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DA3A62F-13D3-27CC-814B-552B82127574}"/>
              </a:ext>
            </a:extLst>
          </p:cNvPr>
          <p:cNvCxnSpPr/>
          <p:nvPr/>
        </p:nvCxnSpPr>
        <p:spPr>
          <a:xfrm>
            <a:off x="1553418" y="3536196"/>
            <a:ext cx="7266732" cy="0"/>
          </a:xfrm>
          <a:prstGeom prst="line">
            <a:avLst/>
          </a:prstGeom>
          <a:ln w="9525">
            <a:solidFill>
              <a:schemeClr val="accent1">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963AA4A-EE6E-600F-3A1C-84070745BAAE}"/>
              </a:ext>
            </a:extLst>
          </p:cNvPr>
          <p:cNvCxnSpPr/>
          <p:nvPr/>
        </p:nvCxnSpPr>
        <p:spPr>
          <a:xfrm>
            <a:off x="1553418" y="3635147"/>
            <a:ext cx="7266732" cy="0"/>
          </a:xfrm>
          <a:prstGeom prst="line">
            <a:avLst/>
          </a:prstGeom>
          <a:ln w="9525">
            <a:solidFill>
              <a:schemeClr val="accent1">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30A3CEF-6DA3-AEFF-BB32-9D8CD6EC03BD}"/>
              </a:ext>
            </a:extLst>
          </p:cNvPr>
          <p:cNvCxnSpPr/>
          <p:nvPr/>
        </p:nvCxnSpPr>
        <p:spPr>
          <a:xfrm>
            <a:off x="1553418" y="4175690"/>
            <a:ext cx="7266732" cy="0"/>
          </a:xfrm>
          <a:prstGeom prst="line">
            <a:avLst/>
          </a:prstGeom>
          <a:ln w="9525">
            <a:solidFill>
              <a:schemeClr val="accent1">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C4BAD4F-4FAB-C1B8-E13F-4386D59F709C}"/>
              </a:ext>
            </a:extLst>
          </p:cNvPr>
          <p:cNvCxnSpPr/>
          <p:nvPr/>
        </p:nvCxnSpPr>
        <p:spPr>
          <a:xfrm>
            <a:off x="1553418" y="4261717"/>
            <a:ext cx="7266732" cy="0"/>
          </a:xfrm>
          <a:prstGeom prst="line">
            <a:avLst/>
          </a:prstGeom>
          <a:ln w="9525">
            <a:solidFill>
              <a:schemeClr val="accent1">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62B2DFF5-6AAB-F3C8-D7EF-B48D7257CEF3}"/>
              </a:ext>
            </a:extLst>
          </p:cNvPr>
          <p:cNvCxnSpPr/>
          <p:nvPr/>
        </p:nvCxnSpPr>
        <p:spPr>
          <a:xfrm>
            <a:off x="1553418" y="4810711"/>
            <a:ext cx="7266732" cy="0"/>
          </a:xfrm>
          <a:prstGeom prst="line">
            <a:avLst/>
          </a:prstGeom>
          <a:ln w="9525">
            <a:solidFill>
              <a:schemeClr val="accent1">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DC537F9-9CEC-DDC2-10C6-73BF6B319C32}"/>
              </a:ext>
            </a:extLst>
          </p:cNvPr>
          <p:cNvCxnSpPr/>
          <p:nvPr/>
        </p:nvCxnSpPr>
        <p:spPr>
          <a:xfrm>
            <a:off x="8709655" y="1549911"/>
            <a:ext cx="0" cy="969402"/>
          </a:xfrm>
          <a:prstGeom prst="line">
            <a:avLst/>
          </a:prstGeom>
          <a:ln w="6350">
            <a:solidFill>
              <a:schemeClr val="accent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8979D7C-D9AA-9433-D479-4095A1280AAB}"/>
              </a:ext>
            </a:extLst>
          </p:cNvPr>
          <p:cNvCxnSpPr>
            <a:cxnSpLocks/>
          </p:cNvCxnSpPr>
          <p:nvPr/>
        </p:nvCxnSpPr>
        <p:spPr>
          <a:xfrm>
            <a:off x="8709655" y="2600814"/>
            <a:ext cx="0" cy="935383"/>
          </a:xfrm>
          <a:prstGeom prst="line">
            <a:avLst/>
          </a:prstGeom>
          <a:ln w="6350">
            <a:solidFill>
              <a:schemeClr val="accent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809E3FA-D80B-3532-BB1F-6CE74CC7EFFB}"/>
              </a:ext>
            </a:extLst>
          </p:cNvPr>
          <p:cNvCxnSpPr>
            <a:cxnSpLocks/>
          </p:cNvCxnSpPr>
          <p:nvPr/>
        </p:nvCxnSpPr>
        <p:spPr>
          <a:xfrm>
            <a:off x="8709655" y="3628958"/>
            <a:ext cx="0" cy="546733"/>
          </a:xfrm>
          <a:prstGeom prst="line">
            <a:avLst/>
          </a:prstGeom>
          <a:ln w="6350">
            <a:solidFill>
              <a:schemeClr val="accent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6F451B4-94B7-E642-D306-3B98E0B5F82D}"/>
              </a:ext>
            </a:extLst>
          </p:cNvPr>
          <p:cNvCxnSpPr>
            <a:cxnSpLocks/>
          </p:cNvCxnSpPr>
          <p:nvPr/>
        </p:nvCxnSpPr>
        <p:spPr>
          <a:xfrm>
            <a:off x="8709655" y="4261718"/>
            <a:ext cx="0" cy="546733"/>
          </a:xfrm>
          <a:prstGeom prst="line">
            <a:avLst/>
          </a:prstGeom>
          <a:ln w="6350">
            <a:solidFill>
              <a:schemeClr val="accent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2" name="Picture 61" descr="A black background with a black square&#10;&#10;Description automatically generated with medium confidence">
            <a:extLst>
              <a:ext uri="{FF2B5EF4-FFF2-40B4-BE49-F238E27FC236}">
                <a16:creationId xmlns:a16="http://schemas.microsoft.com/office/drawing/2014/main" id="{8834FF4D-15D2-DB50-6622-358844B9013A}"/>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761208" y="848302"/>
            <a:ext cx="288000" cy="288000"/>
          </a:xfrm>
          <a:prstGeom prst="rect">
            <a:avLst/>
          </a:prstGeom>
        </p:spPr>
      </p:pic>
      <p:pic>
        <p:nvPicPr>
          <p:cNvPr id="66" name="Picture 65" descr="A grey and black logo&#10;&#10;Description automatically generated with medium confidence">
            <a:extLst>
              <a:ext uri="{FF2B5EF4-FFF2-40B4-BE49-F238E27FC236}">
                <a16:creationId xmlns:a16="http://schemas.microsoft.com/office/drawing/2014/main" id="{DFAA9612-20E0-5F33-0152-76810180B126}"/>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392950" y="842937"/>
            <a:ext cx="288000" cy="288000"/>
          </a:xfrm>
          <a:prstGeom prst="rect">
            <a:avLst/>
          </a:prstGeom>
        </p:spPr>
      </p:pic>
      <p:pic>
        <p:nvPicPr>
          <p:cNvPr id="68" name="Picture 67" descr="A black background with a black square&#10;&#10;Description automatically generated with medium confidence">
            <a:extLst>
              <a:ext uri="{FF2B5EF4-FFF2-40B4-BE49-F238E27FC236}">
                <a16:creationId xmlns:a16="http://schemas.microsoft.com/office/drawing/2014/main" id="{99771588-78F1-C19E-239B-0F62E7CCC7E1}"/>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038237" y="842937"/>
            <a:ext cx="288000" cy="288000"/>
          </a:xfrm>
          <a:prstGeom prst="rect">
            <a:avLst/>
          </a:prstGeom>
        </p:spPr>
      </p:pic>
      <p:pic>
        <p:nvPicPr>
          <p:cNvPr id="70" name="Picture 69" descr="A black background with a black square&#10;&#10;Description automatically generated with medium confidence">
            <a:extLst>
              <a:ext uri="{FF2B5EF4-FFF2-40B4-BE49-F238E27FC236}">
                <a16:creationId xmlns:a16="http://schemas.microsoft.com/office/drawing/2014/main" id="{ADC7E3D0-7EA4-FD2D-A0E0-7AB032BF8A3A}"/>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413655" y="856511"/>
            <a:ext cx="288000" cy="288000"/>
          </a:xfrm>
          <a:prstGeom prst="rect">
            <a:avLst/>
          </a:prstGeom>
        </p:spPr>
      </p:pic>
      <p:pic>
        <p:nvPicPr>
          <p:cNvPr id="74" name="Picture 73" descr="A black background with a black square&#10;&#10;Description automatically generated with medium confidence">
            <a:extLst>
              <a:ext uri="{FF2B5EF4-FFF2-40B4-BE49-F238E27FC236}">
                <a16:creationId xmlns:a16="http://schemas.microsoft.com/office/drawing/2014/main" id="{FE72BB67-9539-86E4-B7DF-8FC2E22E0397}"/>
              </a:ext>
            </a:extLst>
          </p:cNvPr>
          <p:cNvPicPr>
            <a:picLocks noChangeAspect="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677617" y="848227"/>
            <a:ext cx="288000" cy="288000"/>
          </a:xfrm>
          <a:prstGeom prst="rect">
            <a:avLst/>
          </a:prstGeom>
        </p:spPr>
      </p:pic>
      <p:pic>
        <p:nvPicPr>
          <p:cNvPr id="76" name="Picture 75" descr="A black background with a black square&#10;&#10;Description automatically generated with medium confidence">
            <a:extLst>
              <a:ext uri="{FF2B5EF4-FFF2-40B4-BE49-F238E27FC236}">
                <a16:creationId xmlns:a16="http://schemas.microsoft.com/office/drawing/2014/main" id="{2138D5D6-534D-E0F5-B79B-CDEC0DE3F8B3}"/>
              </a:ext>
            </a:extLst>
          </p:cNvPr>
          <p:cNvPicPr>
            <a:picLocks noChangeAspect="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228245" y="842937"/>
            <a:ext cx="288000" cy="288000"/>
          </a:xfrm>
          <a:prstGeom prst="rect">
            <a:avLst/>
          </a:prstGeom>
        </p:spPr>
      </p:pic>
      <p:cxnSp>
        <p:nvCxnSpPr>
          <p:cNvPr id="25" name="Straight Connector 24">
            <a:extLst>
              <a:ext uri="{FF2B5EF4-FFF2-40B4-BE49-F238E27FC236}">
                <a16:creationId xmlns:a16="http://schemas.microsoft.com/office/drawing/2014/main" id="{F04F4725-7FE8-0BEA-7F6D-839FBC1887B7}"/>
              </a:ext>
            </a:extLst>
          </p:cNvPr>
          <p:cNvCxnSpPr/>
          <p:nvPr/>
        </p:nvCxnSpPr>
        <p:spPr>
          <a:xfrm>
            <a:off x="1553418" y="2505274"/>
            <a:ext cx="7266732" cy="0"/>
          </a:xfrm>
          <a:prstGeom prst="line">
            <a:avLst/>
          </a:prstGeom>
          <a:ln w="9525">
            <a:solidFill>
              <a:schemeClr val="accent1">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A2DCD54-95E7-7BDE-2840-43F76111A8EF}"/>
              </a:ext>
            </a:extLst>
          </p:cNvPr>
          <p:cNvCxnSpPr>
            <a:cxnSpLocks/>
          </p:cNvCxnSpPr>
          <p:nvPr/>
        </p:nvCxnSpPr>
        <p:spPr>
          <a:xfrm>
            <a:off x="1553418" y="2963337"/>
            <a:ext cx="7266732" cy="0"/>
          </a:xfrm>
          <a:prstGeom prst="line">
            <a:avLst/>
          </a:prstGeom>
          <a:ln w="9525">
            <a:solidFill>
              <a:schemeClr val="accent1">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151DC4C-1BCB-9B5A-773B-E9D1BBDDB3ED}"/>
              </a:ext>
            </a:extLst>
          </p:cNvPr>
          <p:cNvCxnSpPr>
            <a:cxnSpLocks/>
          </p:cNvCxnSpPr>
          <p:nvPr/>
        </p:nvCxnSpPr>
        <p:spPr>
          <a:xfrm>
            <a:off x="6956919" y="2744368"/>
            <a:ext cx="1548000" cy="0"/>
          </a:xfrm>
          <a:prstGeom prst="line">
            <a:avLst/>
          </a:prstGeom>
          <a:ln w="6350">
            <a:solidFill>
              <a:schemeClr val="accent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DC56EA0-9A14-9232-FA6D-FB656674DF91}"/>
              </a:ext>
            </a:extLst>
          </p:cNvPr>
          <p:cNvCxnSpPr>
            <a:cxnSpLocks/>
          </p:cNvCxnSpPr>
          <p:nvPr/>
        </p:nvCxnSpPr>
        <p:spPr>
          <a:xfrm>
            <a:off x="835615" y="2740400"/>
            <a:ext cx="1716406" cy="0"/>
          </a:xfrm>
          <a:prstGeom prst="line">
            <a:avLst/>
          </a:prstGeom>
          <a:ln w="6350">
            <a:solidFill>
              <a:schemeClr val="accent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37B8AA80-200F-0539-2E46-6FCEC99A8C86}"/>
              </a:ext>
            </a:extLst>
          </p:cNvPr>
          <p:cNvSpPr txBox="1"/>
          <p:nvPr/>
        </p:nvSpPr>
        <p:spPr>
          <a:xfrm>
            <a:off x="222074" y="516073"/>
            <a:ext cx="8626014" cy="338554"/>
          </a:xfrm>
          <a:prstGeom prst="rect">
            <a:avLst/>
          </a:prstGeom>
          <a:noFill/>
        </p:spPr>
        <p:txBody>
          <a:bodyPr wrap="square" rtlCol="0">
            <a:spAutoFit/>
          </a:bodyPr>
          <a:lstStyle/>
          <a:p>
            <a:r>
              <a:rPr lang="en-US" sz="1600" b="1">
                <a:solidFill>
                  <a:schemeClr val="bg1"/>
                </a:solidFill>
              </a:rPr>
              <a:t>DIGITAL BRIDGE FOR BUSINESS TRANSFORMATION</a:t>
            </a:r>
          </a:p>
        </p:txBody>
      </p:sp>
      <p:sp>
        <p:nvSpPr>
          <p:cNvPr id="38" name="TextBox 37">
            <a:extLst>
              <a:ext uri="{FF2B5EF4-FFF2-40B4-BE49-F238E27FC236}">
                <a16:creationId xmlns:a16="http://schemas.microsoft.com/office/drawing/2014/main" id="{70AFD60C-8140-B5C4-E61B-98307F9BF8D6}"/>
              </a:ext>
            </a:extLst>
          </p:cNvPr>
          <p:cNvSpPr txBox="1"/>
          <p:nvPr/>
        </p:nvSpPr>
        <p:spPr>
          <a:xfrm>
            <a:off x="3516527" y="1222328"/>
            <a:ext cx="551453" cy="255389"/>
          </a:xfrm>
          <a:prstGeom prst="roundRect">
            <a:avLst/>
          </a:prstGeom>
          <a:solidFill>
            <a:schemeClr val="tx2"/>
          </a:solidFill>
        </p:spPr>
        <p:txBody>
          <a:bodyPr wrap="none"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Trebuchet MS"/>
                <a:ea typeface="+mn-ea"/>
                <a:cs typeface="+mn-cs"/>
              </a:rPr>
              <a:t>Retail </a:t>
            </a:r>
            <a:endParaRPr kumimoji="0" lang="en-IN" sz="900" b="1" i="0" u="none" strike="noStrike" kern="1200" cap="none" spc="0" normalizeH="0" baseline="0" noProof="0">
              <a:ln>
                <a:noFill/>
              </a:ln>
              <a:solidFill>
                <a:prstClr val="white"/>
              </a:solidFill>
              <a:effectLst/>
              <a:uLnTx/>
              <a:uFillTx/>
              <a:latin typeface="Trebuchet MS"/>
              <a:ea typeface="+mn-ea"/>
              <a:cs typeface="+mn-cs"/>
            </a:endParaRPr>
          </a:p>
        </p:txBody>
      </p:sp>
      <p:sp>
        <p:nvSpPr>
          <p:cNvPr id="42" name="TextBox 41">
            <a:extLst>
              <a:ext uri="{FF2B5EF4-FFF2-40B4-BE49-F238E27FC236}">
                <a16:creationId xmlns:a16="http://schemas.microsoft.com/office/drawing/2014/main" id="{B699F74C-2518-22A3-C1FF-57D2E94B779A}"/>
              </a:ext>
            </a:extLst>
          </p:cNvPr>
          <p:cNvSpPr txBox="1"/>
          <p:nvPr/>
        </p:nvSpPr>
        <p:spPr>
          <a:xfrm>
            <a:off x="4256183" y="1222328"/>
            <a:ext cx="699723" cy="255389"/>
          </a:xfrm>
          <a:prstGeom prst="roundRect">
            <a:avLst/>
          </a:prstGeom>
          <a:solidFill>
            <a:schemeClr val="tx2"/>
          </a:solidFill>
        </p:spPr>
        <p:txBody>
          <a:bodyPr wrap="none"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Trebuchet MS"/>
                <a:ea typeface="+mn-ea"/>
                <a:cs typeface="+mn-cs"/>
              </a:rPr>
              <a:t>Logistics </a:t>
            </a:r>
            <a:endParaRPr kumimoji="0" lang="en-IN" sz="900" b="1" i="0" u="none" strike="noStrike" kern="1200" cap="none" spc="0" normalizeH="0" baseline="0" noProof="0">
              <a:ln>
                <a:noFill/>
              </a:ln>
              <a:solidFill>
                <a:prstClr val="white"/>
              </a:solidFill>
              <a:effectLst/>
              <a:uLnTx/>
              <a:uFillTx/>
              <a:latin typeface="Trebuchet MS"/>
              <a:ea typeface="+mn-ea"/>
              <a:cs typeface="+mn-cs"/>
            </a:endParaRPr>
          </a:p>
        </p:txBody>
      </p:sp>
      <p:pic>
        <p:nvPicPr>
          <p:cNvPr id="45" name="Picture 44">
            <a:extLst>
              <a:ext uri="{FF2B5EF4-FFF2-40B4-BE49-F238E27FC236}">
                <a16:creationId xmlns:a16="http://schemas.microsoft.com/office/drawing/2014/main" id="{73E9A4D5-E4C7-2ED1-E9EB-A67D7A6B9140}"/>
              </a:ext>
            </a:extLst>
          </p:cNvPr>
          <p:cNvPicPr>
            <a:picLocks noChangeAspect="1"/>
          </p:cNvPicPr>
          <p:nvPr/>
        </p:nvPicPr>
        <p:blipFill>
          <a:blip r:embed="rId9">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3648253" y="848227"/>
            <a:ext cx="288000" cy="288000"/>
          </a:xfrm>
          <a:prstGeom prst="rect">
            <a:avLst/>
          </a:prstGeom>
        </p:spPr>
      </p:pic>
      <p:pic>
        <p:nvPicPr>
          <p:cNvPr id="47" name="Picture 46">
            <a:extLst>
              <a:ext uri="{FF2B5EF4-FFF2-40B4-BE49-F238E27FC236}">
                <a16:creationId xmlns:a16="http://schemas.microsoft.com/office/drawing/2014/main" id="{A37285AF-E0AF-4BBE-28F7-9BD6A39A495E}"/>
              </a:ext>
            </a:extLst>
          </p:cNvPr>
          <p:cNvPicPr>
            <a:picLocks noChangeAspect="1"/>
          </p:cNvPicPr>
          <p:nvPr/>
        </p:nvPicPr>
        <p:blipFill>
          <a:blip r:embed="rId10">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4443018" y="848227"/>
            <a:ext cx="288000" cy="288000"/>
          </a:xfrm>
          <a:prstGeom prst="rect">
            <a:avLst/>
          </a:prstGeom>
        </p:spPr>
      </p:pic>
      <p:sp>
        <p:nvSpPr>
          <p:cNvPr id="48" name="TextBox 47">
            <a:extLst>
              <a:ext uri="{FF2B5EF4-FFF2-40B4-BE49-F238E27FC236}">
                <a16:creationId xmlns:a16="http://schemas.microsoft.com/office/drawing/2014/main" id="{78FB34C7-5284-E8B7-A327-76D47339FE06}"/>
              </a:ext>
            </a:extLst>
          </p:cNvPr>
          <p:cNvSpPr txBox="1"/>
          <p:nvPr/>
        </p:nvSpPr>
        <p:spPr>
          <a:xfrm>
            <a:off x="3112477" y="-518746"/>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603806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4CA5A-D9D5-BD18-E75D-89B34291D736}"/>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1E505C25-F13F-8133-A9D7-E7EA90FF6AA7}"/>
              </a:ext>
            </a:extLst>
          </p:cNvPr>
          <p:cNvSpPr/>
          <p:nvPr/>
        </p:nvSpPr>
        <p:spPr>
          <a:xfrm>
            <a:off x="323850" y="987425"/>
            <a:ext cx="8496300" cy="3750952"/>
          </a:xfrm>
          <a:prstGeom prst="roundRect">
            <a:avLst>
              <a:gd name="adj" fmla="val 7666"/>
            </a:avLst>
          </a:prstGeom>
          <a:noFill/>
          <a:ln w="1905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Trebuchet MS"/>
              <a:ea typeface="+mn-ea"/>
              <a:cs typeface="+mn-cs"/>
            </a:endParaRPr>
          </a:p>
        </p:txBody>
      </p:sp>
      <p:sp>
        <p:nvSpPr>
          <p:cNvPr id="117" name="Arrow: Pentagon 116">
            <a:extLst>
              <a:ext uri="{FF2B5EF4-FFF2-40B4-BE49-F238E27FC236}">
                <a16:creationId xmlns:a16="http://schemas.microsoft.com/office/drawing/2014/main" id="{C4AB0EB3-ED5A-BF4D-B65E-D5D640689D73}"/>
              </a:ext>
            </a:extLst>
          </p:cNvPr>
          <p:cNvSpPr/>
          <p:nvPr/>
        </p:nvSpPr>
        <p:spPr>
          <a:xfrm flipV="1">
            <a:off x="951198" y="2027111"/>
            <a:ext cx="6007563" cy="792000"/>
          </a:xfrm>
          <a:prstGeom prst="homePlate">
            <a:avLst>
              <a:gd name="adj" fmla="val 19878"/>
            </a:avLst>
          </a:prstGeom>
          <a:solidFill>
            <a:schemeClr val="bg1"/>
          </a:solidFill>
          <a:ln w="6350">
            <a:solidFill>
              <a:schemeClr val="accent4">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sp>
        <p:nvSpPr>
          <p:cNvPr id="66" name="Rectangle: Top Corners Rounded 65">
            <a:extLst>
              <a:ext uri="{FF2B5EF4-FFF2-40B4-BE49-F238E27FC236}">
                <a16:creationId xmlns:a16="http://schemas.microsoft.com/office/drawing/2014/main" id="{0B2FDC70-25D9-1B71-94B6-9D913A305B41}"/>
              </a:ext>
            </a:extLst>
          </p:cNvPr>
          <p:cNvSpPr/>
          <p:nvPr/>
        </p:nvSpPr>
        <p:spPr>
          <a:xfrm rot="16200000">
            <a:off x="332939" y="2242172"/>
            <a:ext cx="792000" cy="360000"/>
          </a:xfrm>
          <a:prstGeom prst="round2SameRect">
            <a:avLst/>
          </a:prstGeom>
          <a:solidFill>
            <a:schemeClr val="accent4"/>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cxnSp>
        <p:nvCxnSpPr>
          <p:cNvPr id="124" name="Straight Connector 123">
            <a:extLst>
              <a:ext uri="{FF2B5EF4-FFF2-40B4-BE49-F238E27FC236}">
                <a16:creationId xmlns:a16="http://schemas.microsoft.com/office/drawing/2014/main" id="{42325266-CF61-8138-53F7-78551659D4EE}"/>
              </a:ext>
            </a:extLst>
          </p:cNvPr>
          <p:cNvCxnSpPr>
            <a:cxnSpLocks/>
          </p:cNvCxnSpPr>
          <p:nvPr/>
        </p:nvCxnSpPr>
        <p:spPr>
          <a:xfrm>
            <a:off x="936940" y="2026172"/>
            <a:ext cx="0" cy="792000"/>
          </a:xfrm>
          <a:prstGeom prst="line">
            <a:avLst/>
          </a:prstGeom>
          <a:ln w="571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BD02256-E8D0-1B39-3A1A-2DBD1304139E}"/>
              </a:ext>
            </a:extLst>
          </p:cNvPr>
          <p:cNvCxnSpPr>
            <a:cxnSpLocks/>
          </p:cNvCxnSpPr>
          <p:nvPr/>
        </p:nvCxnSpPr>
        <p:spPr>
          <a:xfrm>
            <a:off x="1939958" y="2027111"/>
            <a:ext cx="0" cy="792000"/>
          </a:xfrm>
          <a:prstGeom prst="line">
            <a:avLst/>
          </a:prstGeom>
          <a:ln w="635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89DF8D9E-1EF0-F535-64A2-D5D699E07838}"/>
              </a:ext>
            </a:extLst>
          </p:cNvPr>
          <p:cNvCxnSpPr>
            <a:cxnSpLocks/>
          </p:cNvCxnSpPr>
          <p:nvPr/>
        </p:nvCxnSpPr>
        <p:spPr>
          <a:xfrm>
            <a:off x="4439548" y="2027111"/>
            <a:ext cx="0" cy="792000"/>
          </a:xfrm>
          <a:prstGeom prst="line">
            <a:avLst/>
          </a:prstGeom>
          <a:ln w="635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8EA3A576-54EC-28B2-5185-F858EDFD2DEF}"/>
              </a:ext>
            </a:extLst>
          </p:cNvPr>
          <p:cNvCxnSpPr>
            <a:cxnSpLocks/>
          </p:cNvCxnSpPr>
          <p:nvPr/>
        </p:nvCxnSpPr>
        <p:spPr>
          <a:xfrm>
            <a:off x="5689344" y="2027111"/>
            <a:ext cx="0" cy="792000"/>
          </a:xfrm>
          <a:prstGeom prst="line">
            <a:avLst/>
          </a:prstGeom>
          <a:ln w="635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18" name="Arrow: Pentagon 117">
            <a:extLst>
              <a:ext uri="{FF2B5EF4-FFF2-40B4-BE49-F238E27FC236}">
                <a16:creationId xmlns:a16="http://schemas.microsoft.com/office/drawing/2014/main" id="{2AE37776-EA6F-1CCB-1EC6-FDBD97423F11}"/>
              </a:ext>
            </a:extLst>
          </p:cNvPr>
          <p:cNvSpPr/>
          <p:nvPr/>
        </p:nvSpPr>
        <p:spPr>
          <a:xfrm flipV="1">
            <a:off x="951200" y="2906824"/>
            <a:ext cx="6528143" cy="792000"/>
          </a:xfrm>
          <a:prstGeom prst="homePlate">
            <a:avLst>
              <a:gd name="adj" fmla="val 19878"/>
            </a:avLst>
          </a:prstGeom>
          <a:solidFill>
            <a:schemeClr val="bg1"/>
          </a:solidFill>
          <a:ln w="6350">
            <a:solidFill>
              <a:schemeClr val="accent5">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sp>
        <p:nvSpPr>
          <p:cNvPr id="65" name="Rectangle: Top Corners Rounded 64">
            <a:extLst>
              <a:ext uri="{FF2B5EF4-FFF2-40B4-BE49-F238E27FC236}">
                <a16:creationId xmlns:a16="http://schemas.microsoft.com/office/drawing/2014/main" id="{BA890F56-A361-13AD-345B-E566DF5DFFEC}"/>
              </a:ext>
            </a:extLst>
          </p:cNvPr>
          <p:cNvSpPr/>
          <p:nvPr/>
        </p:nvSpPr>
        <p:spPr>
          <a:xfrm rot="16200000">
            <a:off x="332939" y="3123992"/>
            <a:ext cx="792000" cy="360000"/>
          </a:xfrm>
          <a:prstGeom prst="round2SameRect">
            <a:avLst/>
          </a:prstGeom>
          <a:solidFill>
            <a:schemeClr val="accent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cxnSp>
        <p:nvCxnSpPr>
          <p:cNvPr id="125" name="Straight Connector 124">
            <a:extLst>
              <a:ext uri="{FF2B5EF4-FFF2-40B4-BE49-F238E27FC236}">
                <a16:creationId xmlns:a16="http://schemas.microsoft.com/office/drawing/2014/main" id="{A604504D-50DF-9EA9-0A1F-3B462645F841}"/>
              </a:ext>
            </a:extLst>
          </p:cNvPr>
          <p:cNvCxnSpPr>
            <a:cxnSpLocks/>
          </p:cNvCxnSpPr>
          <p:nvPr/>
        </p:nvCxnSpPr>
        <p:spPr>
          <a:xfrm>
            <a:off x="936940" y="2907992"/>
            <a:ext cx="0" cy="79200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0EF38A10-98A5-0C51-9BD5-C72F94C91D2B}"/>
              </a:ext>
            </a:extLst>
          </p:cNvPr>
          <p:cNvCxnSpPr>
            <a:cxnSpLocks/>
          </p:cNvCxnSpPr>
          <p:nvPr/>
        </p:nvCxnSpPr>
        <p:spPr>
          <a:xfrm>
            <a:off x="2606708" y="2906824"/>
            <a:ext cx="0" cy="792000"/>
          </a:xfrm>
          <a:prstGeom prst="line">
            <a:avLst/>
          </a:prstGeom>
          <a:ln w="635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943AEE38-C0EE-C540-C1D3-91E632CF1A16}"/>
              </a:ext>
            </a:extLst>
          </p:cNvPr>
          <p:cNvCxnSpPr>
            <a:cxnSpLocks/>
          </p:cNvCxnSpPr>
          <p:nvPr/>
        </p:nvCxnSpPr>
        <p:spPr>
          <a:xfrm>
            <a:off x="4269183" y="2906824"/>
            <a:ext cx="0" cy="792000"/>
          </a:xfrm>
          <a:prstGeom prst="line">
            <a:avLst/>
          </a:prstGeom>
          <a:ln w="635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68132DEF-7602-7A84-ED81-BEAA96A400FE}"/>
              </a:ext>
            </a:extLst>
          </p:cNvPr>
          <p:cNvCxnSpPr>
            <a:cxnSpLocks/>
          </p:cNvCxnSpPr>
          <p:nvPr/>
        </p:nvCxnSpPr>
        <p:spPr>
          <a:xfrm>
            <a:off x="5931657" y="2906824"/>
            <a:ext cx="0" cy="792000"/>
          </a:xfrm>
          <a:prstGeom prst="line">
            <a:avLst/>
          </a:prstGeom>
          <a:ln w="635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19" name="Arrow: Pentagon 118">
            <a:extLst>
              <a:ext uri="{FF2B5EF4-FFF2-40B4-BE49-F238E27FC236}">
                <a16:creationId xmlns:a16="http://schemas.microsoft.com/office/drawing/2014/main" id="{7227FDC5-0446-6C5D-729D-2568D954E17C}"/>
              </a:ext>
            </a:extLst>
          </p:cNvPr>
          <p:cNvSpPr/>
          <p:nvPr/>
        </p:nvSpPr>
        <p:spPr>
          <a:xfrm flipV="1">
            <a:off x="951201" y="3789812"/>
            <a:ext cx="7200000" cy="792000"/>
          </a:xfrm>
          <a:prstGeom prst="homePlate">
            <a:avLst>
              <a:gd name="adj" fmla="val 21506"/>
            </a:avLst>
          </a:prstGeom>
          <a:solidFill>
            <a:schemeClr val="bg1"/>
          </a:solidFill>
          <a:ln w="6350">
            <a:solidFill>
              <a:schemeClr val="accent2">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sp>
        <p:nvSpPr>
          <p:cNvPr id="64" name="Rectangle: Top Corners Rounded 63">
            <a:extLst>
              <a:ext uri="{FF2B5EF4-FFF2-40B4-BE49-F238E27FC236}">
                <a16:creationId xmlns:a16="http://schemas.microsoft.com/office/drawing/2014/main" id="{7DD2EB0C-880A-46EB-6D29-57AFB29B02FC}"/>
              </a:ext>
            </a:extLst>
          </p:cNvPr>
          <p:cNvSpPr/>
          <p:nvPr/>
        </p:nvSpPr>
        <p:spPr>
          <a:xfrm rot="16200000">
            <a:off x="332939" y="4005812"/>
            <a:ext cx="792000" cy="360000"/>
          </a:xfrm>
          <a:prstGeom prst="round2SameRect">
            <a:avLst/>
          </a:pr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cxnSp>
        <p:nvCxnSpPr>
          <p:cNvPr id="126" name="Straight Connector 125">
            <a:extLst>
              <a:ext uri="{FF2B5EF4-FFF2-40B4-BE49-F238E27FC236}">
                <a16:creationId xmlns:a16="http://schemas.microsoft.com/office/drawing/2014/main" id="{28F21331-1786-827D-9AE5-26AF92207185}"/>
              </a:ext>
            </a:extLst>
          </p:cNvPr>
          <p:cNvCxnSpPr>
            <a:cxnSpLocks/>
          </p:cNvCxnSpPr>
          <p:nvPr/>
        </p:nvCxnSpPr>
        <p:spPr>
          <a:xfrm>
            <a:off x="936940" y="3789812"/>
            <a:ext cx="0" cy="792000"/>
          </a:xfrm>
          <a:prstGeom prst="line">
            <a:avLst/>
          </a:prstGeom>
          <a:ln w="57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F0424CC6-A17B-2346-F6F5-339039A13FE4}"/>
              </a:ext>
            </a:extLst>
          </p:cNvPr>
          <p:cNvCxnSpPr>
            <a:cxnSpLocks/>
          </p:cNvCxnSpPr>
          <p:nvPr/>
        </p:nvCxnSpPr>
        <p:spPr>
          <a:xfrm>
            <a:off x="2233547" y="3789812"/>
            <a:ext cx="0" cy="792000"/>
          </a:xfrm>
          <a:prstGeom prst="line">
            <a:avLst/>
          </a:prstGeom>
          <a:ln w="635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2676B04C-D78C-1036-CBBC-17D63D267C18}"/>
              </a:ext>
            </a:extLst>
          </p:cNvPr>
          <p:cNvCxnSpPr>
            <a:cxnSpLocks/>
          </p:cNvCxnSpPr>
          <p:nvPr/>
        </p:nvCxnSpPr>
        <p:spPr>
          <a:xfrm>
            <a:off x="3631272" y="3789812"/>
            <a:ext cx="0" cy="792000"/>
          </a:xfrm>
          <a:prstGeom prst="line">
            <a:avLst/>
          </a:prstGeom>
          <a:ln w="635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9CA2B52B-4CAD-B4D2-CE9F-37A9BE264D2F}"/>
              </a:ext>
            </a:extLst>
          </p:cNvPr>
          <p:cNvCxnSpPr>
            <a:cxnSpLocks/>
          </p:cNvCxnSpPr>
          <p:nvPr/>
        </p:nvCxnSpPr>
        <p:spPr>
          <a:xfrm>
            <a:off x="5028997" y="3789812"/>
            <a:ext cx="0" cy="792000"/>
          </a:xfrm>
          <a:prstGeom prst="line">
            <a:avLst/>
          </a:prstGeom>
          <a:ln w="635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18BE5AB2-D63B-83E2-0542-B2CF05294B6C}"/>
              </a:ext>
            </a:extLst>
          </p:cNvPr>
          <p:cNvCxnSpPr>
            <a:cxnSpLocks/>
          </p:cNvCxnSpPr>
          <p:nvPr/>
        </p:nvCxnSpPr>
        <p:spPr>
          <a:xfrm>
            <a:off x="6426721" y="3789812"/>
            <a:ext cx="0" cy="792000"/>
          </a:xfrm>
          <a:prstGeom prst="line">
            <a:avLst/>
          </a:prstGeom>
          <a:ln w="635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E3A1D5B7-C6C8-1229-52D8-8A180E538108}"/>
              </a:ext>
            </a:extLst>
          </p:cNvPr>
          <p:cNvSpPr txBox="1"/>
          <p:nvPr/>
        </p:nvSpPr>
        <p:spPr>
          <a:xfrm rot="16200000">
            <a:off x="340558" y="2314450"/>
            <a:ext cx="79199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800" b="1" i="0" u="none" strike="noStrike" kern="0" cap="none" spc="0" normalizeH="0" baseline="0" noProof="0">
                <a:ln>
                  <a:noFill/>
                </a:ln>
                <a:solidFill>
                  <a:prstClr val="white"/>
                </a:solidFill>
                <a:effectLst/>
                <a:uLnTx/>
                <a:uFillTx/>
                <a:latin typeface="Trebuchet MS"/>
                <a:ea typeface="+mn-ea"/>
                <a:cs typeface="Arial"/>
                <a:sym typeface="Arial"/>
                <a:rtl val="0"/>
              </a:rPr>
              <a:t>CUSTOMERS</a:t>
            </a:r>
          </a:p>
        </p:txBody>
      </p:sp>
      <p:sp>
        <p:nvSpPr>
          <p:cNvPr id="48" name="TextBox 47">
            <a:extLst>
              <a:ext uri="{FF2B5EF4-FFF2-40B4-BE49-F238E27FC236}">
                <a16:creationId xmlns:a16="http://schemas.microsoft.com/office/drawing/2014/main" id="{FBB6197E-3EBC-DD66-9153-E67FC2956856}"/>
              </a:ext>
            </a:extLst>
          </p:cNvPr>
          <p:cNvSpPr txBox="1"/>
          <p:nvPr/>
        </p:nvSpPr>
        <p:spPr>
          <a:xfrm rot="16200000">
            <a:off x="344072" y="3190923"/>
            <a:ext cx="78497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900" b="1" i="0" u="none" strike="noStrike" kern="0" cap="none" spc="0" normalizeH="0" baseline="0" noProof="0">
                <a:ln>
                  <a:noFill/>
                </a:ln>
                <a:solidFill>
                  <a:prstClr val="white"/>
                </a:solidFill>
                <a:effectLst/>
                <a:uLnTx/>
                <a:uFillTx/>
                <a:latin typeface="Trebuchet MS"/>
                <a:ea typeface="+mn-ea"/>
                <a:cs typeface="Arial"/>
                <a:sym typeface="Arial"/>
                <a:rtl val="0"/>
              </a:rPr>
              <a:t>PROJECTS</a:t>
            </a:r>
          </a:p>
        </p:txBody>
      </p:sp>
      <p:sp>
        <p:nvSpPr>
          <p:cNvPr id="49" name="TextBox 48">
            <a:extLst>
              <a:ext uri="{FF2B5EF4-FFF2-40B4-BE49-F238E27FC236}">
                <a16:creationId xmlns:a16="http://schemas.microsoft.com/office/drawing/2014/main" id="{EFC04B62-1D0E-B475-8798-684BBDEFE755}"/>
              </a:ext>
            </a:extLst>
          </p:cNvPr>
          <p:cNvSpPr txBox="1"/>
          <p:nvPr/>
        </p:nvSpPr>
        <p:spPr>
          <a:xfrm rot="16200000">
            <a:off x="340558" y="4055005"/>
            <a:ext cx="79199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50" b="1" i="0" u="none" strike="noStrike" kern="0" cap="none" spc="0" normalizeH="0" baseline="0" noProof="0">
                <a:ln>
                  <a:noFill/>
                </a:ln>
                <a:solidFill>
                  <a:prstClr val="white"/>
                </a:solidFill>
                <a:effectLst/>
                <a:uLnTx/>
                <a:uFillTx/>
                <a:latin typeface="Trebuchet MS"/>
                <a:ea typeface="+mn-ea"/>
                <a:cs typeface="Arial"/>
                <a:sym typeface="Arial"/>
                <a:rtl val="0"/>
              </a:rPr>
              <a:t>VOLUME</a:t>
            </a:r>
          </a:p>
        </p:txBody>
      </p:sp>
      <p:sp>
        <p:nvSpPr>
          <p:cNvPr id="116" name="Arrow: Pentagon 115">
            <a:extLst>
              <a:ext uri="{FF2B5EF4-FFF2-40B4-BE49-F238E27FC236}">
                <a16:creationId xmlns:a16="http://schemas.microsoft.com/office/drawing/2014/main" id="{848C0DF6-D3BB-6A21-CD69-64AF0AB73794}"/>
              </a:ext>
            </a:extLst>
          </p:cNvPr>
          <p:cNvSpPr/>
          <p:nvPr/>
        </p:nvSpPr>
        <p:spPr>
          <a:xfrm flipV="1">
            <a:off x="965460" y="1142420"/>
            <a:ext cx="3426604" cy="792000"/>
          </a:xfrm>
          <a:prstGeom prst="homePlate">
            <a:avLst>
              <a:gd name="adj" fmla="val 20692"/>
            </a:avLst>
          </a:prstGeom>
          <a:solidFill>
            <a:schemeClr val="bg1"/>
          </a:solidFill>
          <a:ln w="6350">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sp>
        <p:nvSpPr>
          <p:cNvPr id="63" name="Rectangle: Top Corners Rounded 62">
            <a:extLst>
              <a:ext uri="{FF2B5EF4-FFF2-40B4-BE49-F238E27FC236}">
                <a16:creationId xmlns:a16="http://schemas.microsoft.com/office/drawing/2014/main" id="{DC443735-06A3-DCFA-CE25-1BA6A0EE6D91}"/>
              </a:ext>
            </a:extLst>
          </p:cNvPr>
          <p:cNvSpPr/>
          <p:nvPr/>
        </p:nvSpPr>
        <p:spPr>
          <a:xfrm rot="16200000">
            <a:off x="332940" y="1360352"/>
            <a:ext cx="792000" cy="360000"/>
          </a:xfrm>
          <a:prstGeom prst="round2Same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cxnSp>
        <p:nvCxnSpPr>
          <p:cNvPr id="123" name="Straight Connector 122">
            <a:extLst>
              <a:ext uri="{FF2B5EF4-FFF2-40B4-BE49-F238E27FC236}">
                <a16:creationId xmlns:a16="http://schemas.microsoft.com/office/drawing/2014/main" id="{E7FCA788-27B4-7C04-B901-517724F765B4}"/>
              </a:ext>
            </a:extLst>
          </p:cNvPr>
          <p:cNvCxnSpPr>
            <a:cxnSpLocks/>
          </p:cNvCxnSpPr>
          <p:nvPr/>
        </p:nvCxnSpPr>
        <p:spPr>
          <a:xfrm>
            <a:off x="936940" y="1144352"/>
            <a:ext cx="0" cy="792000"/>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86474077-FD0A-3A9D-B0CD-6FF054D0E43F}"/>
              </a:ext>
            </a:extLst>
          </p:cNvPr>
          <p:cNvCxnSpPr>
            <a:cxnSpLocks/>
          </p:cNvCxnSpPr>
          <p:nvPr/>
        </p:nvCxnSpPr>
        <p:spPr>
          <a:xfrm>
            <a:off x="2350279" y="1142420"/>
            <a:ext cx="0" cy="792000"/>
          </a:xfrm>
          <a:prstGeom prst="line">
            <a:avLst/>
          </a:prstGeom>
          <a:ln w="63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D5FB49CA-031F-AC0A-03D5-1E9128909F69}"/>
              </a:ext>
            </a:extLst>
          </p:cNvPr>
          <p:cNvSpPr txBox="1"/>
          <p:nvPr/>
        </p:nvSpPr>
        <p:spPr>
          <a:xfrm rot="16200000">
            <a:off x="340556" y="1407612"/>
            <a:ext cx="79200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50" b="1" i="0" u="none" strike="noStrike" kern="0" cap="none" spc="0" normalizeH="0" baseline="0" noProof="0">
                <a:ln>
                  <a:noFill/>
                </a:ln>
                <a:solidFill>
                  <a:prstClr val="white"/>
                </a:solidFill>
                <a:effectLst/>
                <a:uLnTx/>
                <a:uFillTx/>
                <a:latin typeface="Trebuchet MS"/>
                <a:ea typeface="+mn-ea"/>
                <a:cs typeface="Arial"/>
                <a:sym typeface="Arial"/>
                <a:rtl val="0"/>
              </a:rPr>
              <a:t>PEOPLE</a:t>
            </a:r>
          </a:p>
        </p:txBody>
      </p:sp>
      <p:sp>
        <p:nvSpPr>
          <p:cNvPr id="67" name="TextBox 66">
            <a:extLst>
              <a:ext uri="{FF2B5EF4-FFF2-40B4-BE49-F238E27FC236}">
                <a16:creationId xmlns:a16="http://schemas.microsoft.com/office/drawing/2014/main" id="{31C4332C-D2B0-6CA9-63D3-43B54D9B9B6C}"/>
              </a:ext>
            </a:extLst>
          </p:cNvPr>
          <p:cNvSpPr txBox="1"/>
          <p:nvPr/>
        </p:nvSpPr>
        <p:spPr>
          <a:xfrm>
            <a:off x="1039579" y="1210485"/>
            <a:ext cx="818885" cy="371513"/>
          </a:xfrm>
          <a:prstGeom prst="rect">
            <a:avLst/>
          </a:prstGeom>
          <a:noFill/>
          <a:ln w="6350">
            <a:noFill/>
            <a:prstDash val="dash"/>
          </a:ln>
        </p:spPr>
        <p:txBody>
          <a:bodyPr wrap="square" lIns="46800" tIns="46800" rIns="46800" b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srgbClr val="4F81BD">
                    <a:lumMod val="75000"/>
                  </a:srgbClr>
                </a:solidFill>
                <a:effectLst/>
                <a:uLnTx/>
                <a:uFillTx/>
                <a:latin typeface="Trebuchet MS"/>
                <a:ea typeface="+mn-ea"/>
                <a:cs typeface="Arial"/>
                <a:sym typeface="Arial"/>
                <a:rtl val="0"/>
              </a:rPr>
              <a:t>700+</a:t>
            </a:r>
          </a:p>
        </p:txBody>
      </p:sp>
      <p:sp>
        <p:nvSpPr>
          <p:cNvPr id="68" name="TextBox 67">
            <a:extLst>
              <a:ext uri="{FF2B5EF4-FFF2-40B4-BE49-F238E27FC236}">
                <a16:creationId xmlns:a16="http://schemas.microsoft.com/office/drawing/2014/main" id="{E1E0395C-0462-273B-6DB1-43F2BEF6A068}"/>
              </a:ext>
            </a:extLst>
          </p:cNvPr>
          <p:cNvSpPr txBox="1"/>
          <p:nvPr/>
        </p:nvSpPr>
        <p:spPr>
          <a:xfrm>
            <a:off x="1039578" y="1508365"/>
            <a:ext cx="1329131" cy="371513"/>
          </a:xfrm>
          <a:prstGeom prst="rect">
            <a:avLst/>
          </a:prstGeom>
          <a:noFill/>
          <a:ln w="6350">
            <a:noFill/>
            <a:prstDash val="dash"/>
          </a:ln>
        </p:spPr>
        <p:txBody>
          <a:bodyPr wrap="square" lIns="46800" tIns="46800" rIns="46800" b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lumMod val="75000"/>
                    <a:lumOff val="25000"/>
                  </a:prstClr>
                </a:solidFill>
                <a:effectLst/>
                <a:uLnTx/>
                <a:uFillTx/>
                <a:latin typeface="Trebuchet MS"/>
                <a:ea typeface="+mn-ea"/>
                <a:cs typeface="Arial"/>
                <a:sym typeface="Arial"/>
                <a:rtl val="0"/>
              </a:rPr>
              <a:t>Data Center, Cloud &amp; Managed Services Team</a:t>
            </a:r>
          </a:p>
        </p:txBody>
      </p:sp>
      <p:sp>
        <p:nvSpPr>
          <p:cNvPr id="69" name="TextBox 68">
            <a:extLst>
              <a:ext uri="{FF2B5EF4-FFF2-40B4-BE49-F238E27FC236}">
                <a16:creationId xmlns:a16="http://schemas.microsoft.com/office/drawing/2014/main" id="{28EC4D4E-8863-1858-6976-018741A65976}"/>
              </a:ext>
            </a:extLst>
          </p:cNvPr>
          <p:cNvSpPr txBox="1"/>
          <p:nvPr/>
        </p:nvSpPr>
        <p:spPr>
          <a:xfrm>
            <a:off x="2443627" y="1210485"/>
            <a:ext cx="818885" cy="371513"/>
          </a:xfrm>
          <a:prstGeom prst="rect">
            <a:avLst/>
          </a:prstGeom>
          <a:noFill/>
          <a:ln w="6350">
            <a:noFill/>
            <a:prstDash val="dash"/>
          </a:ln>
        </p:spPr>
        <p:txBody>
          <a:bodyPr wrap="square" lIns="46800" tIns="46800" rIns="46800" b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srgbClr val="4F81BD">
                    <a:lumMod val="75000"/>
                  </a:srgbClr>
                </a:solidFill>
                <a:effectLst/>
                <a:uLnTx/>
                <a:uFillTx/>
                <a:latin typeface="Trebuchet MS"/>
                <a:ea typeface="+mn-ea"/>
                <a:cs typeface="Arial"/>
                <a:sym typeface="Arial"/>
                <a:rtl val="0"/>
              </a:rPr>
              <a:t>900+</a:t>
            </a:r>
          </a:p>
        </p:txBody>
      </p:sp>
      <p:sp>
        <p:nvSpPr>
          <p:cNvPr id="70" name="TextBox 69">
            <a:extLst>
              <a:ext uri="{FF2B5EF4-FFF2-40B4-BE49-F238E27FC236}">
                <a16:creationId xmlns:a16="http://schemas.microsoft.com/office/drawing/2014/main" id="{E0F16DCE-9142-5BE3-8007-A1B4D7D11CA2}"/>
              </a:ext>
            </a:extLst>
          </p:cNvPr>
          <p:cNvSpPr txBox="1"/>
          <p:nvPr/>
        </p:nvSpPr>
        <p:spPr>
          <a:xfrm>
            <a:off x="2443627" y="1508365"/>
            <a:ext cx="711449" cy="371513"/>
          </a:xfrm>
          <a:prstGeom prst="rect">
            <a:avLst/>
          </a:prstGeom>
          <a:noFill/>
          <a:ln w="6350">
            <a:noFill/>
            <a:prstDash val="dash"/>
          </a:ln>
        </p:spPr>
        <p:txBody>
          <a:bodyPr wrap="square" lIns="46800" tIns="46800" rIns="46800" b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lumMod val="75000"/>
                    <a:lumOff val="25000"/>
                  </a:prstClr>
                </a:solidFill>
                <a:effectLst/>
                <a:uLnTx/>
                <a:uFillTx/>
                <a:latin typeface="Trebuchet MS"/>
                <a:ea typeface="+mn-ea"/>
                <a:cs typeface="Arial"/>
                <a:sym typeface="Arial"/>
                <a:rtl val="0"/>
              </a:rPr>
              <a:t>Network Experts</a:t>
            </a:r>
          </a:p>
        </p:txBody>
      </p:sp>
      <p:sp>
        <p:nvSpPr>
          <p:cNvPr id="100" name="TextBox 99">
            <a:extLst>
              <a:ext uri="{FF2B5EF4-FFF2-40B4-BE49-F238E27FC236}">
                <a16:creationId xmlns:a16="http://schemas.microsoft.com/office/drawing/2014/main" id="{A4460733-919B-9889-38C0-EBEF5CEDA80C}"/>
              </a:ext>
            </a:extLst>
          </p:cNvPr>
          <p:cNvSpPr txBox="1"/>
          <p:nvPr/>
        </p:nvSpPr>
        <p:spPr>
          <a:xfrm>
            <a:off x="3307681" y="1210485"/>
            <a:ext cx="818885" cy="371513"/>
          </a:xfrm>
          <a:prstGeom prst="rect">
            <a:avLst/>
          </a:prstGeom>
          <a:noFill/>
          <a:ln w="6350">
            <a:noFill/>
            <a:prstDash val="dash"/>
          </a:ln>
        </p:spPr>
        <p:txBody>
          <a:bodyPr wrap="square" lIns="46800" tIns="46800" rIns="46800" b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srgbClr val="4F81BD">
                    <a:lumMod val="75000"/>
                  </a:srgbClr>
                </a:solidFill>
                <a:effectLst/>
                <a:uLnTx/>
                <a:uFillTx/>
                <a:latin typeface="Trebuchet MS"/>
                <a:ea typeface="+mn-ea"/>
                <a:cs typeface="Arial"/>
                <a:sym typeface="Arial"/>
                <a:rtl val="0"/>
              </a:rPr>
              <a:t>100+</a:t>
            </a:r>
          </a:p>
        </p:txBody>
      </p:sp>
      <p:sp>
        <p:nvSpPr>
          <p:cNvPr id="104" name="TextBox 103">
            <a:extLst>
              <a:ext uri="{FF2B5EF4-FFF2-40B4-BE49-F238E27FC236}">
                <a16:creationId xmlns:a16="http://schemas.microsoft.com/office/drawing/2014/main" id="{B13A0292-1143-A3CA-FD63-DD9D81E559CA}"/>
              </a:ext>
            </a:extLst>
          </p:cNvPr>
          <p:cNvSpPr txBox="1"/>
          <p:nvPr/>
        </p:nvSpPr>
        <p:spPr>
          <a:xfrm>
            <a:off x="3307681" y="1508365"/>
            <a:ext cx="1022209" cy="371513"/>
          </a:xfrm>
          <a:prstGeom prst="rect">
            <a:avLst/>
          </a:prstGeom>
          <a:noFill/>
          <a:ln w="6350">
            <a:noFill/>
            <a:prstDash val="dash"/>
          </a:ln>
        </p:spPr>
        <p:txBody>
          <a:bodyPr wrap="square" lIns="46800" tIns="46800" rIns="46800" b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lumMod val="75000"/>
                    <a:lumOff val="25000"/>
                  </a:prstClr>
                </a:solidFill>
                <a:effectLst/>
                <a:uLnTx/>
                <a:uFillTx/>
                <a:latin typeface="Trebuchet MS"/>
                <a:ea typeface="+mn-ea"/>
                <a:cs typeface="Arial"/>
                <a:sym typeface="Arial"/>
                <a:rtl val="0"/>
              </a:rPr>
              <a:t>Certified Security Experts</a:t>
            </a:r>
          </a:p>
        </p:txBody>
      </p:sp>
      <p:sp>
        <p:nvSpPr>
          <p:cNvPr id="71" name="TextBox 70">
            <a:extLst>
              <a:ext uri="{FF2B5EF4-FFF2-40B4-BE49-F238E27FC236}">
                <a16:creationId xmlns:a16="http://schemas.microsoft.com/office/drawing/2014/main" id="{AB681EB1-AADD-44EA-CE68-070845C1E35A}"/>
              </a:ext>
            </a:extLst>
          </p:cNvPr>
          <p:cNvSpPr txBox="1"/>
          <p:nvPr/>
        </p:nvSpPr>
        <p:spPr>
          <a:xfrm>
            <a:off x="1039579" y="2099820"/>
            <a:ext cx="751026" cy="371513"/>
          </a:xfrm>
          <a:prstGeom prst="rect">
            <a:avLst/>
          </a:prstGeom>
          <a:noFill/>
          <a:ln w="6350">
            <a:noFill/>
            <a:prstDash val="dash"/>
          </a:ln>
        </p:spPr>
        <p:txBody>
          <a:bodyPr wrap="square" lIns="46800" tIns="46800" rIns="46800" b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srgbClr val="8064A2">
                    <a:lumMod val="75000"/>
                  </a:srgbClr>
                </a:solidFill>
                <a:effectLst/>
                <a:uLnTx/>
                <a:uFillTx/>
                <a:latin typeface="Trebuchet MS"/>
                <a:ea typeface="+mn-ea"/>
                <a:cs typeface="Arial"/>
                <a:sym typeface="Arial"/>
                <a:rtl val="0"/>
              </a:rPr>
              <a:t>500+</a:t>
            </a:r>
          </a:p>
        </p:txBody>
      </p:sp>
      <p:sp>
        <p:nvSpPr>
          <p:cNvPr id="72" name="TextBox 71">
            <a:extLst>
              <a:ext uri="{FF2B5EF4-FFF2-40B4-BE49-F238E27FC236}">
                <a16:creationId xmlns:a16="http://schemas.microsoft.com/office/drawing/2014/main" id="{05D58ACE-3C32-1DE1-21B3-6F6496A0220C}"/>
              </a:ext>
            </a:extLst>
          </p:cNvPr>
          <p:cNvSpPr txBox="1"/>
          <p:nvPr/>
        </p:nvSpPr>
        <p:spPr>
          <a:xfrm>
            <a:off x="1039579" y="2387656"/>
            <a:ext cx="1011457" cy="233014"/>
          </a:xfrm>
          <a:prstGeom prst="rect">
            <a:avLst/>
          </a:prstGeom>
          <a:noFill/>
          <a:ln w="6350">
            <a:noFill/>
            <a:prstDash val="dash"/>
          </a:ln>
        </p:spPr>
        <p:txBody>
          <a:bodyPr wrap="square" lIns="46800" tIns="46800" rIns="46800" b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lumMod val="75000"/>
                    <a:lumOff val="25000"/>
                  </a:prstClr>
                </a:solidFill>
                <a:effectLst/>
                <a:uLnTx/>
                <a:uFillTx/>
                <a:latin typeface="Trebuchet MS"/>
                <a:ea typeface="+mn-ea"/>
                <a:cs typeface="Arial"/>
                <a:sym typeface="Arial"/>
                <a:rtl val="0"/>
              </a:rPr>
              <a:t>Cloud clients</a:t>
            </a:r>
          </a:p>
        </p:txBody>
      </p:sp>
      <p:sp>
        <p:nvSpPr>
          <p:cNvPr id="73" name="TextBox 72">
            <a:extLst>
              <a:ext uri="{FF2B5EF4-FFF2-40B4-BE49-F238E27FC236}">
                <a16:creationId xmlns:a16="http://schemas.microsoft.com/office/drawing/2014/main" id="{353A97B4-840D-90AB-77B1-C93681243DF5}"/>
              </a:ext>
            </a:extLst>
          </p:cNvPr>
          <p:cNvSpPr txBox="1"/>
          <p:nvPr/>
        </p:nvSpPr>
        <p:spPr>
          <a:xfrm>
            <a:off x="4512683" y="2099820"/>
            <a:ext cx="807149" cy="371513"/>
          </a:xfrm>
          <a:prstGeom prst="rect">
            <a:avLst/>
          </a:prstGeom>
          <a:noFill/>
          <a:ln w="6350">
            <a:noFill/>
            <a:prstDash val="dash"/>
          </a:ln>
        </p:spPr>
        <p:txBody>
          <a:bodyPr wrap="square" lIns="46800" tIns="46800" rIns="46800" b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srgbClr val="8064A2">
                    <a:lumMod val="75000"/>
                  </a:srgbClr>
                </a:solidFill>
                <a:effectLst/>
                <a:uLnTx/>
                <a:uFillTx/>
                <a:latin typeface="Trebuchet MS"/>
                <a:ea typeface="+mn-ea"/>
                <a:cs typeface="Arial"/>
                <a:sym typeface="Arial"/>
                <a:rtl val="0"/>
              </a:rPr>
              <a:t>70+ </a:t>
            </a:r>
          </a:p>
        </p:txBody>
      </p:sp>
      <p:sp>
        <p:nvSpPr>
          <p:cNvPr id="74" name="TextBox 73">
            <a:extLst>
              <a:ext uri="{FF2B5EF4-FFF2-40B4-BE49-F238E27FC236}">
                <a16:creationId xmlns:a16="http://schemas.microsoft.com/office/drawing/2014/main" id="{EA4097A5-FAA9-F780-3589-5B903CDAD2BE}"/>
              </a:ext>
            </a:extLst>
          </p:cNvPr>
          <p:cNvSpPr txBox="1"/>
          <p:nvPr/>
        </p:nvSpPr>
        <p:spPr>
          <a:xfrm>
            <a:off x="4512683" y="2387656"/>
            <a:ext cx="987927" cy="371513"/>
          </a:xfrm>
          <a:prstGeom prst="rect">
            <a:avLst/>
          </a:prstGeom>
          <a:noFill/>
          <a:ln w="6350">
            <a:noFill/>
            <a:prstDash val="dash"/>
          </a:ln>
        </p:spPr>
        <p:txBody>
          <a:bodyPr wrap="square" lIns="46800" tIns="46800" rIns="46800" b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lumMod val="75000"/>
                    <a:lumOff val="25000"/>
                  </a:prstClr>
                </a:solidFill>
                <a:effectLst/>
                <a:uLnTx/>
                <a:uFillTx/>
                <a:latin typeface="Trebuchet MS"/>
                <a:ea typeface="+mn-ea"/>
                <a:cs typeface="Arial"/>
                <a:sym typeface="Arial"/>
                <a:rtl val="0"/>
              </a:rPr>
              <a:t>Private Cloud &amp; DR clients</a:t>
            </a:r>
          </a:p>
        </p:txBody>
      </p:sp>
      <p:sp>
        <p:nvSpPr>
          <p:cNvPr id="75" name="TextBox 74">
            <a:extLst>
              <a:ext uri="{FF2B5EF4-FFF2-40B4-BE49-F238E27FC236}">
                <a16:creationId xmlns:a16="http://schemas.microsoft.com/office/drawing/2014/main" id="{EFE78E6D-C978-B453-0DA8-A34CCB63F391}"/>
              </a:ext>
            </a:extLst>
          </p:cNvPr>
          <p:cNvSpPr txBox="1"/>
          <p:nvPr/>
        </p:nvSpPr>
        <p:spPr>
          <a:xfrm>
            <a:off x="5772757" y="2099820"/>
            <a:ext cx="816717" cy="371513"/>
          </a:xfrm>
          <a:prstGeom prst="rect">
            <a:avLst/>
          </a:prstGeom>
          <a:noFill/>
          <a:ln w="6350">
            <a:noFill/>
            <a:prstDash val="dash"/>
          </a:ln>
        </p:spPr>
        <p:txBody>
          <a:bodyPr wrap="square" lIns="46800" tIns="46800" rIns="46800" b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srgbClr val="8064A2">
                    <a:lumMod val="75000"/>
                  </a:srgbClr>
                </a:solidFill>
                <a:effectLst/>
                <a:uLnTx/>
                <a:uFillTx/>
                <a:latin typeface="Trebuchet MS"/>
                <a:ea typeface="+mn-ea"/>
                <a:cs typeface="Arial"/>
                <a:sym typeface="Arial"/>
                <a:rtl val="0"/>
              </a:rPr>
              <a:t>50+ </a:t>
            </a:r>
          </a:p>
        </p:txBody>
      </p:sp>
      <p:sp>
        <p:nvSpPr>
          <p:cNvPr id="76" name="TextBox 75">
            <a:extLst>
              <a:ext uri="{FF2B5EF4-FFF2-40B4-BE49-F238E27FC236}">
                <a16:creationId xmlns:a16="http://schemas.microsoft.com/office/drawing/2014/main" id="{C993E2DD-3480-9656-4EDE-0BEC04645A2D}"/>
              </a:ext>
            </a:extLst>
          </p:cNvPr>
          <p:cNvSpPr txBox="1"/>
          <p:nvPr/>
        </p:nvSpPr>
        <p:spPr>
          <a:xfrm>
            <a:off x="5772757" y="2387656"/>
            <a:ext cx="987927" cy="371513"/>
          </a:xfrm>
          <a:prstGeom prst="rect">
            <a:avLst/>
          </a:prstGeom>
          <a:noFill/>
          <a:ln w="6350">
            <a:noFill/>
            <a:prstDash val="dash"/>
          </a:ln>
        </p:spPr>
        <p:txBody>
          <a:bodyPr wrap="square" lIns="46800" tIns="46800" rIns="46800" b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lumMod val="75000"/>
                    <a:lumOff val="25000"/>
                  </a:prstClr>
                </a:solidFill>
                <a:effectLst/>
                <a:uLnTx/>
                <a:uFillTx/>
                <a:latin typeface="Trebuchet MS"/>
                <a:ea typeface="+mn-ea"/>
                <a:cs typeface="Arial"/>
                <a:sym typeface="Arial"/>
                <a:rtl val="0"/>
              </a:rPr>
              <a:t>CDN &amp; Cloud Security clients</a:t>
            </a:r>
          </a:p>
        </p:txBody>
      </p:sp>
      <p:sp>
        <p:nvSpPr>
          <p:cNvPr id="77" name="TextBox 76">
            <a:extLst>
              <a:ext uri="{FF2B5EF4-FFF2-40B4-BE49-F238E27FC236}">
                <a16:creationId xmlns:a16="http://schemas.microsoft.com/office/drawing/2014/main" id="{559C3968-8F45-56B3-C618-CDBC52419AA9}"/>
              </a:ext>
            </a:extLst>
          </p:cNvPr>
          <p:cNvSpPr txBox="1"/>
          <p:nvPr/>
        </p:nvSpPr>
        <p:spPr>
          <a:xfrm>
            <a:off x="1039579" y="2982099"/>
            <a:ext cx="818885" cy="371513"/>
          </a:xfrm>
          <a:prstGeom prst="rect">
            <a:avLst/>
          </a:prstGeom>
          <a:noFill/>
          <a:ln w="6350">
            <a:noFill/>
            <a:prstDash val="dash"/>
          </a:ln>
        </p:spPr>
        <p:txBody>
          <a:bodyPr wrap="square" lIns="46800" tIns="46800" rIns="46800" b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srgbClr val="4BACC6">
                    <a:lumMod val="75000"/>
                  </a:srgbClr>
                </a:solidFill>
                <a:effectLst/>
                <a:uLnTx/>
                <a:uFillTx/>
                <a:latin typeface="Trebuchet MS"/>
                <a:ea typeface="+mn-ea"/>
                <a:cs typeface="Arial"/>
                <a:sym typeface="Arial"/>
                <a:rtl val="0"/>
              </a:rPr>
              <a:t>50+ </a:t>
            </a:r>
          </a:p>
        </p:txBody>
      </p:sp>
      <p:sp>
        <p:nvSpPr>
          <p:cNvPr id="78" name="TextBox 77">
            <a:extLst>
              <a:ext uri="{FF2B5EF4-FFF2-40B4-BE49-F238E27FC236}">
                <a16:creationId xmlns:a16="http://schemas.microsoft.com/office/drawing/2014/main" id="{2485C524-E767-2E20-AD4D-504060A8C976}"/>
              </a:ext>
            </a:extLst>
          </p:cNvPr>
          <p:cNvSpPr txBox="1"/>
          <p:nvPr/>
        </p:nvSpPr>
        <p:spPr>
          <a:xfrm>
            <a:off x="1039579" y="3271468"/>
            <a:ext cx="1259871" cy="371513"/>
          </a:xfrm>
          <a:prstGeom prst="rect">
            <a:avLst/>
          </a:prstGeom>
          <a:noFill/>
          <a:ln w="6350">
            <a:noFill/>
            <a:prstDash val="dash"/>
          </a:ln>
        </p:spPr>
        <p:txBody>
          <a:bodyPr wrap="square" lIns="46800" tIns="46800" rIns="46800" b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lumMod val="75000"/>
                    <a:lumOff val="25000"/>
                  </a:prstClr>
                </a:solidFill>
                <a:effectLst/>
                <a:uLnTx/>
                <a:uFillTx/>
                <a:latin typeface="Trebuchet MS"/>
                <a:ea typeface="+mn-ea"/>
                <a:cs typeface="Arial"/>
                <a:sym typeface="Arial"/>
                <a:rtl val="0"/>
              </a:rPr>
              <a:t>IT Ops Transformation projects</a:t>
            </a:r>
          </a:p>
        </p:txBody>
      </p:sp>
      <p:sp>
        <p:nvSpPr>
          <p:cNvPr id="79" name="TextBox 78">
            <a:extLst>
              <a:ext uri="{FF2B5EF4-FFF2-40B4-BE49-F238E27FC236}">
                <a16:creationId xmlns:a16="http://schemas.microsoft.com/office/drawing/2014/main" id="{7CFE0CD2-50D7-6990-9DA9-65BC11363A38}"/>
              </a:ext>
            </a:extLst>
          </p:cNvPr>
          <p:cNvSpPr txBox="1"/>
          <p:nvPr/>
        </p:nvSpPr>
        <p:spPr>
          <a:xfrm>
            <a:off x="2683383" y="2982099"/>
            <a:ext cx="701508" cy="371513"/>
          </a:xfrm>
          <a:prstGeom prst="rect">
            <a:avLst/>
          </a:prstGeom>
          <a:noFill/>
          <a:ln w="6350">
            <a:noFill/>
            <a:prstDash val="dash"/>
          </a:ln>
        </p:spPr>
        <p:txBody>
          <a:bodyPr wrap="square" lIns="46800" tIns="46800" rIns="46800" b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srgbClr val="4BACC6">
                    <a:lumMod val="75000"/>
                  </a:srgbClr>
                </a:solidFill>
                <a:effectLst/>
                <a:uLnTx/>
                <a:uFillTx/>
                <a:latin typeface="Trebuchet MS"/>
                <a:ea typeface="+mn-ea"/>
                <a:cs typeface="Arial"/>
                <a:sym typeface="Arial"/>
                <a:rtl val="0"/>
              </a:rPr>
              <a:t>500+ </a:t>
            </a:r>
          </a:p>
        </p:txBody>
      </p:sp>
      <p:sp>
        <p:nvSpPr>
          <p:cNvPr id="80" name="TextBox 79">
            <a:extLst>
              <a:ext uri="{FF2B5EF4-FFF2-40B4-BE49-F238E27FC236}">
                <a16:creationId xmlns:a16="http://schemas.microsoft.com/office/drawing/2014/main" id="{B2A33975-0C41-6D91-2CE8-218559C0EB16}"/>
              </a:ext>
            </a:extLst>
          </p:cNvPr>
          <p:cNvSpPr txBox="1"/>
          <p:nvPr/>
        </p:nvSpPr>
        <p:spPr>
          <a:xfrm>
            <a:off x="2683382" y="3271468"/>
            <a:ext cx="1240808" cy="371513"/>
          </a:xfrm>
          <a:prstGeom prst="rect">
            <a:avLst/>
          </a:prstGeom>
          <a:noFill/>
          <a:ln w="6350">
            <a:noFill/>
            <a:prstDash val="dash"/>
          </a:ln>
        </p:spPr>
        <p:txBody>
          <a:bodyPr wrap="square" lIns="46800" tIns="46800" rIns="46800" b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lumMod val="75000"/>
                    <a:lumOff val="25000"/>
                  </a:prstClr>
                </a:solidFill>
                <a:effectLst/>
                <a:uLnTx/>
                <a:uFillTx/>
                <a:latin typeface="Trebuchet MS"/>
                <a:ea typeface="+mn-ea"/>
                <a:cs typeface="Arial"/>
                <a:sym typeface="Arial"/>
                <a:rtl val="0"/>
              </a:rPr>
              <a:t>Data Center services projects executed </a:t>
            </a:r>
          </a:p>
        </p:txBody>
      </p:sp>
      <p:sp>
        <p:nvSpPr>
          <p:cNvPr id="81" name="TextBox 80">
            <a:extLst>
              <a:ext uri="{FF2B5EF4-FFF2-40B4-BE49-F238E27FC236}">
                <a16:creationId xmlns:a16="http://schemas.microsoft.com/office/drawing/2014/main" id="{D5C9DB29-A333-F67E-60F0-972CE39BFD4C}"/>
              </a:ext>
            </a:extLst>
          </p:cNvPr>
          <p:cNvSpPr txBox="1"/>
          <p:nvPr/>
        </p:nvSpPr>
        <p:spPr>
          <a:xfrm>
            <a:off x="4362604" y="2982099"/>
            <a:ext cx="818885" cy="371513"/>
          </a:xfrm>
          <a:prstGeom prst="rect">
            <a:avLst/>
          </a:prstGeom>
          <a:noFill/>
          <a:ln w="6350">
            <a:noFill/>
            <a:prstDash val="dash"/>
          </a:ln>
        </p:spPr>
        <p:txBody>
          <a:bodyPr wrap="square" lIns="46800" tIns="46800" rIns="46800" b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srgbClr val="4BACC6">
                    <a:lumMod val="75000"/>
                  </a:srgbClr>
                </a:solidFill>
                <a:effectLst/>
                <a:uLnTx/>
                <a:uFillTx/>
                <a:latin typeface="Trebuchet MS"/>
                <a:ea typeface="+mn-ea"/>
                <a:cs typeface="Arial"/>
                <a:sym typeface="Arial"/>
                <a:rtl val="0"/>
              </a:rPr>
              <a:t>300+ </a:t>
            </a:r>
          </a:p>
        </p:txBody>
      </p:sp>
      <p:sp>
        <p:nvSpPr>
          <p:cNvPr id="82" name="TextBox 81">
            <a:extLst>
              <a:ext uri="{FF2B5EF4-FFF2-40B4-BE49-F238E27FC236}">
                <a16:creationId xmlns:a16="http://schemas.microsoft.com/office/drawing/2014/main" id="{5DA624B9-688E-172F-384F-7B86FEC45F62}"/>
              </a:ext>
            </a:extLst>
          </p:cNvPr>
          <p:cNvSpPr txBox="1"/>
          <p:nvPr/>
        </p:nvSpPr>
        <p:spPr>
          <a:xfrm>
            <a:off x="4362604" y="3271468"/>
            <a:ext cx="1240808" cy="371513"/>
          </a:xfrm>
          <a:prstGeom prst="rect">
            <a:avLst/>
          </a:prstGeom>
          <a:noFill/>
          <a:ln w="6350">
            <a:noFill/>
            <a:prstDash val="dash"/>
          </a:ln>
        </p:spPr>
        <p:txBody>
          <a:bodyPr wrap="square" lIns="46800" tIns="46800" rIns="46800" b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lumMod val="75000"/>
                    <a:lumOff val="25000"/>
                  </a:prstClr>
                </a:solidFill>
                <a:effectLst/>
                <a:uLnTx/>
                <a:uFillTx/>
                <a:latin typeface="Trebuchet MS"/>
                <a:ea typeface="+mn-ea"/>
                <a:cs typeface="Arial"/>
                <a:sym typeface="Arial"/>
                <a:rtl val="0"/>
              </a:rPr>
              <a:t>Data Center Migration projects</a:t>
            </a:r>
          </a:p>
        </p:txBody>
      </p:sp>
      <p:sp>
        <p:nvSpPr>
          <p:cNvPr id="83" name="TextBox 82">
            <a:extLst>
              <a:ext uri="{FF2B5EF4-FFF2-40B4-BE49-F238E27FC236}">
                <a16:creationId xmlns:a16="http://schemas.microsoft.com/office/drawing/2014/main" id="{B3FF7B9D-6C2C-74D4-EBDB-D29FCA3B0F7A}"/>
              </a:ext>
            </a:extLst>
          </p:cNvPr>
          <p:cNvSpPr txBox="1"/>
          <p:nvPr/>
        </p:nvSpPr>
        <p:spPr>
          <a:xfrm>
            <a:off x="6029882" y="2982099"/>
            <a:ext cx="818885" cy="371513"/>
          </a:xfrm>
          <a:prstGeom prst="rect">
            <a:avLst/>
          </a:prstGeom>
          <a:noFill/>
          <a:ln w="6350">
            <a:noFill/>
            <a:prstDash val="dash"/>
          </a:ln>
        </p:spPr>
        <p:txBody>
          <a:bodyPr wrap="square" lIns="46800" tIns="46800" rIns="46800" b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srgbClr val="4BACC6">
                    <a:lumMod val="75000"/>
                  </a:srgbClr>
                </a:solidFill>
                <a:effectLst/>
                <a:uLnTx/>
                <a:uFillTx/>
                <a:latin typeface="Trebuchet MS"/>
                <a:ea typeface="+mn-ea"/>
                <a:cs typeface="Arial"/>
                <a:sym typeface="Arial"/>
                <a:rtl val="0"/>
              </a:rPr>
              <a:t>80+ </a:t>
            </a:r>
          </a:p>
        </p:txBody>
      </p:sp>
      <p:sp>
        <p:nvSpPr>
          <p:cNvPr id="84" name="TextBox 83">
            <a:extLst>
              <a:ext uri="{FF2B5EF4-FFF2-40B4-BE49-F238E27FC236}">
                <a16:creationId xmlns:a16="http://schemas.microsoft.com/office/drawing/2014/main" id="{A0B4D813-947F-3BF3-50AB-A41A29E46E78}"/>
              </a:ext>
            </a:extLst>
          </p:cNvPr>
          <p:cNvSpPr txBox="1"/>
          <p:nvPr/>
        </p:nvSpPr>
        <p:spPr>
          <a:xfrm>
            <a:off x="6029882" y="3271468"/>
            <a:ext cx="1122582" cy="371513"/>
          </a:xfrm>
          <a:prstGeom prst="rect">
            <a:avLst/>
          </a:prstGeom>
          <a:noFill/>
          <a:ln w="6350">
            <a:noFill/>
            <a:prstDash val="dash"/>
          </a:ln>
        </p:spPr>
        <p:txBody>
          <a:bodyPr wrap="square" lIns="46800" tIns="46800" rIns="46800" b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lumMod val="75000"/>
                    <a:lumOff val="25000"/>
                  </a:prstClr>
                </a:solidFill>
                <a:effectLst/>
                <a:uLnTx/>
                <a:uFillTx/>
                <a:latin typeface="Trebuchet MS"/>
                <a:ea typeface="+mn-ea"/>
                <a:cs typeface="Arial"/>
                <a:sym typeface="Arial"/>
                <a:rtl val="0"/>
              </a:rPr>
              <a:t>Platform Migration Projects</a:t>
            </a:r>
          </a:p>
        </p:txBody>
      </p:sp>
      <p:sp>
        <p:nvSpPr>
          <p:cNvPr id="85" name="TextBox 84">
            <a:extLst>
              <a:ext uri="{FF2B5EF4-FFF2-40B4-BE49-F238E27FC236}">
                <a16:creationId xmlns:a16="http://schemas.microsoft.com/office/drawing/2014/main" id="{BD7A9F8D-3869-0E16-490E-7B3C88C729DA}"/>
              </a:ext>
            </a:extLst>
          </p:cNvPr>
          <p:cNvSpPr txBox="1"/>
          <p:nvPr/>
        </p:nvSpPr>
        <p:spPr>
          <a:xfrm>
            <a:off x="1039579" y="3859520"/>
            <a:ext cx="852940" cy="371513"/>
          </a:xfrm>
          <a:prstGeom prst="rect">
            <a:avLst/>
          </a:prstGeom>
          <a:noFill/>
          <a:ln w="6350">
            <a:noFill/>
            <a:prstDash val="dash"/>
          </a:ln>
        </p:spPr>
        <p:txBody>
          <a:bodyPr wrap="square" lIns="46800" tIns="46800" rIns="46800" b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srgbClr val="C0504D">
                    <a:lumMod val="75000"/>
                  </a:srgbClr>
                </a:solidFill>
                <a:effectLst/>
                <a:uLnTx/>
                <a:uFillTx/>
                <a:latin typeface="Trebuchet MS"/>
                <a:ea typeface="+mn-ea"/>
                <a:cs typeface="Arial"/>
                <a:sym typeface="Arial"/>
                <a:rtl val="0"/>
              </a:rPr>
              <a:t>22K+ </a:t>
            </a:r>
          </a:p>
        </p:txBody>
      </p:sp>
      <p:sp>
        <p:nvSpPr>
          <p:cNvPr id="86" name="TextBox 85">
            <a:extLst>
              <a:ext uri="{FF2B5EF4-FFF2-40B4-BE49-F238E27FC236}">
                <a16:creationId xmlns:a16="http://schemas.microsoft.com/office/drawing/2014/main" id="{D5236AFA-50A5-44CE-E8FA-A3B39DCF6C66}"/>
              </a:ext>
            </a:extLst>
          </p:cNvPr>
          <p:cNvSpPr txBox="1"/>
          <p:nvPr/>
        </p:nvSpPr>
        <p:spPr>
          <a:xfrm>
            <a:off x="1039579" y="4144594"/>
            <a:ext cx="1079943" cy="371513"/>
          </a:xfrm>
          <a:prstGeom prst="rect">
            <a:avLst/>
          </a:prstGeom>
          <a:noFill/>
          <a:ln w="6350">
            <a:noFill/>
            <a:prstDash val="dash"/>
          </a:ln>
        </p:spPr>
        <p:txBody>
          <a:bodyPr wrap="square" lIns="46800" tIns="46800" rIns="46800" b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lumMod val="75000"/>
                    <a:lumOff val="25000"/>
                  </a:prstClr>
                </a:solidFill>
                <a:effectLst/>
                <a:uLnTx/>
                <a:uFillTx/>
                <a:latin typeface="Trebuchet MS"/>
                <a:ea typeface="+mn-ea"/>
                <a:cs typeface="Arial"/>
                <a:sym typeface="Arial"/>
                <a:rtl val="0"/>
              </a:rPr>
              <a:t>Managed Tickets per Month</a:t>
            </a:r>
          </a:p>
        </p:txBody>
      </p:sp>
      <p:sp>
        <p:nvSpPr>
          <p:cNvPr id="87" name="TextBox 86">
            <a:extLst>
              <a:ext uri="{FF2B5EF4-FFF2-40B4-BE49-F238E27FC236}">
                <a16:creationId xmlns:a16="http://schemas.microsoft.com/office/drawing/2014/main" id="{48866B5B-5612-FCAE-F3AC-440A59AEDEE1}"/>
              </a:ext>
            </a:extLst>
          </p:cNvPr>
          <p:cNvSpPr txBox="1"/>
          <p:nvPr/>
        </p:nvSpPr>
        <p:spPr>
          <a:xfrm>
            <a:off x="2324641" y="3859520"/>
            <a:ext cx="1067800" cy="371513"/>
          </a:xfrm>
          <a:prstGeom prst="rect">
            <a:avLst/>
          </a:prstGeom>
          <a:noFill/>
          <a:ln w="6350">
            <a:noFill/>
            <a:prstDash val="dash"/>
          </a:ln>
        </p:spPr>
        <p:txBody>
          <a:bodyPr wrap="square" lIns="46800" tIns="46800" rIns="46800" b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srgbClr val="C0504D">
                    <a:lumMod val="75000"/>
                  </a:srgbClr>
                </a:solidFill>
                <a:effectLst/>
                <a:uLnTx/>
                <a:uFillTx/>
                <a:latin typeface="Trebuchet MS"/>
                <a:ea typeface="+mn-ea"/>
                <a:cs typeface="Arial"/>
                <a:sym typeface="Arial"/>
                <a:rtl val="0"/>
              </a:rPr>
              <a:t>100K+ </a:t>
            </a:r>
          </a:p>
        </p:txBody>
      </p:sp>
      <p:sp>
        <p:nvSpPr>
          <p:cNvPr id="88" name="TextBox 87">
            <a:extLst>
              <a:ext uri="{FF2B5EF4-FFF2-40B4-BE49-F238E27FC236}">
                <a16:creationId xmlns:a16="http://schemas.microsoft.com/office/drawing/2014/main" id="{194B7945-68B6-BB62-1087-E54459104CA2}"/>
              </a:ext>
            </a:extLst>
          </p:cNvPr>
          <p:cNvSpPr txBox="1"/>
          <p:nvPr/>
        </p:nvSpPr>
        <p:spPr>
          <a:xfrm>
            <a:off x="2324641" y="4144594"/>
            <a:ext cx="826669" cy="371513"/>
          </a:xfrm>
          <a:prstGeom prst="rect">
            <a:avLst/>
          </a:prstGeom>
          <a:noFill/>
          <a:ln w="6350">
            <a:noFill/>
            <a:prstDash val="dash"/>
          </a:ln>
        </p:spPr>
        <p:txBody>
          <a:bodyPr wrap="square" lIns="46800" tIns="46800" rIns="46800" b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lumMod val="75000"/>
                    <a:lumOff val="25000"/>
                  </a:prstClr>
                </a:solidFill>
                <a:effectLst/>
                <a:uLnTx/>
                <a:uFillTx/>
                <a:latin typeface="Trebuchet MS"/>
                <a:ea typeface="+mn-ea"/>
                <a:cs typeface="Arial"/>
                <a:sym typeface="Arial"/>
                <a:rtl val="0"/>
              </a:rPr>
              <a:t>Network Devices</a:t>
            </a:r>
          </a:p>
        </p:txBody>
      </p:sp>
      <p:sp>
        <p:nvSpPr>
          <p:cNvPr id="89" name="TextBox 88">
            <a:extLst>
              <a:ext uri="{FF2B5EF4-FFF2-40B4-BE49-F238E27FC236}">
                <a16:creationId xmlns:a16="http://schemas.microsoft.com/office/drawing/2014/main" id="{35645A01-46A1-9BCC-B4C7-97B863E03508}"/>
              </a:ext>
            </a:extLst>
          </p:cNvPr>
          <p:cNvSpPr txBox="1"/>
          <p:nvPr/>
        </p:nvSpPr>
        <p:spPr>
          <a:xfrm>
            <a:off x="3742113" y="3859520"/>
            <a:ext cx="818730" cy="371513"/>
          </a:xfrm>
          <a:prstGeom prst="rect">
            <a:avLst/>
          </a:prstGeom>
          <a:noFill/>
          <a:ln w="6350">
            <a:noFill/>
            <a:prstDash val="dash"/>
          </a:ln>
        </p:spPr>
        <p:txBody>
          <a:bodyPr wrap="square" lIns="46800" tIns="46800" rIns="46800" b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srgbClr val="C0504D">
                    <a:lumMod val="75000"/>
                  </a:srgbClr>
                </a:solidFill>
                <a:effectLst/>
                <a:uLnTx/>
                <a:uFillTx/>
                <a:latin typeface="Trebuchet MS"/>
                <a:ea typeface="+mn-ea"/>
                <a:cs typeface="Arial"/>
                <a:sym typeface="Arial"/>
                <a:rtl val="0"/>
              </a:rPr>
              <a:t>91k+</a:t>
            </a:r>
          </a:p>
        </p:txBody>
      </p:sp>
      <p:sp>
        <p:nvSpPr>
          <p:cNvPr id="90" name="TextBox 89">
            <a:extLst>
              <a:ext uri="{FF2B5EF4-FFF2-40B4-BE49-F238E27FC236}">
                <a16:creationId xmlns:a16="http://schemas.microsoft.com/office/drawing/2014/main" id="{FBB76D1C-84D1-84FE-D11E-46CBC194C088}"/>
              </a:ext>
            </a:extLst>
          </p:cNvPr>
          <p:cNvSpPr txBox="1"/>
          <p:nvPr/>
        </p:nvSpPr>
        <p:spPr>
          <a:xfrm>
            <a:off x="3742113" y="4144594"/>
            <a:ext cx="909670" cy="371513"/>
          </a:xfrm>
          <a:prstGeom prst="rect">
            <a:avLst/>
          </a:prstGeom>
          <a:noFill/>
          <a:ln w="6350">
            <a:noFill/>
            <a:prstDash val="dash"/>
          </a:ln>
        </p:spPr>
        <p:txBody>
          <a:bodyPr wrap="square" lIns="46800" tIns="46800" rIns="46800" b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lumMod val="75000"/>
                    <a:lumOff val="25000"/>
                  </a:prstClr>
                </a:solidFill>
                <a:effectLst/>
                <a:uLnTx/>
                <a:uFillTx/>
                <a:latin typeface="Trebuchet MS"/>
                <a:ea typeface="+mn-ea"/>
                <a:cs typeface="Arial"/>
                <a:sym typeface="Arial"/>
                <a:rtl val="0"/>
              </a:rPr>
              <a:t>Managed Mailbox</a:t>
            </a:r>
          </a:p>
        </p:txBody>
      </p:sp>
      <p:sp>
        <p:nvSpPr>
          <p:cNvPr id="91" name="TextBox 90">
            <a:extLst>
              <a:ext uri="{FF2B5EF4-FFF2-40B4-BE49-F238E27FC236}">
                <a16:creationId xmlns:a16="http://schemas.microsoft.com/office/drawing/2014/main" id="{F3128545-53AE-68D3-04EC-7399F123EEE3}"/>
              </a:ext>
            </a:extLst>
          </p:cNvPr>
          <p:cNvSpPr txBox="1"/>
          <p:nvPr/>
        </p:nvSpPr>
        <p:spPr>
          <a:xfrm>
            <a:off x="5112391" y="3859520"/>
            <a:ext cx="984346" cy="371513"/>
          </a:xfrm>
          <a:prstGeom prst="rect">
            <a:avLst/>
          </a:prstGeom>
          <a:noFill/>
          <a:ln w="6350">
            <a:noFill/>
            <a:prstDash val="dash"/>
          </a:ln>
        </p:spPr>
        <p:txBody>
          <a:bodyPr wrap="square" lIns="46800" tIns="46800" rIns="46800" b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srgbClr val="C0504D">
                    <a:lumMod val="75000"/>
                  </a:srgbClr>
                </a:solidFill>
                <a:effectLst/>
                <a:uLnTx/>
                <a:uFillTx/>
                <a:latin typeface="Trebuchet MS"/>
                <a:ea typeface="+mn-ea"/>
                <a:cs typeface="Arial"/>
                <a:sym typeface="Arial"/>
                <a:rtl val="0"/>
              </a:rPr>
              <a:t>5000+</a:t>
            </a:r>
          </a:p>
        </p:txBody>
      </p:sp>
      <p:sp>
        <p:nvSpPr>
          <p:cNvPr id="92" name="TextBox 91">
            <a:extLst>
              <a:ext uri="{FF2B5EF4-FFF2-40B4-BE49-F238E27FC236}">
                <a16:creationId xmlns:a16="http://schemas.microsoft.com/office/drawing/2014/main" id="{89807B72-3798-A1D1-B4FD-A962E86F126A}"/>
              </a:ext>
            </a:extLst>
          </p:cNvPr>
          <p:cNvSpPr txBox="1"/>
          <p:nvPr/>
        </p:nvSpPr>
        <p:spPr>
          <a:xfrm>
            <a:off x="5112391" y="4144594"/>
            <a:ext cx="818882" cy="371513"/>
          </a:xfrm>
          <a:prstGeom prst="rect">
            <a:avLst/>
          </a:prstGeom>
          <a:noFill/>
          <a:ln w="6350">
            <a:noFill/>
            <a:prstDash val="dash"/>
          </a:ln>
        </p:spPr>
        <p:txBody>
          <a:bodyPr wrap="square" lIns="46800" tIns="46800" rIns="46800" b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lumMod val="75000"/>
                    <a:lumOff val="25000"/>
                  </a:prstClr>
                </a:solidFill>
                <a:effectLst/>
                <a:uLnTx/>
                <a:uFillTx/>
                <a:latin typeface="Trebuchet MS"/>
                <a:ea typeface="+mn-ea"/>
                <a:cs typeface="Arial"/>
                <a:sym typeface="Arial"/>
                <a:rtl val="0"/>
              </a:rPr>
              <a:t>Security Devices</a:t>
            </a:r>
          </a:p>
        </p:txBody>
      </p:sp>
      <p:sp>
        <p:nvSpPr>
          <p:cNvPr id="93" name="TextBox 92">
            <a:extLst>
              <a:ext uri="{FF2B5EF4-FFF2-40B4-BE49-F238E27FC236}">
                <a16:creationId xmlns:a16="http://schemas.microsoft.com/office/drawing/2014/main" id="{4D461FB6-537F-88FF-C5D3-F8A3D0C8D18D}"/>
              </a:ext>
            </a:extLst>
          </p:cNvPr>
          <p:cNvSpPr txBox="1"/>
          <p:nvPr/>
        </p:nvSpPr>
        <p:spPr>
          <a:xfrm>
            <a:off x="6510115" y="3859520"/>
            <a:ext cx="1320454" cy="371513"/>
          </a:xfrm>
          <a:prstGeom prst="rect">
            <a:avLst/>
          </a:prstGeom>
          <a:noFill/>
          <a:ln w="6350">
            <a:noFill/>
            <a:prstDash val="dash"/>
          </a:ln>
        </p:spPr>
        <p:txBody>
          <a:bodyPr wrap="square" lIns="46800" tIns="46800" rIns="46800" b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srgbClr val="C0504D">
                    <a:lumMod val="75000"/>
                  </a:srgbClr>
                </a:solidFill>
                <a:effectLst/>
                <a:uLnTx/>
                <a:uFillTx/>
                <a:latin typeface="Trebuchet MS"/>
                <a:ea typeface="+mn-ea"/>
                <a:cs typeface="Arial"/>
                <a:sym typeface="Arial"/>
                <a:rtl val="0"/>
              </a:rPr>
              <a:t>7 Petabyte</a:t>
            </a:r>
          </a:p>
        </p:txBody>
      </p:sp>
      <p:sp>
        <p:nvSpPr>
          <p:cNvPr id="94" name="TextBox 93">
            <a:extLst>
              <a:ext uri="{FF2B5EF4-FFF2-40B4-BE49-F238E27FC236}">
                <a16:creationId xmlns:a16="http://schemas.microsoft.com/office/drawing/2014/main" id="{621F97F5-8B60-E249-5613-F17B590E0223}"/>
              </a:ext>
            </a:extLst>
          </p:cNvPr>
          <p:cNvSpPr txBox="1"/>
          <p:nvPr/>
        </p:nvSpPr>
        <p:spPr>
          <a:xfrm>
            <a:off x="6510115" y="4144594"/>
            <a:ext cx="1122583" cy="371513"/>
          </a:xfrm>
          <a:prstGeom prst="rect">
            <a:avLst/>
          </a:prstGeom>
          <a:noFill/>
          <a:ln w="6350">
            <a:noFill/>
            <a:prstDash val="dash"/>
          </a:ln>
        </p:spPr>
        <p:txBody>
          <a:bodyPr wrap="square" lIns="46800" tIns="46800" rIns="46800" bIns="46800" rtlCol="0">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IN" sz="900" b="0" i="0" u="none" strike="noStrike" kern="0" cap="none" spc="0" normalizeH="0" baseline="0" noProof="0">
                <a:ln>
                  <a:noFill/>
                </a:ln>
                <a:solidFill>
                  <a:prstClr val="black">
                    <a:lumMod val="75000"/>
                    <a:lumOff val="25000"/>
                  </a:prstClr>
                </a:solidFill>
                <a:effectLst/>
                <a:uLnTx/>
                <a:uFillTx/>
                <a:latin typeface="Trebuchet MS"/>
                <a:ea typeface="+mn-ea"/>
                <a:cs typeface="Arial"/>
                <a:sym typeface="Arial"/>
                <a:rtl val="0"/>
              </a:rPr>
              <a:t>Managed Storage and Back-up</a:t>
            </a:r>
          </a:p>
        </p:txBody>
      </p:sp>
      <p:sp>
        <p:nvSpPr>
          <p:cNvPr id="60" name="TextBox 59">
            <a:extLst>
              <a:ext uri="{FF2B5EF4-FFF2-40B4-BE49-F238E27FC236}">
                <a16:creationId xmlns:a16="http://schemas.microsoft.com/office/drawing/2014/main" id="{0D798017-6181-BB8F-B589-7FDBF9F6A4B8}"/>
              </a:ext>
            </a:extLst>
          </p:cNvPr>
          <p:cNvSpPr txBox="1"/>
          <p:nvPr/>
        </p:nvSpPr>
        <p:spPr>
          <a:xfrm>
            <a:off x="2034789" y="2407752"/>
            <a:ext cx="1111621" cy="233014"/>
          </a:xfrm>
          <a:prstGeom prst="rect">
            <a:avLst/>
          </a:prstGeom>
          <a:noFill/>
          <a:ln w="6350">
            <a:noFill/>
            <a:prstDash val="dash"/>
          </a:ln>
        </p:spPr>
        <p:txBody>
          <a:bodyPr wrap="square" lIns="46800" tIns="46800" rIns="46800" b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lumMod val="75000"/>
                    <a:lumOff val="25000"/>
                  </a:prstClr>
                </a:solidFill>
                <a:effectLst/>
                <a:uLnTx/>
                <a:uFillTx/>
                <a:latin typeface="Trebuchet MS"/>
                <a:ea typeface="+mn-ea"/>
                <a:cs typeface="Arial"/>
                <a:sym typeface="Arial"/>
                <a:rtl val="0"/>
              </a:rPr>
              <a:t>Data Center Clients </a:t>
            </a:r>
          </a:p>
        </p:txBody>
      </p:sp>
      <p:sp>
        <p:nvSpPr>
          <p:cNvPr id="61" name="TextBox 60">
            <a:extLst>
              <a:ext uri="{FF2B5EF4-FFF2-40B4-BE49-F238E27FC236}">
                <a16:creationId xmlns:a16="http://schemas.microsoft.com/office/drawing/2014/main" id="{96C05A2F-C88A-3B5B-BCC1-5D00FA5576EB}"/>
              </a:ext>
            </a:extLst>
          </p:cNvPr>
          <p:cNvSpPr txBox="1"/>
          <p:nvPr/>
        </p:nvSpPr>
        <p:spPr>
          <a:xfrm>
            <a:off x="2034790" y="2099820"/>
            <a:ext cx="743482" cy="371513"/>
          </a:xfrm>
          <a:prstGeom prst="rect">
            <a:avLst/>
          </a:prstGeom>
          <a:noFill/>
          <a:ln w="6350">
            <a:noFill/>
            <a:prstDash val="dash"/>
          </a:ln>
        </p:spPr>
        <p:txBody>
          <a:bodyPr wrap="square" lIns="46800" tIns="46800" rIns="46800" b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srgbClr val="8064A2">
                    <a:lumMod val="75000"/>
                  </a:srgbClr>
                </a:solidFill>
                <a:effectLst/>
                <a:uLnTx/>
                <a:uFillTx/>
                <a:latin typeface="Trebuchet MS"/>
                <a:ea typeface="+mn-ea"/>
                <a:cs typeface="Arial"/>
                <a:sym typeface="Arial"/>
                <a:rtl val="0"/>
              </a:rPr>
              <a:t>600+</a:t>
            </a:r>
          </a:p>
        </p:txBody>
      </p:sp>
      <p:sp>
        <p:nvSpPr>
          <p:cNvPr id="22" name="Rectangle 21">
            <a:extLst>
              <a:ext uri="{FF2B5EF4-FFF2-40B4-BE49-F238E27FC236}">
                <a16:creationId xmlns:a16="http://schemas.microsoft.com/office/drawing/2014/main" id="{8DB97B51-0B77-1FE7-59DC-D0AE633E0AF2}"/>
              </a:ext>
            </a:extLst>
          </p:cNvPr>
          <p:cNvSpPr/>
          <p:nvPr/>
        </p:nvSpPr>
        <p:spPr>
          <a:xfrm>
            <a:off x="7354318" y="937795"/>
            <a:ext cx="612080" cy="115688"/>
          </a:xfrm>
          <a:prstGeom prst="rect">
            <a:avLst/>
          </a:prstGeom>
          <a:solidFill>
            <a:srgbClr val="0405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Trebuchet MS"/>
              <a:ea typeface="+mn-ea"/>
              <a:cs typeface="+mn-cs"/>
            </a:endParaRPr>
          </a:p>
        </p:txBody>
      </p:sp>
      <p:cxnSp>
        <p:nvCxnSpPr>
          <p:cNvPr id="26" name="Straight Connector 25">
            <a:extLst>
              <a:ext uri="{FF2B5EF4-FFF2-40B4-BE49-F238E27FC236}">
                <a16:creationId xmlns:a16="http://schemas.microsoft.com/office/drawing/2014/main" id="{5AB6CBB4-2CFF-AC49-A201-F40044E2DF90}"/>
              </a:ext>
            </a:extLst>
          </p:cNvPr>
          <p:cNvCxnSpPr/>
          <p:nvPr/>
        </p:nvCxnSpPr>
        <p:spPr>
          <a:xfrm flipV="1">
            <a:off x="7976362" y="987425"/>
            <a:ext cx="0" cy="520940"/>
          </a:xfrm>
          <a:prstGeom prst="line">
            <a:avLst/>
          </a:prstGeom>
          <a:ln w="1905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1210BC88-E7D2-F8BC-1C86-D11B6152F2FA}"/>
              </a:ext>
            </a:extLst>
          </p:cNvPr>
          <p:cNvGrpSpPr/>
          <p:nvPr/>
        </p:nvGrpSpPr>
        <p:grpSpPr>
          <a:xfrm>
            <a:off x="7279842" y="1495691"/>
            <a:ext cx="1406855" cy="1775777"/>
            <a:chOff x="6840927" y="1480106"/>
            <a:chExt cx="1796061" cy="2267044"/>
          </a:xfrm>
        </p:grpSpPr>
        <p:pic>
          <p:nvPicPr>
            <p:cNvPr id="52" name="Graphic 51">
              <a:extLst>
                <a:ext uri="{FF2B5EF4-FFF2-40B4-BE49-F238E27FC236}">
                  <a16:creationId xmlns:a16="http://schemas.microsoft.com/office/drawing/2014/main" id="{A6324FCF-BD0C-2C83-0990-182A8E4A6D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40927" y="1480106"/>
              <a:ext cx="1796061" cy="2267044"/>
            </a:xfrm>
            <a:prstGeom prst="rect">
              <a:avLst/>
            </a:prstGeom>
          </p:spPr>
        </p:pic>
        <p:pic>
          <p:nvPicPr>
            <p:cNvPr id="54" name="Graphic 53">
              <a:extLst>
                <a:ext uri="{FF2B5EF4-FFF2-40B4-BE49-F238E27FC236}">
                  <a16:creationId xmlns:a16="http://schemas.microsoft.com/office/drawing/2014/main" id="{9008F4DA-1F5F-B153-3D36-0DDB4AAFC2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21002" y="2647950"/>
              <a:ext cx="1018275" cy="718997"/>
            </a:xfrm>
            <a:prstGeom prst="rect">
              <a:avLst/>
            </a:prstGeom>
          </p:spPr>
        </p:pic>
      </p:grpSp>
      <p:sp>
        <p:nvSpPr>
          <p:cNvPr id="114" name="Arrow: Pentagon 113">
            <a:extLst>
              <a:ext uri="{FF2B5EF4-FFF2-40B4-BE49-F238E27FC236}">
                <a16:creationId xmlns:a16="http://schemas.microsoft.com/office/drawing/2014/main" id="{3B925CC5-F1E4-24B8-711A-44AF75A66BD4}"/>
              </a:ext>
            </a:extLst>
          </p:cNvPr>
          <p:cNvSpPr/>
          <p:nvPr/>
        </p:nvSpPr>
        <p:spPr>
          <a:xfrm flipV="1">
            <a:off x="4894929" y="1142420"/>
            <a:ext cx="1649006" cy="792000"/>
          </a:xfrm>
          <a:prstGeom prst="homePlate">
            <a:avLst>
              <a:gd name="adj" fmla="val 20692"/>
            </a:avLst>
          </a:prstGeom>
          <a:solidFill>
            <a:schemeClr val="bg1"/>
          </a:solidFill>
          <a:ln w="6350">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sp>
        <p:nvSpPr>
          <p:cNvPr id="115" name="Rectangle: Top Corners Rounded 114">
            <a:extLst>
              <a:ext uri="{FF2B5EF4-FFF2-40B4-BE49-F238E27FC236}">
                <a16:creationId xmlns:a16="http://schemas.microsoft.com/office/drawing/2014/main" id="{A02133AE-E345-5573-3F7F-0EE2615272B7}"/>
              </a:ext>
            </a:extLst>
          </p:cNvPr>
          <p:cNvSpPr/>
          <p:nvPr/>
        </p:nvSpPr>
        <p:spPr>
          <a:xfrm rot="16200000">
            <a:off x="4262409" y="1360352"/>
            <a:ext cx="792000" cy="360000"/>
          </a:xfrm>
          <a:prstGeom prst="round2SameRect">
            <a:avLst/>
          </a:prstGeom>
          <a:solidFill>
            <a:schemeClr val="accent3"/>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cxnSp>
        <p:nvCxnSpPr>
          <p:cNvPr id="120" name="Straight Connector 119">
            <a:extLst>
              <a:ext uri="{FF2B5EF4-FFF2-40B4-BE49-F238E27FC236}">
                <a16:creationId xmlns:a16="http://schemas.microsoft.com/office/drawing/2014/main" id="{ADE2E20F-184C-791B-F9B2-06FD9F55AE62}"/>
              </a:ext>
            </a:extLst>
          </p:cNvPr>
          <p:cNvCxnSpPr>
            <a:cxnSpLocks/>
          </p:cNvCxnSpPr>
          <p:nvPr/>
        </p:nvCxnSpPr>
        <p:spPr>
          <a:xfrm>
            <a:off x="4822107" y="1141003"/>
            <a:ext cx="0" cy="792000"/>
          </a:xfrm>
          <a:prstGeom prst="line">
            <a:avLst/>
          </a:prstGeom>
          <a:ln w="571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25547CC9-C3B0-24E9-C86B-D6A3157F7BFC}"/>
              </a:ext>
            </a:extLst>
          </p:cNvPr>
          <p:cNvSpPr txBox="1"/>
          <p:nvPr/>
        </p:nvSpPr>
        <p:spPr>
          <a:xfrm rot="16200000">
            <a:off x="4270025" y="1415306"/>
            <a:ext cx="7920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0" cap="none" spc="0" normalizeH="0" baseline="0" noProof="0">
                <a:ln>
                  <a:noFill/>
                </a:ln>
                <a:solidFill>
                  <a:prstClr val="white"/>
                </a:solidFill>
                <a:effectLst/>
                <a:uLnTx/>
                <a:uFillTx/>
                <a:latin typeface="Trebuchet MS"/>
                <a:ea typeface="+mn-ea"/>
                <a:cs typeface="Arial"/>
                <a:sym typeface="Arial"/>
                <a:rtl val="0"/>
              </a:rPr>
              <a:t>PRESENCE</a:t>
            </a:r>
          </a:p>
        </p:txBody>
      </p:sp>
      <p:sp>
        <p:nvSpPr>
          <p:cNvPr id="127" name="TextBox 126">
            <a:extLst>
              <a:ext uri="{FF2B5EF4-FFF2-40B4-BE49-F238E27FC236}">
                <a16:creationId xmlns:a16="http://schemas.microsoft.com/office/drawing/2014/main" id="{984C0DE6-2248-9C2F-C72A-A6ACFE8BF91E}"/>
              </a:ext>
            </a:extLst>
          </p:cNvPr>
          <p:cNvSpPr txBox="1"/>
          <p:nvPr/>
        </p:nvSpPr>
        <p:spPr>
          <a:xfrm>
            <a:off x="4969048" y="1210485"/>
            <a:ext cx="1349514" cy="371513"/>
          </a:xfrm>
          <a:prstGeom prst="rect">
            <a:avLst/>
          </a:prstGeom>
          <a:noFill/>
          <a:ln w="6350">
            <a:noFill/>
            <a:prstDash val="dash"/>
          </a:ln>
        </p:spPr>
        <p:txBody>
          <a:bodyPr wrap="square" lIns="46800" tIns="46800" rIns="46800" b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srgbClr val="9BBB59">
                    <a:lumMod val="75000"/>
                  </a:srgbClr>
                </a:solidFill>
                <a:effectLst/>
                <a:uLnTx/>
                <a:uFillTx/>
                <a:latin typeface="Trebuchet MS"/>
                <a:ea typeface="+mn-ea"/>
                <a:cs typeface="Arial"/>
                <a:sym typeface="Arial"/>
                <a:rtl val="0"/>
              </a:rPr>
              <a:t>Global</a:t>
            </a:r>
          </a:p>
        </p:txBody>
      </p:sp>
      <p:sp>
        <p:nvSpPr>
          <p:cNvPr id="128" name="TextBox 127">
            <a:extLst>
              <a:ext uri="{FF2B5EF4-FFF2-40B4-BE49-F238E27FC236}">
                <a16:creationId xmlns:a16="http://schemas.microsoft.com/office/drawing/2014/main" id="{4AFFBDDE-704B-C5B6-4290-026472A2BA52}"/>
              </a:ext>
            </a:extLst>
          </p:cNvPr>
          <p:cNvSpPr txBox="1"/>
          <p:nvPr/>
        </p:nvSpPr>
        <p:spPr>
          <a:xfrm>
            <a:off x="4969047" y="1516160"/>
            <a:ext cx="1466271" cy="371513"/>
          </a:xfrm>
          <a:prstGeom prst="rect">
            <a:avLst/>
          </a:prstGeom>
          <a:noFill/>
          <a:ln w="6350">
            <a:noFill/>
            <a:prstDash val="dash"/>
          </a:ln>
        </p:spPr>
        <p:txBody>
          <a:bodyPr wrap="square" lIns="46800" tIns="46800" rIns="46800" b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lumMod val="75000"/>
                    <a:lumOff val="25000"/>
                  </a:prstClr>
                </a:solidFill>
                <a:effectLst/>
                <a:uLnTx/>
                <a:uFillTx/>
                <a:latin typeface="Trebuchet MS"/>
                <a:ea typeface="+mn-ea"/>
                <a:cs typeface="Arial"/>
                <a:sym typeface="Arial"/>
                <a:rtl val="0"/>
              </a:rPr>
              <a:t>India (HQ) | USA | Canada | UK | UAE | Singapore</a:t>
            </a:r>
          </a:p>
        </p:txBody>
      </p:sp>
      <p:sp>
        <p:nvSpPr>
          <p:cNvPr id="96" name="TextBox 95">
            <a:extLst>
              <a:ext uri="{FF2B5EF4-FFF2-40B4-BE49-F238E27FC236}">
                <a16:creationId xmlns:a16="http://schemas.microsoft.com/office/drawing/2014/main" id="{338D282C-6F93-F451-46DB-77AFD1364ABD}"/>
              </a:ext>
            </a:extLst>
          </p:cNvPr>
          <p:cNvSpPr txBox="1"/>
          <p:nvPr/>
        </p:nvSpPr>
        <p:spPr>
          <a:xfrm>
            <a:off x="3283861" y="2402546"/>
            <a:ext cx="1011457" cy="233014"/>
          </a:xfrm>
          <a:prstGeom prst="rect">
            <a:avLst/>
          </a:prstGeom>
          <a:noFill/>
          <a:ln w="6350">
            <a:noFill/>
            <a:prstDash val="dash"/>
          </a:ln>
        </p:spPr>
        <p:txBody>
          <a:bodyPr wrap="square" lIns="46800" tIns="46800" rIns="46800" b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lumMod val="75000"/>
                    <a:lumOff val="25000"/>
                  </a:prstClr>
                </a:solidFill>
                <a:effectLst/>
                <a:uLnTx/>
                <a:uFillTx/>
                <a:latin typeface="Trebuchet MS"/>
                <a:ea typeface="+mn-ea"/>
                <a:cs typeface="Arial"/>
                <a:sym typeface="Arial"/>
                <a:rtl val="0"/>
              </a:rPr>
              <a:t>Network Clients </a:t>
            </a:r>
          </a:p>
        </p:txBody>
      </p:sp>
      <p:sp>
        <p:nvSpPr>
          <p:cNvPr id="99" name="TextBox 98">
            <a:extLst>
              <a:ext uri="{FF2B5EF4-FFF2-40B4-BE49-F238E27FC236}">
                <a16:creationId xmlns:a16="http://schemas.microsoft.com/office/drawing/2014/main" id="{6C872F14-624C-261F-B6BE-F879EE7F1EBD}"/>
              </a:ext>
            </a:extLst>
          </p:cNvPr>
          <p:cNvSpPr txBox="1"/>
          <p:nvPr/>
        </p:nvSpPr>
        <p:spPr>
          <a:xfrm>
            <a:off x="3283861" y="2114710"/>
            <a:ext cx="733017" cy="371513"/>
          </a:xfrm>
          <a:prstGeom prst="rect">
            <a:avLst/>
          </a:prstGeom>
          <a:noFill/>
          <a:ln w="6350">
            <a:noFill/>
            <a:prstDash val="dash"/>
          </a:ln>
        </p:spPr>
        <p:txBody>
          <a:bodyPr wrap="square" lIns="46800" tIns="46800" rIns="46800" b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srgbClr val="8064A2">
                    <a:lumMod val="75000"/>
                  </a:srgbClr>
                </a:solidFill>
                <a:effectLst/>
                <a:uLnTx/>
                <a:uFillTx/>
                <a:latin typeface="Trebuchet MS"/>
                <a:ea typeface="+mn-ea"/>
                <a:cs typeface="Arial"/>
                <a:sym typeface="Arial"/>
                <a:rtl val="0"/>
              </a:rPr>
              <a:t>700+</a:t>
            </a:r>
          </a:p>
        </p:txBody>
      </p:sp>
      <p:cxnSp>
        <p:nvCxnSpPr>
          <p:cNvPr id="105" name="Straight Connector 104">
            <a:extLst>
              <a:ext uri="{FF2B5EF4-FFF2-40B4-BE49-F238E27FC236}">
                <a16:creationId xmlns:a16="http://schemas.microsoft.com/office/drawing/2014/main" id="{9481132B-C90F-B4CF-FCA5-DEABB5DD5194}"/>
              </a:ext>
            </a:extLst>
          </p:cNvPr>
          <p:cNvCxnSpPr>
            <a:cxnSpLocks/>
          </p:cNvCxnSpPr>
          <p:nvPr/>
        </p:nvCxnSpPr>
        <p:spPr>
          <a:xfrm>
            <a:off x="3213232" y="1142420"/>
            <a:ext cx="0" cy="792000"/>
          </a:xfrm>
          <a:prstGeom prst="line">
            <a:avLst/>
          </a:prstGeom>
          <a:ln w="63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B20F0F9-45C7-39E0-FD43-F359207250DB}"/>
              </a:ext>
            </a:extLst>
          </p:cNvPr>
          <p:cNvCxnSpPr>
            <a:cxnSpLocks/>
          </p:cNvCxnSpPr>
          <p:nvPr/>
        </p:nvCxnSpPr>
        <p:spPr>
          <a:xfrm>
            <a:off x="3189753" y="2027111"/>
            <a:ext cx="0" cy="792000"/>
          </a:xfrm>
          <a:prstGeom prst="line">
            <a:avLst/>
          </a:prstGeom>
          <a:ln w="635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C47BFFA-1076-EFFE-9683-531D32DB4CA1}"/>
              </a:ext>
            </a:extLst>
          </p:cNvPr>
          <p:cNvSpPr/>
          <p:nvPr/>
        </p:nvSpPr>
        <p:spPr>
          <a:xfrm>
            <a:off x="7282318" y="921448"/>
            <a:ext cx="144000" cy="144000"/>
          </a:xfrm>
          <a:prstGeom prst="ellipse">
            <a:avLst/>
          </a:prstGeom>
          <a:solidFill>
            <a:schemeClr val="tx1"/>
          </a:solidFill>
          <a:ln w="1905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Title 2">
            <a:extLst>
              <a:ext uri="{FF2B5EF4-FFF2-40B4-BE49-F238E27FC236}">
                <a16:creationId xmlns:a16="http://schemas.microsoft.com/office/drawing/2014/main" id="{81BA1293-991E-6EAB-6F41-6B76A6D82D76}"/>
              </a:ext>
            </a:extLst>
          </p:cNvPr>
          <p:cNvSpPr>
            <a:spLocks noGrp="1"/>
          </p:cNvSpPr>
          <p:nvPr>
            <p:ph type="title"/>
          </p:nvPr>
        </p:nvSpPr>
        <p:spPr>
          <a:xfrm>
            <a:off x="324000" y="242348"/>
            <a:ext cx="7537450" cy="400099"/>
          </a:xfrm>
        </p:spPr>
        <p:txBody>
          <a:bodyPr vert="horz" wrap="square" lIns="0" tIns="45715" rIns="91428" bIns="45715" rtlCol="0" anchor="ctr">
            <a:spAutoFit/>
          </a:bodyPr>
          <a:lstStyle/>
          <a:p>
            <a:r>
              <a:rPr lang="en-US" sz="2000" dirty="0"/>
              <a:t>Sify ICT Services: Key Facts</a:t>
            </a:r>
            <a:endParaRPr lang="en-IN" sz="2000" dirty="0"/>
          </a:p>
        </p:txBody>
      </p:sp>
    </p:spTree>
    <p:extLst>
      <p:ext uri="{BB962C8B-B14F-4D97-AF65-F5344CB8AC3E}">
        <p14:creationId xmlns:p14="http://schemas.microsoft.com/office/powerpoint/2010/main" val="36665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51F60-D629-F9FD-95EC-79AFD77679BB}"/>
            </a:ext>
          </a:extLst>
        </p:cNvPr>
        <p:cNvGrpSpPr/>
        <p:nvPr/>
      </p:nvGrpSpPr>
      <p:grpSpPr>
        <a:xfrm>
          <a:off x="0" y="0"/>
          <a:ext cx="0" cy="0"/>
          <a:chOff x="0" y="0"/>
          <a:chExt cx="0" cy="0"/>
        </a:xfrm>
      </p:grpSpPr>
      <p:pic>
        <p:nvPicPr>
          <p:cNvPr id="20" name="Picture 6">
            <a:extLst>
              <a:ext uri="{FF2B5EF4-FFF2-40B4-BE49-F238E27FC236}">
                <a16:creationId xmlns:a16="http://schemas.microsoft.com/office/drawing/2014/main" id="{1C1633BC-C671-642F-AFE9-BDF36DAB9D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0258" y="0"/>
            <a:ext cx="9164516" cy="51435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E6B00F-D263-E9EB-F912-DA77EC6383F0}"/>
              </a:ext>
            </a:extLst>
          </p:cNvPr>
          <p:cNvSpPr/>
          <p:nvPr/>
        </p:nvSpPr>
        <p:spPr>
          <a:xfrm>
            <a:off x="-10258" y="0"/>
            <a:ext cx="9164516" cy="51435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Rectangle: Rounded Corners 10">
            <a:extLst>
              <a:ext uri="{FF2B5EF4-FFF2-40B4-BE49-F238E27FC236}">
                <a16:creationId xmlns:a16="http://schemas.microsoft.com/office/drawing/2014/main" id="{D76A68CF-4D06-D7CB-2B90-5FB96C2C576A}"/>
              </a:ext>
            </a:extLst>
          </p:cNvPr>
          <p:cNvSpPr/>
          <p:nvPr/>
        </p:nvSpPr>
        <p:spPr>
          <a:xfrm>
            <a:off x="323850" y="1146562"/>
            <a:ext cx="8496300" cy="1381951"/>
          </a:xfrm>
          <a:prstGeom prst="roundRect">
            <a:avLst>
              <a:gd name="adj" fmla="val 0"/>
            </a:avLst>
          </a:prstGeom>
          <a:ln>
            <a:solidFill>
              <a:srgbClr val="BED73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Trebuchet MS"/>
              <a:ea typeface="+mn-ea"/>
              <a:cs typeface="+mn-cs"/>
            </a:endParaRPr>
          </a:p>
        </p:txBody>
      </p:sp>
      <p:sp>
        <p:nvSpPr>
          <p:cNvPr id="2" name="Title 1">
            <a:extLst>
              <a:ext uri="{FF2B5EF4-FFF2-40B4-BE49-F238E27FC236}">
                <a16:creationId xmlns:a16="http://schemas.microsoft.com/office/drawing/2014/main" id="{EB2D3D58-78A3-FFB7-F028-9241D43715DB}"/>
              </a:ext>
            </a:extLst>
          </p:cNvPr>
          <p:cNvSpPr>
            <a:spLocks noGrp="1"/>
          </p:cNvSpPr>
          <p:nvPr>
            <p:ph type="title"/>
          </p:nvPr>
        </p:nvSpPr>
        <p:spPr>
          <a:xfrm>
            <a:off x="324000" y="242348"/>
            <a:ext cx="7537450" cy="400099"/>
          </a:xfrm>
        </p:spPr>
        <p:txBody>
          <a:bodyPr vert="horz" wrap="square" lIns="0" tIns="45715" rIns="91428" bIns="45715" rtlCol="0" anchor="ctr">
            <a:spAutoFit/>
          </a:bodyPr>
          <a:lstStyle/>
          <a:p>
            <a:r>
              <a:rPr lang="en-US" sz="2000" dirty="0"/>
              <a:t>SIFY’S technology Partner ECOSYSTEM</a:t>
            </a:r>
            <a:endParaRPr lang="en-IN" sz="2000" dirty="0"/>
          </a:p>
        </p:txBody>
      </p:sp>
      <p:cxnSp>
        <p:nvCxnSpPr>
          <p:cNvPr id="46" name="Straight Connector 45">
            <a:extLst>
              <a:ext uri="{FF2B5EF4-FFF2-40B4-BE49-F238E27FC236}">
                <a16:creationId xmlns:a16="http://schemas.microsoft.com/office/drawing/2014/main" id="{DB299A09-B31A-B925-3485-F44886C375EA}"/>
              </a:ext>
            </a:extLst>
          </p:cNvPr>
          <p:cNvCxnSpPr>
            <a:cxnSpLocks/>
          </p:cNvCxnSpPr>
          <p:nvPr/>
        </p:nvCxnSpPr>
        <p:spPr>
          <a:xfrm>
            <a:off x="0" y="2531680"/>
            <a:ext cx="914400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0" name="Rectangle: Rounded Corners 79">
            <a:extLst>
              <a:ext uri="{FF2B5EF4-FFF2-40B4-BE49-F238E27FC236}">
                <a16:creationId xmlns:a16="http://schemas.microsoft.com/office/drawing/2014/main" id="{EE38719A-EFA3-AEFE-86EB-8F5B7D5E01BF}"/>
              </a:ext>
            </a:extLst>
          </p:cNvPr>
          <p:cNvSpPr/>
          <p:nvPr/>
        </p:nvSpPr>
        <p:spPr>
          <a:xfrm>
            <a:off x="659130" y="1455420"/>
            <a:ext cx="1368000" cy="3017838"/>
          </a:xfrm>
          <a:prstGeom prst="roundRect">
            <a:avLst>
              <a:gd name="adj" fmla="val 15333"/>
            </a:avLst>
          </a:prstGeom>
          <a:solidFill>
            <a:srgbClr val="FFFFFF"/>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Trebuchet MS"/>
              <a:ea typeface="+mn-ea"/>
              <a:cs typeface="+mn-cs"/>
            </a:endParaRPr>
          </a:p>
        </p:txBody>
      </p:sp>
      <p:pic>
        <p:nvPicPr>
          <p:cNvPr id="90" name="Picture 2" descr="C:\Users\013146\Desktop\Untitled.png">
            <a:extLst>
              <a:ext uri="{FF2B5EF4-FFF2-40B4-BE49-F238E27FC236}">
                <a16:creationId xmlns:a16="http://schemas.microsoft.com/office/drawing/2014/main" id="{BE42E1F6-B61F-1282-A9AD-71DC5FB1596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061" y="2125825"/>
            <a:ext cx="473416" cy="342576"/>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5">
            <a:extLst>
              <a:ext uri="{FF2B5EF4-FFF2-40B4-BE49-F238E27FC236}">
                <a16:creationId xmlns:a16="http://schemas.microsoft.com/office/drawing/2014/main" id="{C252DC69-6AC6-C3B3-3CDA-224649AE63D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9658" y="3069672"/>
            <a:ext cx="723144" cy="412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 name="Picture 16" descr="Image result for akamai">
            <a:extLst>
              <a:ext uri="{FF2B5EF4-FFF2-40B4-BE49-F238E27FC236}">
                <a16:creationId xmlns:a16="http://schemas.microsoft.com/office/drawing/2014/main" id="{D122FBB1-D8D2-52CC-4611-88A84A0C569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0564" y="3948849"/>
            <a:ext cx="839519" cy="319902"/>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92">
            <a:extLst>
              <a:ext uri="{FF2B5EF4-FFF2-40B4-BE49-F238E27FC236}">
                <a16:creationId xmlns:a16="http://schemas.microsoft.com/office/drawing/2014/main" id="{1D79DCC1-EBFF-9E31-CE91-B977198C6583}"/>
              </a:ext>
            </a:extLst>
          </p:cNvPr>
          <p:cNvPicPr>
            <a:picLocks noChangeAspect="1"/>
          </p:cNvPicPr>
          <p:nvPr/>
        </p:nvPicPr>
        <p:blipFill rotWithShape="1">
          <a:blip r:embed="rId6"/>
          <a:srcRect t="18104" b="11787"/>
          <a:stretch/>
        </p:blipFill>
        <p:spPr>
          <a:xfrm>
            <a:off x="842307" y="1627256"/>
            <a:ext cx="998100" cy="337444"/>
          </a:xfrm>
          <a:prstGeom prst="rect">
            <a:avLst/>
          </a:prstGeom>
        </p:spPr>
      </p:pic>
      <p:pic>
        <p:nvPicPr>
          <p:cNvPr id="94" name="Picture 93">
            <a:extLst>
              <a:ext uri="{FF2B5EF4-FFF2-40B4-BE49-F238E27FC236}">
                <a16:creationId xmlns:a16="http://schemas.microsoft.com/office/drawing/2014/main" id="{5663B383-2487-0C9A-1D5D-20C585D9EE03}"/>
              </a:ext>
            </a:extLst>
          </p:cNvPr>
          <p:cNvPicPr>
            <a:picLocks noChangeAspect="1"/>
          </p:cNvPicPr>
          <p:nvPr/>
        </p:nvPicPr>
        <p:blipFill>
          <a:blip r:embed="rId7"/>
          <a:stretch>
            <a:fillRect/>
          </a:stretch>
        </p:blipFill>
        <p:spPr>
          <a:xfrm>
            <a:off x="1273410" y="2140477"/>
            <a:ext cx="701064" cy="394852"/>
          </a:xfrm>
          <a:prstGeom prst="rect">
            <a:avLst/>
          </a:prstGeom>
        </p:spPr>
      </p:pic>
      <p:pic>
        <p:nvPicPr>
          <p:cNvPr id="95" name="Picture 94">
            <a:extLst>
              <a:ext uri="{FF2B5EF4-FFF2-40B4-BE49-F238E27FC236}">
                <a16:creationId xmlns:a16="http://schemas.microsoft.com/office/drawing/2014/main" id="{D7B477F0-ADB0-203C-1FD6-78D73BADC6A5}"/>
              </a:ext>
            </a:extLst>
          </p:cNvPr>
          <p:cNvPicPr>
            <a:picLocks noChangeAspect="1"/>
          </p:cNvPicPr>
          <p:nvPr/>
        </p:nvPicPr>
        <p:blipFill>
          <a:blip r:embed="rId8"/>
          <a:stretch>
            <a:fillRect/>
          </a:stretch>
        </p:blipFill>
        <p:spPr>
          <a:xfrm>
            <a:off x="770703" y="2670599"/>
            <a:ext cx="693729" cy="375769"/>
          </a:xfrm>
          <a:prstGeom prst="rect">
            <a:avLst/>
          </a:prstGeom>
        </p:spPr>
      </p:pic>
      <p:sp>
        <p:nvSpPr>
          <p:cNvPr id="84" name="Rectangle: Rounded Corners 83">
            <a:extLst>
              <a:ext uri="{FF2B5EF4-FFF2-40B4-BE49-F238E27FC236}">
                <a16:creationId xmlns:a16="http://schemas.microsoft.com/office/drawing/2014/main" id="{6D6D898E-28C2-2768-8515-D3BD6CE0F20A}"/>
              </a:ext>
            </a:extLst>
          </p:cNvPr>
          <p:cNvSpPr/>
          <p:nvPr/>
        </p:nvSpPr>
        <p:spPr>
          <a:xfrm>
            <a:off x="4317024" y="1455420"/>
            <a:ext cx="1368000" cy="3017838"/>
          </a:xfrm>
          <a:prstGeom prst="roundRect">
            <a:avLst>
              <a:gd name="adj" fmla="val 13449"/>
            </a:avLst>
          </a:prstGeom>
          <a:solidFill>
            <a:srgbClr val="FFFFFF"/>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Trebuchet MS"/>
              <a:ea typeface="+mn-ea"/>
              <a:cs typeface="+mn-cs"/>
            </a:endParaRPr>
          </a:p>
        </p:txBody>
      </p:sp>
      <p:pic>
        <p:nvPicPr>
          <p:cNvPr id="96" name="Picture 11">
            <a:extLst>
              <a:ext uri="{FF2B5EF4-FFF2-40B4-BE49-F238E27FC236}">
                <a16:creationId xmlns:a16="http://schemas.microsoft.com/office/drawing/2014/main" id="{E53461C0-9CDA-1A69-33C5-04855705A9A8}"/>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508516" y="2131775"/>
            <a:ext cx="1067832" cy="278708"/>
          </a:xfrm>
          <a:prstGeom prst="rect">
            <a:avLst/>
          </a:prstGeom>
          <a:noFill/>
          <a:ln w="9525">
            <a:noFill/>
            <a:miter lim="800000"/>
            <a:headEnd/>
            <a:tailEnd/>
          </a:ln>
        </p:spPr>
      </p:pic>
      <p:pic>
        <p:nvPicPr>
          <p:cNvPr id="97" name="Picture 10">
            <a:extLst>
              <a:ext uri="{FF2B5EF4-FFF2-40B4-BE49-F238E27FC236}">
                <a16:creationId xmlns:a16="http://schemas.microsoft.com/office/drawing/2014/main" id="{06733A88-9138-0A09-BC8C-E68027C0B7AC}"/>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651980" y="1577305"/>
            <a:ext cx="820498" cy="389997"/>
          </a:xfrm>
          <a:prstGeom prst="rect">
            <a:avLst/>
          </a:prstGeom>
          <a:noFill/>
          <a:ln w="9525">
            <a:noFill/>
            <a:miter lim="800000"/>
            <a:headEnd/>
            <a:tailEnd/>
          </a:ln>
        </p:spPr>
      </p:pic>
      <p:pic>
        <p:nvPicPr>
          <p:cNvPr id="98" name="Picture 17" descr="Image result for oracle">
            <a:extLst>
              <a:ext uri="{FF2B5EF4-FFF2-40B4-BE49-F238E27FC236}">
                <a16:creationId xmlns:a16="http://schemas.microsoft.com/office/drawing/2014/main" id="{EE712950-DC36-5E4F-1B38-7DB62B5FBFAA}"/>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4538452" y="2481321"/>
            <a:ext cx="985947" cy="337945"/>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4" descr="Image result for vmware logo">
            <a:extLst>
              <a:ext uri="{FF2B5EF4-FFF2-40B4-BE49-F238E27FC236}">
                <a16:creationId xmlns:a16="http://schemas.microsoft.com/office/drawing/2014/main" id="{0027BDE1-7B2B-936C-0F86-723DCE8C7EF8}"/>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4526479" y="3705164"/>
            <a:ext cx="939364" cy="622839"/>
          </a:xfrm>
          <a:prstGeom prst="rect">
            <a:avLst/>
          </a:prstGeom>
          <a:noFill/>
          <a:extLst>
            <a:ext uri="{909E8E84-426E-40DD-AFC4-6F175D3DCCD1}">
              <a14:hiddenFill xmlns:a14="http://schemas.microsoft.com/office/drawing/2010/main">
                <a:solidFill>
                  <a:srgbClr val="FFFFFF"/>
                </a:solidFill>
              </a14:hiddenFill>
            </a:ext>
          </a:extLst>
        </p:spPr>
      </p:pic>
      <p:sp>
        <p:nvSpPr>
          <p:cNvPr id="85" name="Rectangle: Rounded Corners 84">
            <a:extLst>
              <a:ext uri="{FF2B5EF4-FFF2-40B4-BE49-F238E27FC236}">
                <a16:creationId xmlns:a16="http://schemas.microsoft.com/office/drawing/2014/main" id="{88481265-C008-8BCB-D436-912385D170BF}"/>
              </a:ext>
            </a:extLst>
          </p:cNvPr>
          <p:cNvSpPr/>
          <p:nvPr/>
        </p:nvSpPr>
        <p:spPr>
          <a:xfrm>
            <a:off x="2264992" y="1455420"/>
            <a:ext cx="1800000" cy="3017838"/>
          </a:xfrm>
          <a:prstGeom prst="roundRect">
            <a:avLst>
              <a:gd name="adj" fmla="val 10993"/>
            </a:avLst>
          </a:prstGeom>
          <a:solidFill>
            <a:srgbClr val="FFFFFF"/>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Trebuchet MS"/>
              <a:ea typeface="+mn-ea"/>
              <a:cs typeface="+mn-cs"/>
            </a:endParaRPr>
          </a:p>
        </p:txBody>
      </p:sp>
      <p:pic>
        <p:nvPicPr>
          <p:cNvPr id="111" name="Picture 4" descr="Check Point Software Technologies">
            <a:extLst>
              <a:ext uri="{FF2B5EF4-FFF2-40B4-BE49-F238E27FC236}">
                <a16:creationId xmlns:a16="http://schemas.microsoft.com/office/drawing/2014/main" id="{81EBF1B0-AD8E-0753-7443-56CF03A08ABE}"/>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2560815" y="2021684"/>
            <a:ext cx="1171653" cy="227071"/>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32" descr="Image result for trend micro">
            <a:extLst>
              <a:ext uri="{FF2B5EF4-FFF2-40B4-BE49-F238E27FC236}">
                <a16:creationId xmlns:a16="http://schemas.microsoft.com/office/drawing/2014/main" id="{82E35263-8303-1AF2-1D40-37C7A704EA65}"/>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3112867" y="2811643"/>
            <a:ext cx="874477" cy="327230"/>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34" descr="Image result for fortinet">
            <a:extLst>
              <a:ext uri="{FF2B5EF4-FFF2-40B4-BE49-F238E27FC236}">
                <a16:creationId xmlns:a16="http://schemas.microsoft.com/office/drawing/2014/main" id="{E8AA780E-377D-B8F7-EE55-8AB7BE7F9BC8}"/>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2518061" y="3176302"/>
            <a:ext cx="1326731" cy="389930"/>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10" descr="Image result for forcepoint logo">
            <a:extLst>
              <a:ext uri="{FF2B5EF4-FFF2-40B4-BE49-F238E27FC236}">
                <a16:creationId xmlns:a16="http://schemas.microsoft.com/office/drawing/2014/main" id="{966C1847-25F8-DAD0-B9A7-B8244E100175}"/>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2576805" y="4081702"/>
            <a:ext cx="1160749" cy="186549"/>
          </a:xfrm>
          <a:prstGeom prst="rect">
            <a:avLst/>
          </a:prstGeom>
          <a:noFill/>
          <a:extLst>
            <a:ext uri="{909E8E84-426E-40DD-AFC4-6F175D3DCCD1}">
              <a14:hiddenFill xmlns:a14="http://schemas.microsoft.com/office/drawing/2010/main">
                <a:solidFill>
                  <a:srgbClr val="FFFFFF"/>
                </a:solidFill>
              </a14:hiddenFill>
            </a:ext>
          </a:extLst>
        </p:spPr>
      </p:pic>
      <p:sp>
        <p:nvSpPr>
          <p:cNvPr id="82" name="Rectangle: Rounded Corners 81">
            <a:extLst>
              <a:ext uri="{FF2B5EF4-FFF2-40B4-BE49-F238E27FC236}">
                <a16:creationId xmlns:a16="http://schemas.microsoft.com/office/drawing/2014/main" id="{F9BCFA78-02D3-6007-FB5D-26145C99BD73}"/>
              </a:ext>
            </a:extLst>
          </p:cNvPr>
          <p:cNvSpPr/>
          <p:nvPr/>
        </p:nvSpPr>
        <p:spPr>
          <a:xfrm>
            <a:off x="5848249" y="1455420"/>
            <a:ext cx="2700000" cy="3017838"/>
          </a:xfrm>
          <a:prstGeom prst="roundRect">
            <a:avLst>
              <a:gd name="adj" fmla="val 5301"/>
            </a:avLst>
          </a:prstGeom>
          <a:solidFill>
            <a:srgbClr val="FFFFFF"/>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Trebuchet MS"/>
              <a:ea typeface="+mn-ea"/>
              <a:cs typeface="+mn-cs"/>
            </a:endParaRPr>
          </a:p>
        </p:txBody>
      </p:sp>
      <p:pic>
        <p:nvPicPr>
          <p:cNvPr id="118" name="Picture 117">
            <a:extLst>
              <a:ext uri="{FF2B5EF4-FFF2-40B4-BE49-F238E27FC236}">
                <a16:creationId xmlns:a16="http://schemas.microsoft.com/office/drawing/2014/main" id="{33F73CB6-E264-97E2-8E62-333A8B5A629A}"/>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6766715" y="1577515"/>
            <a:ext cx="803977" cy="480862"/>
          </a:xfrm>
          <a:prstGeom prst="rect">
            <a:avLst/>
          </a:prstGeom>
          <a:noFill/>
          <a:ln w="9525">
            <a:noFill/>
            <a:miter lim="800000"/>
            <a:headEnd/>
            <a:tailEnd/>
          </a:ln>
        </p:spPr>
      </p:pic>
      <p:pic>
        <p:nvPicPr>
          <p:cNvPr id="119" name="Picture 2" descr="G:\Marketing from 1st of June 2016\Alliance Details\Alliances Logos\HPE.png">
            <a:extLst>
              <a:ext uri="{FF2B5EF4-FFF2-40B4-BE49-F238E27FC236}">
                <a16:creationId xmlns:a16="http://schemas.microsoft.com/office/drawing/2014/main" id="{72943255-072B-C92F-A12C-4A6519FFEB13}"/>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7446229" y="3309211"/>
            <a:ext cx="936226" cy="497335"/>
          </a:xfrm>
          <a:prstGeom prst="rect">
            <a:avLst/>
          </a:prstGeom>
          <a:noFill/>
        </p:spPr>
      </p:pic>
      <p:pic>
        <p:nvPicPr>
          <p:cNvPr id="120" name="Picture 2" descr="Image result for dell">
            <a:extLst>
              <a:ext uri="{FF2B5EF4-FFF2-40B4-BE49-F238E27FC236}">
                <a16:creationId xmlns:a16="http://schemas.microsoft.com/office/drawing/2014/main" id="{10771D8C-91F5-45CE-937B-2BB91AD00793}"/>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6107593" y="1621569"/>
            <a:ext cx="494413" cy="485212"/>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4" descr="Image result for commvault">
            <a:extLst>
              <a:ext uri="{FF2B5EF4-FFF2-40B4-BE49-F238E27FC236}">
                <a16:creationId xmlns:a16="http://schemas.microsoft.com/office/drawing/2014/main" id="{5C3036B3-DFCC-D4A5-1B36-6FB78CD4C347}"/>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7620618" y="1599555"/>
            <a:ext cx="779901" cy="489886"/>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8" descr="Image result for riverbed">
            <a:extLst>
              <a:ext uri="{FF2B5EF4-FFF2-40B4-BE49-F238E27FC236}">
                <a16:creationId xmlns:a16="http://schemas.microsoft.com/office/drawing/2014/main" id="{B95D2E8B-E168-B507-487D-947C1F0D6675}"/>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7418916" y="2709780"/>
            <a:ext cx="909023" cy="476799"/>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2" descr="Image result for service now">
            <a:extLst>
              <a:ext uri="{FF2B5EF4-FFF2-40B4-BE49-F238E27FC236}">
                <a16:creationId xmlns:a16="http://schemas.microsoft.com/office/drawing/2014/main" id="{B1301658-DE46-B64C-8FD8-A2CFDB7319D8}"/>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5970481" y="3195813"/>
            <a:ext cx="1228125" cy="256108"/>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4" descr="Image result for bmc software">
            <a:extLst>
              <a:ext uri="{FF2B5EF4-FFF2-40B4-BE49-F238E27FC236}">
                <a16:creationId xmlns:a16="http://schemas.microsoft.com/office/drawing/2014/main" id="{7CB0E8F9-678D-CE58-AD16-8FC18E29B1C3}"/>
              </a:ext>
            </a:extLst>
          </p:cNvPr>
          <p:cNvPicPr>
            <a:picLocks noChangeAspect="1" noChangeArrowheads="1"/>
          </p:cNvPicPr>
          <p:nvPr/>
        </p:nvPicPr>
        <p:blipFill rotWithShape="1">
          <a:blip r:embed="rId23" cstate="print">
            <a:extLst>
              <a:ext uri="{28A0092B-C50C-407E-A947-70E740481C1C}">
                <a14:useLocalDpi xmlns:a14="http://schemas.microsoft.com/office/drawing/2010/main"/>
              </a:ext>
            </a:extLst>
          </a:blip>
          <a:srcRect l="7741" t="20745" r="6751" b="20453"/>
          <a:stretch/>
        </p:blipFill>
        <p:spPr bwMode="auto">
          <a:xfrm>
            <a:off x="6063359" y="3566232"/>
            <a:ext cx="1042368" cy="239521"/>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6" descr="Image result for netapp logo">
            <a:extLst>
              <a:ext uri="{FF2B5EF4-FFF2-40B4-BE49-F238E27FC236}">
                <a16:creationId xmlns:a16="http://schemas.microsoft.com/office/drawing/2014/main" id="{A888C621-BEE7-27AF-56F1-3B0F72B516EC}"/>
              </a:ext>
            </a:extLst>
          </p:cNvPr>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6936587" y="2274963"/>
            <a:ext cx="414874" cy="415250"/>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12" descr="Image result for citrix logo">
            <a:extLst>
              <a:ext uri="{FF2B5EF4-FFF2-40B4-BE49-F238E27FC236}">
                <a16:creationId xmlns:a16="http://schemas.microsoft.com/office/drawing/2014/main" id="{BF3A8F93-7714-4E87-00AC-DC31D5F308F5}"/>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6161827" y="2804798"/>
            <a:ext cx="717181" cy="270412"/>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4" descr="Image result for radware logo">
            <a:extLst>
              <a:ext uri="{FF2B5EF4-FFF2-40B4-BE49-F238E27FC236}">
                <a16:creationId xmlns:a16="http://schemas.microsoft.com/office/drawing/2014/main" id="{997D0749-BE46-645B-0EF8-99AA0F2DD6A7}"/>
              </a:ext>
            </a:extLst>
          </p:cNvPr>
          <p:cNvPicPr>
            <a:picLocks noChangeAspect="1" noChangeArrowheads="1"/>
          </p:cNvPicPr>
          <p:nvPr/>
        </p:nvPicPr>
        <p:blipFill rotWithShape="1">
          <a:blip r:embed="rId26" cstate="print">
            <a:extLst>
              <a:ext uri="{28A0092B-C50C-407E-A947-70E740481C1C}">
                <a14:useLocalDpi xmlns:a14="http://schemas.microsoft.com/office/drawing/2010/main"/>
              </a:ext>
            </a:extLst>
          </a:blip>
          <a:srcRect l="9284" t="16053" r="8962" b="35801"/>
          <a:stretch/>
        </p:blipFill>
        <p:spPr bwMode="auto">
          <a:xfrm>
            <a:off x="2537561" y="2391042"/>
            <a:ext cx="1282350" cy="269854"/>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16" descr="Image result for hitachi logo">
            <a:extLst>
              <a:ext uri="{FF2B5EF4-FFF2-40B4-BE49-F238E27FC236}">
                <a16:creationId xmlns:a16="http://schemas.microsoft.com/office/drawing/2014/main" id="{14387F87-4C16-A53C-6898-8BC3DC6E81E3}"/>
              </a:ext>
            </a:extLst>
          </p:cNvPr>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7392389" y="3971600"/>
            <a:ext cx="885324" cy="3115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with low confidence">
            <a:extLst>
              <a:ext uri="{FF2B5EF4-FFF2-40B4-BE49-F238E27FC236}">
                <a16:creationId xmlns:a16="http://schemas.microsoft.com/office/drawing/2014/main" id="{AD8FCAE6-03E8-BA87-014F-B021ADF32F82}"/>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724103" y="1627256"/>
            <a:ext cx="909265" cy="228382"/>
          </a:xfrm>
          <a:prstGeom prst="rect">
            <a:avLst/>
          </a:prstGeom>
        </p:spPr>
      </p:pic>
      <p:pic>
        <p:nvPicPr>
          <p:cNvPr id="5" name="Picture 4">
            <a:extLst>
              <a:ext uri="{FF2B5EF4-FFF2-40B4-BE49-F238E27FC236}">
                <a16:creationId xmlns:a16="http://schemas.microsoft.com/office/drawing/2014/main" id="{C6F962A3-757F-D65C-3499-1F5A42F97FE7}"/>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977610" y="2246875"/>
            <a:ext cx="754381" cy="367132"/>
          </a:xfrm>
          <a:prstGeom prst="rect">
            <a:avLst/>
          </a:prstGeom>
        </p:spPr>
      </p:pic>
      <p:pic>
        <p:nvPicPr>
          <p:cNvPr id="8" name="Picture 7">
            <a:extLst>
              <a:ext uri="{FF2B5EF4-FFF2-40B4-BE49-F238E27FC236}">
                <a16:creationId xmlns:a16="http://schemas.microsoft.com/office/drawing/2014/main" id="{78A3809D-055A-B1F7-163B-A76C802965CC}"/>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510125" y="2294358"/>
            <a:ext cx="871643" cy="256045"/>
          </a:xfrm>
          <a:prstGeom prst="rect">
            <a:avLst/>
          </a:prstGeom>
        </p:spPr>
      </p:pic>
      <p:pic>
        <p:nvPicPr>
          <p:cNvPr id="12" name="Picture 11">
            <a:extLst>
              <a:ext uri="{FF2B5EF4-FFF2-40B4-BE49-F238E27FC236}">
                <a16:creationId xmlns:a16="http://schemas.microsoft.com/office/drawing/2014/main" id="{D04307DE-EBEF-6FFC-A5C2-1B72341DC6C3}"/>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6063359" y="3971600"/>
            <a:ext cx="1184344" cy="201525"/>
          </a:xfrm>
          <a:prstGeom prst="rect">
            <a:avLst/>
          </a:prstGeom>
        </p:spPr>
      </p:pic>
      <p:pic>
        <p:nvPicPr>
          <p:cNvPr id="14" name="Picture 13">
            <a:extLst>
              <a:ext uri="{FF2B5EF4-FFF2-40B4-BE49-F238E27FC236}">
                <a16:creationId xmlns:a16="http://schemas.microsoft.com/office/drawing/2014/main" id="{D2CDF8A4-EC60-45B6-E743-2BC29A6A09E3}"/>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2416092" y="3590807"/>
            <a:ext cx="368586" cy="368586"/>
          </a:xfrm>
          <a:prstGeom prst="rect">
            <a:avLst/>
          </a:prstGeom>
        </p:spPr>
      </p:pic>
      <p:pic>
        <p:nvPicPr>
          <p:cNvPr id="16" name="Picture 15">
            <a:extLst>
              <a:ext uri="{FF2B5EF4-FFF2-40B4-BE49-F238E27FC236}">
                <a16:creationId xmlns:a16="http://schemas.microsoft.com/office/drawing/2014/main" id="{D1A3C0A0-6D7B-9143-A4ED-39BF67D38EC2}"/>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2889974" y="3691410"/>
            <a:ext cx="1069722" cy="223524"/>
          </a:xfrm>
          <a:prstGeom prst="rect">
            <a:avLst/>
          </a:prstGeom>
        </p:spPr>
      </p:pic>
      <p:pic>
        <p:nvPicPr>
          <p:cNvPr id="17" name="Picture 16">
            <a:extLst>
              <a:ext uri="{FF2B5EF4-FFF2-40B4-BE49-F238E27FC236}">
                <a16:creationId xmlns:a16="http://schemas.microsoft.com/office/drawing/2014/main" id="{2FE8A3A0-0CE6-3AEC-910A-D6544A48980B}"/>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2388899" y="2768088"/>
            <a:ext cx="669468" cy="400412"/>
          </a:xfrm>
          <a:prstGeom prst="rect">
            <a:avLst/>
          </a:prstGeom>
          <a:noFill/>
          <a:ln w="9525">
            <a:noFill/>
            <a:miter lim="800000"/>
            <a:headEnd/>
            <a:tailEnd/>
          </a:ln>
        </p:spPr>
      </p:pic>
      <p:pic>
        <p:nvPicPr>
          <p:cNvPr id="6" name="Picture 5" descr="Logo, company name&#10;&#10;Description automatically generated">
            <a:extLst>
              <a:ext uri="{FF2B5EF4-FFF2-40B4-BE49-F238E27FC236}">
                <a16:creationId xmlns:a16="http://schemas.microsoft.com/office/drawing/2014/main" id="{CF634FDD-D818-200F-AE05-595FEA6C2FBF}"/>
              </a:ext>
            </a:extLst>
          </p:cNvPr>
          <p:cNvPicPr>
            <a:picLocks noChangeAspect="1"/>
          </p:cNvPicPr>
          <p:nvPr/>
        </p:nvPicPr>
        <p:blipFill rotWithShape="1">
          <a:blip r:embed="rId34" cstate="print">
            <a:extLst>
              <a:ext uri="{28A0092B-C50C-407E-A947-70E740481C1C}">
                <a14:useLocalDpi xmlns:a14="http://schemas.microsoft.com/office/drawing/2010/main" val="0"/>
              </a:ext>
            </a:extLst>
          </a:blip>
          <a:srcRect l="23805" t="15729" r="23046" b="12764"/>
          <a:stretch/>
        </p:blipFill>
        <p:spPr>
          <a:xfrm>
            <a:off x="757504" y="3404712"/>
            <a:ext cx="544530" cy="412296"/>
          </a:xfrm>
          <a:prstGeom prst="rect">
            <a:avLst/>
          </a:prstGeom>
        </p:spPr>
      </p:pic>
      <p:pic>
        <p:nvPicPr>
          <p:cNvPr id="9" name="Picture 8" descr="Logo, company name&#10;&#10;Description automatically generated">
            <a:extLst>
              <a:ext uri="{FF2B5EF4-FFF2-40B4-BE49-F238E27FC236}">
                <a16:creationId xmlns:a16="http://schemas.microsoft.com/office/drawing/2014/main" id="{AC4D4098-A34E-1DE1-E7E6-79E46298B63A}"/>
              </a:ext>
            </a:extLst>
          </p:cNvPr>
          <p:cNvPicPr>
            <a:picLocks noChangeAspect="1"/>
          </p:cNvPicPr>
          <p:nvPr/>
        </p:nvPicPr>
        <p:blipFill rotWithShape="1">
          <a:blip r:embed="rId35" cstate="print">
            <a:extLst>
              <a:ext uri="{28A0092B-C50C-407E-A947-70E740481C1C}">
                <a14:useLocalDpi xmlns:a14="http://schemas.microsoft.com/office/drawing/2010/main" val="0"/>
              </a:ext>
            </a:extLst>
          </a:blip>
          <a:srcRect l="23805" t="15729" r="23046" b="12764"/>
          <a:stretch/>
        </p:blipFill>
        <p:spPr>
          <a:xfrm>
            <a:off x="4675097" y="3010663"/>
            <a:ext cx="734669" cy="556262"/>
          </a:xfrm>
          <a:prstGeom prst="rect">
            <a:avLst/>
          </a:prstGeom>
        </p:spPr>
      </p:pic>
      <p:sp>
        <p:nvSpPr>
          <p:cNvPr id="13" name="TextBox 12">
            <a:extLst>
              <a:ext uri="{FF2B5EF4-FFF2-40B4-BE49-F238E27FC236}">
                <a16:creationId xmlns:a16="http://schemas.microsoft.com/office/drawing/2014/main" id="{2EE601FA-986F-AC5E-85B8-26F0B80CB0B9}"/>
              </a:ext>
            </a:extLst>
          </p:cNvPr>
          <p:cNvSpPr txBox="1"/>
          <p:nvPr/>
        </p:nvSpPr>
        <p:spPr>
          <a:xfrm>
            <a:off x="816968" y="966528"/>
            <a:ext cx="1052320" cy="360000"/>
          </a:xfrm>
          <a:prstGeom prst="roundRect">
            <a:avLst>
              <a:gd name="adj" fmla="val 50000"/>
            </a:avLst>
          </a:prstGeom>
          <a:solidFill>
            <a:srgbClr val="BED730"/>
          </a:solidFill>
          <a:ln w="9525">
            <a:solidFill>
              <a:schemeClr val="bg1"/>
            </a:solidFill>
            <a:prstDash val="sysDot"/>
          </a:ln>
        </p:spPr>
        <p:txBody>
          <a:bodyPr wrap="square" rtlCol="0" anchor="ctr">
            <a:spAutoFit/>
          </a:bodyPr>
          <a:lstStyle/>
          <a:p>
            <a:pPr marL="0" marR="0" lvl="0" indent="0" algn="ctr" defTabSz="684482" rtl="0" eaLnBrk="1" fontAlgn="auto" latinLnBrk="0" hangingPunct="1">
              <a:lnSpc>
                <a:spcPct val="100000"/>
              </a:lnSpc>
              <a:spcBef>
                <a:spcPts val="0"/>
              </a:spcBef>
              <a:spcAft>
                <a:spcPts val="0"/>
              </a:spcAft>
              <a:buClrTx/>
              <a:buSzTx/>
              <a:buFontTx/>
              <a:buNone/>
              <a:tabLst/>
              <a:defRPr/>
            </a:pPr>
            <a:r>
              <a:rPr kumimoji="0" lang="en-IN" sz="1400" b="1" i="0" u="none" strike="noStrike" kern="1200" cap="all" spc="0" normalizeH="0" baseline="0" noProof="0">
                <a:ln>
                  <a:noFill/>
                </a:ln>
                <a:solidFill>
                  <a:prstClr val="black"/>
                </a:solidFill>
                <a:effectLst/>
                <a:uLnTx/>
                <a:uFillTx/>
                <a:latin typeface="Trebuchet MS"/>
                <a:ea typeface="+mn-ea"/>
                <a:cs typeface="+mn-cs"/>
              </a:rPr>
              <a:t>CLOUD</a:t>
            </a:r>
          </a:p>
        </p:txBody>
      </p:sp>
      <p:sp>
        <p:nvSpPr>
          <p:cNvPr id="15" name="TextBox 14">
            <a:extLst>
              <a:ext uri="{FF2B5EF4-FFF2-40B4-BE49-F238E27FC236}">
                <a16:creationId xmlns:a16="http://schemas.microsoft.com/office/drawing/2014/main" id="{2531E4F2-C727-B02D-A7F4-550225F03022}"/>
              </a:ext>
            </a:extLst>
          </p:cNvPr>
          <p:cNvSpPr txBox="1"/>
          <p:nvPr/>
        </p:nvSpPr>
        <p:spPr>
          <a:xfrm>
            <a:off x="4277194" y="966528"/>
            <a:ext cx="1407830" cy="360000"/>
          </a:xfrm>
          <a:prstGeom prst="roundRect">
            <a:avLst>
              <a:gd name="adj" fmla="val 50000"/>
            </a:avLst>
          </a:prstGeom>
          <a:solidFill>
            <a:srgbClr val="BED730"/>
          </a:solidFill>
          <a:ln w="9525">
            <a:solidFill>
              <a:schemeClr val="bg1"/>
            </a:solidFill>
            <a:prstDash val="sysDot"/>
          </a:ln>
        </p:spPr>
        <p:txBody>
          <a:bodyPr wrap="square" rtlCol="0" anchor="ctr">
            <a:spAutoFit/>
          </a:bodyPr>
          <a:lstStyle/>
          <a:p>
            <a:pPr marL="0" marR="0" lvl="0" indent="0" algn="ctr" defTabSz="684482" rtl="0" eaLnBrk="1" fontAlgn="auto" latinLnBrk="0" hangingPunct="1">
              <a:lnSpc>
                <a:spcPct val="100000"/>
              </a:lnSpc>
              <a:spcBef>
                <a:spcPts val="0"/>
              </a:spcBef>
              <a:spcAft>
                <a:spcPts val="0"/>
              </a:spcAft>
              <a:buClrTx/>
              <a:buSzTx/>
              <a:buFontTx/>
              <a:buNone/>
              <a:tabLst/>
              <a:defRPr/>
            </a:pPr>
            <a:r>
              <a:rPr kumimoji="0" lang="en-IN" sz="1400" b="1" i="0" u="none" strike="noStrike" kern="1200" cap="all" spc="0" normalizeH="0" baseline="0" noProof="0">
                <a:ln>
                  <a:noFill/>
                </a:ln>
                <a:solidFill>
                  <a:prstClr val="black"/>
                </a:solidFill>
                <a:effectLst/>
                <a:uLnTx/>
                <a:uFillTx/>
                <a:latin typeface="Trebuchet MS"/>
                <a:ea typeface="+mn-ea"/>
                <a:cs typeface="+mn-cs"/>
              </a:rPr>
              <a:t>APPLICATION</a:t>
            </a:r>
          </a:p>
        </p:txBody>
      </p:sp>
      <p:sp>
        <p:nvSpPr>
          <p:cNvPr id="18" name="TextBox 17">
            <a:extLst>
              <a:ext uri="{FF2B5EF4-FFF2-40B4-BE49-F238E27FC236}">
                <a16:creationId xmlns:a16="http://schemas.microsoft.com/office/drawing/2014/main" id="{6E6509D9-1D49-3687-7FBF-A35B4EE30F1E}"/>
              </a:ext>
            </a:extLst>
          </p:cNvPr>
          <p:cNvSpPr txBox="1"/>
          <p:nvPr/>
        </p:nvSpPr>
        <p:spPr>
          <a:xfrm>
            <a:off x="2546996" y="966528"/>
            <a:ext cx="1242060" cy="360000"/>
          </a:xfrm>
          <a:prstGeom prst="roundRect">
            <a:avLst>
              <a:gd name="adj" fmla="val 50000"/>
            </a:avLst>
          </a:prstGeom>
          <a:solidFill>
            <a:srgbClr val="BED730"/>
          </a:solidFill>
          <a:ln w="9525">
            <a:solidFill>
              <a:schemeClr val="bg1"/>
            </a:solidFill>
            <a:prstDash val="sysDot"/>
          </a:ln>
        </p:spPr>
        <p:txBody>
          <a:bodyPr wrap="square" rtlCol="0" anchor="ctr">
            <a:spAutoFit/>
          </a:bodyPr>
          <a:lstStyle/>
          <a:p>
            <a:pPr marL="0" marR="0" lvl="0" indent="0" algn="ctr" defTabSz="684482" rtl="0" eaLnBrk="1" fontAlgn="auto" latinLnBrk="0" hangingPunct="1">
              <a:lnSpc>
                <a:spcPct val="100000"/>
              </a:lnSpc>
              <a:spcBef>
                <a:spcPts val="0"/>
              </a:spcBef>
              <a:spcAft>
                <a:spcPts val="0"/>
              </a:spcAft>
              <a:buClrTx/>
              <a:buSzTx/>
              <a:buFontTx/>
              <a:buNone/>
              <a:tabLst/>
              <a:defRPr/>
            </a:pPr>
            <a:r>
              <a:rPr kumimoji="0" lang="en-IN" sz="1400" b="1" i="0" u="none" strike="noStrike" kern="1200" cap="all" spc="0" normalizeH="0" baseline="0" noProof="0">
                <a:ln>
                  <a:noFill/>
                </a:ln>
                <a:solidFill>
                  <a:prstClr val="black"/>
                </a:solidFill>
                <a:effectLst/>
                <a:uLnTx/>
                <a:uFillTx/>
                <a:latin typeface="Trebuchet MS"/>
                <a:ea typeface="+mn-ea"/>
                <a:cs typeface="+mn-cs"/>
              </a:rPr>
              <a:t>SECURITY</a:t>
            </a:r>
          </a:p>
        </p:txBody>
      </p:sp>
      <p:sp>
        <p:nvSpPr>
          <p:cNvPr id="19" name="TextBox 18">
            <a:extLst>
              <a:ext uri="{FF2B5EF4-FFF2-40B4-BE49-F238E27FC236}">
                <a16:creationId xmlns:a16="http://schemas.microsoft.com/office/drawing/2014/main" id="{7CBD959C-9C3B-C2DE-4AD8-591AEA1CCD4C}"/>
              </a:ext>
            </a:extLst>
          </p:cNvPr>
          <p:cNvSpPr txBox="1"/>
          <p:nvPr/>
        </p:nvSpPr>
        <p:spPr>
          <a:xfrm>
            <a:off x="5970578" y="966528"/>
            <a:ext cx="2455342" cy="360000"/>
          </a:xfrm>
          <a:prstGeom prst="roundRect">
            <a:avLst>
              <a:gd name="adj" fmla="val 50000"/>
            </a:avLst>
          </a:prstGeom>
          <a:solidFill>
            <a:srgbClr val="BED730"/>
          </a:solidFill>
          <a:ln w="9525">
            <a:solidFill>
              <a:schemeClr val="bg1"/>
            </a:solidFill>
            <a:prstDash val="sysDot"/>
          </a:ln>
        </p:spPr>
        <p:txBody>
          <a:bodyPr wrap="square" rtlCol="0" anchor="ctr">
            <a:spAutoFit/>
          </a:bodyPr>
          <a:lstStyle/>
          <a:p>
            <a:pPr marL="0" marR="0" lvl="0" indent="0" algn="ctr" defTabSz="684482" rtl="0" eaLnBrk="1" fontAlgn="auto" latinLnBrk="0" hangingPunct="1">
              <a:lnSpc>
                <a:spcPct val="100000"/>
              </a:lnSpc>
              <a:spcBef>
                <a:spcPts val="0"/>
              </a:spcBef>
              <a:spcAft>
                <a:spcPts val="0"/>
              </a:spcAft>
              <a:buClrTx/>
              <a:buSzTx/>
              <a:buFontTx/>
              <a:buNone/>
              <a:tabLst/>
              <a:defRPr/>
            </a:pPr>
            <a:r>
              <a:rPr kumimoji="0" lang="en-IN" sz="1400" b="1" i="0" u="none" strike="noStrike" kern="1200" cap="all" spc="0" normalizeH="0" baseline="0" noProof="0">
                <a:ln>
                  <a:noFill/>
                </a:ln>
                <a:solidFill>
                  <a:prstClr val="black"/>
                </a:solidFill>
                <a:effectLst/>
                <a:uLnTx/>
                <a:uFillTx/>
                <a:latin typeface="Trebuchet MS"/>
                <a:ea typeface="+mn-ea"/>
                <a:cs typeface="+mn-cs"/>
              </a:rPr>
              <a:t>TECHNOLOGY</a:t>
            </a:r>
          </a:p>
        </p:txBody>
      </p:sp>
    </p:spTree>
    <p:extLst>
      <p:ext uri="{BB962C8B-B14F-4D97-AF65-F5344CB8AC3E}">
        <p14:creationId xmlns:p14="http://schemas.microsoft.com/office/powerpoint/2010/main" val="1509472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28B0F-1037-B268-8305-1CA3D6182775}"/>
            </a:ext>
          </a:extLst>
        </p:cNvPr>
        <p:cNvGrpSpPr/>
        <p:nvPr/>
      </p:nvGrpSpPr>
      <p:grpSpPr>
        <a:xfrm>
          <a:off x="0" y="0"/>
          <a:ext cx="0" cy="0"/>
          <a:chOff x="0" y="0"/>
          <a:chExt cx="0" cy="0"/>
        </a:xfrm>
      </p:grpSpPr>
      <p:sp>
        <p:nvSpPr>
          <p:cNvPr id="30" name="Rectangle: Top Corners Rounded 29">
            <a:extLst>
              <a:ext uri="{FF2B5EF4-FFF2-40B4-BE49-F238E27FC236}">
                <a16:creationId xmlns:a16="http://schemas.microsoft.com/office/drawing/2014/main" id="{DA7BD7D3-3125-7877-35D8-254B60B6DE19}"/>
              </a:ext>
            </a:extLst>
          </p:cNvPr>
          <p:cNvSpPr/>
          <p:nvPr/>
        </p:nvSpPr>
        <p:spPr>
          <a:xfrm flipV="1">
            <a:off x="323850" y="981150"/>
            <a:ext cx="4068763" cy="1814447"/>
          </a:xfrm>
          <a:prstGeom prst="round2SameRect">
            <a:avLst>
              <a:gd name="adj1" fmla="val 6693"/>
              <a:gd name="adj2" fmla="val 0"/>
            </a:avLst>
          </a:prstGeom>
          <a:solidFill>
            <a:srgbClr val="FFFFFF"/>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Trebuchet MS"/>
              <a:ea typeface="+mn-ea"/>
              <a:cs typeface="+mn-cs"/>
            </a:endParaRPr>
          </a:p>
        </p:txBody>
      </p:sp>
      <p:sp>
        <p:nvSpPr>
          <p:cNvPr id="25" name="Rectangle: Top Corners Rounded 24">
            <a:extLst>
              <a:ext uri="{FF2B5EF4-FFF2-40B4-BE49-F238E27FC236}">
                <a16:creationId xmlns:a16="http://schemas.microsoft.com/office/drawing/2014/main" id="{1646C12D-7F29-9EFE-5036-170B19607D2C}"/>
              </a:ext>
            </a:extLst>
          </p:cNvPr>
          <p:cNvSpPr/>
          <p:nvPr/>
        </p:nvSpPr>
        <p:spPr>
          <a:xfrm flipV="1">
            <a:off x="323850" y="3251250"/>
            <a:ext cx="4068763" cy="1481088"/>
          </a:xfrm>
          <a:prstGeom prst="round2SameRect">
            <a:avLst>
              <a:gd name="adj1" fmla="val 7663"/>
              <a:gd name="adj2" fmla="val 0"/>
            </a:avLst>
          </a:prstGeom>
          <a:solidFill>
            <a:srgbClr val="FFFFFF"/>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Trebuchet MS"/>
              <a:ea typeface="+mn-ea"/>
              <a:cs typeface="+mn-cs"/>
            </a:endParaRPr>
          </a:p>
        </p:txBody>
      </p:sp>
      <p:sp>
        <p:nvSpPr>
          <p:cNvPr id="19" name="Rectangle: Top Corners Rounded 18">
            <a:extLst>
              <a:ext uri="{FF2B5EF4-FFF2-40B4-BE49-F238E27FC236}">
                <a16:creationId xmlns:a16="http://schemas.microsoft.com/office/drawing/2014/main" id="{1F50FE30-B31C-830A-2372-D0ED97ED546F}"/>
              </a:ext>
            </a:extLst>
          </p:cNvPr>
          <p:cNvSpPr/>
          <p:nvPr/>
        </p:nvSpPr>
        <p:spPr>
          <a:xfrm flipV="1">
            <a:off x="4748534" y="2636049"/>
            <a:ext cx="4071616" cy="2093618"/>
          </a:xfrm>
          <a:prstGeom prst="round2SameRect">
            <a:avLst>
              <a:gd name="adj1" fmla="val 3217"/>
              <a:gd name="adj2" fmla="val 0"/>
            </a:avLst>
          </a:prstGeom>
          <a:solidFill>
            <a:srgbClr val="FFFFFF"/>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Trebuchet MS"/>
              <a:ea typeface="+mn-ea"/>
              <a:cs typeface="+mn-cs"/>
            </a:endParaRPr>
          </a:p>
        </p:txBody>
      </p:sp>
      <p:pic>
        <p:nvPicPr>
          <p:cNvPr id="26" name="Picture 2" descr="Image result for Cisco service provider partner of the year 2017">
            <a:extLst>
              <a:ext uri="{FF2B5EF4-FFF2-40B4-BE49-F238E27FC236}">
                <a16:creationId xmlns:a16="http://schemas.microsoft.com/office/drawing/2014/main" id="{0CD0FDEC-2089-D303-A6BC-E0CA2339C98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54724" y="4162350"/>
            <a:ext cx="456884" cy="504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Image result for idc">
            <a:extLst>
              <a:ext uri="{FF2B5EF4-FFF2-40B4-BE49-F238E27FC236}">
                <a16:creationId xmlns:a16="http://schemas.microsoft.com/office/drawing/2014/main" id="{15920226-CEC5-18EE-3730-A64D243C867A}"/>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31305" y="2824296"/>
            <a:ext cx="947380" cy="319976"/>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E0254FDD-1A6F-89ED-F651-77309CD86E30}"/>
              </a:ext>
            </a:extLst>
          </p:cNvPr>
          <p:cNvSpPr txBox="1"/>
          <p:nvPr/>
        </p:nvSpPr>
        <p:spPr>
          <a:xfrm>
            <a:off x="6092009" y="3219307"/>
            <a:ext cx="1302052" cy="561690"/>
          </a:xfrm>
          <a:prstGeom prst="rect">
            <a:avLst/>
          </a:prstGeom>
          <a:noFill/>
        </p:spPr>
        <p:txBody>
          <a:bodyPr wrap="square" lIns="68570" tIns="34289" rIns="68570" bIns="34289" rtlCol="0" anchor="t">
            <a:spAutoFit/>
          </a:bodyPr>
          <a:lstStyle>
            <a:defPPr>
              <a:defRPr lang="en-US"/>
            </a:defPPr>
            <a:lvl1pPr algn="ctr">
              <a:defRPr sz="1400">
                <a:solidFill>
                  <a:srgbClr val="686868"/>
                </a:solidFill>
                <a:latin typeface="Arial" panose="020B0604020202020204" pitchFamily="34" charset="0"/>
                <a:cs typeface="Arial" panose="020B0604020202020204" pitchFamily="34" charset="0"/>
              </a:defRPr>
            </a:lvl1pPr>
          </a:lstStyle>
          <a:p>
            <a:pPr marL="0" marR="0" lvl="0" indent="0" algn="l" defTabSz="685766"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0" normalizeH="0" baseline="0" noProof="0">
                <a:ln>
                  <a:noFill/>
                </a:ln>
                <a:solidFill>
                  <a:prstClr val="black">
                    <a:lumMod val="95000"/>
                    <a:lumOff val="5000"/>
                  </a:prstClr>
                </a:solidFill>
                <a:effectLst/>
                <a:uLnTx/>
                <a:uFillTx/>
                <a:latin typeface="Trebuchet MS" panose="020B0703020202090204" pitchFamily="34" charset="0"/>
                <a:ea typeface="+mn-ea"/>
                <a:cs typeface="Arial" panose="020B0604020202020204" pitchFamily="34" charset="0"/>
              </a:rPr>
              <a:t>Major player in MarketScape for Managed Cloud Services APAC 2024-2025</a:t>
            </a:r>
            <a:endParaRPr kumimoji="0" lang="en-US" sz="800" b="0" i="0" u="none" strike="noStrike" kern="1200" cap="none" spc="0" normalizeH="0" baseline="0" noProof="0">
              <a:ln>
                <a:noFill/>
              </a:ln>
              <a:solidFill>
                <a:prstClr val="black">
                  <a:lumMod val="95000"/>
                  <a:lumOff val="5000"/>
                </a:prstClr>
              </a:solidFill>
              <a:effectLst/>
              <a:uLnTx/>
              <a:uFillTx/>
              <a:latin typeface="Trebuchet MS" panose="020B0703020202090204" pitchFamily="34" charset="0"/>
              <a:ea typeface="+mn-ea"/>
              <a:cs typeface="Arial" panose="020B0604020202020204" pitchFamily="34" charset="0"/>
            </a:endParaRPr>
          </a:p>
        </p:txBody>
      </p:sp>
      <p:grpSp>
        <p:nvGrpSpPr>
          <p:cNvPr id="44" name="Group 43">
            <a:extLst>
              <a:ext uri="{FF2B5EF4-FFF2-40B4-BE49-F238E27FC236}">
                <a16:creationId xmlns:a16="http://schemas.microsoft.com/office/drawing/2014/main" id="{EE9F902E-87DA-EA8E-EF27-E156FD1F2029}"/>
              </a:ext>
            </a:extLst>
          </p:cNvPr>
          <p:cNvGrpSpPr/>
          <p:nvPr/>
        </p:nvGrpSpPr>
        <p:grpSpPr>
          <a:xfrm>
            <a:off x="3411116" y="4175878"/>
            <a:ext cx="738058" cy="411011"/>
            <a:chOff x="3546100" y="4468830"/>
            <a:chExt cx="853036" cy="475040"/>
          </a:xfrm>
        </p:grpSpPr>
        <p:pic>
          <p:nvPicPr>
            <p:cNvPr id="34" name="Picture 8" descr="Image result for microsoft hosting partner logo">
              <a:extLst>
                <a:ext uri="{FF2B5EF4-FFF2-40B4-BE49-F238E27FC236}">
                  <a16:creationId xmlns:a16="http://schemas.microsoft.com/office/drawing/2014/main" id="{1B3A4AEC-326C-6088-F73E-F6B24D87EDBA}"/>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23908" b="23173"/>
            <a:stretch/>
          </p:blipFill>
          <p:spPr bwMode="auto">
            <a:xfrm>
              <a:off x="3546102" y="4468830"/>
              <a:ext cx="853034" cy="23908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05315191-977F-9CA6-398D-DDC9D22566BE}"/>
                </a:ext>
              </a:extLst>
            </p:cNvPr>
            <p:cNvSpPr>
              <a:spLocks/>
            </p:cNvSpPr>
            <p:nvPr/>
          </p:nvSpPr>
          <p:spPr>
            <a:xfrm>
              <a:off x="3546100" y="4688741"/>
              <a:ext cx="853035" cy="25512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white"/>
                  </a:solidFill>
                  <a:effectLst/>
                  <a:uLnTx/>
                  <a:uFillTx/>
                  <a:latin typeface="Trebuchet MS"/>
                  <a:ea typeface="+mn-ea"/>
                  <a:cs typeface="+mn-cs"/>
                </a:rPr>
                <a:t>Hosting Partner</a:t>
              </a:r>
            </a:p>
          </p:txBody>
        </p:sp>
      </p:grpSp>
      <p:pic>
        <p:nvPicPr>
          <p:cNvPr id="39" name="Picture 38">
            <a:extLst>
              <a:ext uri="{FF2B5EF4-FFF2-40B4-BE49-F238E27FC236}">
                <a16:creationId xmlns:a16="http://schemas.microsoft.com/office/drawing/2014/main" id="{35F2C799-9428-7D82-6E12-D336C397B5E1}"/>
              </a:ext>
            </a:extLst>
          </p:cNvPr>
          <p:cNvPicPr>
            <a:picLocks noChangeAspect="1"/>
          </p:cNvPicPr>
          <p:nvPr/>
        </p:nvPicPr>
        <p:blipFill rotWithShape="1">
          <a:blip r:embed="rId6"/>
          <a:srcRect l="27469" t="2038" r="28734" b="4565"/>
          <a:stretch/>
        </p:blipFill>
        <p:spPr>
          <a:xfrm>
            <a:off x="3624646" y="1381211"/>
            <a:ext cx="564854" cy="631700"/>
          </a:xfrm>
          <a:prstGeom prst="rect">
            <a:avLst/>
          </a:prstGeom>
        </p:spPr>
      </p:pic>
      <p:pic>
        <p:nvPicPr>
          <p:cNvPr id="45" name="Picture 44">
            <a:extLst>
              <a:ext uri="{FF2B5EF4-FFF2-40B4-BE49-F238E27FC236}">
                <a16:creationId xmlns:a16="http://schemas.microsoft.com/office/drawing/2014/main" id="{7B71E6EB-6571-7AEF-4BF4-CFDC2550130B}"/>
              </a:ext>
            </a:extLst>
          </p:cNvPr>
          <p:cNvPicPr>
            <a:picLocks noChangeAspect="1"/>
          </p:cNvPicPr>
          <p:nvPr/>
        </p:nvPicPr>
        <p:blipFill rotWithShape="1">
          <a:blip r:embed="rId7"/>
          <a:srcRect l="59682" t="32842" r="2799" b="32842"/>
          <a:stretch/>
        </p:blipFill>
        <p:spPr>
          <a:xfrm>
            <a:off x="3425699" y="3649498"/>
            <a:ext cx="738056" cy="380931"/>
          </a:xfrm>
          <a:prstGeom prst="rect">
            <a:avLst/>
          </a:prstGeom>
        </p:spPr>
      </p:pic>
      <p:pic>
        <p:nvPicPr>
          <p:cNvPr id="43" name="Picture 42">
            <a:extLst>
              <a:ext uri="{FF2B5EF4-FFF2-40B4-BE49-F238E27FC236}">
                <a16:creationId xmlns:a16="http://schemas.microsoft.com/office/drawing/2014/main" id="{9C2FC649-2680-48EA-1FA2-B380FCD499A8}"/>
              </a:ext>
            </a:extLst>
          </p:cNvPr>
          <p:cNvPicPr>
            <a:picLocks noChangeAspect="1"/>
          </p:cNvPicPr>
          <p:nvPr/>
        </p:nvPicPr>
        <p:blipFill>
          <a:blip r:embed="rId8" cstate="print">
            <a:biLevel thresh="25000"/>
            <a:extLst>
              <a:ext uri="{28A0092B-C50C-407E-A947-70E740481C1C}">
                <a14:useLocalDpi xmlns:a14="http://schemas.microsoft.com/office/drawing/2010/main" val="0"/>
              </a:ext>
            </a:extLst>
          </a:blip>
          <a:srcRect/>
          <a:stretch/>
        </p:blipFill>
        <p:spPr>
          <a:xfrm>
            <a:off x="6467860" y="1237211"/>
            <a:ext cx="632965" cy="144000"/>
          </a:xfrm>
          <a:prstGeom prst="rect">
            <a:avLst/>
          </a:prstGeom>
        </p:spPr>
      </p:pic>
      <p:sp>
        <p:nvSpPr>
          <p:cNvPr id="4" name="Title 3">
            <a:extLst>
              <a:ext uri="{FF2B5EF4-FFF2-40B4-BE49-F238E27FC236}">
                <a16:creationId xmlns:a16="http://schemas.microsoft.com/office/drawing/2014/main" id="{AD5F80A2-5265-5EEE-3D4A-5175BFCB42B2}"/>
              </a:ext>
            </a:extLst>
          </p:cNvPr>
          <p:cNvSpPr>
            <a:spLocks noGrp="1"/>
          </p:cNvSpPr>
          <p:nvPr>
            <p:ph type="title"/>
          </p:nvPr>
        </p:nvSpPr>
        <p:spPr>
          <a:xfrm>
            <a:off x="324000" y="242348"/>
            <a:ext cx="7537450" cy="400099"/>
          </a:xfrm>
        </p:spPr>
        <p:txBody>
          <a:bodyPr vert="horz" wrap="square" lIns="0" tIns="45715" rIns="91428" bIns="45715" rtlCol="0" anchor="ctr">
            <a:spAutoFit/>
          </a:bodyPr>
          <a:lstStyle/>
          <a:p>
            <a:r>
              <a:rPr lang="en-US" sz="2000" dirty="0"/>
              <a:t>INDUSTRY RECOGNITIONS</a:t>
            </a:r>
          </a:p>
        </p:txBody>
      </p:sp>
      <p:sp>
        <p:nvSpPr>
          <p:cNvPr id="18" name="TextBox 17">
            <a:extLst>
              <a:ext uri="{FF2B5EF4-FFF2-40B4-BE49-F238E27FC236}">
                <a16:creationId xmlns:a16="http://schemas.microsoft.com/office/drawing/2014/main" id="{109DDAA7-FF0F-43D4-FC01-3457FA5A672A}"/>
              </a:ext>
            </a:extLst>
          </p:cNvPr>
          <p:cNvSpPr txBox="1"/>
          <p:nvPr/>
        </p:nvSpPr>
        <p:spPr>
          <a:xfrm>
            <a:off x="1569039" y="3965241"/>
            <a:ext cx="1035230" cy="561690"/>
          </a:xfrm>
          <a:prstGeom prst="rect">
            <a:avLst/>
          </a:prstGeom>
          <a:noFill/>
        </p:spPr>
        <p:txBody>
          <a:bodyPr wrap="square" lIns="68570" tIns="34289" rIns="68570" bIns="34289" rtlCol="0" anchor="t">
            <a:spAutoFit/>
          </a:bodyPr>
          <a:lstStyle>
            <a:defPPr>
              <a:defRPr lang="en-US"/>
            </a:defPPr>
            <a:lvl1pPr algn="ctr">
              <a:defRPr sz="1400">
                <a:solidFill>
                  <a:srgbClr val="686868"/>
                </a:solidFill>
                <a:latin typeface="Arial" panose="020B0604020202020204" pitchFamily="34" charset="0"/>
                <a:cs typeface="Arial" panose="020B0604020202020204" pitchFamily="34" charset="0"/>
              </a:defRPr>
            </a:lvl1pPr>
          </a:lstStyle>
          <a:p>
            <a:pPr marL="0" marR="0" lvl="0" indent="0" algn="ctr" defTabSz="914219"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black">
                    <a:lumMod val="95000"/>
                    <a:lumOff val="5000"/>
                  </a:prstClr>
                </a:solidFill>
                <a:effectLst/>
                <a:uLnTx/>
                <a:uFillTx/>
                <a:latin typeface="Trebuchet MS"/>
                <a:ea typeface="+mn-ea"/>
                <a:cs typeface="Calibri"/>
              </a:rPr>
              <a:t>Best System Integrator 2022, Accelerating Next, 2023 </a:t>
            </a:r>
          </a:p>
        </p:txBody>
      </p:sp>
      <p:pic>
        <p:nvPicPr>
          <p:cNvPr id="13" name="Picture 12" descr="A picture containing text, font, poster, book&#10;&#10;Description automatically generated">
            <a:extLst>
              <a:ext uri="{FF2B5EF4-FFF2-40B4-BE49-F238E27FC236}">
                <a16:creationId xmlns:a16="http://schemas.microsoft.com/office/drawing/2014/main" id="{1FB93EA5-C8A9-176D-DDE5-9801E20A1A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09154" y="1326592"/>
            <a:ext cx="515849" cy="837050"/>
          </a:xfrm>
          <a:prstGeom prst="rect">
            <a:avLst/>
          </a:prstGeom>
        </p:spPr>
      </p:pic>
      <p:pic>
        <p:nvPicPr>
          <p:cNvPr id="16" name="Picture 15" descr="A picture containing text, graphics, graphic design, font&#10;&#10;Description automatically generated">
            <a:extLst>
              <a:ext uri="{FF2B5EF4-FFF2-40B4-BE49-F238E27FC236}">
                <a16:creationId xmlns:a16="http://schemas.microsoft.com/office/drawing/2014/main" id="{2FBE43E8-9AA4-6D52-009C-A9CC815FFB3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2887" y="2282050"/>
            <a:ext cx="702569" cy="340793"/>
          </a:xfrm>
          <a:prstGeom prst="rect">
            <a:avLst/>
          </a:prstGeom>
        </p:spPr>
      </p:pic>
      <p:sp>
        <p:nvSpPr>
          <p:cNvPr id="17" name="TextBox 16">
            <a:extLst>
              <a:ext uri="{FF2B5EF4-FFF2-40B4-BE49-F238E27FC236}">
                <a16:creationId xmlns:a16="http://schemas.microsoft.com/office/drawing/2014/main" id="{96D8A80C-9110-1B93-0D42-26D2AE719A08}"/>
              </a:ext>
            </a:extLst>
          </p:cNvPr>
          <p:cNvSpPr txBox="1"/>
          <p:nvPr/>
        </p:nvSpPr>
        <p:spPr>
          <a:xfrm>
            <a:off x="1315457" y="2310389"/>
            <a:ext cx="2808436" cy="315469"/>
          </a:xfrm>
          <a:prstGeom prst="rect">
            <a:avLst/>
          </a:prstGeom>
          <a:noFill/>
        </p:spPr>
        <p:txBody>
          <a:bodyPr wrap="square" lIns="68570" tIns="34289" rIns="68570" bIns="34289" rtlCol="0">
            <a:spAutoFit/>
          </a:bodyPr>
          <a:lstStyle>
            <a:defPPr>
              <a:defRPr lang="en-US"/>
            </a:defPPr>
            <a:lvl1pPr algn="ctr">
              <a:defRPr sz="1400">
                <a:solidFill>
                  <a:srgbClr val="686868"/>
                </a:solidFill>
                <a:latin typeface="Arial" panose="020B0604020202020204" pitchFamily="34" charset="0"/>
                <a:cs typeface="Arial" panose="020B0604020202020204" pitchFamily="34" charset="0"/>
              </a:defRPr>
            </a:lvl1pPr>
          </a:lstStyle>
          <a:p>
            <a:pPr marL="0" marR="0" lvl="0" indent="0" algn="l" defTabSz="914219"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black">
                    <a:lumMod val="95000"/>
                    <a:lumOff val="5000"/>
                  </a:prstClr>
                </a:solidFill>
                <a:effectLst/>
                <a:uLnTx/>
                <a:uFillTx/>
                <a:latin typeface="Trebuchet MS"/>
                <a:ea typeface="+mn-ea"/>
                <a:cs typeface="Calibri" panose="020F0502020204030204" pitchFamily="34" charset="0"/>
              </a:rPr>
              <a:t>Recognized as among ‘The Best Firms for Women in Tech’ by Analytics India Magazine 2023</a:t>
            </a:r>
            <a:endParaRPr kumimoji="0" lang="en-IN" sz="800" b="0" i="0" u="none" strike="noStrike" kern="1200" cap="none" spc="0" normalizeH="0" baseline="0" noProof="0" dirty="0">
              <a:ln>
                <a:noFill/>
              </a:ln>
              <a:solidFill>
                <a:prstClr val="black">
                  <a:lumMod val="95000"/>
                  <a:lumOff val="5000"/>
                </a:prstClr>
              </a:solidFill>
              <a:effectLst/>
              <a:uLnTx/>
              <a:uFillTx/>
              <a:latin typeface="Trebuchet MS"/>
              <a:ea typeface="+mn-ea"/>
              <a:cs typeface="Calibri" panose="020F0502020204030204" pitchFamily="34" charset="0"/>
            </a:endParaRPr>
          </a:p>
        </p:txBody>
      </p:sp>
      <p:pic>
        <p:nvPicPr>
          <p:cNvPr id="36" name="Picture 35" descr="A black and orange logo&#10;&#10;Description automatically generated with low confidence">
            <a:extLst>
              <a:ext uri="{FF2B5EF4-FFF2-40B4-BE49-F238E27FC236}">
                <a16:creationId xmlns:a16="http://schemas.microsoft.com/office/drawing/2014/main" id="{DC62659F-3A37-1807-659C-09F98B36741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161" t="30622" r="6988" b="28835"/>
          <a:stretch/>
        </p:blipFill>
        <p:spPr>
          <a:xfrm>
            <a:off x="1500375" y="3633177"/>
            <a:ext cx="1172559" cy="285998"/>
          </a:xfrm>
          <a:prstGeom prst="rect">
            <a:avLst/>
          </a:prstGeom>
        </p:spPr>
      </p:pic>
      <p:sp>
        <p:nvSpPr>
          <p:cNvPr id="6" name="TextBox 5">
            <a:extLst>
              <a:ext uri="{FF2B5EF4-FFF2-40B4-BE49-F238E27FC236}">
                <a16:creationId xmlns:a16="http://schemas.microsoft.com/office/drawing/2014/main" id="{2B041D46-E2E3-9309-2DBA-30032726C24C}"/>
              </a:ext>
            </a:extLst>
          </p:cNvPr>
          <p:cNvSpPr txBox="1"/>
          <p:nvPr/>
        </p:nvSpPr>
        <p:spPr>
          <a:xfrm>
            <a:off x="918231" y="811218"/>
            <a:ext cx="2880000" cy="360000"/>
          </a:xfrm>
          <a:prstGeom prst="roundRect">
            <a:avLst>
              <a:gd name="adj" fmla="val 50000"/>
            </a:avLst>
          </a:prstGeom>
          <a:solidFill>
            <a:srgbClr val="BED730"/>
          </a:solidFill>
          <a:ln w="9525">
            <a:solidFill>
              <a:schemeClr val="bg1"/>
            </a:solidFill>
            <a:prstDash val="sysDot"/>
          </a:ln>
        </p:spPr>
        <p:txBody>
          <a:bodyPr wrap="square" rtlCol="0" anchor="ctr">
            <a:spAutoFit/>
          </a:bodyPr>
          <a:lstStyle/>
          <a:p>
            <a:pPr marL="0" marR="0" lvl="0" indent="0" algn="ctr" defTabSz="684482" rtl="0" eaLnBrk="1" fontAlgn="auto" latinLnBrk="0" hangingPunct="1">
              <a:lnSpc>
                <a:spcPct val="100000"/>
              </a:lnSpc>
              <a:spcBef>
                <a:spcPts val="0"/>
              </a:spcBef>
              <a:spcAft>
                <a:spcPts val="0"/>
              </a:spcAft>
              <a:buClrTx/>
              <a:buSzTx/>
              <a:buFontTx/>
              <a:buNone/>
              <a:tabLst/>
              <a:defRPr/>
            </a:pPr>
            <a:r>
              <a:rPr kumimoji="0" lang="en-IN" sz="1400" b="1" i="0" u="none" strike="noStrike" kern="1200" cap="all" spc="0" normalizeH="0" baseline="0" noProof="0">
                <a:ln>
                  <a:noFill/>
                </a:ln>
                <a:solidFill>
                  <a:prstClr val="black"/>
                </a:solidFill>
                <a:effectLst/>
                <a:uLnTx/>
                <a:uFillTx/>
                <a:latin typeface="Trebuchet MS"/>
                <a:ea typeface="+mn-ea"/>
                <a:cs typeface="+mn-cs"/>
              </a:rPr>
              <a:t>Brand Perspective</a:t>
            </a:r>
          </a:p>
        </p:txBody>
      </p:sp>
      <p:sp>
        <p:nvSpPr>
          <p:cNvPr id="9" name="TextBox 8">
            <a:extLst>
              <a:ext uri="{FF2B5EF4-FFF2-40B4-BE49-F238E27FC236}">
                <a16:creationId xmlns:a16="http://schemas.microsoft.com/office/drawing/2014/main" id="{CAD2970F-2D07-618C-00E7-0C2CB6C1FEA1}"/>
              </a:ext>
            </a:extLst>
          </p:cNvPr>
          <p:cNvSpPr txBox="1"/>
          <p:nvPr/>
        </p:nvSpPr>
        <p:spPr>
          <a:xfrm>
            <a:off x="5344342" y="811218"/>
            <a:ext cx="2880000" cy="360000"/>
          </a:xfrm>
          <a:prstGeom prst="roundRect">
            <a:avLst>
              <a:gd name="adj" fmla="val 50000"/>
            </a:avLst>
          </a:prstGeom>
          <a:solidFill>
            <a:srgbClr val="BED730"/>
          </a:solidFill>
          <a:ln w="9525">
            <a:solidFill>
              <a:schemeClr val="bg1"/>
            </a:solidFill>
            <a:prstDash val="sysDot"/>
          </a:ln>
        </p:spPr>
        <p:txBody>
          <a:bodyPr wrap="square" rtlCol="0" anchor="ctr">
            <a:spAutoFit/>
          </a:bodyPr>
          <a:lstStyle/>
          <a:p>
            <a:pPr marL="0" marR="0" lvl="0" indent="0" algn="ctr" defTabSz="684482" rtl="0" eaLnBrk="1" fontAlgn="auto" latinLnBrk="0" hangingPunct="1">
              <a:lnSpc>
                <a:spcPct val="100000"/>
              </a:lnSpc>
              <a:spcBef>
                <a:spcPts val="0"/>
              </a:spcBef>
              <a:spcAft>
                <a:spcPts val="0"/>
              </a:spcAft>
              <a:buClrTx/>
              <a:buSzTx/>
              <a:buFontTx/>
              <a:buNone/>
              <a:tabLst/>
              <a:defRPr/>
            </a:pPr>
            <a:r>
              <a:rPr kumimoji="0" lang="en-IN" sz="1400" b="1" i="0" u="none" strike="noStrike" kern="1200" cap="all" spc="0" normalizeH="0" baseline="0" noProof="0">
                <a:ln>
                  <a:noFill/>
                </a:ln>
                <a:solidFill>
                  <a:prstClr val="black"/>
                </a:solidFill>
                <a:effectLst/>
                <a:uLnTx/>
                <a:uFillTx/>
                <a:latin typeface="Trebuchet MS"/>
                <a:ea typeface="+mn-ea"/>
                <a:cs typeface="+mn-cs"/>
              </a:rPr>
              <a:t>Industry Perspective</a:t>
            </a:r>
          </a:p>
        </p:txBody>
      </p:sp>
      <p:sp>
        <p:nvSpPr>
          <p:cNvPr id="20" name="TextBox 19">
            <a:extLst>
              <a:ext uri="{FF2B5EF4-FFF2-40B4-BE49-F238E27FC236}">
                <a16:creationId xmlns:a16="http://schemas.microsoft.com/office/drawing/2014/main" id="{370233F8-3DC1-088D-28FA-FD400528A9A7}"/>
              </a:ext>
            </a:extLst>
          </p:cNvPr>
          <p:cNvSpPr txBox="1"/>
          <p:nvPr/>
        </p:nvSpPr>
        <p:spPr>
          <a:xfrm>
            <a:off x="918231" y="3103522"/>
            <a:ext cx="2880000" cy="360000"/>
          </a:xfrm>
          <a:prstGeom prst="roundRect">
            <a:avLst>
              <a:gd name="adj" fmla="val 50000"/>
            </a:avLst>
          </a:prstGeom>
          <a:solidFill>
            <a:srgbClr val="BED730"/>
          </a:solidFill>
          <a:ln w="9525">
            <a:solidFill>
              <a:schemeClr val="bg1"/>
            </a:solidFill>
            <a:prstDash val="sysDot"/>
          </a:ln>
        </p:spPr>
        <p:txBody>
          <a:bodyPr wrap="square" rtlCol="0" anchor="ctr">
            <a:spAutoFit/>
          </a:bodyPr>
          <a:lstStyle/>
          <a:p>
            <a:pPr marL="0" marR="0" lvl="0" indent="0" algn="ctr" defTabSz="684482" rtl="0" eaLnBrk="1" fontAlgn="auto" latinLnBrk="0" hangingPunct="1">
              <a:lnSpc>
                <a:spcPct val="100000"/>
              </a:lnSpc>
              <a:spcBef>
                <a:spcPts val="0"/>
              </a:spcBef>
              <a:spcAft>
                <a:spcPts val="0"/>
              </a:spcAft>
              <a:buClrTx/>
              <a:buSzTx/>
              <a:buFontTx/>
              <a:buNone/>
              <a:tabLst/>
              <a:defRPr/>
            </a:pPr>
            <a:r>
              <a:rPr kumimoji="0" lang="en-IN" sz="1400" b="1" i="0" u="none" strike="noStrike" kern="1200" cap="all" spc="0" normalizeH="0" baseline="0" noProof="0">
                <a:ln>
                  <a:noFill/>
                </a:ln>
                <a:solidFill>
                  <a:prstClr val="black"/>
                </a:solidFill>
                <a:effectLst/>
                <a:uLnTx/>
                <a:uFillTx/>
                <a:latin typeface="Trebuchet MS"/>
                <a:ea typeface="+mn-ea"/>
                <a:cs typeface="+mn-cs"/>
              </a:rPr>
              <a:t>PARTNER Perspective</a:t>
            </a:r>
          </a:p>
        </p:txBody>
      </p:sp>
      <p:sp>
        <p:nvSpPr>
          <p:cNvPr id="41" name="Rectangle 40">
            <a:extLst>
              <a:ext uri="{FF2B5EF4-FFF2-40B4-BE49-F238E27FC236}">
                <a16:creationId xmlns:a16="http://schemas.microsoft.com/office/drawing/2014/main" id="{B575864A-F8B5-CD18-6664-99A82476FA1C}"/>
              </a:ext>
            </a:extLst>
          </p:cNvPr>
          <p:cNvSpPr/>
          <p:nvPr/>
        </p:nvSpPr>
        <p:spPr>
          <a:xfrm>
            <a:off x="4748534" y="1477109"/>
            <a:ext cx="1008000" cy="1152000"/>
          </a:xfrm>
          <a:prstGeom prst="rect">
            <a:avLst/>
          </a:prstGeom>
          <a:solidFill>
            <a:schemeClr val="tx2">
              <a:lumMod val="50000"/>
              <a:alpha val="80000"/>
            </a:schemeClr>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Trebuchet MS"/>
              <a:ea typeface="+mn-ea"/>
              <a:cs typeface="+mn-cs"/>
            </a:endParaRPr>
          </a:p>
        </p:txBody>
      </p:sp>
      <p:sp>
        <p:nvSpPr>
          <p:cNvPr id="47" name="Rectangle 46">
            <a:extLst>
              <a:ext uri="{FF2B5EF4-FFF2-40B4-BE49-F238E27FC236}">
                <a16:creationId xmlns:a16="http://schemas.microsoft.com/office/drawing/2014/main" id="{21837D9F-274D-4788-3901-BB36B6027772}"/>
              </a:ext>
            </a:extLst>
          </p:cNvPr>
          <p:cNvSpPr/>
          <p:nvPr/>
        </p:nvSpPr>
        <p:spPr>
          <a:xfrm>
            <a:off x="5768176" y="1477109"/>
            <a:ext cx="1187538" cy="1152000"/>
          </a:xfrm>
          <a:prstGeom prst="rect">
            <a:avLst/>
          </a:prstGeom>
          <a:solidFill>
            <a:schemeClr val="tx2">
              <a:lumMod val="75000"/>
              <a:alpha val="80000"/>
            </a:schemeClr>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Trebuchet MS"/>
              <a:ea typeface="+mn-ea"/>
              <a:cs typeface="+mn-cs"/>
            </a:endParaRPr>
          </a:p>
        </p:txBody>
      </p:sp>
      <p:sp>
        <p:nvSpPr>
          <p:cNvPr id="48" name="Rectangle 47">
            <a:extLst>
              <a:ext uri="{FF2B5EF4-FFF2-40B4-BE49-F238E27FC236}">
                <a16:creationId xmlns:a16="http://schemas.microsoft.com/office/drawing/2014/main" id="{3122B4F4-44E6-6845-525B-A00B51B548B9}"/>
              </a:ext>
            </a:extLst>
          </p:cNvPr>
          <p:cNvSpPr/>
          <p:nvPr/>
        </p:nvSpPr>
        <p:spPr>
          <a:xfrm>
            <a:off x="6967356" y="1477109"/>
            <a:ext cx="833153" cy="1152000"/>
          </a:xfrm>
          <a:prstGeom prst="rect">
            <a:avLst/>
          </a:prstGeom>
          <a:solidFill>
            <a:schemeClr val="tx2">
              <a:lumMod val="50000"/>
              <a:alpha val="80000"/>
            </a:schemeClr>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Trebuchet MS"/>
              <a:ea typeface="+mn-ea"/>
              <a:cs typeface="+mn-cs"/>
            </a:endParaRPr>
          </a:p>
        </p:txBody>
      </p:sp>
      <p:sp>
        <p:nvSpPr>
          <p:cNvPr id="49" name="Rectangle 48">
            <a:extLst>
              <a:ext uri="{FF2B5EF4-FFF2-40B4-BE49-F238E27FC236}">
                <a16:creationId xmlns:a16="http://schemas.microsoft.com/office/drawing/2014/main" id="{6643BFC6-09E7-8763-AC86-8606B3125EF9}"/>
              </a:ext>
            </a:extLst>
          </p:cNvPr>
          <p:cNvSpPr/>
          <p:nvPr/>
        </p:nvSpPr>
        <p:spPr>
          <a:xfrm>
            <a:off x="7812150" y="1477109"/>
            <a:ext cx="1008000" cy="1152000"/>
          </a:xfrm>
          <a:prstGeom prst="rect">
            <a:avLst/>
          </a:prstGeom>
          <a:solidFill>
            <a:schemeClr val="tx2">
              <a:lumMod val="75000"/>
              <a:alpha val="80000"/>
            </a:schemeClr>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Trebuchet MS"/>
              <a:ea typeface="+mn-ea"/>
              <a:cs typeface="+mn-cs"/>
            </a:endParaRPr>
          </a:p>
        </p:txBody>
      </p:sp>
      <p:sp>
        <p:nvSpPr>
          <p:cNvPr id="50" name="TextBox 49">
            <a:extLst>
              <a:ext uri="{FF2B5EF4-FFF2-40B4-BE49-F238E27FC236}">
                <a16:creationId xmlns:a16="http://schemas.microsoft.com/office/drawing/2014/main" id="{BF285ADD-B01C-C9B4-0433-95DF19D0C6E6}"/>
              </a:ext>
            </a:extLst>
          </p:cNvPr>
          <p:cNvSpPr txBox="1"/>
          <p:nvPr/>
        </p:nvSpPr>
        <p:spPr>
          <a:xfrm>
            <a:off x="4795871" y="1509921"/>
            <a:ext cx="913327" cy="1061829"/>
          </a:xfrm>
          <a:prstGeom prst="rect">
            <a:avLst/>
          </a:prstGeom>
          <a:noFill/>
        </p:spPr>
        <p:txBody>
          <a:bodyPr wrap="square" lIns="91440" tIns="45720" rIns="91440" bIns="4572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Trebuchet MS"/>
                <a:ea typeface="+mn-ea"/>
                <a:cs typeface="+mn-cs"/>
              </a:rPr>
              <a:t>Sify is a Niche Player in Gartner’s MQ for Managed Network Services Global </a:t>
            </a:r>
            <a:r>
              <a:rPr kumimoji="0" lang="en-US" sz="900" b="1" i="0" u="none" strike="noStrike" kern="1200" cap="none" spc="0" normalizeH="0" baseline="0" noProof="0">
                <a:ln>
                  <a:noFill/>
                </a:ln>
                <a:solidFill>
                  <a:prstClr val="white"/>
                </a:solidFill>
                <a:effectLst/>
                <a:uLnTx/>
                <a:uFillTx/>
                <a:latin typeface="Trebuchet MS"/>
                <a:ea typeface="+mn-ea"/>
                <a:cs typeface="+mn-cs"/>
              </a:rPr>
              <a:t>2024</a:t>
            </a:r>
            <a:endParaRPr kumimoji="0" lang="en-IN" sz="900" b="1" i="0" u="none" strike="noStrike" kern="1200" cap="none" spc="0" normalizeH="0" baseline="0" noProof="0">
              <a:ln>
                <a:noFill/>
              </a:ln>
              <a:solidFill>
                <a:prstClr val="white"/>
              </a:solidFill>
              <a:effectLst/>
              <a:uLnTx/>
              <a:uFillTx/>
              <a:latin typeface="Trebuchet MS"/>
              <a:ea typeface="+mn-ea"/>
              <a:cs typeface="+mn-cs"/>
            </a:endParaRPr>
          </a:p>
        </p:txBody>
      </p:sp>
      <p:sp>
        <p:nvSpPr>
          <p:cNvPr id="53" name="TextBox 52">
            <a:extLst>
              <a:ext uri="{FF2B5EF4-FFF2-40B4-BE49-F238E27FC236}">
                <a16:creationId xmlns:a16="http://schemas.microsoft.com/office/drawing/2014/main" id="{ADC13399-F0DA-3DCF-9498-4FF935D10F8A}"/>
              </a:ext>
            </a:extLst>
          </p:cNvPr>
          <p:cNvSpPr txBox="1"/>
          <p:nvPr/>
        </p:nvSpPr>
        <p:spPr>
          <a:xfrm>
            <a:off x="5773317" y="1511532"/>
            <a:ext cx="1150458" cy="106182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Trebuchet MS"/>
                <a:ea typeface="+mn-ea"/>
                <a:cs typeface="+mn-cs"/>
              </a:rPr>
              <a:t>Recognition in Market Guide for Public Cloud Managed and Professional Services Providers </a:t>
            </a:r>
            <a:br>
              <a:rPr kumimoji="0" lang="en-US" sz="900" b="0" i="0" u="none" strike="noStrike" kern="1200" cap="none" spc="0" normalizeH="0" baseline="0" noProof="0">
                <a:ln>
                  <a:noFill/>
                </a:ln>
                <a:solidFill>
                  <a:prstClr val="white"/>
                </a:solidFill>
                <a:effectLst/>
                <a:uLnTx/>
                <a:uFillTx/>
                <a:latin typeface="Trebuchet MS"/>
                <a:ea typeface="+mn-ea"/>
                <a:cs typeface="+mn-cs"/>
              </a:rPr>
            </a:br>
            <a:r>
              <a:rPr kumimoji="0" lang="en-US" sz="900" b="1" i="0" u="none" strike="noStrike" kern="1200" cap="none" spc="0" normalizeH="0" baseline="0" noProof="0">
                <a:ln>
                  <a:noFill/>
                </a:ln>
                <a:solidFill>
                  <a:prstClr val="white"/>
                </a:solidFill>
                <a:effectLst/>
                <a:uLnTx/>
                <a:uFillTx/>
                <a:latin typeface="Trebuchet MS"/>
                <a:ea typeface="+mn-ea"/>
                <a:cs typeface="+mn-cs"/>
              </a:rPr>
              <a:t>APAC 2021</a:t>
            </a:r>
            <a:endParaRPr kumimoji="0" lang="en-IN" sz="900" b="1" i="0" u="none" strike="noStrike" kern="1200" cap="none" spc="0" normalizeH="0" baseline="0" noProof="0">
              <a:ln>
                <a:noFill/>
              </a:ln>
              <a:solidFill>
                <a:prstClr val="white"/>
              </a:solidFill>
              <a:effectLst/>
              <a:uLnTx/>
              <a:uFillTx/>
              <a:latin typeface="Trebuchet MS"/>
              <a:ea typeface="+mn-ea"/>
              <a:cs typeface="+mn-cs"/>
            </a:endParaRPr>
          </a:p>
        </p:txBody>
      </p:sp>
      <p:sp>
        <p:nvSpPr>
          <p:cNvPr id="54" name="TextBox 53">
            <a:extLst>
              <a:ext uri="{FF2B5EF4-FFF2-40B4-BE49-F238E27FC236}">
                <a16:creationId xmlns:a16="http://schemas.microsoft.com/office/drawing/2014/main" id="{90D6E3CF-FAD9-992B-DB71-E45A17ABEC16}"/>
              </a:ext>
            </a:extLst>
          </p:cNvPr>
          <p:cNvSpPr txBox="1"/>
          <p:nvPr/>
        </p:nvSpPr>
        <p:spPr>
          <a:xfrm>
            <a:off x="6977485" y="1511532"/>
            <a:ext cx="833153" cy="92333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Trebuchet MS"/>
                <a:ea typeface="+mn-ea"/>
                <a:cs typeface="+mn-cs"/>
              </a:rPr>
              <a:t>Recognition in Market Guide for Backup as a Service </a:t>
            </a:r>
            <a:r>
              <a:rPr kumimoji="0" lang="en-US" sz="900" b="1" i="0" u="none" strike="noStrike" kern="1200" cap="none" spc="0" normalizeH="0" baseline="0" noProof="0">
                <a:ln>
                  <a:noFill/>
                </a:ln>
                <a:solidFill>
                  <a:prstClr val="white"/>
                </a:solidFill>
                <a:effectLst/>
                <a:uLnTx/>
                <a:uFillTx/>
                <a:latin typeface="Trebuchet MS"/>
                <a:ea typeface="+mn-ea"/>
                <a:cs typeface="+mn-cs"/>
              </a:rPr>
              <a:t>2021</a:t>
            </a:r>
            <a:endParaRPr kumimoji="0" lang="en-IN" sz="900" b="1" i="0" u="none" strike="noStrike" kern="1200" cap="none" spc="0" normalizeH="0" baseline="0" noProof="0">
              <a:ln>
                <a:noFill/>
              </a:ln>
              <a:solidFill>
                <a:prstClr val="white"/>
              </a:solidFill>
              <a:effectLst/>
              <a:uLnTx/>
              <a:uFillTx/>
              <a:latin typeface="Trebuchet MS"/>
              <a:ea typeface="+mn-ea"/>
              <a:cs typeface="+mn-cs"/>
            </a:endParaRPr>
          </a:p>
        </p:txBody>
      </p:sp>
      <p:sp>
        <p:nvSpPr>
          <p:cNvPr id="55" name="TextBox 54">
            <a:extLst>
              <a:ext uri="{FF2B5EF4-FFF2-40B4-BE49-F238E27FC236}">
                <a16:creationId xmlns:a16="http://schemas.microsoft.com/office/drawing/2014/main" id="{5212C6D8-6D72-0C0C-5047-6107A6894152}"/>
              </a:ext>
            </a:extLst>
          </p:cNvPr>
          <p:cNvSpPr txBox="1"/>
          <p:nvPr/>
        </p:nvSpPr>
        <p:spPr>
          <a:xfrm>
            <a:off x="7794009" y="1511532"/>
            <a:ext cx="982165" cy="106182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Trebuchet MS"/>
                <a:ea typeface="+mn-ea"/>
                <a:cs typeface="+mn-cs"/>
              </a:rPr>
              <a:t>Recognition in Market Guide for Security Testing &amp; Consulting Services in India </a:t>
            </a:r>
            <a:r>
              <a:rPr kumimoji="0" lang="en-US" sz="900" b="1" i="0" u="none" strike="noStrike" kern="1200" cap="none" spc="0" normalizeH="0" baseline="0" noProof="0">
                <a:ln>
                  <a:noFill/>
                </a:ln>
                <a:solidFill>
                  <a:prstClr val="white"/>
                </a:solidFill>
                <a:effectLst/>
                <a:uLnTx/>
                <a:uFillTx/>
                <a:latin typeface="Trebuchet MS"/>
                <a:ea typeface="+mn-ea"/>
                <a:cs typeface="+mn-cs"/>
              </a:rPr>
              <a:t>2021</a:t>
            </a:r>
            <a:endParaRPr kumimoji="0" lang="en-IN" sz="900" b="1" i="0" u="none" strike="noStrike" kern="1200" cap="none" spc="0" normalizeH="0" baseline="0" noProof="0">
              <a:ln>
                <a:noFill/>
              </a:ln>
              <a:solidFill>
                <a:prstClr val="white"/>
              </a:solidFill>
              <a:effectLst/>
              <a:uLnTx/>
              <a:uFillTx/>
              <a:latin typeface="Trebuchet MS"/>
              <a:ea typeface="+mn-ea"/>
              <a:cs typeface="+mn-cs"/>
            </a:endParaRPr>
          </a:p>
        </p:txBody>
      </p:sp>
      <p:cxnSp>
        <p:nvCxnSpPr>
          <p:cNvPr id="58" name="Straight Connector 57">
            <a:extLst>
              <a:ext uri="{FF2B5EF4-FFF2-40B4-BE49-F238E27FC236}">
                <a16:creationId xmlns:a16="http://schemas.microsoft.com/office/drawing/2014/main" id="{46DD4A75-6CA3-F8B3-5D8A-CCF6C8A8D816}"/>
              </a:ext>
            </a:extLst>
          </p:cNvPr>
          <p:cNvCxnSpPr/>
          <p:nvPr/>
        </p:nvCxnSpPr>
        <p:spPr>
          <a:xfrm>
            <a:off x="4730674" y="3868324"/>
            <a:ext cx="4071616" cy="0"/>
          </a:xfrm>
          <a:prstGeom prst="line">
            <a:avLst/>
          </a:prstGeom>
          <a:ln w="6350">
            <a:solidFill>
              <a:schemeClr val="accent1">
                <a:lumMod val="60000"/>
                <a:lumOff val="40000"/>
              </a:schemeClr>
            </a:solidFill>
            <a:prstDash val="sysDot"/>
          </a:ln>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AE121EC7-8F6E-6CF9-15B9-5107647CAE9D}"/>
              </a:ext>
            </a:extLst>
          </p:cNvPr>
          <p:cNvCxnSpPr>
            <a:cxnSpLocks/>
          </p:cNvCxnSpPr>
          <p:nvPr/>
        </p:nvCxnSpPr>
        <p:spPr>
          <a:xfrm>
            <a:off x="6013078" y="2646077"/>
            <a:ext cx="0" cy="1218062"/>
          </a:xfrm>
          <a:prstGeom prst="line">
            <a:avLst/>
          </a:prstGeom>
          <a:ln w="6350">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2E765B5-6622-BBA1-DC20-06B80450888A}"/>
              </a:ext>
            </a:extLst>
          </p:cNvPr>
          <p:cNvSpPr txBox="1"/>
          <p:nvPr/>
        </p:nvSpPr>
        <p:spPr>
          <a:xfrm>
            <a:off x="2187038" y="1701977"/>
            <a:ext cx="802265" cy="461665"/>
          </a:xfrm>
          <a:prstGeom prst="rect">
            <a:avLst/>
          </a:prstGeom>
          <a:noFill/>
        </p:spPr>
        <p:txBody>
          <a:bodyPr wrap="square" lIns="91440" tIns="45720" rIns="91440" bIns="45720"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0" normalizeH="0" baseline="0" noProof="0" dirty="0">
                <a:ln>
                  <a:noFill/>
                </a:ln>
                <a:solidFill>
                  <a:prstClr val="black">
                    <a:lumMod val="95000"/>
                    <a:lumOff val="5000"/>
                  </a:prstClr>
                </a:solidFill>
                <a:effectLst/>
                <a:uLnTx/>
                <a:uFillTx/>
                <a:latin typeface="Trebuchet MS"/>
                <a:ea typeface="+mn-ea"/>
                <a:cs typeface="+mn-cs"/>
              </a:rPr>
              <a:t>Best in Services Industry 2024</a:t>
            </a:r>
            <a:endParaRPr kumimoji="0" lang="en-US" sz="800" b="0" i="0" u="none" strike="noStrike" kern="1200" cap="none" spc="0" normalizeH="0" baseline="0" noProof="0" dirty="0">
              <a:ln>
                <a:noFill/>
              </a:ln>
              <a:solidFill>
                <a:prstClr val="black">
                  <a:lumMod val="95000"/>
                  <a:lumOff val="5000"/>
                </a:prstClr>
              </a:solidFill>
              <a:effectLst/>
              <a:uLnTx/>
              <a:uFillTx/>
              <a:latin typeface="Trebuchet MS" panose="020B0703020202090204" pitchFamily="34" charset="0"/>
              <a:ea typeface="+mn-ea"/>
              <a:cs typeface="+mn-cs"/>
            </a:endParaRPr>
          </a:p>
        </p:txBody>
      </p:sp>
      <p:sp>
        <p:nvSpPr>
          <p:cNvPr id="3" name="TextBox 2">
            <a:extLst>
              <a:ext uri="{FF2B5EF4-FFF2-40B4-BE49-F238E27FC236}">
                <a16:creationId xmlns:a16="http://schemas.microsoft.com/office/drawing/2014/main" id="{B91BE28A-5F1F-4A68-668F-2A7AEBD265AA}"/>
              </a:ext>
            </a:extLst>
          </p:cNvPr>
          <p:cNvSpPr txBox="1"/>
          <p:nvPr/>
        </p:nvSpPr>
        <p:spPr>
          <a:xfrm>
            <a:off x="1396848" y="1701977"/>
            <a:ext cx="843789" cy="461665"/>
          </a:xfrm>
          <a:prstGeom prst="rect">
            <a:avLst/>
          </a:prstGeom>
          <a:noFill/>
        </p:spPr>
        <p:txBody>
          <a:bodyPr wrap="square" lIns="91440" tIns="45720" rIns="91440" bIns="45720"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0" normalizeH="0" baseline="0" noProof="0" dirty="0">
                <a:ln>
                  <a:noFill/>
                </a:ln>
                <a:solidFill>
                  <a:prstClr val="black">
                    <a:lumMod val="95000"/>
                    <a:lumOff val="5000"/>
                  </a:prstClr>
                </a:solidFill>
                <a:effectLst/>
                <a:uLnTx/>
                <a:uFillTx/>
                <a:latin typeface="Trebuchet MS"/>
                <a:ea typeface="+mn-ea"/>
                <a:cs typeface="+mn-cs"/>
              </a:rPr>
              <a:t>Award for Sustainability 2024</a:t>
            </a:r>
            <a:endParaRPr kumimoji="0" lang="en-US" sz="2400" b="0" i="0" u="none" strike="noStrike" kern="1200" cap="none" spc="0" normalizeH="0" baseline="0" noProof="0" dirty="0">
              <a:ln>
                <a:noFill/>
              </a:ln>
              <a:solidFill>
                <a:prstClr val="black">
                  <a:lumMod val="95000"/>
                  <a:lumOff val="5000"/>
                </a:prstClr>
              </a:solidFill>
              <a:effectLst/>
              <a:uLnTx/>
              <a:uFillTx/>
              <a:latin typeface="Trebuchet MS"/>
              <a:ea typeface="+mn-ea"/>
              <a:cs typeface="+mn-cs"/>
            </a:endParaRPr>
          </a:p>
        </p:txBody>
      </p:sp>
      <p:pic>
        <p:nvPicPr>
          <p:cNvPr id="5" name="Picture 4" descr="A blue and black logo&#10;&#10;Description automatically generated">
            <a:extLst>
              <a:ext uri="{FF2B5EF4-FFF2-40B4-BE49-F238E27FC236}">
                <a16:creationId xmlns:a16="http://schemas.microsoft.com/office/drawing/2014/main" id="{7BD78B87-D15D-1F2D-F8D5-BEC56D0D0628}"/>
              </a:ext>
            </a:extLst>
          </p:cNvPr>
          <p:cNvPicPr>
            <a:picLocks noChangeAspect="1"/>
          </p:cNvPicPr>
          <p:nvPr/>
        </p:nvPicPr>
        <p:blipFill>
          <a:blip r:embed="rId12" cstate="email">
            <a:extLst>
              <a:ext uri="{BEBA8EAE-BF5A-486C-A8C5-ECC9F3942E4B}">
                <a14:imgProps xmlns:a14="http://schemas.microsoft.com/office/drawing/2010/main">
                  <a14:imgLayer r:embed="rId13">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2370978" y="1364368"/>
            <a:ext cx="434385" cy="320776"/>
          </a:xfrm>
          <a:prstGeom prst="rect">
            <a:avLst/>
          </a:prstGeom>
        </p:spPr>
      </p:pic>
      <p:pic>
        <p:nvPicPr>
          <p:cNvPr id="7" name="Picture 6" descr="A red white and blue sign&#10;&#10;Description automatically generated">
            <a:extLst>
              <a:ext uri="{FF2B5EF4-FFF2-40B4-BE49-F238E27FC236}">
                <a16:creationId xmlns:a16="http://schemas.microsoft.com/office/drawing/2014/main" id="{419A8730-C4DF-E958-25E8-56FAA95FFDFE}"/>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456346" y="1364368"/>
            <a:ext cx="724792" cy="338554"/>
          </a:xfrm>
          <a:prstGeom prst="rect">
            <a:avLst/>
          </a:prstGeom>
        </p:spPr>
      </p:pic>
      <p:pic>
        <p:nvPicPr>
          <p:cNvPr id="10" name="Picture 9" descr="A gold and silver coin with a black background&#10;&#10;Description automatically generated">
            <a:extLst>
              <a:ext uri="{FF2B5EF4-FFF2-40B4-BE49-F238E27FC236}">
                <a16:creationId xmlns:a16="http://schemas.microsoft.com/office/drawing/2014/main" id="{7A0105AC-DB79-1150-8C5E-093D78C0977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14962" y="1240597"/>
            <a:ext cx="864785" cy="864785"/>
          </a:xfrm>
          <a:prstGeom prst="rect">
            <a:avLst/>
          </a:prstGeom>
        </p:spPr>
      </p:pic>
      <p:pic>
        <p:nvPicPr>
          <p:cNvPr id="11" name="Picture 10" descr="Logos &amp; Brand Guidelines | NVIDIA">
            <a:extLst>
              <a:ext uri="{FF2B5EF4-FFF2-40B4-BE49-F238E27FC236}">
                <a16:creationId xmlns:a16="http://schemas.microsoft.com/office/drawing/2014/main" id="{83BE59CF-FBC3-5F48-DB81-F88A8B2680F1}"/>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684038" y="3611250"/>
            <a:ext cx="600700" cy="33639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F89C37F-5BFA-3003-9836-231CD306BAC2}"/>
              </a:ext>
            </a:extLst>
          </p:cNvPr>
          <p:cNvSpPr txBox="1"/>
          <p:nvPr/>
        </p:nvSpPr>
        <p:spPr>
          <a:xfrm>
            <a:off x="499246" y="3965241"/>
            <a:ext cx="970284" cy="707886"/>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0" normalizeH="0" baseline="0" noProof="0" dirty="0">
                <a:ln>
                  <a:noFill/>
                </a:ln>
                <a:solidFill>
                  <a:srgbClr val="000000"/>
                </a:solidFill>
                <a:effectLst/>
                <a:uLnTx/>
                <a:uFillTx/>
                <a:latin typeface="Trebuchet MS" panose="020B0703020202090204" pitchFamily="34" charset="0"/>
                <a:ea typeface="+mn-ea"/>
                <a:cs typeface="+mn-cs"/>
              </a:rPr>
              <a:t>India’s 1st Nvidia ​DGX Ready ​Air &amp; Liquid Cooled DCs</a:t>
            </a:r>
            <a:endParaRPr kumimoji="0" lang="en-IN" sz="800" b="0" i="0" u="none" strike="noStrike" kern="1200" cap="none" spc="0" normalizeH="0" baseline="0" noProof="0" dirty="0">
              <a:ln>
                <a:noFill/>
              </a:ln>
              <a:solidFill>
                <a:prstClr val="black">
                  <a:lumMod val="95000"/>
                  <a:lumOff val="5000"/>
                </a:prstClr>
              </a:solidFill>
              <a:effectLst/>
              <a:uLnTx/>
              <a:uFillTx/>
              <a:latin typeface="Trebuchet MS" panose="020B0703020202090204" pitchFamily="34" charset="0"/>
              <a:ea typeface="+mn-ea"/>
              <a:cs typeface="+mn-cs"/>
            </a:endParaRPr>
          </a:p>
        </p:txBody>
      </p:sp>
      <p:sp>
        <p:nvSpPr>
          <p:cNvPr id="14" name="TextBox 13">
            <a:extLst>
              <a:ext uri="{FF2B5EF4-FFF2-40B4-BE49-F238E27FC236}">
                <a16:creationId xmlns:a16="http://schemas.microsoft.com/office/drawing/2014/main" id="{C95BF20E-85BA-046E-AC60-8625A4CED66B}"/>
              </a:ext>
            </a:extLst>
          </p:cNvPr>
          <p:cNvSpPr txBox="1"/>
          <p:nvPr/>
        </p:nvSpPr>
        <p:spPr>
          <a:xfrm>
            <a:off x="7456569" y="3219307"/>
            <a:ext cx="1125125" cy="561690"/>
          </a:xfrm>
          <a:prstGeom prst="rect">
            <a:avLst/>
          </a:prstGeom>
          <a:noFill/>
        </p:spPr>
        <p:txBody>
          <a:bodyPr wrap="square" lIns="68570" tIns="34289" rIns="68570" bIns="34289" rtlCol="0" anchor="t">
            <a:spAutoFit/>
          </a:bodyPr>
          <a:lstStyle>
            <a:defPPr>
              <a:defRPr lang="en-US"/>
            </a:defPPr>
            <a:lvl1pPr algn="ctr">
              <a:defRPr sz="1400">
                <a:solidFill>
                  <a:srgbClr val="686868"/>
                </a:solidFill>
                <a:latin typeface="Arial" panose="020B0604020202020204" pitchFamily="34" charset="0"/>
                <a:cs typeface="Arial" panose="020B0604020202020204" pitchFamily="34" charset="0"/>
              </a:defRPr>
            </a:lvl1pPr>
          </a:lstStyle>
          <a:p>
            <a:pPr marL="0" marR="0" lvl="0" indent="0" algn="l" defTabSz="685766"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0" normalizeH="0" baseline="0" noProof="0">
                <a:ln>
                  <a:noFill/>
                </a:ln>
                <a:solidFill>
                  <a:prstClr val="black">
                    <a:lumMod val="95000"/>
                    <a:lumOff val="5000"/>
                  </a:prstClr>
                </a:solidFill>
                <a:effectLst/>
                <a:uLnTx/>
                <a:uFillTx/>
                <a:latin typeface="Trebuchet MS" panose="020B0703020202090204" pitchFamily="34" charset="0"/>
                <a:ea typeface="+mn-ea"/>
                <a:cs typeface="Arial" panose="020B0604020202020204" pitchFamily="34" charset="0"/>
              </a:rPr>
              <a:t>Leader in MarketScape for India Data Center Services 2024</a:t>
            </a:r>
            <a:endParaRPr kumimoji="0" lang="en-US" sz="800" b="0" i="0" u="none" strike="noStrike" kern="1200" cap="none" spc="0" normalizeH="0" baseline="0" noProof="0">
              <a:ln>
                <a:noFill/>
              </a:ln>
              <a:solidFill>
                <a:prstClr val="black">
                  <a:lumMod val="95000"/>
                  <a:lumOff val="5000"/>
                </a:prstClr>
              </a:solidFill>
              <a:effectLst/>
              <a:uLnTx/>
              <a:uFillTx/>
              <a:latin typeface="Trebuchet MS" panose="020B0703020202090204" pitchFamily="34" charset="0"/>
              <a:ea typeface="+mn-ea"/>
              <a:cs typeface="Arial" panose="020B0604020202020204" pitchFamily="34" charset="0"/>
            </a:endParaRPr>
          </a:p>
        </p:txBody>
      </p:sp>
      <p:sp>
        <p:nvSpPr>
          <p:cNvPr id="23" name="TextBox 22">
            <a:extLst>
              <a:ext uri="{FF2B5EF4-FFF2-40B4-BE49-F238E27FC236}">
                <a16:creationId xmlns:a16="http://schemas.microsoft.com/office/drawing/2014/main" id="{5174DB89-8377-7402-AB5C-A3286FFACF96}"/>
              </a:ext>
            </a:extLst>
          </p:cNvPr>
          <p:cNvSpPr txBox="1"/>
          <p:nvPr/>
        </p:nvSpPr>
        <p:spPr>
          <a:xfrm>
            <a:off x="5678320" y="4211462"/>
            <a:ext cx="855318" cy="4616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0" normalizeH="0" baseline="0" noProof="0" dirty="0">
                <a:ln>
                  <a:noFill/>
                </a:ln>
                <a:solidFill>
                  <a:srgbClr val="000000"/>
                </a:solidFill>
                <a:effectLst/>
                <a:uLnTx/>
                <a:uFillTx/>
                <a:latin typeface="Trebuchet MS" panose="020B0703020202090204" pitchFamily="34" charset="0"/>
                <a:ea typeface="+mn-ea"/>
                <a:cs typeface="+mn-cs"/>
              </a:rPr>
              <a:t>Innovation in </a:t>
            </a: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0" normalizeH="0" baseline="0" noProof="0" dirty="0">
                <a:ln>
                  <a:noFill/>
                </a:ln>
                <a:solidFill>
                  <a:srgbClr val="000000"/>
                </a:solidFill>
                <a:effectLst/>
                <a:uLnTx/>
                <a:uFillTx/>
                <a:latin typeface="Trebuchet MS" panose="020B0703020202090204" pitchFamily="34" charset="0"/>
                <a:ea typeface="+mn-ea"/>
                <a:cs typeface="+mn-cs"/>
              </a:rPr>
              <a:t>Data Center 2024</a:t>
            </a:r>
            <a:endParaRPr kumimoji="0" lang="en-US" sz="800" b="0" i="0" u="none" strike="noStrike" kern="1200" cap="none" spc="0" normalizeH="0" baseline="0" noProof="0" dirty="0">
              <a:ln>
                <a:noFill/>
              </a:ln>
              <a:solidFill>
                <a:prstClr val="black">
                  <a:lumMod val="95000"/>
                  <a:lumOff val="5000"/>
                </a:prstClr>
              </a:solidFill>
              <a:effectLst/>
              <a:uLnTx/>
              <a:uFillTx/>
              <a:latin typeface="Trebuchet MS" panose="020B0703020202090204" pitchFamily="34" charset="0"/>
              <a:ea typeface="+mn-ea"/>
              <a:cs typeface="+mn-cs"/>
            </a:endParaRPr>
          </a:p>
        </p:txBody>
      </p:sp>
      <p:pic>
        <p:nvPicPr>
          <p:cNvPr id="33" name="Picture 32" descr="A logo with a sun&#10;&#10;Description automatically generated">
            <a:extLst>
              <a:ext uri="{FF2B5EF4-FFF2-40B4-BE49-F238E27FC236}">
                <a16:creationId xmlns:a16="http://schemas.microsoft.com/office/drawing/2014/main" id="{4143F529-C944-605B-F706-363F39C4109E}"/>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776472" y="3911042"/>
            <a:ext cx="659013" cy="309942"/>
          </a:xfrm>
          <a:prstGeom prst="rect">
            <a:avLst/>
          </a:prstGeom>
        </p:spPr>
      </p:pic>
      <p:cxnSp>
        <p:nvCxnSpPr>
          <p:cNvPr id="42" name="Straight Connector 41">
            <a:extLst>
              <a:ext uri="{FF2B5EF4-FFF2-40B4-BE49-F238E27FC236}">
                <a16:creationId xmlns:a16="http://schemas.microsoft.com/office/drawing/2014/main" id="{34957D82-611D-CF30-403E-AEF6EEC031AD}"/>
              </a:ext>
            </a:extLst>
          </p:cNvPr>
          <p:cNvCxnSpPr/>
          <p:nvPr/>
        </p:nvCxnSpPr>
        <p:spPr>
          <a:xfrm>
            <a:off x="321175" y="2199565"/>
            <a:ext cx="4071616" cy="0"/>
          </a:xfrm>
          <a:prstGeom prst="line">
            <a:avLst/>
          </a:prstGeom>
          <a:ln w="6350">
            <a:solidFill>
              <a:schemeClr val="accent1">
                <a:lumMod val="60000"/>
                <a:lumOff val="40000"/>
              </a:schemeClr>
            </a:solidFill>
            <a:prstDash val="sysDot"/>
          </a:ln>
        </p:spPr>
        <p:style>
          <a:lnRef idx="1">
            <a:schemeClr val="dk1"/>
          </a:lnRef>
          <a:fillRef idx="0">
            <a:schemeClr val="dk1"/>
          </a:fillRef>
          <a:effectRef idx="0">
            <a:schemeClr val="dk1"/>
          </a:effectRef>
          <a:fontRef idx="minor">
            <a:schemeClr val="tx1"/>
          </a:fontRef>
        </p:style>
      </p:cxnSp>
      <p:pic>
        <p:nvPicPr>
          <p:cNvPr id="8" name="Picture 4" descr="Image result for idc">
            <a:extLst>
              <a:ext uri="{FF2B5EF4-FFF2-40B4-BE49-F238E27FC236}">
                <a16:creationId xmlns:a16="http://schemas.microsoft.com/office/drawing/2014/main" id="{43491004-800E-C6A0-C08B-4BCD7115F26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450971" y="2838620"/>
            <a:ext cx="947380" cy="319976"/>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3C5AAE59-34A1-FA4A-BA32-6F7F3BC06D04}"/>
              </a:ext>
            </a:extLst>
          </p:cNvPr>
          <p:cNvGrpSpPr/>
          <p:nvPr/>
        </p:nvGrpSpPr>
        <p:grpSpPr>
          <a:xfrm>
            <a:off x="2525077" y="3591501"/>
            <a:ext cx="1035230" cy="513650"/>
            <a:chOff x="2525077" y="3591501"/>
            <a:chExt cx="1035230" cy="513650"/>
          </a:xfrm>
        </p:grpSpPr>
        <p:pic>
          <p:nvPicPr>
            <p:cNvPr id="15" name="Picture 14">
              <a:extLst>
                <a:ext uri="{FF2B5EF4-FFF2-40B4-BE49-F238E27FC236}">
                  <a16:creationId xmlns:a16="http://schemas.microsoft.com/office/drawing/2014/main" id="{2F618BFD-E5AC-19E0-ED39-8E20E482841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872321" y="3591501"/>
              <a:ext cx="368586" cy="368586"/>
            </a:xfrm>
            <a:prstGeom prst="rect">
              <a:avLst/>
            </a:prstGeom>
          </p:spPr>
        </p:pic>
        <p:sp>
          <p:nvSpPr>
            <p:cNvPr id="21" name="TextBox 20">
              <a:extLst>
                <a:ext uri="{FF2B5EF4-FFF2-40B4-BE49-F238E27FC236}">
                  <a16:creationId xmlns:a16="http://schemas.microsoft.com/office/drawing/2014/main" id="{B6D3024F-5B0D-3578-5CCB-F370E88380A6}"/>
                </a:ext>
              </a:extLst>
            </p:cNvPr>
            <p:cNvSpPr txBox="1"/>
            <p:nvPr/>
          </p:nvSpPr>
          <p:spPr>
            <a:xfrm>
              <a:off x="2525077" y="3912793"/>
              <a:ext cx="1035230" cy="192358"/>
            </a:xfrm>
            <a:prstGeom prst="rect">
              <a:avLst/>
            </a:prstGeom>
            <a:noFill/>
          </p:spPr>
          <p:txBody>
            <a:bodyPr wrap="square" lIns="68570" tIns="34289" rIns="68570" bIns="34289" rtlCol="0" anchor="t">
              <a:spAutoFit/>
            </a:bodyPr>
            <a:lstStyle>
              <a:defPPr>
                <a:defRPr lang="en-US"/>
              </a:defPPr>
              <a:lvl1pPr algn="ctr">
                <a:defRPr sz="1400">
                  <a:solidFill>
                    <a:srgbClr val="686868"/>
                  </a:solidFill>
                  <a:latin typeface="Arial" panose="020B0604020202020204" pitchFamily="34" charset="0"/>
                  <a:cs typeface="Arial" panose="020B0604020202020204" pitchFamily="34" charset="0"/>
                </a:defRPr>
              </a:lvl1pPr>
            </a:lstStyle>
            <a:p>
              <a:pPr marL="0" marR="0" lvl="0" indent="0" algn="ctr" defTabSz="914219"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black">
                      <a:lumMod val="95000"/>
                      <a:lumOff val="5000"/>
                    </a:prstClr>
                  </a:solidFill>
                  <a:effectLst/>
                  <a:uLnTx/>
                  <a:uFillTx/>
                  <a:latin typeface="Trebuchet MS"/>
                  <a:ea typeface="+mn-ea"/>
                  <a:cs typeface="Calibri"/>
                </a:rPr>
                <a:t>Unity Partner </a:t>
              </a:r>
            </a:p>
          </p:txBody>
        </p:sp>
      </p:grpSp>
      <p:sp>
        <p:nvSpPr>
          <p:cNvPr id="24" name="TextBox 23">
            <a:extLst>
              <a:ext uri="{FF2B5EF4-FFF2-40B4-BE49-F238E27FC236}">
                <a16:creationId xmlns:a16="http://schemas.microsoft.com/office/drawing/2014/main" id="{FC35F175-FF98-EE5C-C1D9-CDB0A85BBAE8}"/>
              </a:ext>
            </a:extLst>
          </p:cNvPr>
          <p:cNvSpPr txBox="1"/>
          <p:nvPr/>
        </p:nvSpPr>
        <p:spPr>
          <a:xfrm>
            <a:off x="4795871" y="3254038"/>
            <a:ext cx="1208155" cy="461665"/>
          </a:xfrm>
          <a:prstGeom prst="rect">
            <a:avLst/>
          </a:prstGeom>
          <a:noFill/>
        </p:spPr>
        <p:txBody>
          <a:bodyPr wrap="square" rtlCol="0">
            <a:spAutoFit/>
          </a:bodyPr>
          <a:lstStyle>
            <a:defPPr>
              <a:defRPr lang="en-US"/>
            </a:defPPr>
            <a:lvl1pPr algn="ctr" defTabSz="685783">
              <a:defRPr sz="800">
                <a:solidFill>
                  <a:prstClr val="white"/>
                </a:solidFill>
                <a:latin typeface="Trebuchet MS"/>
              </a:defRPr>
            </a:lvl1p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Trebuchet MS"/>
                <a:ea typeface="+mn-ea"/>
                <a:cs typeface="+mn-cs"/>
              </a:rPr>
              <a:t>CIO Choice 2025 for </a:t>
            </a:r>
          </a:p>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Trebuchet MS"/>
                <a:ea typeface="+mn-ea"/>
                <a:cs typeface="+mn-cs"/>
              </a:rPr>
              <a:t>AI Ready </a:t>
            </a:r>
          </a:p>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Trebuchet MS"/>
                <a:ea typeface="+mn-ea"/>
                <a:cs typeface="+mn-cs"/>
              </a:rPr>
              <a:t>Data Centers</a:t>
            </a:r>
          </a:p>
        </p:txBody>
      </p:sp>
      <p:pic>
        <p:nvPicPr>
          <p:cNvPr id="37" name="Picture 36" descr="A gold medal with a red strap&#10;&#10;AI-generated content may be incorrect.">
            <a:extLst>
              <a:ext uri="{FF2B5EF4-FFF2-40B4-BE49-F238E27FC236}">
                <a16:creationId xmlns:a16="http://schemas.microsoft.com/office/drawing/2014/main" id="{6FE59F1C-BDCE-02F8-B0AD-4B51F4E988D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139509" y="2753452"/>
            <a:ext cx="403152" cy="403152"/>
          </a:xfrm>
          <a:prstGeom prst="rect">
            <a:avLst/>
          </a:prstGeom>
        </p:spPr>
      </p:pic>
      <p:pic>
        <p:nvPicPr>
          <p:cNvPr id="40" name="Picture 2" descr="India Primetime', ET BrandEquity">
            <a:extLst>
              <a:ext uri="{FF2B5EF4-FFF2-40B4-BE49-F238E27FC236}">
                <a16:creationId xmlns:a16="http://schemas.microsoft.com/office/drawing/2014/main" id="{A838A705-E65B-D21E-1DC0-C67C6A47E205}"/>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407642" y="3926112"/>
            <a:ext cx="294965" cy="31581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D7011DB2-2541-B2CD-5CE5-19596E13808A}"/>
              </a:ext>
            </a:extLst>
          </p:cNvPr>
          <p:cNvSpPr txBox="1"/>
          <p:nvPr/>
        </p:nvSpPr>
        <p:spPr>
          <a:xfrm>
            <a:off x="6957498" y="4195809"/>
            <a:ext cx="1208155" cy="461665"/>
          </a:xfrm>
          <a:prstGeom prst="rect">
            <a:avLst/>
          </a:prstGeom>
          <a:noFill/>
        </p:spPr>
        <p:txBody>
          <a:bodyPr wrap="square" rtlCol="0">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latin typeface="Trebuchet MS"/>
                <a:ea typeface="+mn-ea"/>
                <a:cs typeface="+mn-cs"/>
              </a:rPr>
              <a:t>Best Future-Proof Data Center Project 2024</a:t>
            </a:r>
          </a:p>
        </p:txBody>
      </p:sp>
      <p:cxnSp>
        <p:nvCxnSpPr>
          <p:cNvPr id="51" name="Straight Connector 50">
            <a:extLst>
              <a:ext uri="{FF2B5EF4-FFF2-40B4-BE49-F238E27FC236}">
                <a16:creationId xmlns:a16="http://schemas.microsoft.com/office/drawing/2014/main" id="{1DFC1101-B0C6-3C7C-D490-3F40ADA8AFDD}"/>
              </a:ext>
            </a:extLst>
          </p:cNvPr>
          <p:cNvCxnSpPr>
            <a:cxnSpLocks/>
            <a:endCxn id="19" idx="3"/>
          </p:cNvCxnSpPr>
          <p:nvPr/>
        </p:nvCxnSpPr>
        <p:spPr>
          <a:xfrm>
            <a:off x="6773546" y="3883947"/>
            <a:ext cx="10796" cy="845720"/>
          </a:xfrm>
          <a:prstGeom prst="line">
            <a:avLst/>
          </a:prstGeom>
          <a:ln w="6350">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360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E32C9A-3950-1E5A-5BBD-4D42C3F39A21}"/>
              </a:ext>
            </a:extLst>
          </p:cNvPr>
          <p:cNvSpPr txBox="1"/>
          <p:nvPr/>
        </p:nvSpPr>
        <p:spPr>
          <a:xfrm>
            <a:off x="1767119" y="4093804"/>
            <a:ext cx="5700021" cy="523220"/>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457130" rtl="0" eaLnBrk="1" fontAlgn="auto" latinLnBrk="0" hangingPunct="1">
              <a:lnSpc>
                <a:spcPct val="100000"/>
              </a:lnSpc>
              <a:spcBef>
                <a:spcPts val="0"/>
              </a:spcBef>
              <a:spcAft>
                <a:spcPts val="600"/>
              </a:spcAft>
              <a:buClrTx/>
              <a:buSzTx/>
              <a:buFontTx/>
              <a:buNone/>
              <a:tabLst/>
              <a:defRPr/>
            </a:pPr>
            <a:r>
              <a:rPr kumimoji="0" lang="en-IN" sz="28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Thank You</a:t>
            </a:r>
          </a:p>
        </p:txBody>
      </p:sp>
      <p:grpSp>
        <p:nvGrpSpPr>
          <p:cNvPr id="36" name="Group 35">
            <a:extLst>
              <a:ext uri="{FF2B5EF4-FFF2-40B4-BE49-F238E27FC236}">
                <a16:creationId xmlns:a16="http://schemas.microsoft.com/office/drawing/2014/main" id="{330A5927-F0A3-9D94-3524-6ACA9E6F517A}"/>
              </a:ext>
            </a:extLst>
          </p:cNvPr>
          <p:cNvGrpSpPr/>
          <p:nvPr/>
        </p:nvGrpSpPr>
        <p:grpSpPr>
          <a:xfrm>
            <a:off x="1705649" y="1847076"/>
            <a:ext cx="5732705" cy="948743"/>
            <a:chOff x="323850" y="2753261"/>
            <a:chExt cx="8496300" cy="1406110"/>
          </a:xfrm>
        </p:grpSpPr>
        <p:sp>
          <p:nvSpPr>
            <p:cNvPr id="5" name="TextBox 4">
              <a:extLst>
                <a:ext uri="{FF2B5EF4-FFF2-40B4-BE49-F238E27FC236}">
                  <a16:creationId xmlns:a16="http://schemas.microsoft.com/office/drawing/2014/main" id="{4CAB60B1-3325-27EA-2F3F-BEC7F0EF10AC}"/>
                </a:ext>
              </a:extLst>
            </p:cNvPr>
            <p:cNvSpPr txBox="1"/>
            <p:nvPr/>
          </p:nvSpPr>
          <p:spPr>
            <a:xfrm>
              <a:off x="323850" y="2753261"/>
              <a:ext cx="8496300" cy="104914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685715"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BED730"/>
                  </a:solidFill>
                  <a:effectLst/>
                  <a:uLnTx/>
                  <a:uFillTx/>
                  <a:latin typeface="Trebuchet MS"/>
                  <a:ea typeface="+mn-ea"/>
                  <a:cs typeface="+mn-cs"/>
                </a:rPr>
                <a:t>Tried  Tested  Trusted</a:t>
              </a:r>
              <a:endParaRPr kumimoji="0" lang="en-IN" sz="4000" b="1" i="0" u="none" strike="noStrike" kern="1200" cap="none" spc="0" normalizeH="0" baseline="0" noProof="0" dirty="0">
                <a:ln>
                  <a:noFill/>
                </a:ln>
                <a:solidFill>
                  <a:srgbClr val="BED730"/>
                </a:solidFill>
                <a:effectLst/>
                <a:uLnTx/>
                <a:uFillTx/>
                <a:latin typeface="Trebuchet MS"/>
                <a:ea typeface="+mn-ea"/>
                <a:cs typeface="+mn-cs"/>
              </a:endParaRPr>
            </a:p>
          </p:txBody>
        </p:sp>
        <p:sp>
          <p:nvSpPr>
            <p:cNvPr id="28" name="TextBox 27">
              <a:extLst>
                <a:ext uri="{FF2B5EF4-FFF2-40B4-BE49-F238E27FC236}">
                  <a16:creationId xmlns:a16="http://schemas.microsoft.com/office/drawing/2014/main" id="{FD198489-A54F-9DE7-3B74-4C2422284570}"/>
                </a:ext>
              </a:extLst>
            </p:cNvPr>
            <p:cNvSpPr txBox="1"/>
            <p:nvPr/>
          </p:nvSpPr>
          <p:spPr>
            <a:xfrm>
              <a:off x="489373" y="3657608"/>
              <a:ext cx="8330777" cy="501763"/>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68571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rebuchet MS"/>
                  <a:ea typeface="+mn-ea"/>
                  <a:cs typeface="+mn-cs"/>
                </a:rPr>
                <a:t>Your digital infrastructure partner for over 25 years</a:t>
              </a:r>
            </a:p>
          </p:txBody>
        </p:sp>
        <p:sp>
          <p:nvSpPr>
            <p:cNvPr id="33" name="Rectangle 32">
              <a:extLst>
                <a:ext uri="{FF2B5EF4-FFF2-40B4-BE49-F238E27FC236}">
                  <a16:creationId xmlns:a16="http://schemas.microsoft.com/office/drawing/2014/main" id="{2418B5EA-73D3-1DFE-E9AB-2C0724B83566}"/>
                </a:ext>
              </a:extLst>
            </p:cNvPr>
            <p:cNvSpPr/>
            <p:nvPr/>
          </p:nvSpPr>
          <p:spPr>
            <a:xfrm>
              <a:off x="2289846" y="3451067"/>
              <a:ext cx="113113" cy="108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85715"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4" name="Rectangle 33">
              <a:extLst>
                <a:ext uri="{FF2B5EF4-FFF2-40B4-BE49-F238E27FC236}">
                  <a16:creationId xmlns:a16="http://schemas.microsoft.com/office/drawing/2014/main" id="{9BCC286C-0C55-6539-0A6A-16706C54AE86}"/>
                </a:ext>
              </a:extLst>
            </p:cNvPr>
            <p:cNvSpPr/>
            <p:nvPr/>
          </p:nvSpPr>
          <p:spPr>
            <a:xfrm>
              <a:off x="5027976" y="3451067"/>
              <a:ext cx="113113" cy="108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85715"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5" name="Rectangle 34">
              <a:extLst>
                <a:ext uri="{FF2B5EF4-FFF2-40B4-BE49-F238E27FC236}">
                  <a16:creationId xmlns:a16="http://schemas.microsoft.com/office/drawing/2014/main" id="{E7A024D9-4A9D-9349-7CF1-DFEFE490C776}"/>
                </a:ext>
              </a:extLst>
            </p:cNvPr>
            <p:cNvSpPr/>
            <p:nvPr/>
          </p:nvSpPr>
          <p:spPr>
            <a:xfrm>
              <a:off x="8128425" y="3451067"/>
              <a:ext cx="113113" cy="108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85715"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dirty="0">
                <a:ln>
                  <a:noFill/>
                </a:ln>
                <a:solidFill>
                  <a:prstClr val="white"/>
                </a:solidFill>
                <a:effectLst/>
                <a:uLnTx/>
                <a:uFillTx/>
                <a:latin typeface="Trebuchet MS"/>
                <a:ea typeface="+mn-ea"/>
                <a:cs typeface="+mn-cs"/>
              </a:endParaRPr>
            </a:p>
          </p:txBody>
        </p:sp>
      </p:grpSp>
      <p:pic>
        <p:nvPicPr>
          <p:cNvPr id="37" name="Picture 2" descr="Image result for sify logo">
            <a:extLst>
              <a:ext uri="{FF2B5EF4-FFF2-40B4-BE49-F238E27FC236}">
                <a16:creationId xmlns:a16="http://schemas.microsoft.com/office/drawing/2014/main" id="{EC67CE75-B098-BA2C-AEB6-ED420B2DF37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14"/>
          <a:stretch/>
        </p:blipFill>
        <p:spPr bwMode="auto">
          <a:xfrm>
            <a:off x="7971594" y="234502"/>
            <a:ext cx="905357" cy="512966"/>
          </a:xfrm>
          <a:prstGeom prst="rect">
            <a:avLst/>
          </a:prstGeom>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681D39C2-E8D4-0F3B-DB14-03D006D78D5F}"/>
              </a:ext>
            </a:extLst>
          </p:cNvPr>
          <p:cNvGrpSpPr/>
          <p:nvPr/>
        </p:nvGrpSpPr>
        <p:grpSpPr>
          <a:xfrm>
            <a:off x="478503" y="2981243"/>
            <a:ext cx="8186996" cy="894286"/>
            <a:chOff x="483929" y="2565721"/>
            <a:chExt cx="8186996" cy="894286"/>
          </a:xfrm>
        </p:grpSpPr>
        <p:grpSp>
          <p:nvGrpSpPr>
            <p:cNvPr id="42" name="Group 41">
              <a:extLst>
                <a:ext uri="{FF2B5EF4-FFF2-40B4-BE49-F238E27FC236}">
                  <a16:creationId xmlns:a16="http://schemas.microsoft.com/office/drawing/2014/main" id="{2172AB10-2064-77EC-B5AD-6A162D606387}"/>
                </a:ext>
              </a:extLst>
            </p:cNvPr>
            <p:cNvGrpSpPr/>
            <p:nvPr/>
          </p:nvGrpSpPr>
          <p:grpSpPr>
            <a:xfrm>
              <a:off x="483929" y="2565721"/>
              <a:ext cx="945000" cy="894286"/>
              <a:chOff x="444173" y="2556318"/>
              <a:chExt cx="945000" cy="894286"/>
            </a:xfrm>
          </p:grpSpPr>
          <p:sp>
            <p:nvSpPr>
              <p:cNvPr id="7" name="Flowchart: Connector 3">
                <a:extLst>
                  <a:ext uri="{FF2B5EF4-FFF2-40B4-BE49-F238E27FC236}">
                    <a16:creationId xmlns:a16="http://schemas.microsoft.com/office/drawing/2014/main" id="{B6DDA099-8BEE-BB84-2E44-A57A4A328DF9}"/>
                  </a:ext>
                </a:extLst>
              </p:cNvPr>
              <p:cNvSpPr>
                <a:spLocks noChangeAspect="1"/>
              </p:cNvSpPr>
              <p:nvPr/>
            </p:nvSpPr>
            <p:spPr>
              <a:xfrm rot="2700000">
                <a:off x="648960" y="2556318"/>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514262"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8" name="TextBox 7">
                <a:extLst>
                  <a:ext uri="{FF2B5EF4-FFF2-40B4-BE49-F238E27FC236}">
                    <a16:creationId xmlns:a16="http://schemas.microsoft.com/office/drawing/2014/main" id="{1C9D187E-BE58-D3C3-D950-8587F89C002E}"/>
                  </a:ext>
                </a:extLst>
              </p:cNvPr>
              <p:cNvSpPr txBox="1"/>
              <p:nvPr/>
            </p:nvSpPr>
            <p:spPr>
              <a:xfrm>
                <a:off x="444173" y="3127439"/>
                <a:ext cx="945000" cy="3231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85732"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dirty="0">
                    <a:ln>
                      <a:noFill/>
                    </a:ln>
                    <a:solidFill>
                      <a:prstClr val="white"/>
                    </a:solidFill>
                    <a:effectLst/>
                    <a:uLnTx/>
                    <a:uFillTx/>
                    <a:latin typeface="TheSansOffice" panose="020B0503040302060204"/>
                    <a:ea typeface="+mn-ea"/>
                    <a:cs typeface="+mn-cs"/>
                  </a:rPr>
                  <a:t>Network</a:t>
                </a:r>
              </a:p>
              <a:p>
                <a:pPr marL="0" marR="0" lvl="0" indent="0" algn="ctr" defTabSz="685732"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dirty="0">
                    <a:ln>
                      <a:noFill/>
                    </a:ln>
                    <a:solidFill>
                      <a:prstClr val="white"/>
                    </a:solidFill>
                    <a:effectLst/>
                    <a:uLnTx/>
                    <a:uFillTx/>
                    <a:latin typeface="TheSansOffice" panose="020B0503040302060204"/>
                    <a:ea typeface="+mn-ea"/>
                    <a:cs typeface="+mn-cs"/>
                  </a:rPr>
                  <a:t>Infra Services</a:t>
                </a:r>
                <a:endParaRPr kumimoji="0" lang="en-US" sz="750" b="0" i="0" u="none" strike="noStrike" kern="1200" cap="none" spc="0" normalizeH="0" baseline="0" noProof="0" dirty="0">
                  <a:ln>
                    <a:noFill/>
                  </a:ln>
                  <a:solidFill>
                    <a:prstClr val="white"/>
                  </a:solidFill>
                  <a:effectLst/>
                  <a:uLnTx/>
                  <a:uFillTx/>
                  <a:latin typeface="TheSansOffice" panose="020B0503040302060204"/>
                  <a:ea typeface="+mn-ea"/>
                  <a:cs typeface="+mn-cs"/>
                </a:endParaRPr>
              </a:p>
            </p:txBody>
          </p:sp>
          <p:pic>
            <p:nvPicPr>
              <p:cNvPr id="23" name="Graphic 22">
                <a:extLst>
                  <a:ext uri="{FF2B5EF4-FFF2-40B4-BE49-F238E27FC236}">
                    <a16:creationId xmlns:a16="http://schemas.microsoft.com/office/drawing/2014/main" id="{DD6C9173-E925-B8E8-EAEA-29D72BEF22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8540" y="2664164"/>
                <a:ext cx="296267" cy="334642"/>
              </a:xfrm>
              <a:prstGeom prst="rect">
                <a:avLst/>
              </a:prstGeom>
            </p:spPr>
          </p:pic>
        </p:grpSp>
        <p:grpSp>
          <p:nvGrpSpPr>
            <p:cNvPr id="47" name="Group 46">
              <a:extLst>
                <a:ext uri="{FF2B5EF4-FFF2-40B4-BE49-F238E27FC236}">
                  <a16:creationId xmlns:a16="http://schemas.microsoft.com/office/drawing/2014/main" id="{7DA2BBF5-3296-7BEC-AAA1-4B5BC250F0C2}"/>
                </a:ext>
              </a:extLst>
            </p:cNvPr>
            <p:cNvGrpSpPr/>
            <p:nvPr/>
          </p:nvGrpSpPr>
          <p:grpSpPr>
            <a:xfrm>
              <a:off x="5656784" y="2565721"/>
              <a:ext cx="945000" cy="886833"/>
              <a:chOff x="5726469" y="2563772"/>
              <a:chExt cx="945000" cy="886832"/>
            </a:xfrm>
          </p:grpSpPr>
          <p:sp>
            <p:nvSpPr>
              <p:cNvPr id="17" name="Flowchart: Connector 19">
                <a:extLst>
                  <a:ext uri="{FF2B5EF4-FFF2-40B4-BE49-F238E27FC236}">
                    <a16:creationId xmlns:a16="http://schemas.microsoft.com/office/drawing/2014/main" id="{1E6BA7D2-269F-8266-37AB-2B4DB75D4CAC}"/>
                  </a:ext>
                </a:extLst>
              </p:cNvPr>
              <p:cNvSpPr>
                <a:spLocks noChangeAspect="1"/>
              </p:cNvSpPr>
              <p:nvPr/>
            </p:nvSpPr>
            <p:spPr>
              <a:xfrm rot="2700000">
                <a:off x="5931256" y="2563772"/>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514262"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8" name="TextBox 17">
                <a:extLst>
                  <a:ext uri="{FF2B5EF4-FFF2-40B4-BE49-F238E27FC236}">
                    <a16:creationId xmlns:a16="http://schemas.microsoft.com/office/drawing/2014/main" id="{DB265CCB-1060-75F6-747E-4D3AC4AC5B5E}"/>
                  </a:ext>
                </a:extLst>
              </p:cNvPr>
              <p:cNvSpPr txBox="1"/>
              <p:nvPr/>
            </p:nvSpPr>
            <p:spPr>
              <a:xfrm>
                <a:off x="5726469" y="3127439"/>
                <a:ext cx="945000" cy="3231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85732"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dirty="0">
                    <a:ln>
                      <a:noFill/>
                    </a:ln>
                    <a:solidFill>
                      <a:prstClr val="white"/>
                    </a:solidFill>
                    <a:effectLst/>
                    <a:uLnTx/>
                    <a:uFillTx/>
                    <a:latin typeface="TheSansOffice" panose="020B0503040302060204"/>
                    <a:ea typeface="+mn-ea"/>
                    <a:cs typeface="+mn-cs"/>
                  </a:rPr>
                  <a:t>Digital Apps</a:t>
                </a:r>
              </a:p>
              <a:p>
                <a:pPr marL="0" marR="0" lvl="0" indent="0" algn="ctr" defTabSz="685732"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dirty="0">
                    <a:ln>
                      <a:noFill/>
                    </a:ln>
                    <a:solidFill>
                      <a:prstClr val="white"/>
                    </a:solidFill>
                    <a:effectLst/>
                    <a:uLnTx/>
                    <a:uFillTx/>
                    <a:latin typeface="TheSansOffice" panose="020B0503040302060204"/>
                    <a:ea typeface="+mn-ea"/>
                    <a:cs typeface="+mn-cs"/>
                  </a:rPr>
                  <a:t>Managed Services</a:t>
                </a:r>
                <a:endParaRPr kumimoji="0" lang="en-US" sz="750" b="0" i="0" u="none" strike="noStrike" kern="1200" cap="none" spc="0" normalizeH="0" baseline="0" noProof="0" dirty="0">
                  <a:ln>
                    <a:noFill/>
                  </a:ln>
                  <a:solidFill>
                    <a:prstClr val="white"/>
                  </a:solidFill>
                  <a:effectLst/>
                  <a:uLnTx/>
                  <a:uFillTx/>
                  <a:latin typeface="TheSansOffice" panose="020B0503040302060204"/>
                  <a:ea typeface="+mn-ea"/>
                  <a:cs typeface="+mn-cs"/>
                </a:endParaRPr>
              </a:p>
            </p:txBody>
          </p:sp>
          <p:pic>
            <p:nvPicPr>
              <p:cNvPr id="24" name="Graphic 23">
                <a:extLst>
                  <a:ext uri="{FF2B5EF4-FFF2-40B4-BE49-F238E27FC236}">
                    <a16:creationId xmlns:a16="http://schemas.microsoft.com/office/drawing/2014/main" id="{8DEBFA4B-A71C-2F7B-B8CB-215CB2F7A6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32617" y="2671618"/>
                <a:ext cx="332707" cy="334642"/>
              </a:xfrm>
              <a:prstGeom prst="rect">
                <a:avLst/>
              </a:prstGeom>
            </p:spPr>
          </p:pic>
        </p:grpSp>
        <p:grpSp>
          <p:nvGrpSpPr>
            <p:cNvPr id="48" name="Group 47">
              <a:extLst>
                <a:ext uri="{FF2B5EF4-FFF2-40B4-BE49-F238E27FC236}">
                  <a16:creationId xmlns:a16="http://schemas.microsoft.com/office/drawing/2014/main" id="{2A696BCE-DD40-9C3B-EDCB-8A47889FC960}"/>
                </a:ext>
              </a:extLst>
            </p:cNvPr>
            <p:cNvGrpSpPr/>
            <p:nvPr/>
          </p:nvGrpSpPr>
          <p:grpSpPr>
            <a:xfrm>
              <a:off x="6691355" y="2565727"/>
              <a:ext cx="945000" cy="886833"/>
              <a:chOff x="6784264" y="2563771"/>
              <a:chExt cx="945000" cy="886833"/>
            </a:xfrm>
          </p:grpSpPr>
          <p:sp>
            <p:nvSpPr>
              <p:cNvPr id="19" name="Flowchart: Connector 21">
                <a:extLst>
                  <a:ext uri="{FF2B5EF4-FFF2-40B4-BE49-F238E27FC236}">
                    <a16:creationId xmlns:a16="http://schemas.microsoft.com/office/drawing/2014/main" id="{A1D0A54F-5C45-9EED-1439-01FD150A8D0E}"/>
                  </a:ext>
                </a:extLst>
              </p:cNvPr>
              <p:cNvSpPr>
                <a:spLocks noChangeAspect="1"/>
              </p:cNvSpPr>
              <p:nvPr/>
            </p:nvSpPr>
            <p:spPr>
              <a:xfrm rot="2700000">
                <a:off x="6989051" y="2563771"/>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514262"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20" name="TextBox 19">
                <a:extLst>
                  <a:ext uri="{FF2B5EF4-FFF2-40B4-BE49-F238E27FC236}">
                    <a16:creationId xmlns:a16="http://schemas.microsoft.com/office/drawing/2014/main" id="{2F7647D1-76A1-EA24-D385-0B6FA2E95AF7}"/>
                  </a:ext>
                </a:extLst>
              </p:cNvPr>
              <p:cNvSpPr txBox="1"/>
              <p:nvPr/>
            </p:nvSpPr>
            <p:spPr>
              <a:xfrm>
                <a:off x="6784264" y="3127439"/>
                <a:ext cx="945000" cy="3231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85732"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dirty="0">
                    <a:ln>
                      <a:noFill/>
                    </a:ln>
                    <a:solidFill>
                      <a:prstClr val="white"/>
                    </a:solidFill>
                    <a:effectLst/>
                    <a:uLnTx/>
                    <a:uFillTx/>
                    <a:latin typeface="TheSansOffice" panose="020B0503040302060204"/>
                    <a:ea typeface="+mn-ea"/>
                    <a:cs typeface="+mn-cs"/>
                  </a:rPr>
                  <a:t>Industry Apps</a:t>
                </a:r>
              </a:p>
              <a:p>
                <a:pPr marL="0" marR="0" lvl="0" indent="0" algn="ctr" defTabSz="685732"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dirty="0">
                    <a:ln>
                      <a:noFill/>
                    </a:ln>
                    <a:solidFill>
                      <a:prstClr val="white"/>
                    </a:solidFill>
                    <a:effectLst/>
                    <a:uLnTx/>
                    <a:uFillTx/>
                    <a:latin typeface="TheSansOffice" panose="020B0503040302060204"/>
                    <a:ea typeface="+mn-ea"/>
                    <a:cs typeface="+mn-cs"/>
                  </a:rPr>
                  <a:t>Managed Services</a:t>
                </a:r>
                <a:endParaRPr kumimoji="0" lang="en-US" sz="750" b="0" i="0" u="none" strike="noStrike" kern="1200" cap="none" spc="0" normalizeH="0" baseline="0" noProof="0" dirty="0">
                  <a:ln>
                    <a:noFill/>
                  </a:ln>
                  <a:solidFill>
                    <a:prstClr val="white"/>
                  </a:solidFill>
                  <a:effectLst/>
                  <a:uLnTx/>
                  <a:uFillTx/>
                  <a:latin typeface="TheSansOffice" panose="020B0503040302060204"/>
                  <a:ea typeface="+mn-ea"/>
                  <a:cs typeface="+mn-cs"/>
                </a:endParaRPr>
              </a:p>
            </p:txBody>
          </p:sp>
          <p:pic>
            <p:nvPicPr>
              <p:cNvPr id="27" name="Picture 26" descr="A black background with a black square&#10;&#10;Description automatically generated with medium confidence">
                <a:extLst>
                  <a:ext uri="{FF2B5EF4-FFF2-40B4-BE49-F238E27FC236}">
                    <a16:creationId xmlns:a16="http://schemas.microsoft.com/office/drawing/2014/main" id="{7DE3FCA9-2F98-1C63-BD50-BA65C2F05D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54416" y="2686424"/>
                <a:ext cx="404697" cy="346379"/>
              </a:xfrm>
              <a:prstGeom prst="rect">
                <a:avLst/>
              </a:prstGeom>
            </p:spPr>
          </p:pic>
        </p:grpSp>
        <p:grpSp>
          <p:nvGrpSpPr>
            <p:cNvPr id="46" name="Group 45">
              <a:extLst>
                <a:ext uri="{FF2B5EF4-FFF2-40B4-BE49-F238E27FC236}">
                  <a16:creationId xmlns:a16="http://schemas.microsoft.com/office/drawing/2014/main" id="{B161EA61-BEEF-5EA9-48A3-9C469BA043A2}"/>
                </a:ext>
              </a:extLst>
            </p:cNvPr>
            <p:cNvGrpSpPr/>
            <p:nvPr/>
          </p:nvGrpSpPr>
          <p:grpSpPr>
            <a:xfrm>
              <a:off x="4622213" y="2565721"/>
              <a:ext cx="945000" cy="892360"/>
              <a:chOff x="4675343" y="2558244"/>
              <a:chExt cx="945000" cy="892360"/>
            </a:xfrm>
          </p:grpSpPr>
          <p:sp>
            <p:nvSpPr>
              <p:cNvPr id="13" name="Flowchart: Connector 13">
                <a:extLst>
                  <a:ext uri="{FF2B5EF4-FFF2-40B4-BE49-F238E27FC236}">
                    <a16:creationId xmlns:a16="http://schemas.microsoft.com/office/drawing/2014/main" id="{60CF8CE0-C886-9125-545B-024F154502A9}"/>
                  </a:ext>
                </a:extLst>
              </p:cNvPr>
              <p:cNvSpPr>
                <a:spLocks noChangeAspect="1"/>
              </p:cNvSpPr>
              <p:nvPr/>
            </p:nvSpPr>
            <p:spPr>
              <a:xfrm rot="2700000">
                <a:off x="4880130" y="2558244"/>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514262"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4" name="TextBox 13">
                <a:extLst>
                  <a:ext uri="{FF2B5EF4-FFF2-40B4-BE49-F238E27FC236}">
                    <a16:creationId xmlns:a16="http://schemas.microsoft.com/office/drawing/2014/main" id="{456F55AB-1E6E-D050-40F0-751A6A94EC1B}"/>
                  </a:ext>
                </a:extLst>
              </p:cNvPr>
              <p:cNvSpPr txBox="1"/>
              <p:nvPr/>
            </p:nvSpPr>
            <p:spPr>
              <a:xfrm>
                <a:off x="4675343" y="3127439"/>
                <a:ext cx="945000" cy="3231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85732"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dirty="0">
                    <a:ln>
                      <a:noFill/>
                    </a:ln>
                    <a:solidFill>
                      <a:prstClr val="white"/>
                    </a:solidFill>
                    <a:effectLst/>
                    <a:uLnTx/>
                    <a:uFillTx/>
                    <a:latin typeface="TheSansOffice" panose="020B0503040302060204"/>
                    <a:ea typeface="+mn-ea"/>
                    <a:cs typeface="+mn-cs"/>
                  </a:rPr>
                  <a:t>Cloud &amp; IT</a:t>
                </a:r>
              </a:p>
              <a:p>
                <a:pPr marL="0" marR="0" lvl="0" indent="0" algn="ctr" defTabSz="685732"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dirty="0">
                    <a:ln>
                      <a:noFill/>
                    </a:ln>
                    <a:solidFill>
                      <a:prstClr val="white"/>
                    </a:solidFill>
                    <a:effectLst/>
                    <a:uLnTx/>
                    <a:uFillTx/>
                    <a:latin typeface="TheSansOffice" panose="020B0503040302060204"/>
                    <a:ea typeface="+mn-ea"/>
                    <a:cs typeface="+mn-cs"/>
                  </a:rPr>
                  <a:t>Managed Services</a:t>
                </a:r>
                <a:endParaRPr kumimoji="0" lang="en-US" sz="750" b="0" i="0" u="none" strike="noStrike" kern="1200" cap="none" spc="0" normalizeH="0" baseline="0" noProof="0" dirty="0">
                  <a:ln>
                    <a:noFill/>
                  </a:ln>
                  <a:solidFill>
                    <a:prstClr val="white"/>
                  </a:solidFill>
                  <a:effectLst/>
                  <a:uLnTx/>
                  <a:uFillTx/>
                  <a:latin typeface="TheSansOffice" panose="020B0503040302060204"/>
                  <a:ea typeface="+mn-ea"/>
                  <a:cs typeface="+mn-cs"/>
                </a:endParaRPr>
              </a:p>
            </p:txBody>
          </p:sp>
          <p:pic>
            <p:nvPicPr>
              <p:cNvPr id="29" name="Picture 28" descr="A black background with a black square&#10;&#10;Description automatically generated with medium confidence">
                <a:extLst>
                  <a:ext uri="{FF2B5EF4-FFF2-40B4-BE49-F238E27FC236}">
                    <a16:creationId xmlns:a16="http://schemas.microsoft.com/office/drawing/2014/main" id="{F9D569C8-7CA3-2DA2-28A0-0320D560644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55648" y="2648839"/>
                <a:ext cx="384392" cy="369318"/>
              </a:xfrm>
              <a:prstGeom prst="rect">
                <a:avLst/>
              </a:prstGeom>
            </p:spPr>
          </p:pic>
        </p:grpSp>
        <p:grpSp>
          <p:nvGrpSpPr>
            <p:cNvPr id="50" name="Group 49">
              <a:extLst>
                <a:ext uri="{FF2B5EF4-FFF2-40B4-BE49-F238E27FC236}">
                  <a16:creationId xmlns:a16="http://schemas.microsoft.com/office/drawing/2014/main" id="{A94A6B21-06EE-0C61-C912-530259C05D1B}"/>
                </a:ext>
              </a:extLst>
            </p:cNvPr>
            <p:cNvGrpSpPr/>
            <p:nvPr/>
          </p:nvGrpSpPr>
          <p:grpSpPr>
            <a:xfrm>
              <a:off x="2553071" y="2565727"/>
              <a:ext cx="945000" cy="879378"/>
              <a:chOff x="2568712" y="2571226"/>
              <a:chExt cx="945000" cy="879378"/>
            </a:xfrm>
          </p:grpSpPr>
          <p:sp>
            <p:nvSpPr>
              <p:cNvPr id="9" name="Flowchart: Connector 7">
                <a:extLst>
                  <a:ext uri="{FF2B5EF4-FFF2-40B4-BE49-F238E27FC236}">
                    <a16:creationId xmlns:a16="http://schemas.microsoft.com/office/drawing/2014/main" id="{74F58237-A978-E081-987A-A2BB03A2ABE7}"/>
                  </a:ext>
                </a:extLst>
              </p:cNvPr>
              <p:cNvSpPr>
                <a:spLocks noChangeAspect="1"/>
              </p:cNvSpPr>
              <p:nvPr/>
            </p:nvSpPr>
            <p:spPr>
              <a:xfrm rot="2700000">
                <a:off x="2773498" y="2571226"/>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514262"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0" name="TextBox 9">
                <a:extLst>
                  <a:ext uri="{FF2B5EF4-FFF2-40B4-BE49-F238E27FC236}">
                    <a16:creationId xmlns:a16="http://schemas.microsoft.com/office/drawing/2014/main" id="{460831A9-B8C8-4D2B-C1B5-3E6FD55410E8}"/>
                  </a:ext>
                </a:extLst>
              </p:cNvPr>
              <p:cNvSpPr txBox="1"/>
              <p:nvPr/>
            </p:nvSpPr>
            <p:spPr>
              <a:xfrm>
                <a:off x="2568712" y="3127439"/>
                <a:ext cx="945000" cy="3231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85732" rtl="0" eaLnBrk="1" fontAlgn="auto" latinLnBrk="0" hangingPunct="1">
                  <a:lnSpc>
                    <a:spcPct val="100000"/>
                  </a:lnSpc>
                  <a:spcBef>
                    <a:spcPts val="0"/>
                  </a:spcBef>
                  <a:spcAft>
                    <a:spcPts val="0"/>
                  </a:spcAft>
                  <a:buClrTx/>
                  <a:buSzTx/>
                  <a:buFontTx/>
                  <a:buNone/>
                  <a:tabLst/>
                  <a:defRPr/>
                </a:pPr>
                <a:r>
                  <a:rPr kumimoji="0" lang="pt-BR" sz="750" b="0" i="0" u="none" strike="noStrike" kern="1200" cap="none" spc="0" normalizeH="0" baseline="0" noProof="0">
                    <a:ln>
                      <a:noFill/>
                    </a:ln>
                    <a:solidFill>
                      <a:prstClr val="white"/>
                    </a:solidFill>
                    <a:effectLst/>
                    <a:uLnTx/>
                    <a:uFillTx/>
                    <a:latin typeface="TheSansOffice" panose="020B0503040302060204"/>
                    <a:ea typeface="+mn-ea"/>
                    <a:cs typeface="+mn-cs"/>
                  </a:rPr>
                  <a:t>Data Center</a:t>
                </a:r>
              </a:p>
              <a:p>
                <a:pPr marL="0" marR="0" lvl="0" indent="0" algn="ctr" defTabSz="685732" rtl="0" eaLnBrk="1" fontAlgn="auto" latinLnBrk="0" hangingPunct="1">
                  <a:lnSpc>
                    <a:spcPct val="100000"/>
                  </a:lnSpc>
                  <a:spcBef>
                    <a:spcPts val="0"/>
                  </a:spcBef>
                  <a:spcAft>
                    <a:spcPts val="0"/>
                  </a:spcAft>
                  <a:buClrTx/>
                  <a:buSzTx/>
                  <a:buFontTx/>
                  <a:buNone/>
                  <a:tabLst/>
                  <a:defRPr/>
                </a:pPr>
                <a:r>
                  <a:rPr kumimoji="0" lang="pt-BR" sz="750" b="0" i="0" u="none" strike="noStrike" kern="1200" cap="none" spc="0" normalizeH="0" baseline="0" noProof="0">
                    <a:ln>
                      <a:noFill/>
                    </a:ln>
                    <a:solidFill>
                      <a:prstClr val="white"/>
                    </a:solidFill>
                    <a:effectLst/>
                    <a:uLnTx/>
                    <a:uFillTx/>
                    <a:latin typeface="TheSansOffice" panose="020B0503040302060204"/>
                    <a:ea typeface="+mn-ea"/>
                    <a:cs typeface="+mn-cs"/>
                  </a:rPr>
                  <a:t>Colo Services</a:t>
                </a:r>
                <a:endParaRPr kumimoji="0" lang="en-US" sz="750" b="0" i="0" u="none" strike="noStrike" kern="1200" cap="none" spc="0" normalizeH="0" baseline="0" noProof="0" dirty="0">
                  <a:ln>
                    <a:noFill/>
                  </a:ln>
                  <a:solidFill>
                    <a:prstClr val="white"/>
                  </a:solidFill>
                  <a:effectLst/>
                  <a:uLnTx/>
                  <a:uFillTx/>
                  <a:latin typeface="TheSansOffice" panose="020B0503040302060204"/>
                  <a:ea typeface="+mn-ea"/>
                  <a:cs typeface="+mn-cs"/>
                </a:endParaRPr>
              </a:p>
            </p:txBody>
          </p:sp>
          <p:pic>
            <p:nvPicPr>
              <p:cNvPr id="30" name="Picture 29" descr="A black background with a black square&#10;&#10;Description automatically generated with medium confidence">
                <a:extLst>
                  <a:ext uri="{FF2B5EF4-FFF2-40B4-BE49-F238E27FC236}">
                    <a16:creationId xmlns:a16="http://schemas.microsoft.com/office/drawing/2014/main" id="{89E55E8B-806B-EC65-A0F1-C0A91EC08D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70180" y="2639048"/>
                <a:ext cx="342065" cy="356621"/>
              </a:xfrm>
              <a:prstGeom prst="rect">
                <a:avLst/>
              </a:prstGeom>
            </p:spPr>
          </p:pic>
        </p:grpSp>
        <p:grpSp>
          <p:nvGrpSpPr>
            <p:cNvPr id="51" name="Group 50">
              <a:extLst>
                <a:ext uri="{FF2B5EF4-FFF2-40B4-BE49-F238E27FC236}">
                  <a16:creationId xmlns:a16="http://schemas.microsoft.com/office/drawing/2014/main" id="{C1240F7B-D242-AD24-D938-010189C2EE9B}"/>
                </a:ext>
              </a:extLst>
            </p:cNvPr>
            <p:cNvGrpSpPr/>
            <p:nvPr/>
          </p:nvGrpSpPr>
          <p:grpSpPr>
            <a:xfrm>
              <a:off x="3587642" y="2565722"/>
              <a:ext cx="945000" cy="892361"/>
              <a:chOff x="4099500" y="2558244"/>
              <a:chExt cx="945000" cy="892360"/>
            </a:xfrm>
          </p:grpSpPr>
          <p:sp>
            <p:nvSpPr>
              <p:cNvPr id="25" name="Flowchart: Connector 43">
                <a:extLst>
                  <a:ext uri="{FF2B5EF4-FFF2-40B4-BE49-F238E27FC236}">
                    <a16:creationId xmlns:a16="http://schemas.microsoft.com/office/drawing/2014/main" id="{D62CC28D-5A88-3B65-18A9-47E447ECBB32}"/>
                  </a:ext>
                </a:extLst>
              </p:cNvPr>
              <p:cNvSpPr>
                <a:spLocks noChangeAspect="1"/>
              </p:cNvSpPr>
              <p:nvPr/>
            </p:nvSpPr>
            <p:spPr>
              <a:xfrm rot="2700000">
                <a:off x="4304287" y="2558244"/>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514262"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26" name="TextBox 25">
                <a:extLst>
                  <a:ext uri="{FF2B5EF4-FFF2-40B4-BE49-F238E27FC236}">
                    <a16:creationId xmlns:a16="http://schemas.microsoft.com/office/drawing/2014/main" id="{7D66FB86-314A-B782-D769-C1E8F62EC723}"/>
                  </a:ext>
                </a:extLst>
              </p:cNvPr>
              <p:cNvSpPr txBox="1"/>
              <p:nvPr/>
            </p:nvSpPr>
            <p:spPr>
              <a:xfrm>
                <a:off x="4099500" y="3127439"/>
                <a:ext cx="945000" cy="323165"/>
              </a:xfrm>
              <a:prstGeom prst="rect">
                <a:avLst/>
              </a:prstGeom>
              <a:noFill/>
            </p:spPr>
            <p:txBody>
              <a:bodyPr wrap="square" lIns="91440" tIns="45720" rIns="91440" bIns="45720"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85732"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dirty="0">
                    <a:ln>
                      <a:noFill/>
                    </a:ln>
                    <a:solidFill>
                      <a:prstClr val="white"/>
                    </a:solidFill>
                    <a:effectLst/>
                    <a:uLnTx/>
                    <a:uFillTx/>
                    <a:latin typeface="TheSansOffice" panose="020B0503040302060204"/>
                    <a:ea typeface="+mn-ea"/>
                    <a:cs typeface="+mn-cs"/>
                  </a:rPr>
                  <a:t>CloudInfinit</a:t>
                </a:r>
                <a:r>
                  <a:rPr kumimoji="0" lang="en-IN" sz="750" b="0" i="0" u="none" strike="noStrike" kern="1200" cap="none" spc="0" normalizeH="0" baseline="30000" noProof="0" dirty="0">
                    <a:ln>
                      <a:noFill/>
                    </a:ln>
                    <a:solidFill>
                      <a:srgbClr val="BBD42F"/>
                    </a:solidFill>
                    <a:effectLst/>
                    <a:uLnTx/>
                    <a:uFillTx/>
                    <a:latin typeface="TheSansOffice" panose="020B0503040302060204"/>
                    <a:ea typeface="+mn-ea"/>
                    <a:cs typeface="+mn-cs"/>
                  </a:rPr>
                  <a:t>+AI</a:t>
                </a:r>
                <a:r>
                  <a:rPr kumimoji="0" lang="en-IN" sz="750" b="0" i="0" u="none" strike="noStrike" kern="1200" cap="none" spc="0" normalizeH="0" baseline="0" noProof="0" dirty="0">
                    <a:ln>
                      <a:noFill/>
                    </a:ln>
                    <a:solidFill>
                      <a:prstClr val="white"/>
                    </a:solidFill>
                    <a:effectLst/>
                    <a:uLnTx/>
                    <a:uFillTx/>
                    <a:latin typeface="TheSansOffice" panose="020B0503040302060204"/>
                    <a:ea typeface="+mn-ea"/>
                    <a:cs typeface="+mn-cs"/>
                  </a:rPr>
                  <a:t> </a:t>
                </a:r>
              </a:p>
              <a:p>
                <a:pPr marL="0" marR="0" lvl="0" indent="0" algn="ctr" defTabSz="685732"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dirty="0">
                    <a:ln>
                      <a:noFill/>
                    </a:ln>
                    <a:solidFill>
                      <a:prstClr val="white"/>
                    </a:solidFill>
                    <a:effectLst/>
                    <a:uLnTx/>
                    <a:uFillTx/>
                    <a:latin typeface="TheSansOffice" panose="020B0503040302060204"/>
                    <a:ea typeface="+mn-ea"/>
                    <a:cs typeface="+mn-cs"/>
                  </a:rPr>
                  <a:t>GPU Cloud</a:t>
                </a:r>
                <a:endParaRPr kumimoji="0" lang="en-US" sz="750" b="0" i="0" u="none" strike="noStrike" kern="1200" cap="none" spc="0" normalizeH="0" baseline="0" noProof="0" dirty="0">
                  <a:ln>
                    <a:noFill/>
                  </a:ln>
                  <a:solidFill>
                    <a:prstClr val="white"/>
                  </a:solidFill>
                  <a:effectLst/>
                  <a:uLnTx/>
                  <a:uFillTx/>
                  <a:latin typeface="TheSansOffice" panose="020B0503040302060204"/>
                  <a:ea typeface="+mn-ea"/>
                  <a:cs typeface="+mn-cs"/>
                </a:endParaRPr>
              </a:p>
            </p:txBody>
          </p:sp>
          <p:pic>
            <p:nvPicPr>
              <p:cNvPr id="31" name="Picture 30">
                <a:extLst>
                  <a:ext uri="{FF2B5EF4-FFF2-40B4-BE49-F238E27FC236}">
                    <a16:creationId xmlns:a16="http://schemas.microsoft.com/office/drawing/2014/main" id="{9185BF58-EB01-1F36-4E40-BBBD041842B9}"/>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saturation sat="0"/>
                        </a14:imgEffect>
                      </a14:imgLayer>
                    </a14:imgProps>
                  </a:ext>
                </a:extLst>
              </a:blip>
              <a:stretch>
                <a:fillRect/>
              </a:stretch>
            </p:blipFill>
            <p:spPr>
              <a:xfrm>
                <a:off x="4369911" y="2688163"/>
                <a:ext cx="404178" cy="254943"/>
              </a:xfrm>
              <a:prstGeom prst="rect">
                <a:avLst/>
              </a:prstGeom>
            </p:spPr>
          </p:pic>
        </p:grpSp>
        <p:grpSp>
          <p:nvGrpSpPr>
            <p:cNvPr id="43" name="Group 42">
              <a:extLst>
                <a:ext uri="{FF2B5EF4-FFF2-40B4-BE49-F238E27FC236}">
                  <a16:creationId xmlns:a16="http://schemas.microsoft.com/office/drawing/2014/main" id="{38CF1548-6C19-20C9-32FE-3A32C9EF182F}"/>
                </a:ext>
              </a:extLst>
            </p:cNvPr>
            <p:cNvGrpSpPr/>
            <p:nvPr/>
          </p:nvGrpSpPr>
          <p:grpSpPr>
            <a:xfrm>
              <a:off x="1518500" y="2565721"/>
              <a:ext cx="945000" cy="869614"/>
              <a:chOff x="1508631" y="2580990"/>
              <a:chExt cx="945000" cy="869614"/>
            </a:xfrm>
          </p:grpSpPr>
          <p:sp>
            <p:nvSpPr>
              <p:cNvPr id="6" name="Flowchart: Connector 11">
                <a:extLst>
                  <a:ext uri="{FF2B5EF4-FFF2-40B4-BE49-F238E27FC236}">
                    <a16:creationId xmlns:a16="http://schemas.microsoft.com/office/drawing/2014/main" id="{E72D2A5C-A44C-AA19-F472-418C1B4E5333}"/>
                  </a:ext>
                </a:extLst>
              </p:cNvPr>
              <p:cNvSpPr>
                <a:spLocks noChangeAspect="1"/>
              </p:cNvSpPr>
              <p:nvPr/>
            </p:nvSpPr>
            <p:spPr>
              <a:xfrm rot="2700000">
                <a:off x="1713418" y="2580990"/>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514262"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2" name="TextBox 31">
                <a:extLst>
                  <a:ext uri="{FF2B5EF4-FFF2-40B4-BE49-F238E27FC236}">
                    <a16:creationId xmlns:a16="http://schemas.microsoft.com/office/drawing/2014/main" id="{15075E7D-EE06-B640-FC4E-B6592E6A0A4E}"/>
                  </a:ext>
                </a:extLst>
              </p:cNvPr>
              <p:cNvSpPr txBox="1"/>
              <p:nvPr/>
            </p:nvSpPr>
            <p:spPr>
              <a:xfrm>
                <a:off x="1508631" y="3127439"/>
                <a:ext cx="945000" cy="3231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85732"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dirty="0">
                    <a:ln>
                      <a:noFill/>
                    </a:ln>
                    <a:solidFill>
                      <a:prstClr val="white"/>
                    </a:solidFill>
                    <a:effectLst/>
                    <a:uLnTx/>
                    <a:uFillTx/>
                    <a:latin typeface="TheSansOffice" panose="020B0503040302060204"/>
                    <a:ea typeface="+mn-ea"/>
                    <a:cs typeface="+mn-cs"/>
                  </a:rPr>
                  <a:t>Network Digital </a:t>
                </a:r>
              </a:p>
              <a:p>
                <a:pPr marL="0" marR="0" lvl="0" indent="0" algn="ctr" defTabSz="685732"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dirty="0">
                    <a:ln>
                      <a:noFill/>
                    </a:ln>
                    <a:solidFill>
                      <a:prstClr val="white"/>
                    </a:solidFill>
                    <a:effectLst/>
                    <a:uLnTx/>
                    <a:uFillTx/>
                    <a:latin typeface="TheSansOffice" panose="020B0503040302060204"/>
                    <a:ea typeface="+mn-ea"/>
                    <a:cs typeface="+mn-cs"/>
                  </a:rPr>
                  <a:t>Managed Services</a:t>
                </a:r>
                <a:endParaRPr kumimoji="0" lang="en-US" sz="750" b="0" i="0" u="none" strike="noStrike" kern="1200" cap="none" spc="0" normalizeH="0" baseline="0" noProof="0" dirty="0">
                  <a:ln>
                    <a:noFill/>
                  </a:ln>
                  <a:solidFill>
                    <a:prstClr val="white"/>
                  </a:solidFill>
                  <a:effectLst/>
                  <a:uLnTx/>
                  <a:uFillTx/>
                  <a:latin typeface="TheSansOffice" panose="020B0503040302060204"/>
                  <a:ea typeface="+mn-ea"/>
                  <a:cs typeface="+mn-cs"/>
                </a:endParaRPr>
              </a:p>
            </p:txBody>
          </p:sp>
          <p:pic>
            <p:nvPicPr>
              <p:cNvPr id="38" name="Graphic 37">
                <a:extLst>
                  <a:ext uri="{FF2B5EF4-FFF2-40B4-BE49-F238E27FC236}">
                    <a16:creationId xmlns:a16="http://schemas.microsoft.com/office/drawing/2014/main" id="{0CD0ADC3-22CF-23AB-5FB3-818F9FB59CB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776109" y="2665997"/>
                <a:ext cx="410045" cy="374389"/>
              </a:xfrm>
              <a:prstGeom prst="rect">
                <a:avLst/>
              </a:prstGeom>
            </p:spPr>
          </p:pic>
        </p:grpSp>
        <p:grpSp>
          <p:nvGrpSpPr>
            <p:cNvPr id="49" name="Group 48">
              <a:extLst>
                <a:ext uri="{FF2B5EF4-FFF2-40B4-BE49-F238E27FC236}">
                  <a16:creationId xmlns:a16="http://schemas.microsoft.com/office/drawing/2014/main" id="{CFCCD0EF-B7F8-8C8F-3127-BDF1B71AAFBB}"/>
                </a:ext>
              </a:extLst>
            </p:cNvPr>
            <p:cNvGrpSpPr/>
            <p:nvPr/>
          </p:nvGrpSpPr>
          <p:grpSpPr>
            <a:xfrm>
              <a:off x="7725925" y="2565721"/>
              <a:ext cx="945000" cy="862162"/>
              <a:chOff x="7837240" y="2588442"/>
              <a:chExt cx="945000" cy="862162"/>
            </a:xfrm>
          </p:grpSpPr>
          <p:sp>
            <p:nvSpPr>
              <p:cNvPr id="39" name="Flowchart: Connector 15">
                <a:extLst>
                  <a:ext uri="{FF2B5EF4-FFF2-40B4-BE49-F238E27FC236}">
                    <a16:creationId xmlns:a16="http://schemas.microsoft.com/office/drawing/2014/main" id="{EF5804E3-F30F-9533-8F76-8160B0C28DB8}"/>
                  </a:ext>
                </a:extLst>
              </p:cNvPr>
              <p:cNvSpPr>
                <a:spLocks noChangeAspect="1"/>
              </p:cNvSpPr>
              <p:nvPr/>
            </p:nvSpPr>
            <p:spPr>
              <a:xfrm rot="2700000">
                <a:off x="8042026" y="2588442"/>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514262"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40" name="TextBox 39">
                <a:extLst>
                  <a:ext uri="{FF2B5EF4-FFF2-40B4-BE49-F238E27FC236}">
                    <a16:creationId xmlns:a16="http://schemas.microsoft.com/office/drawing/2014/main" id="{3808E0DD-D43B-C955-C1A4-7F33670D93AE}"/>
                  </a:ext>
                </a:extLst>
              </p:cNvPr>
              <p:cNvSpPr txBox="1"/>
              <p:nvPr/>
            </p:nvSpPr>
            <p:spPr>
              <a:xfrm>
                <a:off x="7837240" y="3127439"/>
                <a:ext cx="945000" cy="3231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85732"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dirty="0">
                    <a:ln>
                      <a:noFill/>
                    </a:ln>
                    <a:solidFill>
                      <a:prstClr val="white"/>
                    </a:solidFill>
                    <a:effectLst/>
                    <a:uLnTx/>
                    <a:uFillTx/>
                    <a:latin typeface="TheSansOffice" panose="020B0503040302060204"/>
                    <a:ea typeface="+mn-ea"/>
                    <a:cs typeface="+mn-cs"/>
                  </a:rPr>
                  <a:t>Security </a:t>
                </a:r>
              </a:p>
              <a:p>
                <a:pPr marL="0" marR="0" lvl="0" indent="0" algn="ctr" defTabSz="685732"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dirty="0">
                    <a:ln>
                      <a:noFill/>
                    </a:ln>
                    <a:solidFill>
                      <a:prstClr val="white"/>
                    </a:solidFill>
                    <a:effectLst/>
                    <a:uLnTx/>
                    <a:uFillTx/>
                    <a:latin typeface="TheSansOffice" panose="020B0503040302060204"/>
                    <a:ea typeface="+mn-ea"/>
                    <a:cs typeface="+mn-cs"/>
                  </a:rPr>
                  <a:t>Managed Services</a:t>
                </a:r>
                <a:endParaRPr kumimoji="0" lang="en-US" sz="750" b="0" i="0" u="none" strike="noStrike" kern="1200" cap="none" spc="0" normalizeH="0" baseline="0" noProof="0" dirty="0">
                  <a:ln>
                    <a:noFill/>
                  </a:ln>
                  <a:solidFill>
                    <a:prstClr val="white"/>
                  </a:solidFill>
                  <a:effectLst/>
                  <a:uLnTx/>
                  <a:uFillTx/>
                  <a:latin typeface="TheSansOffice" panose="020B0503040302060204"/>
                  <a:ea typeface="+mn-ea"/>
                  <a:cs typeface="+mn-cs"/>
                </a:endParaRPr>
              </a:p>
            </p:txBody>
          </p:sp>
          <p:pic>
            <p:nvPicPr>
              <p:cNvPr id="41" name="Graphic 40">
                <a:extLst>
                  <a:ext uri="{FF2B5EF4-FFF2-40B4-BE49-F238E27FC236}">
                    <a16:creationId xmlns:a16="http://schemas.microsoft.com/office/drawing/2014/main" id="{1DD9D8F3-3354-E27C-DEA2-C96D393F70B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184046" y="2703288"/>
                <a:ext cx="251389" cy="334642"/>
              </a:xfrm>
              <a:prstGeom prst="rect">
                <a:avLst/>
              </a:prstGeom>
            </p:spPr>
          </p:pic>
        </p:grpSp>
      </p:grpSp>
      <p:grpSp>
        <p:nvGrpSpPr>
          <p:cNvPr id="62" name="Group 61">
            <a:extLst>
              <a:ext uri="{FF2B5EF4-FFF2-40B4-BE49-F238E27FC236}">
                <a16:creationId xmlns:a16="http://schemas.microsoft.com/office/drawing/2014/main" id="{218A14E9-02DC-0BB4-CE7B-3934368656E2}"/>
              </a:ext>
            </a:extLst>
          </p:cNvPr>
          <p:cNvGrpSpPr/>
          <p:nvPr/>
        </p:nvGrpSpPr>
        <p:grpSpPr>
          <a:xfrm>
            <a:off x="738317" y="744619"/>
            <a:ext cx="7667369" cy="900670"/>
            <a:chOff x="405362" y="318692"/>
            <a:chExt cx="7667369" cy="900669"/>
          </a:xfrm>
        </p:grpSpPr>
        <p:sp>
          <p:nvSpPr>
            <p:cNvPr id="21" name="TextBox 20">
              <a:extLst>
                <a:ext uri="{FF2B5EF4-FFF2-40B4-BE49-F238E27FC236}">
                  <a16:creationId xmlns:a16="http://schemas.microsoft.com/office/drawing/2014/main" id="{C40C3085-C98C-4490-F3E1-60989DBD82C8}"/>
                </a:ext>
              </a:extLst>
            </p:cNvPr>
            <p:cNvSpPr txBox="1"/>
            <p:nvPr/>
          </p:nvSpPr>
          <p:spPr>
            <a:xfrm>
              <a:off x="2515669" y="759250"/>
              <a:ext cx="981029" cy="338554"/>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rebuchet MS"/>
                  <a:ea typeface="+mn-ea"/>
                  <a:cs typeface="+mn-cs"/>
                </a:rPr>
                <a:t>Award for Sustainability</a:t>
              </a:r>
            </a:p>
          </p:txBody>
        </p:sp>
        <p:sp>
          <p:nvSpPr>
            <p:cNvPr id="22" name="TextBox 21">
              <a:extLst>
                <a:ext uri="{FF2B5EF4-FFF2-40B4-BE49-F238E27FC236}">
                  <a16:creationId xmlns:a16="http://schemas.microsoft.com/office/drawing/2014/main" id="{4BDC3DD2-F5C8-7CC2-B40E-5AB7B192C698}"/>
                </a:ext>
              </a:extLst>
            </p:cNvPr>
            <p:cNvSpPr txBox="1"/>
            <p:nvPr/>
          </p:nvSpPr>
          <p:spPr>
            <a:xfrm>
              <a:off x="3327106" y="746406"/>
              <a:ext cx="867840" cy="338554"/>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rebuchet MS"/>
                  <a:ea typeface="+mn-ea"/>
                  <a:cs typeface="+mn-cs"/>
                </a:rPr>
                <a:t>Innovation in Data Center</a:t>
              </a:r>
            </a:p>
          </p:txBody>
        </p:sp>
        <p:sp>
          <p:nvSpPr>
            <p:cNvPr id="44" name="TextBox 43">
              <a:extLst>
                <a:ext uri="{FF2B5EF4-FFF2-40B4-BE49-F238E27FC236}">
                  <a16:creationId xmlns:a16="http://schemas.microsoft.com/office/drawing/2014/main" id="{8FA783B9-1ABB-2365-8B9D-CC85D219BAD5}"/>
                </a:ext>
              </a:extLst>
            </p:cNvPr>
            <p:cNvSpPr txBox="1"/>
            <p:nvPr/>
          </p:nvSpPr>
          <p:spPr>
            <a:xfrm>
              <a:off x="5081696" y="729759"/>
              <a:ext cx="1061894" cy="338554"/>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rebuchet MS"/>
                  <a:ea typeface="+mn-ea"/>
                  <a:cs typeface="+mn-cs"/>
                </a:rPr>
                <a:t>Best in </a:t>
              </a:r>
            </a:p>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rebuchet MS"/>
                  <a:ea typeface="+mn-ea"/>
                  <a:cs typeface="+mn-cs"/>
                </a:rPr>
                <a:t>Services Industry</a:t>
              </a:r>
            </a:p>
          </p:txBody>
        </p:sp>
        <p:pic>
          <p:nvPicPr>
            <p:cNvPr id="45" name="Picture 44" descr="A logo with a sun&#10;&#10;Description automatically generated">
              <a:extLst>
                <a:ext uri="{FF2B5EF4-FFF2-40B4-BE49-F238E27FC236}">
                  <a16:creationId xmlns:a16="http://schemas.microsoft.com/office/drawing/2014/main" id="{E0ACB252-53EC-8845-34D4-BCC3DFD20261}"/>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512027" y="488244"/>
              <a:ext cx="496691" cy="233600"/>
            </a:xfrm>
            <a:prstGeom prst="rect">
              <a:avLst/>
            </a:prstGeom>
          </p:spPr>
        </p:pic>
        <p:pic>
          <p:nvPicPr>
            <p:cNvPr id="52" name="Picture 51" descr="A blue and black logo&#10;&#10;Description automatically generated">
              <a:extLst>
                <a:ext uri="{FF2B5EF4-FFF2-40B4-BE49-F238E27FC236}">
                  <a16:creationId xmlns:a16="http://schemas.microsoft.com/office/drawing/2014/main" id="{61F6B167-7B12-75BE-BFAB-BE496966FB73}"/>
                </a:ext>
              </a:extLst>
            </p:cNvPr>
            <p:cNvPicPr>
              <a:picLocks noChangeAspect="1"/>
            </p:cNvPicPr>
            <p:nvPr/>
          </p:nvPicPr>
          <p:blipFill>
            <a:blip r:embed="rId18" cstate="email">
              <a:extLst>
                <a:ext uri="{BEBA8EAE-BF5A-486C-A8C5-ECC9F3942E4B}">
                  <a14:imgProps xmlns:a14="http://schemas.microsoft.com/office/drawing/2010/main">
                    <a14:imgLayer r:embed="rId19">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5392609" y="401068"/>
              <a:ext cx="434385" cy="320776"/>
            </a:xfrm>
            <a:prstGeom prst="rect">
              <a:avLst/>
            </a:prstGeom>
          </p:spPr>
        </p:pic>
        <p:pic>
          <p:nvPicPr>
            <p:cNvPr id="53" name="Picture 52" descr="A red white and blue sign&#10;&#10;Description automatically generated">
              <a:extLst>
                <a:ext uri="{FF2B5EF4-FFF2-40B4-BE49-F238E27FC236}">
                  <a16:creationId xmlns:a16="http://schemas.microsoft.com/office/drawing/2014/main" id="{83ADAD85-30A6-A069-EE36-B942D0D2C825}"/>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756133" y="488245"/>
              <a:ext cx="500100" cy="233599"/>
            </a:xfrm>
            <a:prstGeom prst="rect">
              <a:avLst/>
            </a:prstGeom>
          </p:spPr>
        </p:pic>
        <p:sp>
          <p:nvSpPr>
            <p:cNvPr id="54" name="TextBox 53">
              <a:extLst>
                <a:ext uri="{FF2B5EF4-FFF2-40B4-BE49-F238E27FC236}">
                  <a16:creationId xmlns:a16="http://schemas.microsoft.com/office/drawing/2014/main" id="{F71B3BFE-084C-A81C-8440-2AA63E6F5A54}"/>
                </a:ext>
              </a:extLst>
            </p:cNvPr>
            <p:cNvSpPr txBox="1"/>
            <p:nvPr/>
          </p:nvSpPr>
          <p:spPr>
            <a:xfrm>
              <a:off x="7010837" y="716213"/>
              <a:ext cx="1061894" cy="338554"/>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rebuchet MS"/>
                  <a:ea typeface="+mn-ea"/>
                  <a:cs typeface="+mn-cs"/>
                </a:rPr>
                <a:t>Managed Network Services - MQ</a:t>
              </a:r>
            </a:p>
          </p:txBody>
        </p:sp>
        <p:pic>
          <p:nvPicPr>
            <p:cNvPr id="55" name="Picture 54">
              <a:extLst>
                <a:ext uri="{FF2B5EF4-FFF2-40B4-BE49-F238E27FC236}">
                  <a16:creationId xmlns:a16="http://schemas.microsoft.com/office/drawing/2014/main" id="{A6D6C1DA-D90E-C2D5-29E2-FB4E59917089}"/>
                </a:ext>
              </a:extLst>
            </p:cNvPr>
            <p:cNvPicPr>
              <a:picLocks noChangeAspect="1"/>
            </p:cNvPicPr>
            <p:nvPr/>
          </p:nvPicPr>
          <p:blipFill>
            <a:blip r:embed="rId21" cstate="email">
              <a:biLevel thresh="25000"/>
              <a:extLst>
                <a:ext uri="{BEBA8EAE-BF5A-486C-A8C5-ECC9F3942E4B}">
                  <a14:imgProps xmlns:a14="http://schemas.microsoft.com/office/drawing/2010/main">
                    <a14:imgLayer r:embed="rId22">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7178663" y="570272"/>
              <a:ext cx="659013" cy="151572"/>
            </a:xfrm>
            <a:prstGeom prst="rect">
              <a:avLst/>
            </a:prstGeom>
          </p:spPr>
        </p:pic>
        <p:pic>
          <p:nvPicPr>
            <p:cNvPr id="15" name="Picture 14" descr="Logos &amp; Brand Guidelines | NVIDIA">
              <a:extLst>
                <a:ext uri="{FF2B5EF4-FFF2-40B4-BE49-F238E27FC236}">
                  <a16:creationId xmlns:a16="http://schemas.microsoft.com/office/drawing/2014/main" id="{D157B8E9-CCE0-490A-5626-628235B6DC36}"/>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4346846" y="385452"/>
              <a:ext cx="600700" cy="33639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DD66AFA-648F-DD04-552E-23BEE82611AD}"/>
                </a:ext>
              </a:extLst>
            </p:cNvPr>
            <p:cNvSpPr txBox="1"/>
            <p:nvPr/>
          </p:nvSpPr>
          <p:spPr>
            <a:xfrm>
              <a:off x="3965209" y="757697"/>
              <a:ext cx="1393480" cy="461664"/>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rebuchet MS"/>
                  <a:ea typeface="+mn-ea"/>
                  <a:cs typeface="+mn-cs"/>
                </a:rPr>
                <a:t>India’s 1</a:t>
              </a:r>
              <a:r>
                <a:rPr kumimoji="0" lang="en-US" sz="800" b="0" i="0" u="none" strike="noStrike" kern="1200" cap="none" spc="0" normalizeH="0" baseline="30000" noProof="0" dirty="0">
                  <a:ln>
                    <a:noFill/>
                  </a:ln>
                  <a:solidFill>
                    <a:prstClr val="white"/>
                  </a:solidFill>
                  <a:effectLst/>
                  <a:uLnTx/>
                  <a:uFillTx/>
                  <a:latin typeface="Trebuchet MS"/>
                  <a:ea typeface="+mn-ea"/>
                  <a:cs typeface="+mn-cs"/>
                </a:rPr>
                <a:t>st</a:t>
              </a:r>
              <a:r>
                <a:rPr kumimoji="0" lang="en-US" sz="800" b="0" i="0" u="none" strike="noStrike" kern="1200" cap="none" spc="0" normalizeH="0" baseline="0" noProof="0" dirty="0">
                  <a:ln>
                    <a:noFill/>
                  </a:ln>
                  <a:solidFill>
                    <a:prstClr val="white"/>
                  </a:solidFill>
                  <a:effectLst/>
                  <a:uLnTx/>
                  <a:uFillTx/>
                  <a:latin typeface="Trebuchet MS"/>
                  <a:ea typeface="+mn-ea"/>
                  <a:cs typeface="+mn-cs"/>
                </a:rPr>
                <a:t> Nvidia </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rebuchet MS"/>
                  <a:ea typeface="+mn-ea"/>
                  <a:cs typeface="+mn-cs"/>
                </a:rPr>
                <a:t>DGX Ready Liquid &amp; </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rebuchet MS"/>
                  <a:ea typeface="+mn-ea"/>
                  <a:cs typeface="+mn-cs"/>
                </a:rPr>
                <a:t>Air Cooled DCs</a:t>
              </a:r>
              <a:endParaRPr kumimoji="0" lang="en-IN" sz="800" b="0" i="0" u="none" strike="noStrike" kern="1200" cap="none" spc="0" normalizeH="0" baseline="0" noProof="0" dirty="0">
                <a:ln>
                  <a:noFill/>
                </a:ln>
                <a:solidFill>
                  <a:prstClr val="white"/>
                </a:solidFill>
                <a:effectLst/>
                <a:uLnTx/>
                <a:uFillTx/>
                <a:latin typeface="Trebuchet MS"/>
                <a:ea typeface="+mn-ea"/>
                <a:cs typeface="+mn-cs"/>
              </a:endParaRPr>
            </a:p>
          </p:txBody>
        </p:sp>
        <p:pic>
          <p:nvPicPr>
            <p:cNvPr id="57" name="Picture 2" descr="India Primetime', ET BrandEquity">
              <a:extLst>
                <a:ext uri="{FF2B5EF4-FFF2-40B4-BE49-F238E27FC236}">
                  <a16:creationId xmlns:a16="http://schemas.microsoft.com/office/drawing/2014/main" id="{CBA89BB5-AAD4-0319-D207-73301072D644}"/>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981493" y="406031"/>
              <a:ext cx="294965" cy="315813"/>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D6094B7F-354B-9797-57BB-487DEF5B7A0B}"/>
                </a:ext>
              </a:extLst>
            </p:cNvPr>
            <p:cNvSpPr txBox="1"/>
            <p:nvPr/>
          </p:nvSpPr>
          <p:spPr>
            <a:xfrm>
              <a:off x="1518500" y="758907"/>
              <a:ext cx="1208155" cy="338554"/>
            </a:xfrm>
            <a:prstGeom prst="rect">
              <a:avLst/>
            </a:prstGeom>
            <a:noFill/>
          </p:spPr>
          <p:txBody>
            <a:bodyPr wrap="square" rtlCol="0">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rebuchet MS"/>
                  <a:ea typeface="+mn-ea"/>
                  <a:cs typeface="+mn-cs"/>
                </a:rPr>
                <a:t>Best Future-Proof Data Center Project</a:t>
              </a:r>
            </a:p>
          </p:txBody>
        </p:sp>
        <p:pic>
          <p:nvPicPr>
            <p:cNvPr id="1026" name="Picture 2" descr="Partner Content - IDC European Utilities Summit 2021">
              <a:extLst>
                <a:ext uri="{FF2B5EF4-FFF2-40B4-BE49-F238E27FC236}">
                  <a16:creationId xmlns:a16="http://schemas.microsoft.com/office/drawing/2014/main" id="{AD547B04-6A11-39CC-1536-07CD234589A0}"/>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156577" y="475514"/>
              <a:ext cx="847482" cy="254245"/>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90FC0E6F-7A9A-595A-6FE1-139D0FDABC1F}"/>
                </a:ext>
              </a:extLst>
            </p:cNvPr>
            <p:cNvSpPr txBox="1"/>
            <p:nvPr/>
          </p:nvSpPr>
          <p:spPr>
            <a:xfrm>
              <a:off x="6030245" y="727327"/>
              <a:ext cx="1061894" cy="461664"/>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rebuchet MS"/>
                  <a:ea typeface="+mn-ea"/>
                  <a:cs typeface="+mn-cs"/>
                </a:rPr>
                <a:t>DC Services India &amp; ​Managed Cloud Services APAC ​</a:t>
              </a:r>
            </a:p>
          </p:txBody>
        </p:sp>
        <p:sp>
          <p:nvSpPr>
            <p:cNvPr id="56" name="TextBox 55">
              <a:extLst>
                <a:ext uri="{FF2B5EF4-FFF2-40B4-BE49-F238E27FC236}">
                  <a16:creationId xmlns:a16="http://schemas.microsoft.com/office/drawing/2014/main" id="{B8A6BE3A-717D-A366-D5A6-1A6DE8427D4B}"/>
                </a:ext>
              </a:extLst>
            </p:cNvPr>
            <p:cNvSpPr txBox="1"/>
            <p:nvPr/>
          </p:nvSpPr>
          <p:spPr>
            <a:xfrm>
              <a:off x="405362" y="758907"/>
              <a:ext cx="1208155" cy="338554"/>
            </a:xfrm>
            <a:prstGeom prst="rect">
              <a:avLst/>
            </a:prstGeom>
            <a:noFill/>
          </p:spPr>
          <p:txBody>
            <a:bodyPr wrap="square" rtlCol="0">
              <a:spAutoFit/>
            </a:bodyPr>
            <a:lstStyle>
              <a:defPPr>
                <a:defRPr lang="en-US"/>
              </a:defPPr>
              <a:lvl1pPr algn="ctr" defTabSz="685783">
                <a:defRPr sz="800">
                  <a:solidFill>
                    <a:prstClr val="white"/>
                  </a:solidFill>
                  <a:latin typeface="Trebuchet MS"/>
                </a:defRPr>
              </a:lvl1p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rebuchet MS"/>
                  <a:ea typeface="+mn-ea"/>
                  <a:cs typeface="+mn-cs"/>
                </a:rPr>
                <a:t>CIO Choice 2025 for </a:t>
              </a:r>
            </a:p>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rebuchet MS"/>
                  <a:ea typeface="+mn-ea"/>
                  <a:cs typeface="+mn-cs"/>
                </a:rPr>
                <a:t>AI Ready Data Centers</a:t>
              </a:r>
            </a:p>
          </p:txBody>
        </p:sp>
        <p:pic>
          <p:nvPicPr>
            <p:cNvPr id="61" name="Picture 60" descr="A gold medal with a red strap&#10;&#10;AI-generated content may be incorrect.">
              <a:extLst>
                <a:ext uri="{FF2B5EF4-FFF2-40B4-BE49-F238E27FC236}">
                  <a16:creationId xmlns:a16="http://schemas.microsoft.com/office/drawing/2014/main" id="{C4A7F1F2-A196-B9D2-A0ED-69D34B53579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51527" y="318692"/>
              <a:ext cx="403152" cy="403152"/>
            </a:xfrm>
            <a:prstGeom prst="rect">
              <a:avLst/>
            </a:prstGeom>
          </p:spPr>
        </p:pic>
      </p:grpSp>
    </p:spTree>
    <p:extLst>
      <p:ext uri="{BB962C8B-B14F-4D97-AF65-F5344CB8AC3E}">
        <p14:creationId xmlns:p14="http://schemas.microsoft.com/office/powerpoint/2010/main" val="23487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6C6B6-6B3F-2A57-477A-59F92976DCCC}"/>
              </a:ext>
            </a:extLst>
          </p:cNvPr>
          <p:cNvSpPr>
            <a:spLocks noGrp="1"/>
          </p:cNvSpPr>
          <p:nvPr>
            <p:ph type="title"/>
          </p:nvPr>
        </p:nvSpPr>
        <p:spPr>
          <a:xfrm>
            <a:off x="324000" y="176954"/>
            <a:ext cx="8496150" cy="461655"/>
          </a:xfrm>
        </p:spPr>
        <p:txBody>
          <a:bodyPr vert="horz" wrap="square" lIns="0" tIns="45715" rIns="91428" bIns="45715" rtlCol="0" anchor="ctr">
            <a:spAutoFit/>
          </a:bodyPr>
          <a:lstStyle/>
          <a:p>
            <a:pPr defTabSz="914286"/>
            <a:r>
              <a:rPr lang="en-US" sz="2000" dirty="0"/>
              <a:t>Innovating TO STAY Relevant</a:t>
            </a:r>
          </a:p>
        </p:txBody>
      </p:sp>
      <p:grpSp>
        <p:nvGrpSpPr>
          <p:cNvPr id="16" name="Group 15">
            <a:extLst>
              <a:ext uri="{FF2B5EF4-FFF2-40B4-BE49-F238E27FC236}">
                <a16:creationId xmlns:a16="http://schemas.microsoft.com/office/drawing/2014/main" id="{2C2309A2-C6CB-61E8-0B4F-423EE51CCD19}"/>
              </a:ext>
            </a:extLst>
          </p:cNvPr>
          <p:cNvGrpSpPr/>
          <p:nvPr/>
        </p:nvGrpSpPr>
        <p:grpSpPr>
          <a:xfrm>
            <a:off x="1952804" y="990399"/>
            <a:ext cx="1693635" cy="2944307"/>
            <a:chOff x="2041347" y="990399"/>
            <a:chExt cx="1693635" cy="2944307"/>
          </a:xfrm>
        </p:grpSpPr>
        <p:sp>
          <p:nvSpPr>
            <p:cNvPr id="113" name="Rectangle: Rounded Corners 112">
              <a:extLst>
                <a:ext uri="{FF2B5EF4-FFF2-40B4-BE49-F238E27FC236}">
                  <a16:creationId xmlns:a16="http://schemas.microsoft.com/office/drawing/2014/main" id="{0548F9F6-AE37-2899-0FCE-D24EBF1C30BD}"/>
                </a:ext>
              </a:extLst>
            </p:cNvPr>
            <p:cNvSpPr/>
            <p:nvPr/>
          </p:nvSpPr>
          <p:spPr>
            <a:xfrm>
              <a:off x="2041347" y="990399"/>
              <a:ext cx="1620000" cy="1070664"/>
            </a:xfrm>
            <a:prstGeom prst="flowChartOffpageConnector">
              <a:avLst/>
            </a:prstGeom>
            <a:solidFill>
              <a:srgbClr val="10253F">
                <a:alpha val="50196"/>
              </a:srgb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166"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2006-2011</a:t>
              </a:r>
            </a:p>
            <a:p>
              <a:pPr marL="0" marR="0" lvl="0" indent="0" algn="ctr" defTabSz="457166"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Data Explosion</a:t>
              </a:r>
              <a:endParaRPr kumimoji="0" lang="en-US" sz="900" b="1" i="0" u="none" strike="noStrike" kern="1200" cap="none" spc="0" normalizeH="0" baseline="0" noProof="0">
                <a:ln>
                  <a:noFill/>
                </a:ln>
                <a:solidFill>
                  <a:srgbClr val="D9D9D9"/>
                </a:solidFill>
                <a:effectLst/>
                <a:uLnTx/>
                <a:uFillTx/>
                <a:latin typeface="Trebuchet MS" panose="020B0703020202090204" pitchFamily="34" charset="0"/>
                <a:ea typeface="+mn-ea"/>
                <a:cs typeface="Segoe UI"/>
              </a:endParaRPr>
            </a:p>
          </p:txBody>
        </p:sp>
        <p:sp>
          <p:nvSpPr>
            <p:cNvPr id="12" name="Freeform 7">
              <a:extLst>
                <a:ext uri="{FF2B5EF4-FFF2-40B4-BE49-F238E27FC236}">
                  <a16:creationId xmlns:a16="http://schemas.microsoft.com/office/drawing/2014/main" id="{1DD62149-BF25-EB40-A66F-CBB212922B78}"/>
                </a:ext>
              </a:extLst>
            </p:cNvPr>
            <p:cNvSpPr>
              <a:spLocks noChangeAspect="1"/>
            </p:cNvSpPr>
            <p:nvPr/>
          </p:nvSpPr>
          <p:spPr bwMode="auto">
            <a:xfrm>
              <a:off x="2445203" y="2284185"/>
              <a:ext cx="812288" cy="610910"/>
            </a:xfrm>
            <a:prstGeom prst="roundRect">
              <a:avLst/>
            </a:prstGeom>
            <a:solidFill>
              <a:srgbClr val="00B0F0">
                <a:alpha val="50196"/>
              </a:srgbClr>
            </a:solidFill>
            <a:ln w="6350">
              <a:noFill/>
              <a:prstDash val="sysDot"/>
              <a:round/>
              <a:headEnd/>
              <a:tailEnd/>
            </a:ln>
            <a:effectLst>
              <a:reflection blurRad="6350" stA="52000" endA="300" endPos="35000" dir="5400000" sy="-100000" algn="bl" rotWithShape="0"/>
            </a:effectLst>
          </p:spPr>
          <p:txBody>
            <a:bodyPr vert="horz" wrap="square" lIns="90849" tIns="45425" rIns="90849" bIns="45425"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259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Sify 2.0</a:t>
              </a:r>
            </a:p>
          </p:txBody>
        </p:sp>
        <p:sp>
          <p:nvSpPr>
            <p:cNvPr id="9" name="TextBox 8">
              <a:extLst>
                <a:ext uri="{FF2B5EF4-FFF2-40B4-BE49-F238E27FC236}">
                  <a16:creationId xmlns:a16="http://schemas.microsoft.com/office/drawing/2014/main" id="{810D5A7B-7735-4F3F-7BDF-0A86D8D4BB24}"/>
                </a:ext>
              </a:extLst>
            </p:cNvPr>
            <p:cNvSpPr txBox="1"/>
            <p:nvPr/>
          </p:nvSpPr>
          <p:spPr>
            <a:xfrm>
              <a:off x="2385122" y="3056250"/>
              <a:ext cx="1349860" cy="376580"/>
            </a:xfrm>
            <a:prstGeom prst="rect">
              <a:avLst/>
            </a:prstGeom>
            <a:noFill/>
          </p:spPr>
          <p:txBody>
            <a:bodyPr wrap="square" lIns="68137" tIns="34069" rIns="68137" bIns="34069" rtlCol="0">
              <a:spAutoFit/>
            </a:bodyPr>
            <a:lstStyle/>
            <a:p>
              <a:pPr marL="0" marR="0" lvl="0" indent="0" algn="l" defTabSz="684448"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ENTERPRISE SERVICES COMPANY</a:t>
              </a:r>
              <a:endParaRPr kumimoji="0" lang="en-US" sz="1000" b="0" i="0" u="none" strike="noStrike" kern="1200" cap="none" spc="0" normalizeH="0" baseline="0" noProof="0">
                <a:ln>
                  <a:noFill/>
                </a:ln>
                <a:solidFill>
                  <a:srgbClr val="BED730"/>
                </a:solidFill>
                <a:effectLst/>
                <a:uLnTx/>
                <a:uFillTx/>
                <a:latin typeface="Trebuchet MS" panose="020B0703020202090204" pitchFamily="34" charset="0"/>
                <a:ea typeface="+mn-ea"/>
                <a:cs typeface="+mn-cs"/>
              </a:endParaRPr>
            </a:p>
          </p:txBody>
        </p:sp>
        <p:sp>
          <p:nvSpPr>
            <p:cNvPr id="13" name="TextBox 12">
              <a:extLst>
                <a:ext uri="{FF2B5EF4-FFF2-40B4-BE49-F238E27FC236}">
                  <a16:creationId xmlns:a16="http://schemas.microsoft.com/office/drawing/2014/main" id="{0BC2ED22-4D95-B57B-3B65-D22B98208958}"/>
                </a:ext>
              </a:extLst>
            </p:cNvPr>
            <p:cNvSpPr txBox="1"/>
            <p:nvPr/>
          </p:nvSpPr>
          <p:spPr>
            <a:xfrm>
              <a:off x="2391671" y="3450404"/>
              <a:ext cx="1336763" cy="484302"/>
            </a:xfrm>
            <a:prstGeom prst="rect">
              <a:avLst/>
            </a:prstGeom>
            <a:noFill/>
          </p:spPr>
          <p:txBody>
            <a:bodyPr wrap="square" lIns="68137" tIns="34069" rIns="68137" bIns="34069" rtlCol="0" anchor="t">
              <a:spAutoFit/>
            </a:bodyPr>
            <a:lstStyle/>
            <a:p>
              <a:pPr marL="0" marR="0" lvl="0" indent="0" algn="l" defTabSz="684448"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Launch of </a:t>
              </a:r>
              <a:r>
                <a:rPr kumimoji="0" lang="en-US" sz="900" b="1"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MPLS &amp; </a:t>
              </a:r>
            </a:p>
            <a:p>
              <a:pPr marL="0" marR="0" lvl="0" indent="0" algn="l" defTabSz="684448"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Data Center services </a:t>
              </a:r>
              <a:r>
                <a:rPr kumimoji="0" lang="en-US" sz="9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in India</a:t>
              </a:r>
            </a:p>
          </p:txBody>
        </p:sp>
      </p:grpSp>
      <p:grpSp>
        <p:nvGrpSpPr>
          <p:cNvPr id="19" name="Group 18">
            <a:extLst>
              <a:ext uri="{FF2B5EF4-FFF2-40B4-BE49-F238E27FC236}">
                <a16:creationId xmlns:a16="http://schemas.microsoft.com/office/drawing/2014/main" id="{AF2BE1B3-CFF5-3211-9B96-B44398D8AC49}"/>
              </a:ext>
            </a:extLst>
          </p:cNvPr>
          <p:cNvGrpSpPr/>
          <p:nvPr/>
        </p:nvGrpSpPr>
        <p:grpSpPr>
          <a:xfrm>
            <a:off x="3737604" y="990401"/>
            <a:ext cx="1707760" cy="3109782"/>
            <a:chOff x="3786056" y="990399"/>
            <a:chExt cx="1707760" cy="3109782"/>
          </a:xfrm>
        </p:grpSpPr>
        <p:sp>
          <p:nvSpPr>
            <p:cNvPr id="114" name="Rectangle: Rounded Corners 113">
              <a:extLst>
                <a:ext uri="{FF2B5EF4-FFF2-40B4-BE49-F238E27FC236}">
                  <a16:creationId xmlns:a16="http://schemas.microsoft.com/office/drawing/2014/main" id="{6A6A801A-CC2B-1978-43A9-C014CFEEFD99}"/>
                </a:ext>
              </a:extLst>
            </p:cNvPr>
            <p:cNvSpPr/>
            <p:nvPr/>
          </p:nvSpPr>
          <p:spPr>
            <a:xfrm>
              <a:off x="3786056" y="990399"/>
              <a:ext cx="1620000" cy="1070664"/>
            </a:xfrm>
            <a:prstGeom prst="flowChartOffpageConnector">
              <a:avLst/>
            </a:prstGeom>
            <a:solidFill>
              <a:srgbClr val="10253F">
                <a:alpha val="50196"/>
              </a:srgb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166"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2012-2020</a:t>
              </a:r>
              <a:endParaRPr kumimoji="0" lang="en-US" sz="1200" b="1" i="0" u="none" strike="noStrike" kern="1200" cap="none" spc="0" normalizeH="0" baseline="0" noProof="0">
                <a:ln>
                  <a:noFill/>
                </a:ln>
                <a:solidFill>
                  <a:srgbClr val="FFFFFF"/>
                </a:solidFill>
                <a:effectLst/>
                <a:uLnTx/>
                <a:uFillTx/>
                <a:latin typeface="Trebuchet MS" panose="020B0703020202090204" pitchFamily="34" charset="0"/>
                <a:ea typeface="+mn-ea"/>
                <a:cs typeface="+mn-cs"/>
              </a:endParaRPr>
            </a:p>
            <a:p>
              <a:pPr marL="0" marR="0" lvl="0" indent="0" algn="ctr" defTabSz="457166"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rebuchet MS" panose="020B0703020202090204" pitchFamily="34" charset="0"/>
                  <a:ea typeface="+mn-ea"/>
                  <a:cs typeface="+mn-cs"/>
                </a:rPr>
                <a:t>Cloud Innovation</a:t>
              </a:r>
              <a:endParaRPr kumimoji="0" lang="en-US" sz="180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17" name="Freeform 9">
              <a:extLst>
                <a:ext uri="{FF2B5EF4-FFF2-40B4-BE49-F238E27FC236}">
                  <a16:creationId xmlns:a16="http://schemas.microsoft.com/office/drawing/2014/main" id="{A3E2F4BF-A160-094E-B2AE-8F71794C6684}"/>
                </a:ext>
              </a:extLst>
            </p:cNvPr>
            <p:cNvSpPr>
              <a:spLocks noChangeAspect="1"/>
            </p:cNvSpPr>
            <p:nvPr/>
          </p:nvSpPr>
          <p:spPr bwMode="auto">
            <a:xfrm>
              <a:off x="4189912" y="2284185"/>
              <a:ext cx="812288" cy="610910"/>
            </a:xfrm>
            <a:prstGeom prst="roundRect">
              <a:avLst/>
            </a:prstGeom>
            <a:solidFill>
              <a:srgbClr val="00B0F0">
                <a:alpha val="50196"/>
              </a:srgbClr>
            </a:solidFill>
            <a:ln w="6350">
              <a:noFill/>
              <a:prstDash val="sysDot"/>
              <a:round/>
              <a:headEnd/>
              <a:tailEnd/>
            </a:ln>
            <a:effectLst>
              <a:reflection blurRad="6350" stA="52000" endA="300" endPos="35000" dir="5400000" sy="-100000" algn="bl" rotWithShape="0"/>
            </a:effectLst>
          </p:spPr>
          <p:txBody>
            <a:bodyPr vert="horz" wrap="square" lIns="90849" tIns="45425" rIns="90849" bIns="45425"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259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Sify 3.0</a:t>
              </a:r>
            </a:p>
          </p:txBody>
        </p:sp>
        <p:sp>
          <p:nvSpPr>
            <p:cNvPr id="15" name="TextBox 14">
              <a:extLst>
                <a:ext uri="{FF2B5EF4-FFF2-40B4-BE49-F238E27FC236}">
                  <a16:creationId xmlns:a16="http://schemas.microsoft.com/office/drawing/2014/main" id="{66172E22-64C8-3F3A-8359-F689D4A4CFC4}"/>
                </a:ext>
              </a:extLst>
            </p:cNvPr>
            <p:cNvSpPr txBox="1"/>
            <p:nvPr/>
          </p:nvSpPr>
          <p:spPr>
            <a:xfrm>
              <a:off x="4132882" y="3056250"/>
              <a:ext cx="1360934" cy="838245"/>
            </a:xfrm>
            <a:prstGeom prst="rect">
              <a:avLst/>
            </a:prstGeom>
            <a:noFill/>
          </p:spPr>
          <p:txBody>
            <a:bodyPr wrap="square" lIns="68137" tIns="34069" rIns="68137" bIns="34069" rtlCol="0">
              <a:spAutoFit/>
            </a:bodyPr>
            <a:lstStyle/>
            <a:p>
              <a:pPr marL="0" marR="0" lvl="0" indent="0" algn="l" defTabSz="684448"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DIGITAL ICT SERVICES PROVIDER</a:t>
              </a:r>
            </a:p>
            <a:p>
              <a:pPr marL="0" marR="0" lvl="0" indent="0" algn="l" defTabSz="684448"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a:t>
              </a:r>
              <a:r>
                <a:rPr kumimoji="0" lang="en-US" sz="1000" b="1" i="0" u="none" strike="noStrike" kern="1200" cap="none" spc="0" normalizeH="0" baseline="0" noProof="0" err="1">
                  <a:ln>
                    <a:noFill/>
                  </a:ln>
                  <a:solidFill>
                    <a:srgbClr val="BED730"/>
                  </a:solidFill>
                  <a:effectLst/>
                  <a:uLnTx/>
                  <a:uFillTx/>
                  <a:latin typeface="Trebuchet MS" panose="020B0703020202090204" pitchFamily="34" charset="0"/>
                  <a:ea typeface="+mn-ea"/>
                  <a:cs typeface="+mn-cs"/>
                </a:rPr>
                <a:t>cloud@core</a:t>
              </a:r>
              <a:r>
                <a:rPr kumimoji="0" lang="en-US" sz="10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a:t>
              </a:r>
            </a:p>
            <a:p>
              <a:pPr marL="0" marR="0" lvl="0" indent="0" algn="l" defTabSz="684448"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endParaRPr>
            </a:p>
            <a:p>
              <a:pPr marL="0" marR="0" lvl="0" indent="0" algn="l" defTabSz="684448"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BED730"/>
                </a:solidFill>
                <a:effectLst/>
                <a:uLnTx/>
                <a:uFillTx/>
                <a:latin typeface="Trebuchet MS" panose="020B0703020202090204" pitchFamily="34" charset="0"/>
                <a:ea typeface="+mn-ea"/>
                <a:cs typeface="+mn-cs"/>
              </a:endParaRPr>
            </a:p>
          </p:txBody>
        </p:sp>
        <p:sp>
          <p:nvSpPr>
            <p:cNvPr id="29" name="TextBox 28">
              <a:extLst>
                <a:ext uri="{FF2B5EF4-FFF2-40B4-BE49-F238E27FC236}">
                  <a16:creationId xmlns:a16="http://schemas.microsoft.com/office/drawing/2014/main" id="{9D2324D8-352B-E79A-4C57-55AF5F7FAB99}"/>
                </a:ext>
              </a:extLst>
            </p:cNvPr>
            <p:cNvSpPr txBox="1"/>
            <p:nvPr/>
          </p:nvSpPr>
          <p:spPr>
            <a:xfrm>
              <a:off x="4132882" y="3615879"/>
              <a:ext cx="1360934" cy="484302"/>
            </a:xfrm>
            <a:prstGeom prst="rect">
              <a:avLst/>
            </a:prstGeom>
            <a:noFill/>
          </p:spPr>
          <p:txBody>
            <a:bodyPr wrap="square" lIns="68137" tIns="34069" rIns="68137" bIns="34069" rtlCol="0" anchor="t">
              <a:spAutoFit/>
            </a:bodyPr>
            <a:lstStyle/>
            <a:p>
              <a:pPr marL="0" marR="0" lvl="0" indent="0" algn="l" defTabSz="684448"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Launch of Enterprise </a:t>
              </a:r>
              <a:r>
                <a:rPr kumimoji="0" lang="en-US" sz="900" b="1"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Cloud platform &amp; Hybrid Cloud services</a:t>
              </a:r>
              <a:endParaRPr kumimoji="0" lang="en-US" sz="9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endParaRPr>
            </a:p>
          </p:txBody>
        </p:sp>
      </p:grpSp>
      <p:grpSp>
        <p:nvGrpSpPr>
          <p:cNvPr id="10" name="Group 9">
            <a:extLst>
              <a:ext uri="{FF2B5EF4-FFF2-40B4-BE49-F238E27FC236}">
                <a16:creationId xmlns:a16="http://schemas.microsoft.com/office/drawing/2014/main" id="{A99C2ACC-DE75-0002-DFE0-57C4766A3FE9}"/>
              </a:ext>
            </a:extLst>
          </p:cNvPr>
          <p:cNvGrpSpPr/>
          <p:nvPr/>
        </p:nvGrpSpPr>
        <p:grpSpPr>
          <a:xfrm>
            <a:off x="168002" y="990402"/>
            <a:ext cx="1690584" cy="2805807"/>
            <a:chOff x="328317" y="990399"/>
            <a:chExt cx="1690584" cy="2805807"/>
          </a:xfrm>
        </p:grpSpPr>
        <p:sp>
          <p:nvSpPr>
            <p:cNvPr id="112" name="Rectangle: Rounded Corners 111">
              <a:extLst>
                <a:ext uri="{FF2B5EF4-FFF2-40B4-BE49-F238E27FC236}">
                  <a16:creationId xmlns:a16="http://schemas.microsoft.com/office/drawing/2014/main" id="{7028CDE3-2091-C240-2389-2310886D1EBD}"/>
                </a:ext>
              </a:extLst>
            </p:cNvPr>
            <p:cNvSpPr/>
            <p:nvPr/>
          </p:nvSpPr>
          <p:spPr>
            <a:xfrm>
              <a:off x="328317" y="990399"/>
              <a:ext cx="1620000" cy="1070664"/>
            </a:xfrm>
            <a:prstGeom prst="flowChartOffpageConnector">
              <a:avLst/>
            </a:prstGeom>
            <a:solidFill>
              <a:srgbClr val="10253F">
                <a:alpha val="50196"/>
              </a:srgb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166"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1995-2005</a:t>
              </a:r>
            </a:p>
            <a:p>
              <a:pPr marL="0" marR="0" lvl="0" indent="0" algn="ctr" defTabSz="457166"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Internet Revolution</a:t>
              </a:r>
              <a:endParaRPr kumimoji="0" lang="en-US" sz="180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11" name="Freeform 5">
              <a:extLst>
                <a:ext uri="{FF2B5EF4-FFF2-40B4-BE49-F238E27FC236}">
                  <a16:creationId xmlns:a16="http://schemas.microsoft.com/office/drawing/2014/main" id="{25F81518-4EDE-3740-B7C6-C06A4CD0E931}"/>
                </a:ext>
              </a:extLst>
            </p:cNvPr>
            <p:cNvSpPr>
              <a:spLocks noChangeAspect="1"/>
            </p:cNvSpPr>
            <p:nvPr/>
          </p:nvSpPr>
          <p:spPr bwMode="auto">
            <a:xfrm>
              <a:off x="694699" y="2283925"/>
              <a:ext cx="887237" cy="611430"/>
            </a:xfrm>
            <a:prstGeom prst="roundRect">
              <a:avLst/>
            </a:prstGeom>
            <a:solidFill>
              <a:srgbClr val="00B0F0">
                <a:alpha val="50196"/>
              </a:srgbClr>
            </a:solidFill>
            <a:ln w="6350">
              <a:noFill/>
              <a:prstDash val="sysDot"/>
              <a:round/>
              <a:headEnd/>
              <a:tailEnd/>
            </a:ln>
            <a:effectLst>
              <a:reflection blurRad="6350" stA="52000" endA="300" endPos="35000" dir="5400000" sy="-100000" algn="bl" rotWithShape="0"/>
            </a:effectLst>
          </p:spPr>
          <p:txBody>
            <a:bodyPr vert="horz" wrap="square" lIns="122651" tIns="61323" rIns="122651" bIns="61323"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19732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B0F0"/>
                  </a:solidFill>
                  <a:effectLst/>
                  <a:uLnTx/>
                  <a:uFillTx/>
                  <a:latin typeface="Trebuchet MS" panose="020B0703020202090204" pitchFamily="34" charset="0"/>
                  <a:ea typeface="+mn-ea"/>
                  <a:cs typeface="+mn-cs"/>
                </a:rPr>
                <a:t>Sify 1.0</a:t>
              </a:r>
            </a:p>
          </p:txBody>
        </p:sp>
        <p:sp>
          <p:nvSpPr>
            <p:cNvPr id="32" name="TextBox 31">
              <a:extLst>
                <a:ext uri="{FF2B5EF4-FFF2-40B4-BE49-F238E27FC236}">
                  <a16:creationId xmlns:a16="http://schemas.microsoft.com/office/drawing/2014/main" id="{2EEBF143-FBAA-BF1C-6E7B-E4F8B042D9A9}"/>
                </a:ext>
              </a:extLst>
            </p:cNvPr>
            <p:cNvSpPr txBox="1"/>
            <p:nvPr/>
          </p:nvSpPr>
          <p:spPr>
            <a:xfrm>
              <a:off x="657969" y="3056250"/>
              <a:ext cx="1360932" cy="376580"/>
            </a:xfrm>
            <a:prstGeom prst="rect">
              <a:avLst/>
            </a:prstGeom>
            <a:noFill/>
          </p:spPr>
          <p:txBody>
            <a:bodyPr wrap="square" lIns="68137" tIns="34069" rIns="68137" bIns="34069" rtlCol="0" anchor="t">
              <a:spAutoFit/>
            </a:bodyPr>
            <a:lstStyle/>
            <a:p>
              <a:pPr marL="0" marR="0" lvl="0" indent="0" algn="l" defTabSz="684448"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RETAIL INTERNET SERVICE PROVIDER</a:t>
              </a:r>
              <a:endParaRPr kumimoji="0" lang="en-US" sz="1400" b="0" i="0" u="none" strike="noStrike" kern="1200" cap="none" spc="0" normalizeH="0" baseline="0" noProof="0">
                <a:ln>
                  <a:noFill/>
                </a:ln>
                <a:solidFill>
                  <a:srgbClr val="BED730"/>
                </a:solidFill>
                <a:effectLst/>
                <a:uLnTx/>
                <a:uFillTx/>
                <a:latin typeface="Trebuchet MS" panose="020B0703020202090204" pitchFamily="34" charset="0"/>
                <a:ea typeface="+mn-ea"/>
                <a:cs typeface="+mn-cs"/>
              </a:endParaRPr>
            </a:p>
          </p:txBody>
        </p:sp>
        <p:sp>
          <p:nvSpPr>
            <p:cNvPr id="33" name="TextBox 32">
              <a:extLst>
                <a:ext uri="{FF2B5EF4-FFF2-40B4-BE49-F238E27FC236}">
                  <a16:creationId xmlns:a16="http://schemas.microsoft.com/office/drawing/2014/main" id="{4CA91ED9-6B15-817D-B8AC-421FADD941B0}"/>
                </a:ext>
              </a:extLst>
            </p:cNvPr>
            <p:cNvSpPr txBox="1"/>
            <p:nvPr/>
          </p:nvSpPr>
          <p:spPr>
            <a:xfrm>
              <a:off x="657969" y="3450404"/>
              <a:ext cx="1360932" cy="345802"/>
            </a:xfrm>
            <a:prstGeom prst="rect">
              <a:avLst/>
            </a:prstGeom>
            <a:noFill/>
          </p:spPr>
          <p:txBody>
            <a:bodyPr wrap="square" lIns="68137" tIns="34069" rIns="68137" bIns="34069" rtlCol="0" anchor="t">
              <a:spAutoFit/>
            </a:bodyPr>
            <a:lstStyle/>
            <a:p>
              <a:pPr marL="0" marR="0" lvl="0" indent="0" algn="l" defTabSz="684448"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Segoe UI"/>
                </a:rPr>
                <a:t>First private </a:t>
              </a:r>
            </a:p>
            <a:p>
              <a:pPr marL="0" marR="0" lvl="0" indent="0" algn="l" defTabSz="684448"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Segoe UI"/>
                </a:rPr>
                <a:t>ISP</a:t>
              </a:r>
              <a:r>
                <a:rPr kumimoji="0" lang="en-US" sz="9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Segoe UI"/>
                </a:rPr>
                <a:t> in India</a:t>
              </a:r>
            </a:p>
          </p:txBody>
        </p:sp>
      </p:grpSp>
      <p:grpSp>
        <p:nvGrpSpPr>
          <p:cNvPr id="21" name="Group 20">
            <a:extLst>
              <a:ext uri="{FF2B5EF4-FFF2-40B4-BE49-F238E27FC236}">
                <a16:creationId xmlns:a16="http://schemas.microsoft.com/office/drawing/2014/main" id="{ECB44B43-13CF-B79E-C741-4D13E6721A7F}"/>
              </a:ext>
            </a:extLst>
          </p:cNvPr>
          <p:cNvGrpSpPr/>
          <p:nvPr/>
        </p:nvGrpSpPr>
        <p:grpSpPr>
          <a:xfrm>
            <a:off x="5551572" y="990401"/>
            <a:ext cx="2016664" cy="3104802"/>
            <a:chOff x="5711884" y="1007685"/>
            <a:chExt cx="2016664" cy="3104801"/>
          </a:xfrm>
        </p:grpSpPr>
        <p:sp>
          <p:nvSpPr>
            <p:cNvPr id="20" name="Rectangle: Rounded Corners 19">
              <a:extLst>
                <a:ext uri="{FF2B5EF4-FFF2-40B4-BE49-F238E27FC236}">
                  <a16:creationId xmlns:a16="http://schemas.microsoft.com/office/drawing/2014/main" id="{8A52EFFF-9BD4-6526-8610-34EFEEB86A28}"/>
                </a:ext>
              </a:extLst>
            </p:cNvPr>
            <p:cNvSpPr/>
            <p:nvPr/>
          </p:nvSpPr>
          <p:spPr>
            <a:xfrm>
              <a:off x="5711884" y="1007685"/>
              <a:ext cx="1620000" cy="1070664"/>
            </a:xfrm>
            <a:prstGeom prst="flowChartOffpageConnector">
              <a:avLst/>
            </a:prstGeom>
            <a:solidFill>
              <a:srgbClr val="10253F">
                <a:alpha val="50196"/>
              </a:srgb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166"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2021 onwards</a:t>
              </a:r>
              <a:endParaRPr kumimoji="0" lang="en-US" sz="1200" b="0" i="0" u="none" strike="noStrike" kern="1200" cap="none" spc="0" normalizeH="0" baseline="0" noProof="0">
                <a:ln>
                  <a:noFill/>
                </a:ln>
                <a:solidFill>
                  <a:srgbClr val="FFFFFF"/>
                </a:solidFill>
                <a:effectLst/>
                <a:uLnTx/>
                <a:uFillTx/>
                <a:latin typeface="Trebuchet MS" panose="020B0703020202090204" pitchFamily="34" charset="0"/>
                <a:ea typeface="+mn-ea"/>
                <a:cs typeface="+mn-cs"/>
              </a:endParaRPr>
            </a:p>
            <a:p>
              <a:pPr marL="0" marR="0" lvl="0" indent="0" algn="ctr" defTabSz="457166"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rebuchet MS" panose="020B0703020202090204" pitchFamily="34" charset="0"/>
                  <a:ea typeface="+mn-ea"/>
                  <a:cs typeface="+mn-cs"/>
                </a:rPr>
                <a:t>Digital Acceleration </a:t>
              </a:r>
              <a:endParaRPr kumimoji="0" lang="en-US" sz="120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23" name="Freeform 13">
              <a:extLst>
                <a:ext uri="{FF2B5EF4-FFF2-40B4-BE49-F238E27FC236}">
                  <a16:creationId xmlns:a16="http://schemas.microsoft.com/office/drawing/2014/main" id="{C54CA80D-70E3-1749-A377-D0B9AEBF8EE2}"/>
                </a:ext>
              </a:extLst>
            </p:cNvPr>
            <p:cNvSpPr>
              <a:spLocks noChangeAspect="1"/>
            </p:cNvSpPr>
            <p:nvPr/>
          </p:nvSpPr>
          <p:spPr bwMode="auto">
            <a:xfrm>
              <a:off x="6115740" y="2308188"/>
              <a:ext cx="812288" cy="610910"/>
            </a:xfrm>
            <a:prstGeom prst="roundRect">
              <a:avLst/>
            </a:prstGeom>
            <a:solidFill>
              <a:srgbClr val="00B0F0">
                <a:alpha val="50196"/>
              </a:srgbClr>
            </a:solidFill>
            <a:ln w="6350">
              <a:noFill/>
              <a:prstDash val="sysDot"/>
              <a:round/>
              <a:headEnd/>
              <a:tailEnd/>
            </a:ln>
            <a:effectLst>
              <a:reflection blurRad="6350" stA="52000" endA="300" endPos="35000" dir="5400000" sy="-100000" algn="bl" rotWithShape="0"/>
            </a:effectLst>
          </p:spPr>
          <p:txBody>
            <a:bodyPr vert="horz" wrap="square" lIns="90849" tIns="45425" rIns="90849" bIns="45425"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259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endParaRPr>
            </a:p>
            <a:p>
              <a:pPr marL="0" marR="0" lvl="0" indent="0" algn="ctr" defTabSz="91259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Sify 4.0</a:t>
              </a:r>
            </a:p>
            <a:p>
              <a:pPr marL="0" marR="0" lvl="0" indent="0" algn="ctr" defTabSz="91259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endParaRPr>
            </a:p>
          </p:txBody>
        </p:sp>
        <p:sp>
          <p:nvSpPr>
            <p:cNvPr id="34" name="TextBox 33">
              <a:extLst>
                <a:ext uri="{FF2B5EF4-FFF2-40B4-BE49-F238E27FC236}">
                  <a16:creationId xmlns:a16="http://schemas.microsoft.com/office/drawing/2014/main" id="{F10DC746-7E39-F676-D9A0-D607E43E8402}"/>
                </a:ext>
              </a:extLst>
            </p:cNvPr>
            <p:cNvSpPr txBox="1"/>
            <p:nvPr/>
          </p:nvSpPr>
          <p:spPr>
            <a:xfrm>
              <a:off x="6050216" y="3766684"/>
              <a:ext cx="1410657" cy="345802"/>
            </a:xfrm>
            <a:prstGeom prst="rect">
              <a:avLst/>
            </a:prstGeom>
            <a:noFill/>
          </p:spPr>
          <p:txBody>
            <a:bodyPr wrap="square" lIns="68137" tIns="34069" rIns="68137" bIns="34069" rtlCol="0" anchor="t">
              <a:spAutoFit/>
            </a:bodyPr>
            <a:lstStyle/>
            <a:p>
              <a:pPr marL="0" marR="0" lvl="0" indent="0" algn="l" defTabSz="684448"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Launch of end-to-end </a:t>
              </a:r>
            </a:p>
            <a:p>
              <a:pPr marL="0" marR="0" lvl="0" indent="0" algn="l" defTabSz="684448"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lumMod val="85000"/>
                    </a:prstClr>
                  </a:solidFill>
                  <a:effectLst/>
                  <a:uLnTx/>
                  <a:uFillTx/>
                  <a:latin typeface="Trebuchet MS" panose="020B0703020202090204" pitchFamily="34" charset="0"/>
                  <a:ea typeface="+mn-ea"/>
                  <a:cs typeface="+mn-cs"/>
                </a:rPr>
                <a:t>Digital services</a:t>
              </a:r>
            </a:p>
          </p:txBody>
        </p:sp>
        <p:sp>
          <p:nvSpPr>
            <p:cNvPr id="35" name="TextBox 34">
              <a:extLst>
                <a:ext uri="{FF2B5EF4-FFF2-40B4-BE49-F238E27FC236}">
                  <a16:creationId xmlns:a16="http://schemas.microsoft.com/office/drawing/2014/main" id="{5468C5D1-E58D-3C62-6651-E324FAF1856A}"/>
                </a:ext>
              </a:extLst>
            </p:cNvPr>
            <p:cNvSpPr txBox="1"/>
            <p:nvPr/>
          </p:nvSpPr>
          <p:spPr>
            <a:xfrm>
              <a:off x="6050216" y="3056250"/>
              <a:ext cx="1678332" cy="684357"/>
            </a:xfrm>
            <a:prstGeom prst="rect">
              <a:avLst/>
            </a:prstGeom>
            <a:noFill/>
          </p:spPr>
          <p:txBody>
            <a:bodyPr wrap="square" lIns="68137" tIns="34069" rIns="68137" bIns="34069" rtlCol="0" anchor="t">
              <a:spAutoFit/>
            </a:bodyPr>
            <a:lstStyle/>
            <a:p>
              <a:pPr marL="0" marR="0" lvl="0" indent="0" algn="l" defTabSz="684448"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DIGITAL TRANSFORMATION PARTNER </a:t>
              </a:r>
              <a:br>
                <a:rPr kumimoji="0" lang="en-US" sz="10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br>
              <a:r>
                <a:rPr kumimoji="0" lang="en-US" sz="10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a:t>
              </a:r>
              <a:r>
                <a:rPr kumimoji="0" lang="en-US" sz="1000" b="1" i="0" u="none" strike="noStrike" kern="1200" cap="none" spc="0" normalizeH="0" baseline="0" noProof="0" err="1">
                  <a:ln>
                    <a:noFill/>
                  </a:ln>
                  <a:solidFill>
                    <a:srgbClr val="BED730"/>
                  </a:solidFill>
                  <a:effectLst/>
                  <a:uLnTx/>
                  <a:uFillTx/>
                  <a:latin typeface="Trebuchet MS" panose="020B0703020202090204" pitchFamily="34" charset="0"/>
                  <a:ea typeface="+mn-ea"/>
                  <a:cs typeface="+mn-cs"/>
                </a:rPr>
                <a:t>digital@core</a:t>
              </a:r>
              <a:r>
                <a:rPr kumimoji="0" lang="en-US" sz="10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a:t>
              </a:r>
              <a:endParaRPr kumimoji="0" lang="en-US" sz="1400" b="0" i="0" u="none" strike="noStrike" kern="1200" cap="none" spc="0" normalizeH="0" baseline="0" noProof="0">
                <a:ln>
                  <a:noFill/>
                </a:ln>
                <a:solidFill>
                  <a:srgbClr val="BED730"/>
                </a:solidFill>
                <a:effectLst/>
                <a:uLnTx/>
                <a:uFillTx/>
                <a:latin typeface="Trebuchet MS" panose="020B0703020202090204" pitchFamily="34" charset="0"/>
                <a:ea typeface="+mn-ea"/>
                <a:cs typeface="+mn-cs"/>
              </a:endParaRPr>
            </a:p>
          </p:txBody>
        </p:sp>
      </p:grpSp>
      <p:grpSp>
        <p:nvGrpSpPr>
          <p:cNvPr id="8" name="Group 7">
            <a:extLst>
              <a:ext uri="{FF2B5EF4-FFF2-40B4-BE49-F238E27FC236}">
                <a16:creationId xmlns:a16="http://schemas.microsoft.com/office/drawing/2014/main" id="{23987A30-FE41-C6F1-9724-2E498DE7B859}"/>
              </a:ext>
            </a:extLst>
          </p:cNvPr>
          <p:cNvGrpSpPr/>
          <p:nvPr/>
        </p:nvGrpSpPr>
        <p:grpSpPr>
          <a:xfrm>
            <a:off x="0" y="4324125"/>
            <a:ext cx="9144000" cy="408214"/>
            <a:chOff x="0" y="4324124"/>
            <a:chExt cx="9144000" cy="408214"/>
          </a:xfrm>
        </p:grpSpPr>
        <p:sp>
          <p:nvSpPr>
            <p:cNvPr id="36" name="Rectangle: Rounded Corners 55">
              <a:extLst>
                <a:ext uri="{FF2B5EF4-FFF2-40B4-BE49-F238E27FC236}">
                  <a16:creationId xmlns:a16="http://schemas.microsoft.com/office/drawing/2014/main" id="{CF5EDEA1-58EF-CDD5-5629-1C9ECC766B5E}"/>
                </a:ext>
              </a:extLst>
            </p:cNvPr>
            <p:cNvSpPr/>
            <p:nvPr/>
          </p:nvSpPr>
          <p:spPr>
            <a:xfrm>
              <a:off x="0" y="4324124"/>
              <a:ext cx="9144000" cy="408214"/>
            </a:xfrm>
            <a:prstGeom prst="roundRect">
              <a:avLst>
                <a:gd name="adj" fmla="val 0"/>
              </a:avLst>
            </a:prstGeom>
            <a:solidFill>
              <a:srgbClr val="BED730"/>
            </a:solidFill>
            <a:ln w="12700" cap="flat" cmpd="sng" algn="ctr">
              <a:noFill/>
              <a:prstDash val="solid"/>
              <a:miter lim="800000"/>
            </a:ln>
            <a:effectLst/>
          </p:spPr>
          <p:txBody>
            <a:bodyPr lIns="91440" tIns="45720" rIns="91440" bIns="45720"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300" b="1" i="1" u="none" strike="noStrike" kern="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37" name="TextBox 36">
              <a:extLst>
                <a:ext uri="{FF2B5EF4-FFF2-40B4-BE49-F238E27FC236}">
                  <a16:creationId xmlns:a16="http://schemas.microsoft.com/office/drawing/2014/main" id="{77041CA1-FEF3-23B3-ADB2-5FCB7F0C6550}"/>
                </a:ext>
              </a:extLst>
            </p:cNvPr>
            <p:cNvSpPr txBox="1"/>
            <p:nvPr/>
          </p:nvSpPr>
          <p:spPr>
            <a:xfrm>
              <a:off x="323850" y="4389732"/>
              <a:ext cx="8496300" cy="276999"/>
            </a:xfrm>
            <a:prstGeom prst="rect">
              <a:avLst/>
            </a:prstGeom>
            <a:noFill/>
          </p:spPr>
          <p:txBody>
            <a:bodyPr wrap="square" rtlCol="0">
              <a:spAutoFit/>
            </a:bodyPr>
            <a:lstStyle/>
            <a:p>
              <a:pPr marL="0" marR="0" lvl="0" indent="0" algn="ctr" defTabSz="914129"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From revolutionizing consumer internet in the 90s to leading AI-powered innovation for Enterprises</a:t>
              </a:r>
              <a:endParaRPr kumimoji="0" lang="en-IN" sz="1200" b="1" i="1"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grpSp>
      <p:cxnSp>
        <p:nvCxnSpPr>
          <p:cNvPr id="48" name="Straight Arrow Connector 47">
            <a:extLst>
              <a:ext uri="{FF2B5EF4-FFF2-40B4-BE49-F238E27FC236}">
                <a16:creationId xmlns:a16="http://schemas.microsoft.com/office/drawing/2014/main" id="{5DA459A6-594E-A822-FBAE-F21B3B0B474D}"/>
              </a:ext>
            </a:extLst>
          </p:cNvPr>
          <p:cNvCxnSpPr>
            <a:cxnSpLocks/>
            <a:stCxn id="11" idx="3"/>
            <a:endCxn id="12" idx="1"/>
          </p:cNvCxnSpPr>
          <p:nvPr/>
        </p:nvCxnSpPr>
        <p:spPr>
          <a:xfrm>
            <a:off x="1421624" y="2589640"/>
            <a:ext cx="935037" cy="0"/>
          </a:xfrm>
          <a:prstGeom prst="straightConnector1">
            <a:avLst/>
          </a:prstGeom>
          <a:ln>
            <a:solidFill>
              <a:srgbClr val="BED73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109C41C7-B7A6-EB73-CB6B-27EC6DCB2952}"/>
              </a:ext>
            </a:extLst>
          </p:cNvPr>
          <p:cNvCxnSpPr>
            <a:cxnSpLocks/>
            <a:stCxn id="12" idx="3"/>
            <a:endCxn id="17" idx="1"/>
          </p:cNvCxnSpPr>
          <p:nvPr/>
        </p:nvCxnSpPr>
        <p:spPr>
          <a:xfrm>
            <a:off x="3168949" y="2589640"/>
            <a:ext cx="972512" cy="0"/>
          </a:xfrm>
          <a:prstGeom prst="straightConnector1">
            <a:avLst/>
          </a:prstGeom>
          <a:ln>
            <a:solidFill>
              <a:srgbClr val="BED73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806E180F-8174-4568-CDA3-F33B74EFF19C}"/>
              </a:ext>
            </a:extLst>
          </p:cNvPr>
          <p:cNvCxnSpPr>
            <a:cxnSpLocks/>
            <a:stCxn id="17" idx="3"/>
            <a:endCxn id="23" idx="1"/>
          </p:cNvCxnSpPr>
          <p:nvPr/>
        </p:nvCxnSpPr>
        <p:spPr>
          <a:xfrm>
            <a:off x="4953749" y="2589641"/>
            <a:ext cx="1001679" cy="6717"/>
          </a:xfrm>
          <a:prstGeom prst="straightConnector1">
            <a:avLst/>
          </a:prstGeom>
          <a:ln>
            <a:solidFill>
              <a:srgbClr val="BED73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0E1F104-9C60-EB76-D316-E6F2B1710B3A}"/>
              </a:ext>
            </a:extLst>
          </p:cNvPr>
          <p:cNvCxnSpPr>
            <a:cxnSpLocks/>
            <a:stCxn id="23" idx="3"/>
            <a:endCxn id="7" idx="1"/>
          </p:cNvCxnSpPr>
          <p:nvPr/>
        </p:nvCxnSpPr>
        <p:spPr>
          <a:xfrm>
            <a:off x="6767716" y="2596360"/>
            <a:ext cx="1008398" cy="2239"/>
          </a:xfrm>
          <a:prstGeom prst="straightConnector1">
            <a:avLst/>
          </a:prstGeom>
          <a:ln>
            <a:solidFill>
              <a:srgbClr val="BED73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5C24580-5337-90A5-DE30-EEAEE4A358EB}"/>
              </a:ext>
            </a:extLst>
          </p:cNvPr>
          <p:cNvCxnSpPr>
            <a:stCxn id="112" idx="3"/>
            <a:endCxn id="113" idx="1"/>
          </p:cNvCxnSpPr>
          <p:nvPr/>
        </p:nvCxnSpPr>
        <p:spPr>
          <a:xfrm>
            <a:off x="1788003" y="1525731"/>
            <a:ext cx="164800" cy="0"/>
          </a:xfrm>
          <a:prstGeom prst="line">
            <a:avLst/>
          </a:prstGeom>
          <a:ln>
            <a:solidFill>
              <a:schemeClr val="accent1">
                <a:lumMod val="7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EE82876-C0D0-F048-0A1A-2DB1DB1F3650}"/>
              </a:ext>
            </a:extLst>
          </p:cNvPr>
          <p:cNvCxnSpPr>
            <a:stCxn id="113" idx="3"/>
            <a:endCxn id="114" idx="1"/>
          </p:cNvCxnSpPr>
          <p:nvPr/>
        </p:nvCxnSpPr>
        <p:spPr>
          <a:xfrm>
            <a:off x="3572805" y="1525731"/>
            <a:ext cx="164800" cy="0"/>
          </a:xfrm>
          <a:prstGeom prst="line">
            <a:avLst/>
          </a:prstGeom>
          <a:ln>
            <a:solidFill>
              <a:schemeClr val="accent1">
                <a:lumMod val="7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3930240-E3B9-E893-BA56-82DBF04DB524}"/>
              </a:ext>
            </a:extLst>
          </p:cNvPr>
          <p:cNvCxnSpPr>
            <a:stCxn id="114" idx="3"/>
            <a:endCxn id="20" idx="1"/>
          </p:cNvCxnSpPr>
          <p:nvPr/>
        </p:nvCxnSpPr>
        <p:spPr>
          <a:xfrm>
            <a:off x="5357606" y="1525731"/>
            <a:ext cx="193967" cy="0"/>
          </a:xfrm>
          <a:prstGeom prst="line">
            <a:avLst/>
          </a:prstGeom>
          <a:ln>
            <a:solidFill>
              <a:schemeClr val="accent1">
                <a:lumMod val="7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3ECB9C0F-920F-A688-7B32-48B0C9B24004}"/>
              </a:ext>
            </a:extLst>
          </p:cNvPr>
          <p:cNvGrpSpPr/>
          <p:nvPr/>
        </p:nvGrpSpPr>
        <p:grpSpPr>
          <a:xfrm>
            <a:off x="7372257" y="992641"/>
            <a:ext cx="2016664" cy="3102562"/>
            <a:chOff x="5711884" y="1007685"/>
            <a:chExt cx="2016664" cy="3102562"/>
          </a:xfrm>
        </p:grpSpPr>
        <p:sp>
          <p:nvSpPr>
            <p:cNvPr id="5" name="Rectangle: Rounded Corners 19">
              <a:extLst>
                <a:ext uri="{FF2B5EF4-FFF2-40B4-BE49-F238E27FC236}">
                  <a16:creationId xmlns:a16="http://schemas.microsoft.com/office/drawing/2014/main" id="{618CBDDD-F88E-70B0-C78B-E82668F6D9EA}"/>
                </a:ext>
              </a:extLst>
            </p:cNvPr>
            <p:cNvSpPr/>
            <p:nvPr/>
          </p:nvSpPr>
          <p:spPr>
            <a:xfrm>
              <a:off x="5711884" y="1007685"/>
              <a:ext cx="1620000" cy="1070664"/>
            </a:xfrm>
            <a:prstGeom prst="flowChartOffpageConnector">
              <a:avLst/>
            </a:prstGeom>
            <a:solidFill>
              <a:srgbClr val="10253F">
                <a:alpha val="50196"/>
              </a:srgb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166"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2025 onwards</a:t>
              </a:r>
              <a:endParaRPr kumimoji="0" lang="en-US" sz="1200" b="0" i="0" u="none" strike="noStrike" kern="1200" cap="none" spc="0" normalizeH="0" baseline="0" noProof="0">
                <a:ln>
                  <a:noFill/>
                </a:ln>
                <a:solidFill>
                  <a:srgbClr val="FFFFFF"/>
                </a:solidFill>
                <a:effectLst/>
                <a:uLnTx/>
                <a:uFillTx/>
                <a:latin typeface="Trebuchet MS" panose="020B0703020202090204" pitchFamily="34" charset="0"/>
                <a:ea typeface="+mn-ea"/>
                <a:cs typeface="+mn-cs"/>
              </a:endParaRPr>
            </a:p>
            <a:p>
              <a:pPr marL="0" marR="0" lvl="0" indent="0" algn="ctr" defTabSz="457166"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rebuchet MS" panose="020B0703020202090204" pitchFamily="34" charset="0"/>
                  <a:ea typeface="+mn-ea"/>
                  <a:cs typeface="+mn-cs"/>
                </a:rPr>
                <a:t>The Age of AI</a:t>
              </a:r>
              <a:endParaRPr kumimoji="0" lang="en-US" sz="120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7" name="Freeform 13">
              <a:extLst>
                <a:ext uri="{FF2B5EF4-FFF2-40B4-BE49-F238E27FC236}">
                  <a16:creationId xmlns:a16="http://schemas.microsoft.com/office/drawing/2014/main" id="{60AAF8C6-F652-DC8F-81D6-59F5D110EF3A}"/>
                </a:ext>
              </a:extLst>
            </p:cNvPr>
            <p:cNvSpPr>
              <a:spLocks noChangeAspect="1"/>
            </p:cNvSpPr>
            <p:nvPr/>
          </p:nvSpPr>
          <p:spPr bwMode="auto">
            <a:xfrm>
              <a:off x="6115740" y="2308188"/>
              <a:ext cx="812288" cy="610910"/>
            </a:xfrm>
            <a:prstGeom prst="roundRect">
              <a:avLst/>
            </a:prstGeom>
            <a:solidFill>
              <a:srgbClr val="00B0F0">
                <a:alpha val="50196"/>
              </a:srgbClr>
            </a:solidFill>
            <a:ln w="6350">
              <a:noFill/>
              <a:prstDash val="sysDot"/>
              <a:round/>
              <a:headEnd/>
              <a:tailEnd/>
            </a:ln>
            <a:effectLst>
              <a:reflection blurRad="6350" stA="52000" endA="300" endPos="35000" dir="5400000" sy="-100000" algn="bl" rotWithShape="0"/>
            </a:effectLst>
          </p:spPr>
          <p:txBody>
            <a:bodyPr vert="horz" wrap="square" lIns="90849" tIns="45425" rIns="90849" bIns="45425"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259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endParaRPr>
            </a:p>
            <a:p>
              <a:pPr marL="0" marR="0" lvl="0" indent="0" algn="ctr" defTabSz="91259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Sify 5.0</a:t>
              </a:r>
            </a:p>
            <a:p>
              <a:pPr marL="0" marR="0" lvl="0" indent="0" algn="ctr" defTabSz="91259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endParaRPr>
            </a:p>
          </p:txBody>
        </p:sp>
        <p:sp>
          <p:nvSpPr>
            <p:cNvPr id="18" name="TextBox 17">
              <a:extLst>
                <a:ext uri="{FF2B5EF4-FFF2-40B4-BE49-F238E27FC236}">
                  <a16:creationId xmlns:a16="http://schemas.microsoft.com/office/drawing/2014/main" id="{DAF6ED81-79D5-498F-BBD3-7269C6B4C62D}"/>
                </a:ext>
              </a:extLst>
            </p:cNvPr>
            <p:cNvSpPr txBox="1"/>
            <p:nvPr/>
          </p:nvSpPr>
          <p:spPr>
            <a:xfrm>
              <a:off x="6050216" y="3764445"/>
              <a:ext cx="1410657" cy="345802"/>
            </a:xfrm>
            <a:prstGeom prst="rect">
              <a:avLst/>
            </a:prstGeom>
            <a:noFill/>
          </p:spPr>
          <p:txBody>
            <a:bodyPr wrap="square" lIns="68137" tIns="34069" rIns="68137" bIns="34069" rtlCol="0" anchor="t">
              <a:spAutoFit/>
            </a:bodyPr>
            <a:lstStyle/>
            <a:p>
              <a:pPr marL="0" marR="0" lvl="0" indent="0" algn="l" defTabSz="684448"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a:ln>
                    <a:noFill/>
                  </a:ln>
                  <a:solidFill>
                    <a:prstClr val="white"/>
                  </a:solidFill>
                  <a:effectLst/>
                  <a:uLnTx/>
                  <a:uFillTx/>
                  <a:latin typeface="Trebuchet MS"/>
                  <a:ea typeface="+mn-ea"/>
                  <a:cs typeface="+mn-cs"/>
                </a:rPr>
                <a:t>Launch of AI-Driven Digital Solutions</a:t>
              </a:r>
              <a:endParaRPr kumimoji="0" lang="en-US" sz="900" b="1"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22" name="TextBox 21">
              <a:extLst>
                <a:ext uri="{FF2B5EF4-FFF2-40B4-BE49-F238E27FC236}">
                  <a16:creationId xmlns:a16="http://schemas.microsoft.com/office/drawing/2014/main" id="{56ECEA97-844D-078C-54B1-3491F1449C2C}"/>
                </a:ext>
              </a:extLst>
            </p:cNvPr>
            <p:cNvSpPr txBox="1"/>
            <p:nvPr/>
          </p:nvSpPr>
          <p:spPr>
            <a:xfrm>
              <a:off x="6050216" y="3056250"/>
              <a:ext cx="1678332" cy="684357"/>
            </a:xfrm>
            <a:prstGeom prst="rect">
              <a:avLst/>
            </a:prstGeom>
            <a:noFill/>
          </p:spPr>
          <p:txBody>
            <a:bodyPr wrap="square" lIns="68137" tIns="34069" rIns="68137" bIns="34069" rtlCol="0" anchor="t">
              <a:spAutoFit/>
            </a:bodyPr>
            <a:lstStyle/>
            <a:p>
              <a:pPr marL="0" marR="0" lvl="0" indent="0" algn="l" defTabSz="684448"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BED730"/>
                  </a:solidFill>
                  <a:effectLst/>
                  <a:uLnTx/>
                  <a:uFillTx/>
                  <a:latin typeface="Trebuchet MS" panose="020B0703020202090204" pitchFamily="34" charset="0"/>
                  <a:ea typeface="+mn-ea"/>
                  <a:cs typeface="+mn-cs"/>
                </a:rPr>
                <a:t>AI – POWERED</a:t>
              </a:r>
              <a:br>
                <a:rPr kumimoji="0" lang="en-US" sz="1000" b="1" i="0" u="none" strike="noStrike" kern="1200" cap="none" spc="0" normalizeH="0" baseline="0" noProof="0" dirty="0">
                  <a:ln>
                    <a:noFill/>
                  </a:ln>
                  <a:solidFill>
                    <a:srgbClr val="BED730"/>
                  </a:solidFill>
                  <a:effectLst/>
                  <a:uLnTx/>
                  <a:uFillTx/>
                  <a:latin typeface="Trebuchet MS" panose="020B0703020202090204" pitchFamily="34" charset="0"/>
                  <a:ea typeface="+mn-ea"/>
                  <a:cs typeface="+mn-cs"/>
                </a:rPr>
              </a:br>
              <a:r>
                <a:rPr kumimoji="0" lang="en-US" sz="1000" b="1" i="0" u="none" strike="noStrike" kern="1200" cap="none" spc="0" normalizeH="0" baseline="0" noProof="0" dirty="0">
                  <a:ln>
                    <a:noFill/>
                  </a:ln>
                  <a:solidFill>
                    <a:srgbClr val="BED730"/>
                  </a:solidFill>
                  <a:effectLst/>
                  <a:uLnTx/>
                  <a:uFillTx/>
                  <a:latin typeface="Trebuchet MS" panose="020B0703020202090204" pitchFamily="34" charset="0"/>
                  <a:ea typeface="+mn-ea"/>
                  <a:cs typeface="+mn-cs"/>
                </a:rPr>
                <a:t>INNOVATION</a:t>
              </a:r>
            </a:p>
            <a:p>
              <a:pPr marL="0" marR="0" lvl="0" indent="0" algn="l" defTabSz="684448"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BED730"/>
                  </a:solidFill>
                  <a:effectLst/>
                  <a:uLnTx/>
                  <a:uFillTx/>
                  <a:latin typeface="Trebuchet MS" panose="020B0703020202090204" pitchFamily="34" charset="0"/>
                  <a:ea typeface="+mn-ea"/>
                  <a:cs typeface="+mn-cs"/>
                </a:rPr>
                <a:t> PARTNER (</a:t>
              </a:r>
              <a:r>
                <a:rPr kumimoji="0" lang="en-US" sz="1000" b="1" i="0" u="none" strike="noStrike" kern="1200" cap="none" spc="0" normalizeH="0" baseline="0" noProof="0" dirty="0" err="1">
                  <a:ln>
                    <a:noFill/>
                  </a:ln>
                  <a:solidFill>
                    <a:srgbClr val="BED730"/>
                  </a:solidFill>
                  <a:effectLst/>
                  <a:uLnTx/>
                  <a:uFillTx/>
                  <a:latin typeface="Trebuchet MS" panose="020B0703020202090204" pitchFamily="34" charset="0"/>
                  <a:ea typeface="+mn-ea"/>
                  <a:cs typeface="+mn-cs"/>
                </a:rPr>
                <a:t>innovation@core</a:t>
              </a:r>
              <a:r>
                <a:rPr kumimoji="0" lang="en-US" sz="1000" b="1" i="0" u="none" strike="noStrike" kern="1200" cap="none" spc="0" normalizeH="0" baseline="0" noProof="0" dirty="0">
                  <a:ln>
                    <a:noFill/>
                  </a:ln>
                  <a:solidFill>
                    <a:srgbClr val="BED730"/>
                  </a:solidFill>
                  <a:effectLst/>
                  <a:uLnTx/>
                  <a:uFillTx/>
                  <a:latin typeface="Trebuchet MS" panose="020B0703020202090204" pitchFamily="34" charset="0"/>
                  <a:ea typeface="+mn-ea"/>
                  <a:cs typeface="+mn-cs"/>
                </a:rPr>
                <a:t>)</a:t>
              </a:r>
              <a:endParaRPr kumimoji="0" lang="en-US" sz="1400" b="0" i="0" u="none" strike="noStrike" kern="1200" cap="none" spc="0" normalizeH="0" baseline="0" noProof="0" dirty="0">
                <a:ln>
                  <a:noFill/>
                </a:ln>
                <a:solidFill>
                  <a:srgbClr val="BED730"/>
                </a:solidFill>
                <a:effectLst/>
                <a:uLnTx/>
                <a:uFillTx/>
                <a:latin typeface="Trebuchet MS" panose="020B0703020202090204" pitchFamily="34" charset="0"/>
                <a:ea typeface="+mn-ea"/>
                <a:cs typeface="+mn-cs"/>
              </a:endParaRPr>
            </a:p>
          </p:txBody>
        </p:sp>
      </p:grpSp>
      <p:cxnSp>
        <p:nvCxnSpPr>
          <p:cNvPr id="25" name="Straight Connector 24">
            <a:extLst>
              <a:ext uri="{FF2B5EF4-FFF2-40B4-BE49-F238E27FC236}">
                <a16:creationId xmlns:a16="http://schemas.microsoft.com/office/drawing/2014/main" id="{B1DFA90B-55AB-C49B-769C-10D99150D267}"/>
              </a:ext>
            </a:extLst>
          </p:cNvPr>
          <p:cNvCxnSpPr>
            <a:endCxn id="5" idx="1"/>
          </p:cNvCxnSpPr>
          <p:nvPr/>
        </p:nvCxnSpPr>
        <p:spPr>
          <a:xfrm>
            <a:off x="7178292" y="1527970"/>
            <a:ext cx="193967" cy="0"/>
          </a:xfrm>
          <a:prstGeom prst="line">
            <a:avLst/>
          </a:prstGeom>
          <a:ln>
            <a:solidFill>
              <a:schemeClr val="accent1">
                <a:lumMod val="7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732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blinds(horizontal)">
                                      <p:cBhvr>
                                        <p:cTn id="11" dur="500"/>
                                        <p:tgtEl>
                                          <p:spTgt spid="48"/>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linds(horizontal)">
                                      <p:cBhvr>
                                        <p:cTn id="15" dur="500"/>
                                        <p:tgtEl>
                                          <p:spTgt spid="38"/>
                                        </p:tgtEl>
                                      </p:cBhvr>
                                    </p:animEffect>
                                  </p:childTnLst>
                                </p:cTn>
                              </p:par>
                            </p:childTnLst>
                          </p:cTn>
                        </p:par>
                        <p:par>
                          <p:cTn id="16" fill="hold">
                            <p:stCondLst>
                              <p:cond delay="1500"/>
                            </p:stCondLst>
                            <p:childTnLst>
                              <p:par>
                                <p:cTn id="17" presetID="3" presetClass="entr" presetSubtype="1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linds(horizontal)">
                                      <p:cBhvr>
                                        <p:cTn id="19" dur="500"/>
                                        <p:tgtEl>
                                          <p:spTgt spid="16"/>
                                        </p:tgtEl>
                                      </p:cBhvr>
                                    </p:animEffect>
                                  </p:childTnLst>
                                </p:cTn>
                              </p:par>
                            </p:childTnLst>
                          </p:cTn>
                        </p:par>
                        <p:par>
                          <p:cTn id="20" fill="hold">
                            <p:stCondLst>
                              <p:cond delay="2000"/>
                            </p:stCondLst>
                            <p:childTnLst>
                              <p:par>
                                <p:cTn id="21" presetID="3" presetClass="entr" presetSubtype="10"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blinds(horizontal)">
                                      <p:cBhvr>
                                        <p:cTn id="23" dur="500"/>
                                        <p:tgtEl>
                                          <p:spTgt spid="50"/>
                                        </p:tgtEl>
                                      </p:cBhvr>
                                    </p:animEffect>
                                  </p:childTnLst>
                                </p:cTn>
                              </p:par>
                            </p:childTnLst>
                          </p:cTn>
                        </p:par>
                        <p:par>
                          <p:cTn id="24" fill="hold">
                            <p:stCondLst>
                              <p:cond delay="2500"/>
                            </p:stCondLst>
                            <p:childTnLst>
                              <p:par>
                                <p:cTn id="25" presetID="3" presetClass="entr" presetSubtype="10" fill="hold" nodeType="after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blinds(horizontal)">
                                      <p:cBhvr>
                                        <p:cTn id="27" dur="500"/>
                                        <p:tgtEl>
                                          <p:spTgt spid="40"/>
                                        </p:tgtEl>
                                      </p:cBhvr>
                                    </p:animEffect>
                                  </p:childTnLst>
                                </p:cTn>
                              </p:par>
                            </p:childTnLst>
                          </p:cTn>
                        </p:par>
                        <p:par>
                          <p:cTn id="28" fill="hold">
                            <p:stCondLst>
                              <p:cond delay="3000"/>
                            </p:stCondLst>
                            <p:childTnLst>
                              <p:par>
                                <p:cTn id="29" presetID="3" presetClass="entr" presetSubtype="1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linds(horizontal)">
                                      <p:cBhvr>
                                        <p:cTn id="31" dur="500"/>
                                        <p:tgtEl>
                                          <p:spTgt spid="19"/>
                                        </p:tgtEl>
                                      </p:cBhvr>
                                    </p:animEffect>
                                  </p:childTnLst>
                                </p:cTn>
                              </p:par>
                            </p:childTnLst>
                          </p:cTn>
                        </p:par>
                        <p:par>
                          <p:cTn id="32" fill="hold">
                            <p:stCondLst>
                              <p:cond delay="3500"/>
                            </p:stCondLst>
                            <p:childTnLst>
                              <p:par>
                                <p:cTn id="33" presetID="3" presetClass="entr" presetSubtype="10" fill="hold" nodeType="after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blinds(horizontal)">
                                      <p:cBhvr>
                                        <p:cTn id="35" dur="500"/>
                                        <p:tgtEl>
                                          <p:spTgt spid="52"/>
                                        </p:tgtEl>
                                      </p:cBhvr>
                                    </p:animEffect>
                                  </p:childTnLst>
                                </p:cTn>
                              </p:par>
                            </p:childTnLst>
                          </p:cTn>
                        </p:par>
                        <p:par>
                          <p:cTn id="36" fill="hold">
                            <p:stCondLst>
                              <p:cond delay="4000"/>
                            </p:stCondLst>
                            <p:childTnLst>
                              <p:par>
                                <p:cTn id="37" presetID="3" presetClass="entr" presetSubtype="10" fill="hold" nodeType="after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blinds(horizontal)">
                                      <p:cBhvr>
                                        <p:cTn id="39" dur="500"/>
                                        <p:tgtEl>
                                          <p:spTgt spid="44"/>
                                        </p:tgtEl>
                                      </p:cBhvr>
                                    </p:animEffect>
                                  </p:childTnLst>
                                </p:cTn>
                              </p:par>
                            </p:childTnLst>
                          </p:cTn>
                        </p:par>
                        <p:par>
                          <p:cTn id="40" fill="hold">
                            <p:stCondLst>
                              <p:cond delay="4500"/>
                            </p:stCondLst>
                            <p:childTnLst>
                              <p:par>
                                <p:cTn id="41" presetID="3" presetClass="entr" presetSubtype="10" fill="hold"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linds(horizontal)">
                                      <p:cBhvr>
                                        <p:cTn id="43" dur="500"/>
                                        <p:tgtEl>
                                          <p:spTgt spid="21"/>
                                        </p:tgtEl>
                                      </p:cBhvr>
                                    </p:animEffect>
                                  </p:childTnLst>
                                </p:cTn>
                              </p:par>
                            </p:childTnLst>
                          </p:cTn>
                        </p:par>
                        <p:par>
                          <p:cTn id="44" fill="hold">
                            <p:stCondLst>
                              <p:cond delay="5000"/>
                            </p:stCondLst>
                            <p:childTnLst>
                              <p:par>
                                <p:cTn id="45" presetID="3" presetClass="entr" presetSubtype="10"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linds(horizontal)">
                                      <p:cBhvr>
                                        <p:cTn id="47" dur="500"/>
                                        <p:tgtEl>
                                          <p:spTgt spid="14"/>
                                        </p:tgtEl>
                                      </p:cBhvr>
                                    </p:animEffect>
                                  </p:childTnLst>
                                </p:cTn>
                              </p:par>
                            </p:childTnLst>
                          </p:cTn>
                        </p:par>
                        <p:par>
                          <p:cTn id="48" fill="hold">
                            <p:stCondLst>
                              <p:cond delay="5500"/>
                            </p:stCondLst>
                            <p:childTnLst>
                              <p:par>
                                <p:cTn id="49" presetID="3" presetClass="entr" presetSubtype="10" fill="hold"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blinds(horizontal)">
                                      <p:cBhvr>
                                        <p:cTn id="51" dur="500"/>
                                        <p:tgtEl>
                                          <p:spTgt spid="4"/>
                                        </p:tgtEl>
                                      </p:cBhvr>
                                    </p:animEffect>
                                  </p:childTnLst>
                                </p:cTn>
                              </p:par>
                            </p:childTnLst>
                          </p:cTn>
                        </p:par>
                        <p:par>
                          <p:cTn id="52" fill="hold">
                            <p:stCondLst>
                              <p:cond delay="6000"/>
                            </p:stCondLst>
                            <p:childTnLst>
                              <p:par>
                                <p:cTn id="53" presetID="3" presetClass="entr" presetSubtype="1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linds(horizontal)">
                                      <p:cBhvr>
                                        <p:cTn id="55" dur="500"/>
                                        <p:tgtEl>
                                          <p:spTgt spid="25"/>
                                        </p:tgtEl>
                                      </p:cBhvr>
                                    </p:animEffect>
                                  </p:childTnLst>
                                </p:cTn>
                              </p:par>
                            </p:childTnLst>
                          </p:cTn>
                        </p:par>
                        <p:par>
                          <p:cTn id="56" fill="hold">
                            <p:stCondLst>
                              <p:cond delay="6500"/>
                            </p:stCondLst>
                            <p:childTnLst>
                              <p:par>
                                <p:cTn id="57" presetID="42" presetClass="entr" presetSubtype="0" fill="hold" nodeType="after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1000"/>
                                        <p:tgtEl>
                                          <p:spTgt spid="8"/>
                                        </p:tgtEl>
                                      </p:cBhvr>
                                    </p:animEffect>
                                    <p:anim calcmode="lin" valueType="num">
                                      <p:cBhvr>
                                        <p:cTn id="60" dur="1000" fill="hold"/>
                                        <p:tgtEl>
                                          <p:spTgt spid="8"/>
                                        </p:tgtEl>
                                        <p:attrNameLst>
                                          <p:attrName>ppt_x</p:attrName>
                                        </p:attrNameLst>
                                      </p:cBhvr>
                                      <p:tavLst>
                                        <p:tav tm="0">
                                          <p:val>
                                            <p:strVal val="#ppt_x"/>
                                          </p:val>
                                        </p:tav>
                                        <p:tav tm="100000">
                                          <p:val>
                                            <p:strVal val="#ppt_x"/>
                                          </p:val>
                                        </p:tav>
                                      </p:tavLst>
                                    </p:anim>
                                    <p:anim calcmode="lin" valueType="num">
                                      <p:cBhvr>
                                        <p:cTn id="6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49829-BBE7-4D6E-AF1B-3946A7FFAC22}"/>
              </a:ext>
            </a:extLst>
          </p:cNvPr>
          <p:cNvSpPr>
            <a:spLocks noGrp="1"/>
          </p:cNvSpPr>
          <p:nvPr>
            <p:ph type="title"/>
          </p:nvPr>
        </p:nvSpPr>
        <p:spPr/>
        <p:txBody>
          <a:bodyPr/>
          <a:lstStyle/>
          <a:p>
            <a:r>
              <a:rPr lang="en-US" dirty="0"/>
              <a:t>Forum digital- forward supply chain management </a:t>
            </a:r>
            <a:endParaRPr lang="en-IN" dirty="0"/>
          </a:p>
        </p:txBody>
      </p:sp>
      <p:sp>
        <p:nvSpPr>
          <p:cNvPr id="15" name="TextBox 14">
            <a:extLst>
              <a:ext uri="{FF2B5EF4-FFF2-40B4-BE49-F238E27FC236}">
                <a16:creationId xmlns:a16="http://schemas.microsoft.com/office/drawing/2014/main" id="{80CB17A1-284E-428E-9EE0-E0DB34FE3725}"/>
              </a:ext>
            </a:extLst>
          </p:cNvPr>
          <p:cNvSpPr txBox="1"/>
          <p:nvPr/>
        </p:nvSpPr>
        <p:spPr>
          <a:xfrm>
            <a:off x="1120501" y="4373581"/>
            <a:ext cx="828332" cy="21730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12" b="0" i="0" u="none" strike="noStrike" kern="1200" cap="none" spc="0" normalizeH="0" baseline="0" noProof="0" dirty="0">
                <a:ln>
                  <a:noFill/>
                </a:ln>
                <a:solidFill>
                  <a:prstClr val="white"/>
                </a:solidFill>
                <a:effectLst/>
                <a:uLnTx/>
                <a:uFillTx/>
                <a:latin typeface="Trebuchet MS"/>
                <a:ea typeface="+mn-ea"/>
                <a:cs typeface="+mn-cs"/>
              </a:rPr>
              <a:t>Gamification</a:t>
            </a:r>
            <a:endParaRPr kumimoji="0" lang="en-IN" sz="812"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6" name="TextBox 15">
            <a:extLst>
              <a:ext uri="{FF2B5EF4-FFF2-40B4-BE49-F238E27FC236}">
                <a16:creationId xmlns:a16="http://schemas.microsoft.com/office/drawing/2014/main" id="{C2A6C914-329F-4AC8-A731-0ACCE2178B36}"/>
              </a:ext>
            </a:extLst>
          </p:cNvPr>
          <p:cNvSpPr txBox="1"/>
          <p:nvPr/>
        </p:nvSpPr>
        <p:spPr>
          <a:xfrm>
            <a:off x="2204358" y="4378031"/>
            <a:ext cx="828332" cy="21730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12" b="0" i="0" u="none" strike="noStrike" kern="1200" cap="none" spc="0" normalizeH="0" baseline="0" noProof="0" dirty="0">
                <a:ln>
                  <a:noFill/>
                </a:ln>
                <a:solidFill>
                  <a:prstClr val="white"/>
                </a:solidFill>
                <a:effectLst/>
                <a:uLnTx/>
                <a:uFillTx/>
                <a:latin typeface="Trebuchet MS"/>
                <a:ea typeface="+mn-ea"/>
                <a:cs typeface="+mn-cs"/>
              </a:rPr>
              <a:t>Sales Analysis</a:t>
            </a:r>
            <a:endParaRPr kumimoji="0" lang="en-IN" sz="812"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7" name="TextBox 16">
            <a:extLst>
              <a:ext uri="{FF2B5EF4-FFF2-40B4-BE49-F238E27FC236}">
                <a16:creationId xmlns:a16="http://schemas.microsoft.com/office/drawing/2014/main" id="{415CE04D-CA23-4D3F-9653-0016E3D5E07C}"/>
              </a:ext>
            </a:extLst>
          </p:cNvPr>
          <p:cNvSpPr txBox="1"/>
          <p:nvPr/>
        </p:nvSpPr>
        <p:spPr>
          <a:xfrm>
            <a:off x="3158599" y="4317766"/>
            <a:ext cx="828332" cy="34227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12" b="0" i="0" u="none" strike="noStrike" kern="1200" cap="none" spc="0" normalizeH="0" baseline="0" noProof="0" dirty="0">
                <a:ln>
                  <a:noFill/>
                </a:ln>
                <a:solidFill>
                  <a:prstClr val="white"/>
                </a:solidFill>
                <a:effectLst/>
                <a:uLnTx/>
                <a:uFillTx/>
                <a:latin typeface="Trebuchet MS"/>
                <a:ea typeface="+mn-ea"/>
                <a:cs typeface="+mn-cs"/>
              </a:rPr>
              <a:t>Content Analysis</a:t>
            </a:r>
            <a:endParaRPr kumimoji="0" lang="en-IN" sz="812"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8" name="TextBox 17">
            <a:extLst>
              <a:ext uri="{FF2B5EF4-FFF2-40B4-BE49-F238E27FC236}">
                <a16:creationId xmlns:a16="http://schemas.microsoft.com/office/drawing/2014/main" id="{9419B99F-9BA8-4307-B4FA-0D5353341E0F}"/>
              </a:ext>
            </a:extLst>
          </p:cNvPr>
          <p:cNvSpPr txBox="1"/>
          <p:nvPr/>
        </p:nvSpPr>
        <p:spPr>
          <a:xfrm>
            <a:off x="3970027" y="4384077"/>
            <a:ext cx="828332" cy="21730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12" b="0" i="0" u="none" strike="noStrike" kern="1200" cap="none" spc="0" normalizeH="0" baseline="0" noProof="0" dirty="0">
                <a:ln>
                  <a:noFill/>
                </a:ln>
                <a:solidFill>
                  <a:prstClr val="white"/>
                </a:solidFill>
                <a:effectLst/>
                <a:uLnTx/>
                <a:uFillTx/>
                <a:latin typeface="Trebuchet MS"/>
                <a:ea typeface="+mn-ea"/>
                <a:cs typeface="+mn-cs"/>
              </a:rPr>
              <a:t>Tracking</a:t>
            </a:r>
            <a:endParaRPr kumimoji="0" lang="en-IN" sz="812"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9" name="TextBox 18">
            <a:extLst>
              <a:ext uri="{FF2B5EF4-FFF2-40B4-BE49-F238E27FC236}">
                <a16:creationId xmlns:a16="http://schemas.microsoft.com/office/drawing/2014/main" id="{AD27E0C5-D0D7-4FA2-BDC0-9E97B7B145C7}"/>
              </a:ext>
            </a:extLst>
          </p:cNvPr>
          <p:cNvSpPr txBox="1"/>
          <p:nvPr/>
        </p:nvSpPr>
        <p:spPr>
          <a:xfrm>
            <a:off x="4801032" y="4373580"/>
            <a:ext cx="828332" cy="21730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12" b="0" i="0" u="none" strike="noStrike" kern="1200" cap="none" spc="0" normalizeH="0" baseline="0" noProof="0" dirty="0">
                <a:ln>
                  <a:noFill/>
                </a:ln>
                <a:solidFill>
                  <a:prstClr val="white"/>
                </a:solidFill>
                <a:effectLst/>
                <a:uLnTx/>
                <a:uFillTx/>
                <a:latin typeface="Trebuchet MS"/>
                <a:ea typeface="+mn-ea"/>
                <a:cs typeface="+mn-cs"/>
              </a:rPr>
              <a:t>Reporting</a:t>
            </a:r>
            <a:endParaRPr kumimoji="0" lang="en-IN" sz="812"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20" name="TextBox 19">
            <a:extLst>
              <a:ext uri="{FF2B5EF4-FFF2-40B4-BE49-F238E27FC236}">
                <a16:creationId xmlns:a16="http://schemas.microsoft.com/office/drawing/2014/main" id="{EC2383C4-5DF0-42D2-B073-5380B9E863CD}"/>
              </a:ext>
            </a:extLst>
          </p:cNvPr>
          <p:cNvSpPr txBox="1"/>
          <p:nvPr/>
        </p:nvSpPr>
        <p:spPr>
          <a:xfrm>
            <a:off x="5512104" y="4386931"/>
            <a:ext cx="753480" cy="21730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12" b="0" i="0" u="none" strike="noStrike" kern="1200" cap="none" spc="0" normalizeH="0" baseline="0" noProof="0" dirty="0">
                <a:ln>
                  <a:noFill/>
                </a:ln>
                <a:solidFill>
                  <a:prstClr val="white"/>
                </a:solidFill>
                <a:effectLst/>
                <a:uLnTx/>
                <a:uFillTx/>
                <a:latin typeface="Trebuchet MS"/>
                <a:ea typeface="+mn-ea"/>
                <a:cs typeface="+mn-cs"/>
              </a:rPr>
              <a:t>Automation</a:t>
            </a:r>
            <a:endParaRPr kumimoji="0" lang="en-IN" sz="812"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21" name="TextBox 20">
            <a:extLst>
              <a:ext uri="{FF2B5EF4-FFF2-40B4-BE49-F238E27FC236}">
                <a16:creationId xmlns:a16="http://schemas.microsoft.com/office/drawing/2014/main" id="{878145C8-7267-4F2D-8467-EACA3DA21A7A}"/>
              </a:ext>
            </a:extLst>
          </p:cNvPr>
          <p:cNvSpPr txBox="1"/>
          <p:nvPr/>
        </p:nvSpPr>
        <p:spPr>
          <a:xfrm>
            <a:off x="7158708" y="4342155"/>
            <a:ext cx="1157336" cy="34227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12" b="0" i="0" u="none" strike="noStrike" kern="1200" cap="none" spc="0" normalizeH="0" baseline="0" noProof="0" dirty="0">
                <a:ln>
                  <a:noFill/>
                </a:ln>
                <a:solidFill>
                  <a:prstClr val="white"/>
                </a:solidFill>
                <a:effectLst/>
                <a:uLnTx/>
                <a:uFillTx/>
                <a:latin typeface="Trebuchet MS"/>
                <a:ea typeface="+mn-ea"/>
                <a:cs typeface="+mn-cs"/>
              </a:rPr>
              <a:t>Intelligent Recommendations</a:t>
            </a:r>
            <a:endParaRPr kumimoji="0" lang="en-IN" sz="812" b="0" i="0" u="none" strike="noStrike" kern="1200" cap="none" spc="0" normalizeH="0" baseline="0" noProof="0" dirty="0">
              <a:ln>
                <a:noFill/>
              </a:ln>
              <a:solidFill>
                <a:prstClr val="white"/>
              </a:solidFill>
              <a:effectLst/>
              <a:uLnTx/>
              <a:uFillTx/>
              <a:latin typeface="Trebuchet MS"/>
              <a:ea typeface="+mn-ea"/>
              <a:cs typeface="+mn-cs"/>
            </a:endParaRPr>
          </a:p>
        </p:txBody>
      </p:sp>
      <p:grpSp>
        <p:nvGrpSpPr>
          <p:cNvPr id="42" name="Group 41">
            <a:extLst>
              <a:ext uri="{FF2B5EF4-FFF2-40B4-BE49-F238E27FC236}">
                <a16:creationId xmlns:a16="http://schemas.microsoft.com/office/drawing/2014/main" id="{06E65C50-17AF-4241-B4DA-AA2C229BFBA2}"/>
              </a:ext>
            </a:extLst>
          </p:cNvPr>
          <p:cNvGrpSpPr/>
          <p:nvPr/>
        </p:nvGrpSpPr>
        <p:grpSpPr>
          <a:xfrm>
            <a:off x="2026160" y="1196744"/>
            <a:ext cx="5065887" cy="2552720"/>
            <a:chOff x="1455175" y="1184723"/>
            <a:chExt cx="6234938" cy="3141810"/>
          </a:xfrm>
        </p:grpSpPr>
        <p:sp>
          <p:nvSpPr>
            <p:cNvPr id="3" name="Rectangle: Rounded Corners 2">
              <a:extLst>
                <a:ext uri="{FF2B5EF4-FFF2-40B4-BE49-F238E27FC236}">
                  <a16:creationId xmlns:a16="http://schemas.microsoft.com/office/drawing/2014/main" id="{D2853F69-D497-41E3-AC66-3F8BC0B6C8CA}"/>
                </a:ext>
              </a:extLst>
            </p:cNvPr>
            <p:cNvSpPr/>
            <p:nvPr/>
          </p:nvSpPr>
          <p:spPr>
            <a:xfrm>
              <a:off x="1455175" y="1184723"/>
              <a:ext cx="6234938" cy="3084513"/>
            </a:xfrm>
            <a:prstGeom prst="roundRect">
              <a:avLst/>
            </a:prstGeom>
            <a:solidFill>
              <a:schemeClr val="bg1">
                <a:lumMod val="9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Trebuchet MS"/>
                <a:ea typeface="+mn-ea"/>
                <a:cs typeface="+mn-cs"/>
              </a:endParaRPr>
            </a:p>
          </p:txBody>
        </p:sp>
        <p:sp>
          <p:nvSpPr>
            <p:cNvPr id="4" name="TextBox 3">
              <a:extLst>
                <a:ext uri="{FF2B5EF4-FFF2-40B4-BE49-F238E27FC236}">
                  <a16:creationId xmlns:a16="http://schemas.microsoft.com/office/drawing/2014/main" id="{59091D12-4EB5-4F39-9E33-60DABFD857D1}"/>
                </a:ext>
              </a:extLst>
            </p:cNvPr>
            <p:cNvSpPr txBox="1"/>
            <p:nvPr/>
          </p:nvSpPr>
          <p:spPr>
            <a:xfrm>
              <a:off x="1623648" y="1722141"/>
              <a:ext cx="1500247" cy="45235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94" b="0" i="0" u="none" strike="noStrike" kern="1200" cap="none" spc="0" normalizeH="0" baseline="0" noProof="0" dirty="0">
                  <a:ln>
                    <a:noFill/>
                  </a:ln>
                  <a:solidFill>
                    <a:prstClr val="black"/>
                  </a:solidFill>
                  <a:effectLst/>
                  <a:uLnTx/>
                  <a:uFillTx/>
                  <a:latin typeface="Trebuchet MS"/>
                  <a:ea typeface="+mn-ea"/>
                  <a:cs typeface="+mn-cs"/>
                </a:rPr>
                <a:t>Purchase Management</a:t>
              </a:r>
              <a:endParaRPr kumimoji="0" lang="en-IN" sz="894"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5" name="TextBox 4">
              <a:extLst>
                <a:ext uri="{FF2B5EF4-FFF2-40B4-BE49-F238E27FC236}">
                  <a16:creationId xmlns:a16="http://schemas.microsoft.com/office/drawing/2014/main" id="{8F42DD79-AE93-4934-AF12-B5E114F47065}"/>
                </a:ext>
              </a:extLst>
            </p:cNvPr>
            <p:cNvSpPr txBox="1"/>
            <p:nvPr/>
          </p:nvSpPr>
          <p:spPr>
            <a:xfrm>
              <a:off x="1623648" y="2677302"/>
              <a:ext cx="1215850" cy="45235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94" b="0" i="0" u="none" strike="noStrike" kern="1200" cap="none" spc="0" normalizeH="0" baseline="0" noProof="0" dirty="0">
                  <a:ln>
                    <a:noFill/>
                  </a:ln>
                  <a:solidFill>
                    <a:prstClr val="black"/>
                  </a:solidFill>
                  <a:effectLst/>
                  <a:uLnTx/>
                  <a:uFillTx/>
                  <a:latin typeface="Trebuchet MS"/>
                  <a:ea typeface="+mn-ea"/>
                  <a:cs typeface="+mn-cs"/>
                </a:rPr>
                <a:t>Sales Management</a:t>
              </a:r>
              <a:endParaRPr kumimoji="0" lang="en-IN" sz="894"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7" name="TextBox 6">
              <a:extLst>
                <a:ext uri="{FF2B5EF4-FFF2-40B4-BE49-F238E27FC236}">
                  <a16:creationId xmlns:a16="http://schemas.microsoft.com/office/drawing/2014/main" id="{D7C2F350-89F3-4B9D-86D0-479F2BD11A5F}"/>
                </a:ext>
              </a:extLst>
            </p:cNvPr>
            <p:cNvSpPr txBox="1"/>
            <p:nvPr/>
          </p:nvSpPr>
          <p:spPr>
            <a:xfrm>
              <a:off x="3370442" y="3874180"/>
              <a:ext cx="1292661" cy="45235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94" b="0" i="0" u="none" strike="noStrike" kern="1200" cap="none" spc="0" normalizeH="0" baseline="0" noProof="0" dirty="0">
                  <a:ln>
                    <a:noFill/>
                  </a:ln>
                  <a:solidFill>
                    <a:prstClr val="black"/>
                  </a:solidFill>
                  <a:effectLst/>
                  <a:uLnTx/>
                  <a:uFillTx/>
                  <a:latin typeface="Trebuchet MS"/>
                  <a:ea typeface="+mn-ea"/>
                  <a:cs typeface="+mn-cs"/>
                </a:rPr>
                <a:t>Schemes &amp; Claims</a:t>
              </a:r>
              <a:endParaRPr kumimoji="0" lang="en-IN" sz="894"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9" name="TextBox 8">
              <a:extLst>
                <a:ext uri="{FF2B5EF4-FFF2-40B4-BE49-F238E27FC236}">
                  <a16:creationId xmlns:a16="http://schemas.microsoft.com/office/drawing/2014/main" id="{CD55F444-26C4-410F-BB9A-0099F8B17E1A}"/>
                </a:ext>
              </a:extLst>
            </p:cNvPr>
            <p:cNvSpPr txBox="1"/>
            <p:nvPr/>
          </p:nvSpPr>
          <p:spPr>
            <a:xfrm>
              <a:off x="1594503" y="3695786"/>
              <a:ext cx="1728316" cy="45235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94" b="0" i="0" u="none" strike="noStrike" kern="1200" cap="none" spc="0" normalizeH="0" baseline="0" noProof="0" dirty="0">
                  <a:ln>
                    <a:noFill/>
                  </a:ln>
                  <a:solidFill>
                    <a:prstClr val="black"/>
                  </a:solidFill>
                  <a:effectLst/>
                  <a:uLnTx/>
                  <a:uFillTx/>
                  <a:latin typeface="Trebuchet MS"/>
                  <a:ea typeface="+mn-ea"/>
                  <a:cs typeface="+mn-cs"/>
                </a:rPr>
                <a:t>Digital Product Catalogue</a:t>
              </a:r>
              <a:endParaRPr kumimoji="0" lang="en-IN" sz="894"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0" name="TextBox 9">
              <a:extLst>
                <a:ext uri="{FF2B5EF4-FFF2-40B4-BE49-F238E27FC236}">
                  <a16:creationId xmlns:a16="http://schemas.microsoft.com/office/drawing/2014/main" id="{FB41504E-D6DA-4C03-A775-B3293D8EEB16}"/>
                </a:ext>
              </a:extLst>
            </p:cNvPr>
            <p:cNvSpPr txBox="1"/>
            <p:nvPr/>
          </p:nvSpPr>
          <p:spPr>
            <a:xfrm>
              <a:off x="4887459" y="3864789"/>
              <a:ext cx="1155271" cy="45235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94" b="0" i="0" u="none" strike="noStrike" kern="1200" cap="none" spc="0" normalizeH="0" baseline="0" noProof="0" dirty="0">
                  <a:ln>
                    <a:noFill/>
                  </a:ln>
                  <a:solidFill>
                    <a:prstClr val="black"/>
                  </a:solidFill>
                  <a:effectLst/>
                  <a:uLnTx/>
                  <a:uFillTx/>
                  <a:latin typeface="Trebuchet MS"/>
                  <a:ea typeface="+mn-ea"/>
                  <a:cs typeface="+mn-cs"/>
                </a:rPr>
                <a:t>Help &amp; Support</a:t>
              </a:r>
              <a:endParaRPr kumimoji="0" lang="en-IN" sz="894"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1" name="TextBox 10">
              <a:extLst>
                <a:ext uri="{FF2B5EF4-FFF2-40B4-BE49-F238E27FC236}">
                  <a16:creationId xmlns:a16="http://schemas.microsoft.com/office/drawing/2014/main" id="{7797BF86-84D0-4EE1-A7F3-44F0FF3112A4}"/>
                </a:ext>
              </a:extLst>
            </p:cNvPr>
            <p:cNvSpPr txBox="1"/>
            <p:nvPr/>
          </p:nvSpPr>
          <p:spPr>
            <a:xfrm>
              <a:off x="3304871" y="2669431"/>
              <a:ext cx="1061962" cy="6217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94" b="0" i="0" u="none" strike="noStrike" kern="1200" cap="none" spc="0" normalizeH="0" baseline="0" noProof="0" dirty="0">
                  <a:ln>
                    <a:noFill/>
                  </a:ln>
                  <a:solidFill>
                    <a:prstClr val="black"/>
                  </a:solidFill>
                  <a:effectLst/>
                  <a:uLnTx/>
                  <a:uFillTx/>
                  <a:latin typeface="Trebuchet MS"/>
                  <a:ea typeface="+mn-ea"/>
                  <a:cs typeface="+mn-cs"/>
                </a:rPr>
                <a:t>Points &amp; Redemption Management</a:t>
              </a:r>
              <a:endParaRPr kumimoji="0" lang="en-IN" sz="894"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2" name="TextBox 11">
              <a:extLst>
                <a:ext uri="{FF2B5EF4-FFF2-40B4-BE49-F238E27FC236}">
                  <a16:creationId xmlns:a16="http://schemas.microsoft.com/office/drawing/2014/main" id="{4907CD71-2B48-41B6-9796-10212B22FBAE}"/>
                </a:ext>
              </a:extLst>
            </p:cNvPr>
            <p:cNvSpPr txBox="1"/>
            <p:nvPr/>
          </p:nvSpPr>
          <p:spPr>
            <a:xfrm>
              <a:off x="3301718" y="1708950"/>
              <a:ext cx="1234044" cy="45235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94" b="0" i="0" u="none" strike="noStrike" kern="1200" cap="none" spc="0" normalizeH="0" baseline="0" noProof="0" dirty="0">
                  <a:ln>
                    <a:noFill/>
                  </a:ln>
                  <a:solidFill>
                    <a:prstClr val="black"/>
                  </a:solidFill>
                  <a:effectLst/>
                  <a:uLnTx/>
                  <a:uFillTx/>
                  <a:latin typeface="Trebuchet MS"/>
                  <a:ea typeface="+mn-ea"/>
                  <a:cs typeface="+mn-cs"/>
                </a:rPr>
                <a:t>Content Management</a:t>
              </a:r>
              <a:endParaRPr kumimoji="0" lang="en-IN" sz="894"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3" name="TextBox 12">
              <a:extLst>
                <a:ext uri="{FF2B5EF4-FFF2-40B4-BE49-F238E27FC236}">
                  <a16:creationId xmlns:a16="http://schemas.microsoft.com/office/drawing/2014/main" id="{D52CC7FA-5756-4AD0-8972-AA27FA696D3D}"/>
                </a:ext>
              </a:extLst>
            </p:cNvPr>
            <p:cNvSpPr txBox="1"/>
            <p:nvPr/>
          </p:nvSpPr>
          <p:spPr>
            <a:xfrm>
              <a:off x="4808085" y="1740823"/>
              <a:ext cx="1728316" cy="45235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94" b="0" i="0" u="none" strike="noStrike" kern="1200" cap="none" spc="0" normalizeH="0" baseline="0" noProof="0" dirty="0">
                  <a:ln>
                    <a:noFill/>
                  </a:ln>
                  <a:solidFill>
                    <a:prstClr val="black"/>
                  </a:solidFill>
                  <a:effectLst/>
                  <a:uLnTx/>
                  <a:uFillTx/>
                  <a:latin typeface="Trebuchet MS"/>
                  <a:ea typeface="+mn-ea"/>
                  <a:cs typeface="+mn-cs"/>
                </a:rPr>
                <a:t>After Sales/ Warranty/ Service Management</a:t>
              </a:r>
              <a:endParaRPr kumimoji="0" lang="en-IN" sz="894"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4" name="TextBox 13">
              <a:extLst>
                <a:ext uri="{FF2B5EF4-FFF2-40B4-BE49-F238E27FC236}">
                  <a16:creationId xmlns:a16="http://schemas.microsoft.com/office/drawing/2014/main" id="{D53BFEEF-C0B9-45CB-A613-871178CFCFEB}"/>
                </a:ext>
              </a:extLst>
            </p:cNvPr>
            <p:cNvSpPr txBox="1"/>
            <p:nvPr/>
          </p:nvSpPr>
          <p:spPr>
            <a:xfrm>
              <a:off x="4900551" y="2803298"/>
              <a:ext cx="1061962" cy="45235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94" b="0" i="0" u="none" strike="noStrike" kern="1200" cap="none" spc="0" normalizeH="0" baseline="0" noProof="0" dirty="0">
                  <a:ln>
                    <a:noFill/>
                  </a:ln>
                  <a:solidFill>
                    <a:prstClr val="black"/>
                  </a:solidFill>
                  <a:effectLst/>
                  <a:uLnTx/>
                  <a:uFillTx/>
                  <a:latin typeface="Trebuchet MS"/>
                  <a:ea typeface="+mn-ea"/>
                  <a:cs typeface="+mn-cs"/>
                </a:rPr>
                <a:t>Return Management</a:t>
              </a:r>
              <a:endParaRPr kumimoji="0" lang="en-IN" sz="894" b="0" i="0" u="none" strike="noStrike" kern="1200" cap="none" spc="0" normalizeH="0" baseline="0" noProof="0" dirty="0">
                <a:ln>
                  <a:noFill/>
                </a:ln>
                <a:solidFill>
                  <a:prstClr val="black"/>
                </a:solidFill>
                <a:effectLst/>
                <a:uLnTx/>
                <a:uFillTx/>
                <a:latin typeface="Trebuchet MS"/>
                <a:ea typeface="+mn-ea"/>
                <a:cs typeface="+mn-cs"/>
              </a:endParaRPr>
            </a:p>
          </p:txBody>
        </p:sp>
        <p:pic>
          <p:nvPicPr>
            <p:cNvPr id="25" name="Graphic 24" descr="Soccer Goal with solid fill">
              <a:extLst>
                <a:ext uri="{FF2B5EF4-FFF2-40B4-BE49-F238E27FC236}">
                  <a16:creationId xmlns:a16="http://schemas.microsoft.com/office/drawing/2014/main" id="{5C2F3C1E-32B0-4656-8DD3-DFF608787B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22408" y="2181581"/>
              <a:ext cx="557888" cy="557888"/>
            </a:xfrm>
            <a:prstGeom prst="rect">
              <a:avLst/>
            </a:prstGeom>
          </p:spPr>
        </p:pic>
        <p:pic>
          <p:nvPicPr>
            <p:cNvPr id="27" name="Graphic 26" descr="Acorn with solid fill">
              <a:extLst>
                <a:ext uri="{FF2B5EF4-FFF2-40B4-BE49-F238E27FC236}">
                  <a16:creationId xmlns:a16="http://schemas.microsoft.com/office/drawing/2014/main" id="{97B45B1C-1721-4ADA-A31F-D46E8078251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75765" y="1286490"/>
              <a:ext cx="510017" cy="510017"/>
            </a:xfrm>
            <a:prstGeom prst="rect">
              <a:avLst/>
            </a:prstGeom>
          </p:spPr>
        </p:pic>
        <p:pic>
          <p:nvPicPr>
            <p:cNvPr id="29" name="Graphic 28" descr="Aspiration with solid fill">
              <a:extLst>
                <a:ext uri="{FF2B5EF4-FFF2-40B4-BE49-F238E27FC236}">
                  <a16:creationId xmlns:a16="http://schemas.microsoft.com/office/drawing/2014/main" id="{55948CA4-9DEC-409E-90C3-7094C580C2B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61092" y="2208208"/>
              <a:ext cx="504634" cy="504634"/>
            </a:xfrm>
            <a:prstGeom prst="rect">
              <a:avLst/>
            </a:prstGeom>
          </p:spPr>
        </p:pic>
        <p:pic>
          <p:nvPicPr>
            <p:cNvPr id="31" name="Graphic 30" descr="Beginning with solid fill">
              <a:extLst>
                <a:ext uri="{FF2B5EF4-FFF2-40B4-BE49-F238E27FC236}">
                  <a16:creationId xmlns:a16="http://schemas.microsoft.com/office/drawing/2014/main" id="{2FD67D90-AF38-440D-9A73-1E05A324DFF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95243" y="1257666"/>
              <a:ext cx="551781" cy="551781"/>
            </a:xfrm>
            <a:prstGeom prst="rect">
              <a:avLst/>
            </a:prstGeom>
          </p:spPr>
        </p:pic>
        <p:pic>
          <p:nvPicPr>
            <p:cNvPr id="33" name="Graphic 32" descr="Return with solid fill">
              <a:extLst>
                <a:ext uri="{FF2B5EF4-FFF2-40B4-BE49-F238E27FC236}">
                  <a16:creationId xmlns:a16="http://schemas.microsoft.com/office/drawing/2014/main" id="{4DF6158C-BC86-4C89-B883-DFA7A5DF2FC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023189" y="2283197"/>
              <a:ext cx="557889" cy="557889"/>
            </a:xfrm>
            <a:prstGeom prst="rect">
              <a:avLst/>
            </a:prstGeom>
          </p:spPr>
        </p:pic>
        <p:pic>
          <p:nvPicPr>
            <p:cNvPr id="35" name="Graphic 34" descr="Tic Tac Toe with solid fill">
              <a:extLst>
                <a:ext uri="{FF2B5EF4-FFF2-40B4-BE49-F238E27FC236}">
                  <a16:creationId xmlns:a16="http://schemas.microsoft.com/office/drawing/2014/main" id="{49037C6E-19F5-4F4B-8A26-E085214C525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422408" y="3375258"/>
              <a:ext cx="546653" cy="546653"/>
            </a:xfrm>
            <a:prstGeom prst="rect">
              <a:avLst/>
            </a:prstGeom>
          </p:spPr>
        </p:pic>
        <p:pic>
          <p:nvPicPr>
            <p:cNvPr id="37" name="Graphic 36" descr="Potion with solid fill">
              <a:extLst>
                <a:ext uri="{FF2B5EF4-FFF2-40B4-BE49-F238E27FC236}">
                  <a16:creationId xmlns:a16="http://schemas.microsoft.com/office/drawing/2014/main" id="{30FF42F9-B569-4F32-B18F-3CFA66AA1B4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084104" y="3316085"/>
              <a:ext cx="573303" cy="573303"/>
            </a:xfrm>
            <a:prstGeom prst="rect">
              <a:avLst/>
            </a:prstGeom>
          </p:spPr>
        </p:pic>
        <p:pic>
          <p:nvPicPr>
            <p:cNvPr id="39" name="Graphic 38" descr="Shopping basket outline">
              <a:extLst>
                <a:ext uri="{FF2B5EF4-FFF2-40B4-BE49-F238E27FC236}">
                  <a16:creationId xmlns:a16="http://schemas.microsoft.com/office/drawing/2014/main" id="{0D780D7E-5213-49EB-972A-ED2ED0AAF89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723622" y="3220825"/>
              <a:ext cx="573302" cy="573302"/>
            </a:xfrm>
            <a:prstGeom prst="rect">
              <a:avLst/>
            </a:prstGeom>
          </p:spPr>
        </p:pic>
        <p:pic>
          <p:nvPicPr>
            <p:cNvPr id="41" name="Graphic 40" descr="Search Inventory outline">
              <a:extLst>
                <a:ext uri="{FF2B5EF4-FFF2-40B4-BE49-F238E27FC236}">
                  <a16:creationId xmlns:a16="http://schemas.microsoft.com/office/drawing/2014/main" id="{365C7EB3-3E84-4178-89E1-F0011ACF7BE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761092" y="1279303"/>
              <a:ext cx="498363" cy="498363"/>
            </a:xfrm>
            <a:prstGeom prst="rect">
              <a:avLst/>
            </a:prstGeom>
          </p:spPr>
        </p:pic>
      </p:grpSp>
      <p:pic>
        <p:nvPicPr>
          <p:cNvPr id="43" name="Graphic 42" descr="Crawl outline">
            <a:extLst>
              <a:ext uri="{FF2B5EF4-FFF2-40B4-BE49-F238E27FC236}">
                <a16:creationId xmlns:a16="http://schemas.microsoft.com/office/drawing/2014/main" id="{EDAAE522-8718-422E-8853-8B8AD2C371C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139631" y="3173714"/>
            <a:ext cx="467296" cy="467296"/>
          </a:xfrm>
          <a:prstGeom prst="rect">
            <a:avLst/>
          </a:prstGeom>
        </p:spPr>
      </p:pic>
      <p:pic>
        <p:nvPicPr>
          <p:cNvPr id="44" name="Graphic 43" descr="Lecturer outline">
            <a:extLst>
              <a:ext uri="{FF2B5EF4-FFF2-40B4-BE49-F238E27FC236}">
                <a16:creationId xmlns:a16="http://schemas.microsoft.com/office/drawing/2014/main" id="{C6BAC0A9-69F8-4F41-99D0-88E69E520CE9}"/>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114716" y="1725051"/>
            <a:ext cx="467296" cy="467296"/>
          </a:xfrm>
          <a:prstGeom prst="rect">
            <a:avLst/>
          </a:prstGeom>
        </p:spPr>
      </p:pic>
      <p:pic>
        <p:nvPicPr>
          <p:cNvPr id="45" name="Graphic 44" descr="Male profile outline">
            <a:extLst>
              <a:ext uri="{FF2B5EF4-FFF2-40B4-BE49-F238E27FC236}">
                <a16:creationId xmlns:a16="http://schemas.microsoft.com/office/drawing/2014/main" id="{BBEEBFAF-2EC4-4B40-85DC-0FD62085ED82}"/>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7583627" y="1012875"/>
            <a:ext cx="467296" cy="467296"/>
          </a:xfrm>
          <a:prstGeom prst="rect">
            <a:avLst/>
          </a:prstGeom>
        </p:spPr>
      </p:pic>
      <p:pic>
        <p:nvPicPr>
          <p:cNvPr id="46" name="Graphic 45" descr="Man outline">
            <a:extLst>
              <a:ext uri="{FF2B5EF4-FFF2-40B4-BE49-F238E27FC236}">
                <a16:creationId xmlns:a16="http://schemas.microsoft.com/office/drawing/2014/main" id="{CEBC2471-5C6D-40F3-84F7-FB2AC6066BAB}"/>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089471" y="2493696"/>
            <a:ext cx="467296" cy="467296"/>
          </a:xfrm>
          <a:prstGeom prst="rect">
            <a:avLst/>
          </a:prstGeom>
        </p:spPr>
      </p:pic>
      <p:sp>
        <p:nvSpPr>
          <p:cNvPr id="47" name="TextBox 46">
            <a:extLst>
              <a:ext uri="{FF2B5EF4-FFF2-40B4-BE49-F238E27FC236}">
                <a16:creationId xmlns:a16="http://schemas.microsoft.com/office/drawing/2014/main" id="{37353FF2-844D-4624-9ED4-18C495FBC119}"/>
              </a:ext>
            </a:extLst>
          </p:cNvPr>
          <p:cNvSpPr txBox="1"/>
          <p:nvPr/>
        </p:nvSpPr>
        <p:spPr>
          <a:xfrm>
            <a:off x="880395" y="1461847"/>
            <a:ext cx="1005584" cy="22993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94" b="0" i="0" u="none" strike="noStrike" kern="1200" cap="none" spc="0" normalizeH="0" baseline="0" noProof="0" dirty="0">
                <a:ln>
                  <a:noFill/>
                </a:ln>
                <a:solidFill>
                  <a:prstClr val="white"/>
                </a:solidFill>
                <a:effectLst/>
                <a:uLnTx/>
                <a:uFillTx/>
                <a:latin typeface="Trebuchet MS"/>
                <a:ea typeface="+mn-ea"/>
                <a:cs typeface="+mn-cs"/>
              </a:rPr>
              <a:t>Marketing Team</a:t>
            </a:r>
            <a:endParaRPr kumimoji="0" lang="en-IN" sz="894"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48" name="TextBox 47">
            <a:extLst>
              <a:ext uri="{FF2B5EF4-FFF2-40B4-BE49-F238E27FC236}">
                <a16:creationId xmlns:a16="http://schemas.microsoft.com/office/drawing/2014/main" id="{ADCC5CAC-BA3F-4A57-8938-2D659373FE41}"/>
              </a:ext>
            </a:extLst>
          </p:cNvPr>
          <p:cNvSpPr txBox="1"/>
          <p:nvPr/>
        </p:nvSpPr>
        <p:spPr>
          <a:xfrm>
            <a:off x="1025845" y="3541455"/>
            <a:ext cx="659618" cy="22993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94" b="0" i="0" u="none" strike="noStrike" kern="1200" cap="none" spc="0" normalizeH="0" baseline="0" noProof="0" dirty="0">
                <a:ln>
                  <a:noFill/>
                </a:ln>
                <a:solidFill>
                  <a:prstClr val="white"/>
                </a:solidFill>
                <a:effectLst/>
                <a:uLnTx/>
                <a:uFillTx/>
                <a:latin typeface="Trebuchet MS"/>
                <a:ea typeface="+mn-ea"/>
                <a:cs typeface="+mn-cs"/>
              </a:rPr>
              <a:t>Salesmen</a:t>
            </a:r>
            <a:endParaRPr kumimoji="0" lang="en-IN" sz="894"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49" name="TextBox 48">
            <a:extLst>
              <a:ext uri="{FF2B5EF4-FFF2-40B4-BE49-F238E27FC236}">
                <a16:creationId xmlns:a16="http://schemas.microsoft.com/office/drawing/2014/main" id="{7372C737-74FB-4EFD-8172-75564D1AF2A5}"/>
              </a:ext>
            </a:extLst>
          </p:cNvPr>
          <p:cNvSpPr txBox="1"/>
          <p:nvPr/>
        </p:nvSpPr>
        <p:spPr>
          <a:xfrm>
            <a:off x="1025845" y="2231346"/>
            <a:ext cx="764318" cy="22993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94" b="0" i="0" u="none" strike="noStrike" kern="1200" cap="none" spc="0" normalizeH="0" baseline="0" noProof="0" dirty="0">
                <a:ln>
                  <a:noFill/>
                </a:ln>
                <a:solidFill>
                  <a:prstClr val="white"/>
                </a:solidFill>
                <a:effectLst/>
                <a:uLnTx/>
                <a:uFillTx/>
                <a:latin typeface="Trebuchet MS"/>
                <a:ea typeface="+mn-ea"/>
                <a:cs typeface="+mn-cs"/>
              </a:rPr>
              <a:t>Influencer</a:t>
            </a:r>
            <a:endParaRPr kumimoji="0" lang="en-IN" sz="894"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50" name="TextBox 49">
            <a:extLst>
              <a:ext uri="{FF2B5EF4-FFF2-40B4-BE49-F238E27FC236}">
                <a16:creationId xmlns:a16="http://schemas.microsoft.com/office/drawing/2014/main" id="{466C9B50-F12E-4CDF-97D6-84ACDA85CCB7}"/>
              </a:ext>
            </a:extLst>
          </p:cNvPr>
          <p:cNvSpPr txBox="1"/>
          <p:nvPr/>
        </p:nvSpPr>
        <p:spPr>
          <a:xfrm>
            <a:off x="7504860" y="1433248"/>
            <a:ext cx="764318" cy="22993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94" b="0" i="0" u="none" strike="noStrike" kern="1200" cap="none" spc="0" normalizeH="0" baseline="0" noProof="0">
                <a:ln>
                  <a:noFill/>
                </a:ln>
                <a:solidFill>
                  <a:prstClr val="white"/>
                </a:solidFill>
                <a:effectLst/>
                <a:uLnTx/>
                <a:uFillTx/>
                <a:latin typeface="Trebuchet MS"/>
                <a:ea typeface="+mn-ea"/>
                <a:cs typeface="+mn-cs"/>
              </a:rPr>
              <a:t>Consumer</a:t>
            </a:r>
            <a:endParaRPr kumimoji="0" lang="en-IN" sz="894"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51" name="TextBox 50">
            <a:extLst>
              <a:ext uri="{FF2B5EF4-FFF2-40B4-BE49-F238E27FC236}">
                <a16:creationId xmlns:a16="http://schemas.microsoft.com/office/drawing/2014/main" id="{C0B2E829-E410-404E-8AD1-747A9FF1BF6E}"/>
              </a:ext>
            </a:extLst>
          </p:cNvPr>
          <p:cNvSpPr txBox="1"/>
          <p:nvPr/>
        </p:nvSpPr>
        <p:spPr>
          <a:xfrm>
            <a:off x="1051584" y="2931896"/>
            <a:ext cx="764318" cy="22993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94" b="0" i="0" u="none" strike="noStrike" kern="1200" cap="none" spc="0" normalizeH="0" baseline="0" noProof="0" dirty="0">
                <a:ln>
                  <a:noFill/>
                </a:ln>
                <a:solidFill>
                  <a:prstClr val="white"/>
                </a:solidFill>
                <a:effectLst/>
                <a:uLnTx/>
                <a:uFillTx/>
                <a:latin typeface="Trebuchet MS"/>
                <a:ea typeface="+mn-ea"/>
                <a:cs typeface="+mn-cs"/>
              </a:rPr>
              <a:t>Retailer</a:t>
            </a:r>
            <a:endParaRPr kumimoji="0" lang="en-IN" sz="894" b="0" i="0" u="none" strike="noStrike" kern="1200" cap="none" spc="0" normalizeH="0" baseline="0" noProof="0" dirty="0">
              <a:ln>
                <a:noFill/>
              </a:ln>
              <a:solidFill>
                <a:prstClr val="white"/>
              </a:solidFill>
              <a:effectLst/>
              <a:uLnTx/>
              <a:uFillTx/>
              <a:latin typeface="Trebuchet MS"/>
              <a:ea typeface="+mn-ea"/>
              <a:cs typeface="+mn-cs"/>
            </a:endParaRPr>
          </a:p>
        </p:txBody>
      </p:sp>
      <p:pic>
        <p:nvPicPr>
          <p:cNvPr id="52" name="Graphic 51" descr="Hero Male outline">
            <a:extLst>
              <a:ext uri="{FF2B5EF4-FFF2-40B4-BE49-F238E27FC236}">
                <a16:creationId xmlns:a16="http://schemas.microsoft.com/office/drawing/2014/main" id="{EC76D3DB-6819-45C2-8371-48D279A9872F}"/>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130945" y="1045913"/>
            <a:ext cx="493350" cy="493350"/>
          </a:xfrm>
          <a:prstGeom prst="rect">
            <a:avLst/>
          </a:prstGeom>
        </p:spPr>
      </p:pic>
      <p:pic>
        <p:nvPicPr>
          <p:cNvPr id="53" name="Graphic 52" descr="User outline">
            <a:extLst>
              <a:ext uri="{FF2B5EF4-FFF2-40B4-BE49-F238E27FC236}">
                <a16:creationId xmlns:a16="http://schemas.microsoft.com/office/drawing/2014/main" id="{1D13CBF1-8F6E-4BB8-946D-5770F12F05FA}"/>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7583626" y="2362078"/>
            <a:ext cx="493350" cy="493350"/>
          </a:xfrm>
          <a:prstGeom prst="rect">
            <a:avLst/>
          </a:prstGeom>
        </p:spPr>
      </p:pic>
      <p:sp>
        <p:nvSpPr>
          <p:cNvPr id="54" name="TextBox 53">
            <a:extLst>
              <a:ext uri="{FF2B5EF4-FFF2-40B4-BE49-F238E27FC236}">
                <a16:creationId xmlns:a16="http://schemas.microsoft.com/office/drawing/2014/main" id="{46EEEB00-1A98-41D8-9A2E-24EC9BF03F73}"/>
              </a:ext>
            </a:extLst>
          </p:cNvPr>
          <p:cNvSpPr txBox="1"/>
          <p:nvPr/>
        </p:nvSpPr>
        <p:spPr>
          <a:xfrm>
            <a:off x="7650463" y="2839213"/>
            <a:ext cx="460373" cy="22993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94" b="0" i="0" u="none" strike="noStrike" kern="1200" cap="none" spc="0" normalizeH="0" baseline="0" noProof="0" dirty="0">
                <a:ln>
                  <a:noFill/>
                </a:ln>
                <a:solidFill>
                  <a:prstClr val="white"/>
                </a:solidFill>
                <a:effectLst/>
                <a:uLnTx/>
                <a:uFillTx/>
                <a:latin typeface="Trebuchet MS"/>
                <a:ea typeface="+mn-ea"/>
                <a:cs typeface="+mn-cs"/>
              </a:rPr>
              <a:t>CXOs</a:t>
            </a:r>
            <a:endParaRPr kumimoji="0" lang="en-IN" sz="894" b="0" i="0" u="none" strike="noStrike" kern="1200" cap="none" spc="0" normalizeH="0" baseline="0" noProof="0" dirty="0">
              <a:ln>
                <a:noFill/>
              </a:ln>
              <a:solidFill>
                <a:prstClr val="white"/>
              </a:solidFill>
              <a:effectLst/>
              <a:uLnTx/>
              <a:uFillTx/>
              <a:latin typeface="Trebuchet MS"/>
              <a:ea typeface="+mn-ea"/>
              <a:cs typeface="+mn-cs"/>
            </a:endParaRPr>
          </a:p>
        </p:txBody>
      </p:sp>
      <p:pic>
        <p:nvPicPr>
          <p:cNvPr id="55" name="Graphic 54" descr="Office worker male outline">
            <a:extLst>
              <a:ext uri="{FF2B5EF4-FFF2-40B4-BE49-F238E27FC236}">
                <a16:creationId xmlns:a16="http://schemas.microsoft.com/office/drawing/2014/main" id="{F818E9CB-5BA0-4B3C-8F17-2C8483E1CF4F}"/>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7577575" y="3061090"/>
            <a:ext cx="467816" cy="467816"/>
          </a:xfrm>
          <a:prstGeom prst="rect">
            <a:avLst/>
          </a:prstGeom>
        </p:spPr>
      </p:pic>
      <p:sp>
        <p:nvSpPr>
          <p:cNvPr id="56" name="TextBox 55">
            <a:extLst>
              <a:ext uri="{FF2B5EF4-FFF2-40B4-BE49-F238E27FC236}">
                <a16:creationId xmlns:a16="http://schemas.microsoft.com/office/drawing/2014/main" id="{CC0ED7EB-7DDE-4F8B-9A18-3E4CB2421159}"/>
              </a:ext>
            </a:extLst>
          </p:cNvPr>
          <p:cNvSpPr txBox="1"/>
          <p:nvPr/>
        </p:nvSpPr>
        <p:spPr>
          <a:xfrm>
            <a:off x="7483051" y="3555616"/>
            <a:ext cx="786126" cy="22993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94" b="0" i="0" u="none" strike="noStrike" kern="1200" cap="none" spc="0" normalizeH="0" baseline="0" noProof="0" dirty="0">
                <a:ln>
                  <a:noFill/>
                </a:ln>
                <a:solidFill>
                  <a:prstClr val="white"/>
                </a:solidFill>
                <a:effectLst/>
                <a:uLnTx/>
                <a:uFillTx/>
                <a:latin typeface="Trebuchet MS"/>
                <a:ea typeface="+mn-ea"/>
                <a:cs typeface="+mn-cs"/>
              </a:rPr>
              <a:t>Distributor</a:t>
            </a:r>
            <a:endParaRPr kumimoji="0" lang="en-IN" sz="894" b="0" i="0" u="none" strike="noStrike" kern="1200" cap="none" spc="0" normalizeH="0" baseline="0" noProof="0" dirty="0">
              <a:ln>
                <a:noFill/>
              </a:ln>
              <a:solidFill>
                <a:prstClr val="white"/>
              </a:solidFill>
              <a:effectLst/>
              <a:uLnTx/>
              <a:uFillTx/>
              <a:latin typeface="Trebuchet MS"/>
              <a:ea typeface="+mn-ea"/>
              <a:cs typeface="+mn-cs"/>
            </a:endParaRPr>
          </a:p>
        </p:txBody>
      </p:sp>
      <p:pic>
        <p:nvPicPr>
          <p:cNvPr id="57" name="Graphic 56" descr="School boy outline">
            <a:extLst>
              <a:ext uri="{FF2B5EF4-FFF2-40B4-BE49-F238E27FC236}">
                <a16:creationId xmlns:a16="http://schemas.microsoft.com/office/drawing/2014/main" id="{EB09B21A-7E5E-4A28-AC14-51ECEBBE31F3}"/>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7577573" y="1645807"/>
            <a:ext cx="502329" cy="502329"/>
          </a:xfrm>
          <a:prstGeom prst="rect">
            <a:avLst/>
          </a:prstGeom>
        </p:spPr>
      </p:pic>
      <p:sp>
        <p:nvSpPr>
          <p:cNvPr id="58" name="TextBox 57">
            <a:extLst>
              <a:ext uri="{FF2B5EF4-FFF2-40B4-BE49-F238E27FC236}">
                <a16:creationId xmlns:a16="http://schemas.microsoft.com/office/drawing/2014/main" id="{758122FB-9146-460A-A06C-8AD137B39EE1}"/>
              </a:ext>
            </a:extLst>
          </p:cNvPr>
          <p:cNvSpPr txBox="1"/>
          <p:nvPr/>
        </p:nvSpPr>
        <p:spPr>
          <a:xfrm>
            <a:off x="7346059" y="2106426"/>
            <a:ext cx="1047830" cy="22993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94" b="0" i="0" u="none" strike="noStrike" kern="1200" cap="none" spc="0" normalizeH="0" baseline="0" noProof="0" dirty="0">
                <a:ln>
                  <a:noFill/>
                </a:ln>
                <a:solidFill>
                  <a:prstClr val="white"/>
                </a:solidFill>
                <a:effectLst/>
                <a:uLnTx/>
                <a:uFillTx/>
                <a:latin typeface="Trebuchet MS"/>
                <a:ea typeface="+mn-ea"/>
                <a:cs typeface="+mn-cs"/>
              </a:rPr>
              <a:t>Rural Distributor</a:t>
            </a:r>
            <a:endParaRPr kumimoji="0" lang="en-IN" sz="894"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6" name="TextBox 5">
            <a:extLst>
              <a:ext uri="{FF2B5EF4-FFF2-40B4-BE49-F238E27FC236}">
                <a16:creationId xmlns:a16="http://schemas.microsoft.com/office/drawing/2014/main" id="{08B8525F-4774-4085-BFA4-B77DCE21782C}"/>
              </a:ext>
            </a:extLst>
          </p:cNvPr>
          <p:cNvSpPr txBox="1"/>
          <p:nvPr/>
        </p:nvSpPr>
        <p:spPr>
          <a:xfrm>
            <a:off x="6208688" y="1622677"/>
            <a:ext cx="1060614" cy="36753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94" b="0" i="0" u="none" strike="noStrike" kern="1200" cap="none" spc="0" normalizeH="0" baseline="0" noProof="0" dirty="0">
                <a:ln>
                  <a:noFill/>
                </a:ln>
                <a:solidFill>
                  <a:prstClr val="black"/>
                </a:solidFill>
                <a:effectLst/>
                <a:uLnTx/>
                <a:uFillTx/>
                <a:latin typeface="Trebuchet MS"/>
                <a:ea typeface="+mn-ea"/>
                <a:cs typeface="+mn-cs"/>
              </a:rPr>
              <a:t>Inventory Management</a:t>
            </a:r>
            <a:endParaRPr kumimoji="0" lang="en-IN" sz="894"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59" name="TextBox 58">
            <a:extLst>
              <a:ext uri="{FF2B5EF4-FFF2-40B4-BE49-F238E27FC236}">
                <a16:creationId xmlns:a16="http://schemas.microsoft.com/office/drawing/2014/main" id="{A125E136-3A91-4EBA-853F-C735F4CA1EEA}"/>
              </a:ext>
            </a:extLst>
          </p:cNvPr>
          <p:cNvSpPr txBox="1"/>
          <p:nvPr/>
        </p:nvSpPr>
        <p:spPr>
          <a:xfrm>
            <a:off x="6250757" y="4374384"/>
            <a:ext cx="688888" cy="21730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12" b="0" i="0" u="none" strike="noStrike" kern="1200" cap="none" spc="0" normalizeH="0" baseline="0" noProof="0" dirty="0">
                <a:ln>
                  <a:noFill/>
                </a:ln>
                <a:solidFill>
                  <a:prstClr val="white"/>
                </a:solidFill>
                <a:effectLst/>
                <a:uLnTx/>
                <a:uFillTx/>
                <a:latin typeface="Trebuchet MS"/>
                <a:ea typeface="+mn-ea"/>
                <a:cs typeface="+mn-cs"/>
              </a:rPr>
              <a:t>Approvals</a:t>
            </a:r>
            <a:endParaRPr kumimoji="0" lang="en-IN" sz="812"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60" name="TextBox 59">
            <a:extLst>
              <a:ext uri="{FF2B5EF4-FFF2-40B4-BE49-F238E27FC236}">
                <a16:creationId xmlns:a16="http://schemas.microsoft.com/office/drawing/2014/main" id="{F9EEE5C7-9FF7-480B-B523-F26A12157C7E}"/>
              </a:ext>
            </a:extLst>
          </p:cNvPr>
          <p:cNvSpPr txBox="1"/>
          <p:nvPr/>
        </p:nvSpPr>
        <p:spPr>
          <a:xfrm>
            <a:off x="6165020" y="2530931"/>
            <a:ext cx="986472" cy="36753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94" b="0" i="0" u="none" strike="noStrike" kern="1200" cap="none" spc="0" normalizeH="0" baseline="0" noProof="0" dirty="0">
                <a:ln>
                  <a:noFill/>
                </a:ln>
                <a:solidFill>
                  <a:prstClr val="black"/>
                </a:solidFill>
                <a:effectLst/>
                <a:uLnTx/>
                <a:uFillTx/>
                <a:latin typeface="Trebuchet MS"/>
                <a:ea typeface="+mn-ea"/>
                <a:cs typeface="+mn-cs"/>
              </a:rPr>
              <a:t>Broadcast Management</a:t>
            </a:r>
            <a:endParaRPr kumimoji="0" lang="en-IN" sz="894" b="0" i="0" u="none" strike="noStrike" kern="1200" cap="none" spc="0" normalizeH="0" baseline="0" noProof="0" dirty="0">
              <a:ln>
                <a:noFill/>
              </a:ln>
              <a:solidFill>
                <a:prstClr val="black"/>
              </a:solidFill>
              <a:effectLst/>
              <a:uLnTx/>
              <a:uFillTx/>
              <a:latin typeface="Trebuchet MS"/>
              <a:ea typeface="+mn-ea"/>
              <a:cs typeface="+mn-cs"/>
            </a:endParaRPr>
          </a:p>
        </p:txBody>
      </p:sp>
      <p:pic>
        <p:nvPicPr>
          <p:cNvPr id="62" name="Graphic 61" descr="Podcast with solid fill">
            <a:extLst>
              <a:ext uri="{FF2B5EF4-FFF2-40B4-BE49-F238E27FC236}">
                <a16:creationId xmlns:a16="http://schemas.microsoft.com/office/drawing/2014/main" id="{00872F9A-F6E0-4719-9C86-43D79C7AB28B}"/>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6292870" y="1973989"/>
            <a:ext cx="516038" cy="516038"/>
          </a:xfrm>
          <a:prstGeom prst="rect">
            <a:avLst/>
          </a:prstGeom>
        </p:spPr>
      </p:pic>
      <p:pic>
        <p:nvPicPr>
          <p:cNvPr id="64" name="Graphic 63" descr="Clipboard Partially Crossed with solid fill">
            <a:extLst>
              <a:ext uri="{FF2B5EF4-FFF2-40B4-BE49-F238E27FC236}">
                <a16:creationId xmlns:a16="http://schemas.microsoft.com/office/drawing/2014/main" id="{40DD09EC-01E0-45C6-B35E-E3C502BC3906}"/>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6303311" y="1222814"/>
            <a:ext cx="451557" cy="451557"/>
          </a:xfrm>
          <a:prstGeom prst="rect">
            <a:avLst/>
          </a:prstGeom>
        </p:spPr>
      </p:pic>
      <p:pic>
        <p:nvPicPr>
          <p:cNvPr id="66" name="Graphic 65" descr="Gauge outline">
            <a:extLst>
              <a:ext uri="{FF2B5EF4-FFF2-40B4-BE49-F238E27FC236}">
                <a16:creationId xmlns:a16="http://schemas.microsoft.com/office/drawing/2014/main" id="{FD0043D0-693B-48A7-A90D-6B92E5B28A4D}"/>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6297832" y="2908324"/>
            <a:ext cx="506112" cy="506112"/>
          </a:xfrm>
          <a:prstGeom prst="rect">
            <a:avLst/>
          </a:prstGeom>
        </p:spPr>
      </p:pic>
      <p:sp>
        <p:nvSpPr>
          <p:cNvPr id="68" name="TextBox 67">
            <a:extLst>
              <a:ext uri="{FF2B5EF4-FFF2-40B4-BE49-F238E27FC236}">
                <a16:creationId xmlns:a16="http://schemas.microsoft.com/office/drawing/2014/main" id="{A124F906-2FAD-4A00-ADE1-71B1F015FD0E}"/>
              </a:ext>
            </a:extLst>
          </p:cNvPr>
          <p:cNvSpPr txBox="1"/>
          <p:nvPr/>
        </p:nvSpPr>
        <p:spPr>
          <a:xfrm>
            <a:off x="6202330" y="3362873"/>
            <a:ext cx="938658" cy="22993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94" b="0" i="0" u="none" strike="noStrike" kern="1200" cap="none" spc="0" normalizeH="0" baseline="0" noProof="0" dirty="0">
                <a:ln>
                  <a:noFill/>
                </a:ln>
                <a:solidFill>
                  <a:prstClr val="black"/>
                </a:solidFill>
                <a:effectLst/>
                <a:uLnTx/>
                <a:uFillTx/>
                <a:latin typeface="Trebuchet MS"/>
                <a:ea typeface="+mn-ea"/>
                <a:cs typeface="+mn-cs"/>
              </a:rPr>
              <a:t>Dashboard</a:t>
            </a:r>
            <a:endParaRPr kumimoji="0" lang="en-IN" sz="894" b="0" i="0" u="none" strike="noStrike" kern="1200" cap="none" spc="0" normalizeH="0" baseline="0" noProof="0" dirty="0">
              <a:ln>
                <a:noFill/>
              </a:ln>
              <a:solidFill>
                <a:prstClr val="black"/>
              </a:solidFill>
              <a:effectLst/>
              <a:uLnTx/>
              <a:uFillTx/>
              <a:latin typeface="Trebuchet MS"/>
              <a:ea typeface="+mn-ea"/>
              <a:cs typeface="+mn-cs"/>
            </a:endParaRPr>
          </a:p>
        </p:txBody>
      </p:sp>
      <p:pic>
        <p:nvPicPr>
          <p:cNvPr id="70" name="Graphic 69" descr="Brain outline">
            <a:extLst>
              <a:ext uri="{FF2B5EF4-FFF2-40B4-BE49-F238E27FC236}">
                <a16:creationId xmlns:a16="http://schemas.microsoft.com/office/drawing/2014/main" id="{49DFE747-3C7C-4AD0-B9CC-B5497247DC46}"/>
              </a:ext>
            </a:extLst>
          </p:cNvPr>
          <p:cNvPicPr>
            <a:picLocks noChangeAspect="1"/>
          </p:cNvPicPr>
          <p:nvPr/>
        </p:nvPicPr>
        <p:blipFill>
          <a:blip r:embed="rId42" cstate="print">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7265285" y="4059335"/>
            <a:ext cx="360240" cy="360240"/>
          </a:xfrm>
          <a:prstGeom prst="rect">
            <a:avLst/>
          </a:prstGeom>
        </p:spPr>
      </p:pic>
      <p:pic>
        <p:nvPicPr>
          <p:cNvPr id="72" name="Graphic 71" descr="Anchor with solid fill">
            <a:extLst>
              <a:ext uri="{FF2B5EF4-FFF2-40B4-BE49-F238E27FC236}">
                <a16:creationId xmlns:a16="http://schemas.microsoft.com/office/drawing/2014/main" id="{1634B54B-C2AB-4A34-A1AE-1A2D0ACF3448}"/>
              </a:ext>
            </a:extLst>
          </p:cNvPr>
          <p:cNvPicPr>
            <a:picLocks noChangeAspect="1"/>
          </p:cNvPicPr>
          <p:nvPr/>
        </p:nvPicPr>
        <p:blipFill>
          <a:blip r:embed="rId44" cstate="print">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6442576" y="4056061"/>
            <a:ext cx="369146" cy="280591"/>
          </a:xfrm>
          <a:prstGeom prst="rect">
            <a:avLst/>
          </a:prstGeom>
        </p:spPr>
      </p:pic>
      <p:pic>
        <p:nvPicPr>
          <p:cNvPr id="74" name="Graphic 73" descr="Chess pieces outline">
            <a:extLst>
              <a:ext uri="{FF2B5EF4-FFF2-40B4-BE49-F238E27FC236}">
                <a16:creationId xmlns:a16="http://schemas.microsoft.com/office/drawing/2014/main" id="{073FF995-B610-4AA7-8829-9AE5F0E48D89}"/>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1309623" y="4026837"/>
            <a:ext cx="440225" cy="334618"/>
          </a:xfrm>
          <a:prstGeom prst="rect">
            <a:avLst/>
          </a:prstGeom>
        </p:spPr>
      </p:pic>
      <p:pic>
        <p:nvPicPr>
          <p:cNvPr id="76" name="Graphic 75" descr="Robot outline">
            <a:extLst>
              <a:ext uri="{FF2B5EF4-FFF2-40B4-BE49-F238E27FC236}">
                <a16:creationId xmlns:a16="http://schemas.microsoft.com/office/drawing/2014/main" id="{705B23CB-2FCD-4EEF-9F0B-42890BA5F477}"/>
              </a:ext>
            </a:extLst>
          </p:cNvPr>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5682776" y="4040300"/>
            <a:ext cx="461403" cy="350715"/>
          </a:xfrm>
          <a:prstGeom prst="rect">
            <a:avLst/>
          </a:prstGeom>
        </p:spPr>
      </p:pic>
      <p:pic>
        <p:nvPicPr>
          <p:cNvPr id="78" name="Graphic 77" descr="Document with solid fill">
            <a:extLst>
              <a:ext uri="{FF2B5EF4-FFF2-40B4-BE49-F238E27FC236}">
                <a16:creationId xmlns:a16="http://schemas.microsoft.com/office/drawing/2014/main" id="{1D0B2DFC-56FC-4484-B5D5-277F96AB3889}"/>
              </a:ext>
            </a:extLst>
          </p:cNvPr>
          <p:cNvPicPr>
            <a:picLocks noChangeAspect="1"/>
          </p:cNvPicPr>
          <p:nvPr/>
        </p:nvPicPr>
        <p:blipFill>
          <a:blip r:embed="rId50" cstate="print">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4882767" y="4049899"/>
            <a:ext cx="359712" cy="273419"/>
          </a:xfrm>
          <a:prstGeom prst="rect">
            <a:avLst/>
          </a:prstGeom>
        </p:spPr>
      </p:pic>
      <p:pic>
        <p:nvPicPr>
          <p:cNvPr id="80" name="Graphic 79" descr="Paw prints with solid fill">
            <a:extLst>
              <a:ext uri="{FF2B5EF4-FFF2-40B4-BE49-F238E27FC236}">
                <a16:creationId xmlns:a16="http://schemas.microsoft.com/office/drawing/2014/main" id="{A974AD92-F5C3-4ACE-9994-E4EC0E8D5F7A}"/>
              </a:ext>
            </a:extLst>
          </p:cNvPr>
          <p:cNvPicPr>
            <a:picLocks noChangeAspect="1"/>
          </p:cNvPicPr>
          <p:nvPr/>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4025083" y="4062496"/>
            <a:ext cx="428257" cy="325520"/>
          </a:xfrm>
          <a:prstGeom prst="rect">
            <a:avLst/>
          </a:prstGeom>
        </p:spPr>
      </p:pic>
      <p:pic>
        <p:nvPicPr>
          <p:cNvPr id="82" name="Graphic 81" descr="Text outline">
            <a:extLst>
              <a:ext uri="{FF2B5EF4-FFF2-40B4-BE49-F238E27FC236}">
                <a16:creationId xmlns:a16="http://schemas.microsoft.com/office/drawing/2014/main" id="{98D75300-B58C-45C6-90A4-3A816EA3DEF3}"/>
              </a:ext>
            </a:extLst>
          </p:cNvPr>
          <p:cNvPicPr>
            <a:picLocks noChangeAspect="1"/>
          </p:cNvPicPr>
          <p:nvPr/>
        </p:nvPicPr>
        <p:blipFill>
          <a:blip r:embed="rId54" cstate="print">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3271830" y="4027672"/>
            <a:ext cx="339359" cy="257948"/>
          </a:xfrm>
          <a:prstGeom prst="rect">
            <a:avLst/>
          </a:prstGeom>
        </p:spPr>
      </p:pic>
      <p:pic>
        <p:nvPicPr>
          <p:cNvPr id="84" name="Graphic 83" descr="Network diagram outline">
            <a:extLst>
              <a:ext uri="{FF2B5EF4-FFF2-40B4-BE49-F238E27FC236}">
                <a16:creationId xmlns:a16="http://schemas.microsoft.com/office/drawing/2014/main" id="{835558A5-424A-40A6-B451-F0DADB7F1B42}"/>
              </a:ext>
            </a:extLst>
          </p:cNvPr>
          <p:cNvPicPr>
            <a:picLocks noChangeAspect="1"/>
          </p:cNvPicPr>
          <p:nvPr/>
        </p:nvPicPr>
        <p:blipFill>
          <a:blip r:embed="rId56" cstate="print">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2466466" y="4057100"/>
            <a:ext cx="352190" cy="267702"/>
          </a:xfrm>
          <a:prstGeom prst="rect">
            <a:avLst/>
          </a:prstGeom>
        </p:spPr>
      </p:pic>
      <p:cxnSp>
        <p:nvCxnSpPr>
          <p:cNvPr id="86" name="Straight Connector 85">
            <a:extLst>
              <a:ext uri="{FF2B5EF4-FFF2-40B4-BE49-F238E27FC236}">
                <a16:creationId xmlns:a16="http://schemas.microsoft.com/office/drawing/2014/main" id="{6E2A2030-A2EF-4C6C-B4DE-37CB821429F8}"/>
              </a:ext>
            </a:extLst>
          </p:cNvPr>
          <p:cNvCxnSpPr/>
          <p:nvPr/>
        </p:nvCxnSpPr>
        <p:spPr>
          <a:xfrm>
            <a:off x="1030959" y="4021499"/>
            <a:ext cx="7056290"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 name="TextBox 7">
            <a:extLst>
              <a:ext uri="{FF2B5EF4-FFF2-40B4-BE49-F238E27FC236}">
                <a16:creationId xmlns:a16="http://schemas.microsoft.com/office/drawing/2014/main" id="{ABA9867F-426C-4D9D-926C-EADE43B0A203}"/>
              </a:ext>
            </a:extLst>
          </p:cNvPr>
          <p:cNvSpPr txBox="1"/>
          <p:nvPr/>
        </p:nvSpPr>
        <p:spPr>
          <a:xfrm>
            <a:off x="857251" y="3842591"/>
            <a:ext cx="7429500" cy="217304"/>
          </a:xfrm>
          <a:prstGeom prst="rect">
            <a:avLst/>
          </a:prstGeom>
          <a:solidFill>
            <a:srgbClr val="002060">
              <a:alpha val="56078"/>
            </a:srgbClr>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12" b="1" i="0" u="none" strike="noStrike" kern="1200" cap="none" spc="0" normalizeH="0" baseline="0" noProof="0" dirty="0">
                <a:ln>
                  <a:noFill/>
                </a:ln>
                <a:solidFill>
                  <a:prstClr val="white"/>
                </a:solidFill>
                <a:effectLst/>
                <a:uLnTx/>
                <a:uFillTx/>
                <a:latin typeface="Trebuchet MS"/>
                <a:ea typeface="+mn-ea"/>
                <a:cs typeface="+mn-cs"/>
              </a:rPr>
              <a:t>Common Platform Offerings</a:t>
            </a:r>
            <a:endParaRPr kumimoji="0" lang="en-IN" sz="812"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63" name="TextBox 62">
            <a:extLst>
              <a:ext uri="{FF2B5EF4-FFF2-40B4-BE49-F238E27FC236}">
                <a16:creationId xmlns:a16="http://schemas.microsoft.com/office/drawing/2014/main" id="{41CA3D2D-D2F5-40FB-88B8-1AAB2CBEA0D7}"/>
              </a:ext>
            </a:extLst>
          </p:cNvPr>
          <p:cNvSpPr txBox="1"/>
          <p:nvPr/>
        </p:nvSpPr>
        <p:spPr>
          <a:xfrm>
            <a:off x="3526477" y="852416"/>
            <a:ext cx="1905561" cy="29238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Trebuchet MS"/>
                <a:ea typeface="+mn-ea"/>
                <a:cs typeface="+mn-cs"/>
              </a:rPr>
              <a:t>Solution overview</a:t>
            </a:r>
            <a:endParaRPr kumimoji="0" lang="en-IN" sz="1300" b="1" i="0" u="none" strike="noStrike" kern="1200" cap="none" spc="0" normalizeH="0" baseline="0" noProof="0" dirty="0">
              <a:ln>
                <a:noFill/>
              </a:ln>
              <a:solidFill>
                <a:prstClr val="white"/>
              </a:solidFill>
              <a:effectLst/>
              <a:uLnTx/>
              <a:uFillTx/>
              <a:latin typeface="Trebuchet MS"/>
              <a:ea typeface="+mn-ea"/>
              <a:cs typeface="+mn-cs"/>
            </a:endParaRPr>
          </a:p>
        </p:txBody>
      </p:sp>
    </p:spTree>
    <p:extLst>
      <p:ext uri="{BB962C8B-B14F-4D97-AF65-F5344CB8AC3E}">
        <p14:creationId xmlns:p14="http://schemas.microsoft.com/office/powerpoint/2010/main" val="39213981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Oval 49">
            <a:extLst>
              <a:ext uri="{FF2B5EF4-FFF2-40B4-BE49-F238E27FC236}">
                <a16:creationId xmlns:a16="http://schemas.microsoft.com/office/drawing/2014/main" id="{79ED78B9-E8C2-434C-A518-4379F54E050F}"/>
              </a:ext>
            </a:extLst>
          </p:cNvPr>
          <p:cNvSpPr/>
          <p:nvPr/>
        </p:nvSpPr>
        <p:spPr>
          <a:xfrm>
            <a:off x="3416480" y="1503209"/>
            <a:ext cx="2304000" cy="2305111"/>
          </a:xfrm>
          <a:prstGeom prst="ellipse">
            <a:avLst/>
          </a:prstGeom>
          <a:solidFill>
            <a:schemeClr val="bg1"/>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52" name="Oval 51">
            <a:extLst>
              <a:ext uri="{FF2B5EF4-FFF2-40B4-BE49-F238E27FC236}">
                <a16:creationId xmlns:a16="http://schemas.microsoft.com/office/drawing/2014/main" id="{49E41777-5C64-43E9-BD3E-15F1513A5A81}"/>
              </a:ext>
            </a:extLst>
          </p:cNvPr>
          <p:cNvSpPr/>
          <p:nvPr/>
        </p:nvSpPr>
        <p:spPr>
          <a:xfrm>
            <a:off x="3565880" y="1653028"/>
            <a:ext cx="2005200" cy="2005472"/>
          </a:xfrm>
          <a:prstGeom prst="ellipse">
            <a:avLst/>
          </a:prstGeom>
          <a:solidFill>
            <a:schemeClr val="accent3">
              <a:lumMod val="20000"/>
              <a:lumOff val="80000"/>
            </a:schemeClr>
          </a:solidFill>
          <a:ln w="1270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TextBox 7">
            <a:extLst>
              <a:ext uri="{FF2B5EF4-FFF2-40B4-BE49-F238E27FC236}">
                <a16:creationId xmlns:a16="http://schemas.microsoft.com/office/drawing/2014/main" id="{B26A8E6B-1FBA-47F4-8A53-74856B78E994}"/>
              </a:ext>
            </a:extLst>
          </p:cNvPr>
          <p:cNvSpPr txBox="1"/>
          <p:nvPr/>
        </p:nvSpPr>
        <p:spPr>
          <a:xfrm>
            <a:off x="3670964" y="2084085"/>
            <a:ext cx="1841641" cy="338554"/>
          </a:xfrm>
          <a:prstGeom prst="rect">
            <a:avLst/>
          </a:prstGeom>
          <a:noFill/>
        </p:spPr>
        <p:txBody>
          <a:bodyPr wrap="square" rtlCol="0">
            <a:spAutoFit/>
          </a:bodyPr>
          <a:lstStyle/>
          <a:p>
            <a:pPr marL="0" marR="0" lvl="0" indent="0" algn="ctr" defTabSz="91421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Trebuchet MS"/>
                <a:ea typeface="+mn-ea"/>
                <a:cs typeface="+mn-cs"/>
              </a:rPr>
              <a:t>Digital Learning </a:t>
            </a:r>
          </a:p>
        </p:txBody>
      </p:sp>
      <p:grpSp>
        <p:nvGrpSpPr>
          <p:cNvPr id="19" name="Group 18">
            <a:extLst>
              <a:ext uri="{FF2B5EF4-FFF2-40B4-BE49-F238E27FC236}">
                <a16:creationId xmlns:a16="http://schemas.microsoft.com/office/drawing/2014/main" id="{0FF807C1-81B0-0DED-066D-EC0DA4B71626}"/>
              </a:ext>
            </a:extLst>
          </p:cNvPr>
          <p:cNvGrpSpPr/>
          <p:nvPr/>
        </p:nvGrpSpPr>
        <p:grpSpPr>
          <a:xfrm>
            <a:off x="3348835" y="1821379"/>
            <a:ext cx="483336" cy="1786506"/>
            <a:chOff x="3348835" y="1679593"/>
            <a:chExt cx="483336" cy="1786506"/>
          </a:xfrm>
        </p:grpSpPr>
        <p:sp>
          <p:nvSpPr>
            <p:cNvPr id="61" name="Oval 60">
              <a:extLst>
                <a:ext uri="{FF2B5EF4-FFF2-40B4-BE49-F238E27FC236}">
                  <a16:creationId xmlns:a16="http://schemas.microsoft.com/office/drawing/2014/main" id="{C718E132-BC27-4546-97F3-7A50DFCB11FE}"/>
                </a:ext>
              </a:extLst>
            </p:cNvPr>
            <p:cNvSpPr/>
            <p:nvPr/>
          </p:nvSpPr>
          <p:spPr>
            <a:xfrm>
              <a:off x="3582257" y="1679593"/>
              <a:ext cx="129600" cy="127625"/>
            </a:xfrm>
            <a:prstGeom prst="ellipse">
              <a:avLst/>
            </a:prstGeom>
            <a:solidFill>
              <a:srgbClr val="BED730"/>
            </a:solidFill>
            <a:ln w="63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63" name="Oval 62">
              <a:extLst>
                <a:ext uri="{FF2B5EF4-FFF2-40B4-BE49-F238E27FC236}">
                  <a16:creationId xmlns:a16="http://schemas.microsoft.com/office/drawing/2014/main" id="{D73AAB49-D09F-4EF6-8CD6-6AC94179E054}"/>
                </a:ext>
              </a:extLst>
            </p:cNvPr>
            <p:cNvSpPr/>
            <p:nvPr/>
          </p:nvSpPr>
          <p:spPr>
            <a:xfrm>
              <a:off x="3348835" y="2232553"/>
              <a:ext cx="129600" cy="127625"/>
            </a:xfrm>
            <a:prstGeom prst="ellipse">
              <a:avLst/>
            </a:prstGeom>
            <a:solidFill>
              <a:srgbClr val="BED730"/>
            </a:solidFill>
            <a:ln w="63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65" name="Oval 64">
              <a:extLst>
                <a:ext uri="{FF2B5EF4-FFF2-40B4-BE49-F238E27FC236}">
                  <a16:creationId xmlns:a16="http://schemas.microsoft.com/office/drawing/2014/main" id="{3198CCFA-0023-4211-8C25-7541CA3C673B}"/>
                </a:ext>
              </a:extLst>
            </p:cNvPr>
            <p:cNvSpPr/>
            <p:nvPr/>
          </p:nvSpPr>
          <p:spPr>
            <a:xfrm>
              <a:off x="3378411" y="2785513"/>
              <a:ext cx="129600" cy="127625"/>
            </a:xfrm>
            <a:prstGeom prst="ellipse">
              <a:avLst/>
            </a:prstGeom>
            <a:solidFill>
              <a:srgbClr val="BED730"/>
            </a:solidFill>
            <a:ln w="63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66" name="Oval 65">
              <a:extLst>
                <a:ext uri="{FF2B5EF4-FFF2-40B4-BE49-F238E27FC236}">
                  <a16:creationId xmlns:a16="http://schemas.microsoft.com/office/drawing/2014/main" id="{EDCD5331-244A-41F9-960E-5DCBE8787BF8}"/>
                </a:ext>
              </a:extLst>
            </p:cNvPr>
            <p:cNvSpPr/>
            <p:nvPr/>
          </p:nvSpPr>
          <p:spPr>
            <a:xfrm>
              <a:off x="3702571" y="3338474"/>
              <a:ext cx="129600" cy="127625"/>
            </a:xfrm>
            <a:prstGeom prst="ellipse">
              <a:avLst/>
            </a:prstGeom>
            <a:solidFill>
              <a:srgbClr val="BED730"/>
            </a:solidFill>
            <a:ln w="63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grpSp>
      <p:sp>
        <p:nvSpPr>
          <p:cNvPr id="82" name="TextBox 81">
            <a:extLst>
              <a:ext uri="{FF2B5EF4-FFF2-40B4-BE49-F238E27FC236}">
                <a16:creationId xmlns:a16="http://schemas.microsoft.com/office/drawing/2014/main" id="{6A884304-86C9-4D4D-9F39-875AF9940BD9}"/>
              </a:ext>
            </a:extLst>
          </p:cNvPr>
          <p:cNvSpPr txBox="1"/>
          <p:nvPr/>
        </p:nvSpPr>
        <p:spPr>
          <a:xfrm>
            <a:off x="5543444" y="1758454"/>
            <a:ext cx="2931169" cy="246221"/>
          </a:xfrm>
          <a:prstGeom prst="rect">
            <a:avLst/>
          </a:prstGeom>
          <a:noFill/>
        </p:spPr>
        <p:txBody>
          <a:bodyPr wrap="square" lIns="91440" tIns="45720" rIns="91440" bIns="45720" rtlCol="0" anchor="t">
            <a:spAutoFit/>
          </a:bodyPr>
          <a:lstStyle/>
          <a:p>
            <a:pPr marL="0" marR="0" lvl="0" indent="0" algn="l" defTabSz="914241"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85000"/>
                  </a:prstClr>
                </a:solidFill>
                <a:effectLst/>
                <a:uLnTx/>
                <a:uFillTx/>
                <a:latin typeface="Trebuchet MS"/>
                <a:ea typeface="+mn-ea"/>
                <a:cs typeface="+mn-cs"/>
              </a:rPr>
              <a:t>Interactive 3D simulations</a:t>
            </a:r>
          </a:p>
        </p:txBody>
      </p:sp>
      <p:sp>
        <p:nvSpPr>
          <p:cNvPr id="89" name="TextBox 88">
            <a:extLst>
              <a:ext uri="{FF2B5EF4-FFF2-40B4-BE49-F238E27FC236}">
                <a16:creationId xmlns:a16="http://schemas.microsoft.com/office/drawing/2014/main" id="{025312D7-511A-4D47-AD08-9CE7A8DAEA9F}"/>
              </a:ext>
            </a:extLst>
          </p:cNvPr>
          <p:cNvSpPr txBox="1"/>
          <p:nvPr/>
        </p:nvSpPr>
        <p:spPr>
          <a:xfrm>
            <a:off x="1859137" y="1685711"/>
            <a:ext cx="1717530" cy="400110"/>
          </a:xfrm>
          <a:prstGeom prst="rect">
            <a:avLst/>
          </a:prstGeom>
          <a:noFill/>
        </p:spPr>
        <p:txBody>
          <a:bodyPr wrap="square" rtlCol="0">
            <a:spAutoFit/>
          </a:bodyPr>
          <a:lstStyle/>
          <a:p>
            <a:pPr marL="0" marR="0" lvl="0" indent="0" algn="r" defTabSz="914241"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85000"/>
                  </a:prstClr>
                </a:solidFill>
                <a:effectLst/>
                <a:uLnTx/>
                <a:uFillTx/>
                <a:latin typeface="Trebuchet MS"/>
                <a:ea typeface="+mn-ea"/>
                <a:cs typeface="+mn-cs"/>
              </a:rPr>
              <a:t>Learning Platforms and </a:t>
            </a:r>
            <a:r>
              <a:rPr kumimoji="0" lang="en-IN" sz="1000" b="0" i="0" u="none" strike="noStrike" kern="1200" cap="none" spc="0" normalizeH="0" baseline="0" noProof="0">
                <a:ln>
                  <a:noFill/>
                </a:ln>
                <a:solidFill>
                  <a:prstClr val="white">
                    <a:lumMod val="85000"/>
                  </a:prstClr>
                </a:solidFill>
                <a:effectLst/>
                <a:uLnTx/>
                <a:uFillTx/>
                <a:latin typeface="Trebuchet MS"/>
                <a:ea typeface="+mn-ea"/>
                <a:cs typeface="+mn-cs"/>
              </a:rPr>
              <a:t>Implementation Services   </a:t>
            </a:r>
            <a:endParaRPr kumimoji="0" lang="en-US" sz="1000" b="0" i="0" u="none" strike="noStrike" kern="1200" cap="none" spc="0" normalizeH="0" baseline="0" noProof="0">
              <a:ln>
                <a:noFill/>
              </a:ln>
              <a:solidFill>
                <a:prstClr val="white">
                  <a:lumMod val="85000"/>
                </a:prstClr>
              </a:solidFill>
              <a:effectLst/>
              <a:uLnTx/>
              <a:uFillTx/>
              <a:latin typeface="Trebuchet MS"/>
              <a:ea typeface="+mn-ea"/>
              <a:cs typeface="+mn-cs"/>
            </a:endParaRPr>
          </a:p>
        </p:txBody>
      </p:sp>
      <p:sp>
        <p:nvSpPr>
          <p:cNvPr id="91" name="TextBox 90">
            <a:extLst>
              <a:ext uri="{FF2B5EF4-FFF2-40B4-BE49-F238E27FC236}">
                <a16:creationId xmlns:a16="http://schemas.microsoft.com/office/drawing/2014/main" id="{F121A6D7-B057-4974-B49C-DE2B02AD207A}"/>
              </a:ext>
            </a:extLst>
          </p:cNvPr>
          <p:cNvSpPr txBox="1"/>
          <p:nvPr/>
        </p:nvSpPr>
        <p:spPr>
          <a:xfrm>
            <a:off x="753710" y="2173254"/>
            <a:ext cx="2582695" cy="246221"/>
          </a:xfrm>
          <a:prstGeom prst="rect">
            <a:avLst/>
          </a:prstGeom>
          <a:noFill/>
        </p:spPr>
        <p:txBody>
          <a:bodyPr wrap="square" rtlCol="0">
            <a:spAutoFit/>
          </a:bodyPr>
          <a:lstStyle/>
          <a:p>
            <a:pPr marL="0" marR="0" lvl="1" indent="0" algn="r" defTabSz="914241"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prstClr val="white">
                    <a:lumMod val="85000"/>
                  </a:prstClr>
                </a:solidFill>
                <a:effectLst/>
                <a:uLnTx/>
                <a:uFillTx/>
                <a:latin typeface="Trebuchet MS"/>
                <a:ea typeface="+mn-ea"/>
                <a:cs typeface="+mn-cs"/>
              </a:rPr>
              <a:t>Legacy Content Transformation</a:t>
            </a:r>
          </a:p>
        </p:txBody>
      </p:sp>
      <p:sp>
        <p:nvSpPr>
          <p:cNvPr id="92" name="TextBox 91">
            <a:extLst>
              <a:ext uri="{FF2B5EF4-FFF2-40B4-BE49-F238E27FC236}">
                <a16:creationId xmlns:a16="http://schemas.microsoft.com/office/drawing/2014/main" id="{B1AA668C-DD26-4BA4-853A-4AA2830E37E0}"/>
              </a:ext>
            </a:extLst>
          </p:cNvPr>
          <p:cNvSpPr txBox="1"/>
          <p:nvPr/>
        </p:nvSpPr>
        <p:spPr>
          <a:xfrm>
            <a:off x="976632" y="2883266"/>
            <a:ext cx="2401780" cy="246221"/>
          </a:xfrm>
          <a:prstGeom prst="rect">
            <a:avLst/>
          </a:prstGeom>
          <a:noFill/>
        </p:spPr>
        <p:txBody>
          <a:bodyPr wrap="square" rtlCol="0">
            <a:spAutoFit/>
          </a:bodyPr>
          <a:lstStyle/>
          <a:p>
            <a:pPr marL="0" marR="0" lvl="1" indent="0" algn="r" defTabSz="914241"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85000"/>
                  </a:prstClr>
                </a:solidFill>
                <a:effectLst/>
                <a:uLnTx/>
                <a:uFillTx/>
                <a:latin typeface="Trebuchet MS"/>
                <a:ea typeface="+mn-ea"/>
                <a:cs typeface="+mn-cs"/>
              </a:rPr>
              <a:t>Consulting &amp; Advisory Services</a:t>
            </a:r>
          </a:p>
        </p:txBody>
      </p:sp>
      <p:sp>
        <p:nvSpPr>
          <p:cNvPr id="93" name="TextBox 92">
            <a:extLst>
              <a:ext uri="{FF2B5EF4-FFF2-40B4-BE49-F238E27FC236}">
                <a16:creationId xmlns:a16="http://schemas.microsoft.com/office/drawing/2014/main" id="{36109DC3-EB6C-444D-9149-4AD15BA35569}"/>
              </a:ext>
            </a:extLst>
          </p:cNvPr>
          <p:cNvSpPr txBox="1"/>
          <p:nvPr/>
        </p:nvSpPr>
        <p:spPr>
          <a:xfrm>
            <a:off x="1379885" y="3449232"/>
            <a:ext cx="2331972" cy="246221"/>
          </a:xfrm>
          <a:prstGeom prst="rect">
            <a:avLst/>
          </a:prstGeom>
          <a:noFill/>
        </p:spPr>
        <p:txBody>
          <a:bodyPr wrap="square" rtlCol="0">
            <a:spAutoFit/>
          </a:bodyPr>
          <a:lstStyle/>
          <a:p>
            <a:pPr marL="0" marR="0" lvl="1" indent="0" algn="r" defTabSz="914241"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85000"/>
                  </a:prstClr>
                </a:solidFill>
                <a:effectLst/>
                <a:uLnTx/>
                <a:uFillTx/>
                <a:latin typeface="Trebuchet MS"/>
                <a:ea typeface="+mn-ea"/>
                <a:cs typeface="+mn-cs"/>
              </a:rPr>
              <a:t>Globalization Services</a:t>
            </a:r>
          </a:p>
        </p:txBody>
      </p:sp>
      <p:sp>
        <p:nvSpPr>
          <p:cNvPr id="78" name="Flowchart: Off-page Connector 77">
            <a:extLst>
              <a:ext uri="{FF2B5EF4-FFF2-40B4-BE49-F238E27FC236}">
                <a16:creationId xmlns:a16="http://schemas.microsoft.com/office/drawing/2014/main" id="{82613331-0D3E-4E3F-89AD-854E79F91F61}"/>
              </a:ext>
            </a:extLst>
          </p:cNvPr>
          <p:cNvSpPr/>
          <p:nvPr/>
        </p:nvSpPr>
        <p:spPr>
          <a:xfrm>
            <a:off x="326173" y="1450826"/>
            <a:ext cx="1260000" cy="559020"/>
          </a:xfrm>
          <a:prstGeom prst="flowChartOffpageConnector">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 name="TextBox 3">
            <a:extLst>
              <a:ext uri="{FF2B5EF4-FFF2-40B4-BE49-F238E27FC236}">
                <a16:creationId xmlns:a16="http://schemas.microsoft.com/office/drawing/2014/main" id="{9C631548-D98D-4A4D-A81A-A5E7933BE6DE}"/>
              </a:ext>
            </a:extLst>
          </p:cNvPr>
          <p:cNvSpPr txBox="1"/>
          <p:nvPr/>
        </p:nvSpPr>
        <p:spPr>
          <a:xfrm>
            <a:off x="317198" y="1514893"/>
            <a:ext cx="1274634" cy="430887"/>
          </a:xfrm>
          <a:prstGeom prst="rect">
            <a:avLst/>
          </a:prstGeom>
          <a:noFill/>
        </p:spPr>
        <p:txBody>
          <a:bodyPr wrap="square" rtlCol="0">
            <a:spAutoFit/>
          </a:bodyP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Trebuchet MS"/>
                <a:ea typeface="+mn-ea"/>
                <a:cs typeface="+mn-cs"/>
              </a:rPr>
              <a:t>LMS &amp; Custom Content</a:t>
            </a:r>
          </a:p>
        </p:txBody>
      </p:sp>
      <p:sp>
        <p:nvSpPr>
          <p:cNvPr id="97" name="Flowchart: Off-page Connector 96">
            <a:extLst>
              <a:ext uri="{FF2B5EF4-FFF2-40B4-BE49-F238E27FC236}">
                <a16:creationId xmlns:a16="http://schemas.microsoft.com/office/drawing/2014/main" id="{EC29598A-60DB-4955-A0BF-C6AF8A6C4721}"/>
              </a:ext>
            </a:extLst>
          </p:cNvPr>
          <p:cNvSpPr/>
          <p:nvPr/>
        </p:nvSpPr>
        <p:spPr>
          <a:xfrm>
            <a:off x="7554103" y="1450826"/>
            <a:ext cx="1260000" cy="559020"/>
          </a:xfrm>
          <a:prstGeom prst="flowChartOffpageConnector">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98" name="TextBox 97">
            <a:extLst>
              <a:ext uri="{FF2B5EF4-FFF2-40B4-BE49-F238E27FC236}">
                <a16:creationId xmlns:a16="http://schemas.microsoft.com/office/drawing/2014/main" id="{88D26203-BF92-4EFA-A66F-06C5FA62EC55}"/>
              </a:ext>
            </a:extLst>
          </p:cNvPr>
          <p:cNvSpPr txBox="1"/>
          <p:nvPr/>
        </p:nvSpPr>
        <p:spPr>
          <a:xfrm>
            <a:off x="7545129" y="1514893"/>
            <a:ext cx="1272698" cy="430887"/>
          </a:xfrm>
          <a:prstGeom prst="rect">
            <a:avLst/>
          </a:prstGeom>
          <a:noFill/>
        </p:spPr>
        <p:txBody>
          <a:bodyPr wrap="square" rtlCol="0">
            <a:spAutoFit/>
          </a:bodyP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Trebuchet MS"/>
                <a:ea typeface="+mn-ea"/>
                <a:cs typeface="+mn-cs"/>
              </a:rPr>
              <a:t>New Age Digital Solutions</a:t>
            </a:r>
          </a:p>
        </p:txBody>
      </p:sp>
      <p:pic>
        <p:nvPicPr>
          <p:cNvPr id="10" name="Graphic 9" descr="Circles with arrows with solid fill">
            <a:extLst>
              <a:ext uri="{FF2B5EF4-FFF2-40B4-BE49-F238E27FC236}">
                <a16:creationId xmlns:a16="http://schemas.microsoft.com/office/drawing/2014/main" id="{4AB8F0C4-F2DD-46DE-B387-22AF7F4C66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99976" y="2403467"/>
            <a:ext cx="970672" cy="970672"/>
          </a:xfrm>
          <a:prstGeom prst="rect">
            <a:avLst/>
          </a:prstGeom>
        </p:spPr>
      </p:pic>
      <p:sp>
        <p:nvSpPr>
          <p:cNvPr id="7" name="Title 1">
            <a:extLst>
              <a:ext uri="{FF2B5EF4-FFF2-40B4-BE49-F238E27FC236}">
                <a16:creationId xmlns:a16="http://schemas.microsoft.com/office/drawing/2014/main" id="{3CA7A926-0A61-4A23-A236-6AFA0ABF5BDC}"/>
              </a:ext>
            </a:extLst>
          </p:cNvPr>
          <p:cNvSpPr>
            <a:spLocks noGrp="1"/>
          </p:cNvSpPr>
          <p:nvPr>
            <p:ph type="title"/>
          </p:nvPr>
        </p:nvSpPr>
        <p:spPr>
          <a:xfrm>
            <a:off x="324000" y="234109"/>
            <a:ext cx="8496150" cy="400148"/>
          </a:xfrm>
        </p:spPr>
        <p:txBody>
          <a:bodyPr vert="horz" wrap="square" lIns="0" tIns="45715" rIns="91428" bIns="45715" rtlCol="0" anchor="ctr">
            <a:spAutoFit/>
          </a:bodyPr>
          <a:lstStyle/>
          <a:p>
            <a:r>
              <a:rPr lang="fr-FR"/>
              <a:t>Digital augmentation - </a:t>
            </a:r>
            <a:r>
              <a:rPr lang="fr-FR" err="1"/>
              <a:t>ar</a:t>
            </a:r>
            <a:r>
              <a:rPr lang="fr-FR"/>
              <a:t>/</a:t>
            </a:r>
            <a:r>
              <a:rPr lang="fr-FR" err="1"/>
              <a:t>vr</a:t>
            </a:r>
            <a:r>
              <a:rPr lang="fr-FR"/>
              <a:t>/MR services</a:t>
            </a:r>
          </a:p>
        </p:txBody>
      </p:sp>
      <p:sp>
        <p:nvSpPr>
          <p:cNvPr id="18" name="TextBox 17">
            <a:extLst>
              <a:ext uri="{FF2B5EF4-FFF2-40B4-BE49-F238E27FC236}">
                <a16:creationId xmlns:a16="http://schemas.microsoft.com/office/drawing/2014/main" id="{BEFB3727-6202-1024-04FA-FEF9F492EA5C}"/>
              </a:ext>
            </a:extLst>
          </p:cNvPr>
          <p:cNvSpPr txBox="1"/>
          <p:nvPr/>
        </p:nvSpPr>
        <p:spPr>
          <a:xfrm>
            <a:off x="3670964" y="2715847"/>
            <a:ext cx="1841641" cy="307777"/>
          </a:xfrm>
          <a:prstGeom prst="rect">
            <a:avLst/>
          </a:prstGeom>
          <a:noFill/>
        </p:spPr>
        <p:txBody>
          <a:bodyPr wrap="square" rtlCol="0">
            <a:spAutoFit/>
          </a:bodyP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rebuchet MS"/>
                <a:ea typeface="+mn-ea"/>
                <a:cs typeface="+mn-cs"/>
              </a:rPr>
              <a:t>360</a:t>
            </a:r>
          </a:p>
        </p:txBody>
      </p:sp>
      <p:sp>
        <p:nvSpPr>
          <p:cNvPr id="21" name="Oval 20">
            <a:extLst>
              <a:ext uri="{FF2B5EF4-FFF2-40B4-BE49-F238E27FC236}">
                <a16:creationId xmlns:a16="http://schemas.microsoft.com/office/drawing/2014/main" id="{2A115026-745A-4BCB-5CAB-9F78BC77A757}"/>
              </a:ext>
            </a:extLst>
          </p:cNvPr>
          <p:cNvSpPr/>
          <p:nvPr/>
        </p:nvSpPr>
        <p:spPr>
          <a:xfrm flipH="1">
            <a:off x="5413843" y="1821380"/>
            <a:ext cx="129600" cy="127625"/>
          </a:xfrm>
          <a:prstGeom prst="ellipse">
            <a:avLst/>
          </a:prstGeom>
          <a:solidFill>
            <a:schemeClr val="accent5"/>
          </a:solidFill>
          <a:ln w="63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2" name="Oval 21">
            <a:extLst>
              <a:ext uri="{FF2B5EF4-FFF2-40B4-BE49-F238E27FC236}">
                <a16:creationId xmlns:a16="http://schemas.microsoft.com/office/drawing/2014/main" id="{5BB59D8E-1575-CA00-42CE-6F8F3484480F}"/>
              </a:ext>
            </a:extLst>
          </p:cNvPr>
          <p:cNvSpPr/>
          <p:nvPr/>
        </p:nvSpPr>
        <p:spPr>
          <a:xfrm flipH="1">
            <a:off x="5647265" y="2374340"/>
            <a:ext cx="129600" cy="127625"/>
          </a:xfrm>
          <a:prstGeom prst="ellipse">
            <a:avLst/>
          </a:prstGeom>
          <a:solidFill>
            <a:schemeClr val="accent5"/>
          </a:solidFill>
          <a:ln w="63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3" name="Oval 22">
            <a:extLst>
              <a:ext uri="{FF2B5EF4-FFF2-40B4-BE49-F238E27FC236}">
                <a16:creationId xmlns:a16="http://schemas.microsoft.com/office/drawing/2014/main" id="{35F30395-C504-2D64-711C-E8C9055F6B4D}"/>
              </a:ext>
            </a:extLst>
          </p:cNvPr>
          <p:cNvSpPr/>
          <p:nvPr/>
        </p:nvSpPr>
        <p:spPr>
          <a:xfrm flipH="1">
            <a:off x="5617689" y="2927300"/>
            <a:ext cx="129600" cy="127625"/>
          </a:xfrm>
          <a:prstGeom prst="ellipse">
            <a:avLst/>
          </a:prstGeom>
          <a:solidFill>
            <a:schemeClr val="accent5"/>
          </a:solidFill>
          <a:ln w="63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4" name="Oval 23">
            <a:extLst>
              <a:ext uri="{FF2B5EF4-FFF2-40B4-BE49-F238E27FC236}">
                <a16:creationId xmlns:a16="http://schemas.microsoft.com/office/drawing/2014/main" id="{C6E331F3-F79D-0DB2-3516-E3BFD774A230}"/>
              </a:ext>
            </a:extLst>
          </p:cNvPr>
          <p:cNvSpPr/>
          <p:nvPr/>
        </p:nvSpPr>
        <p:spPr>
          <a:xfrm flipH="1">
            <a:off x="5293529" y="3480261"/>
            <a:ext cx="129600" cy="127625"/>
          </a:xfrm>
          <a:prstGeom prst="ellipse">
            <a:avLst/>
          </a:prstGeom>
          <a:solidFill>
            <a:schemeClr val="accent5"/>
          </a:solidFill>
          <a:ln w="63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5" name="TextBox 24">
            <a:extLst>
              <a:ext uri="{FF2B5EF4-FFF2-40B4-BE49-F238E27FC236}">
                <a16:creationId xmlns:a16="http://schemas.microsoft.com/office/drawing/2014/main" id="{F27DEFD4-FC05-8404-67FD-854D3ED894A9}"/>
              </a:ext>
            </a:extLst>
          </p:cNvPr>
          <p:cNvSpPr txBox="1"/>
          <p:nvPr/>
        </p:nvSpPr>
        <p:spPr>
          <a:xfrm>
            <a:off x="5788126" y="2305491"/>
            <a:ext cx="2686487" cy="246221"/>
          </a:xfrm>
          <a:prstGeom prst="rect">
            <a:avLst/>
          </a:prstGeom>
          <a:noFill/>
        </p:spPr>
        <p:txBody>
          <a:bodyPr wrap="square" lIns="91440" tIns="45720" rIns="91440" bIns="45720" rtlCol="0" anchor="t">
            <a:spAutoFit/>
          </a:bodyPr>
          <a:lstStyle/>
          <a:p>
            <a:pPr marL="0" marR="0" lvl="1" indent="0" algn="l" defTabSz="914241"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85000"/>
                  </a:prstClr>
                </a:solidFill>
                <a:effectLst/>
                <a:uLnTx/>
                <a:uFillTx/>
                <a:latin typeface="Trebuchet MS"/>
                <a:ea typeface="+mn-ea"/>
                <a:cs typeface="+mn-cs"/>
              </a:rPr>
              <a:t>Virtual Reality (VR) solutions </a:t>
            </a:r>
          </a:p>
        </p:txBody>
      </p:sp>
      <p:sp>
        <p:nvSpPr>
          <p:cNvPr id="26" name="TextBox 25">
            <a:extLst>
              <a:ext uri="{FF2B5EF4-FFF2-40B4-BE49-F238E27FC236}">
                <a16:creationId xmlns:a16="http://schemas.microsoft.com/office/drawing/2014/main" id="{C7BFE370-1C72-A261-BBD7-B3BA5E0DC479}"/>
              </a:ext>
            </a:extLst>
          </p:cNvPr>
          <p:cNvSpPr txBox="1"/>
          <p:nvPr/>
        </p:nvSpPr>
        <p:spPr>
          <a:xfrm>
            <a:off x="5747290" y="2874110"/>
            <a:ext cx="2727323" cy="246221"/>
          </a:xfrm>
          <a:prstGeom prst="rect">
            <a:avLst/>
          </a:prstGeom>
          <a:noFill/>
        </p:spPr>
        <p:txBody>
          <a:bodyPr wrap="square" lIns="91440" tIns="45720" rIns="91440" bIns="45720" rtlCol="0" anchor="t">
            <a:spAutoFit/>
          </a:bodyPr>
          <a:lstStyle/>
          <a:p>
            <a:pPr marL="0" marR="0" lvl="1" indent="0" algn="l" defTabSz="914241"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85000"/>
                  </a:prstClr>
                </a:solidFill>
                <a:effectLst/>
                <a:uLnTx/>
                <a:uFillTx/>
                <a:latin typeface="Trebuchet MS"/>
                <a:ea typeface="+mn-ea"/>
                <a:cs typeface="+mn-cs"/>
              </a:rPr>
              <a:t>Augmented Reality (AR) Solutions</a:t>
            </a:r>
          </a:p>
        </p:txBody>
      </p:sp>
      <p:sp>
        <p:nvSpPr>
          <p:cNvPr id="27" name="TextBox 26">
            <a:extLst>
              <a:ext uri="{FF2B5EF4-FFF2-40B4-BE49-F238E27FC236}">
                <a16:creationId xmlns:a16="http://schemas.microsoft.com/office/drawing/2014/main" id="{1939DD8D-284A-A099-4337-6657872BBDC8}"/>
              </a:ext>
            </a:extLst>
          </p:cNvPr>
          <p:cNvSpPr txBox="1"/>
          <p:nvPr/>
        </p:nvSpPr>
        <p:spPr>
          <a:xfrm>
            <a:off x="5423129" y="3428355"/>
            <a:ext cx="3051483" cy="246221"/>
          </a:xfrm>
          <a:prstGeom prst="rect">
            <a:avLst/>
          </a:prstGeom>
          <a:noFill/>
        </p:spPr>
        <p:txBody>
          <a:bodyPr wrap="square" lIns="91440" tIns="45720" rIns="91440" bIns="45720" rtlCol="0" anchor="t">
            <a:spAutoFit/>
          </a:bodyPr>
          <a:lstStyle/>
          <a:p>
            <a:pPr marL="0" marR="0" lvl="1" indent="0" algn="l" defTabSz="914241"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85000"/>
                  </a:prstClr>
                </a:solidFill>
                <a:effectLst/>
                <a:uLnTx/>
                <a:uFillTx/>
                <a:latin typeface="Trebuchet MS"/>
                <a:ea typeface="+mn-ea"/>
                <a:cs typeface="+mn-cs"/>
              </a:rPr>
              <a:t>MR/AR/AI </a:t>
            </a:r>
          </a:p>
        </p:txBody>
      </p:sp>
      <p:sp>
        <p:nvSpPr>
          <p:cNvPr id="5" name="TextBox 4">
            <a:extLst>
              <a:ext uri="{FF2B5EF4-FFF2-40B4-BE49-F238E27FC236}">
                <a16:creationId xmlns:a16="http://schemas.microsoft.com/office/drawing/2014/main" id="{61FE0A4B-02BB-999B-5577-0698786BA72F}"/>
              </a:ext>
            </a:extLst>
          </p:cNvPr>
          <p:cNvSpPr txBox="1"/>
          <p:nvPr/>
        </p:nvSpPr>
        <p:spPr>
          <a:xfrm>
            <a:off x="323850" y="798492"/>
            <a:ext cx="8496300" cy="400110"/>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prstClr val="white"/>
                </a:solidFill>
                <a:effectLst/>
                <a:uLnTx/>
                <a:uFillTx/>
                <a:latin typeface="TheSansOffice" panose="020B0503040302060204" pitchFamily="34" charset="0"/>
                <a:ea typeface="+mn-ea"/>
                <a:cs typeface="+mn-cs"/>
              </a:rPr>
              <a:t>Sify</a:t>
            </a:r>
            <a:r>
              <a:rPr kumimoji="0" lang="en-US" sz="1000" b="0" i="0" u="none" strike="noStrike" kern="1200" cap="none" spc="0" normalizeH="0" baseline="0" noProof="0">
                <a:ln>
                  <a:noFill/>
                </a:ln>
                <a:solidFill>
                  <a:prstClr val="white"/>
                </a:solidFill>
                <a:effectLst/>
                <a:uLnTx/>
                <a:uFillTx/>
                <a:latin typeface="TheSansOffice" panose="020B0503040302060204" pitchFamily="34" charset="0"/>
                <a:ea typeface="+mn-ea"/>
                <a:cs typeface="+mn-cs"/>
              </a:rPr>
              <a:t> Digital Learning solutions help organizations empower their employees to </a:t>
            </a:r>
            <a:r>
              <a:rPr kumimoji="0" lang="en-US" sz="1000" b="1" i="0" u="none" strike="noStrike" kern="1200" cap="none" spc="0" normalizeH="0" baseline="0" noProof="0">
                <a:ln>
                  <a:noFill/>
                </a:ln>
                <a:solidFill>
                  <a:prstClr val="white"/>
                </a:solidFill>
                <a:effectLst/>
                <a:uLnTx/>
                <a:uFillTx/>
                <a:latin typeface="TheSansOffice" panose="020B0503040302060204" pitchFamily="34" charset="0"/>
                <a:ea typeface="+mn-ea"/>
                <a:cs typeface="+mn-cs"/>
              </a:rPr>
              <a:t>acquire critical knowledge and new skill sets</a:t>
            </a:r>
            <a:r>
              <a:rPr kumimoji="0" lang="en-US" sz="1000" b="0" i="0" u="none" strike="noStrike" kern="1200" cap="none" spc="0" normalizeH="0" baseline="0" noProof="0">
                <a:ln>
                  <a:noFill/>
                </a:ln>
                <a:solidFill>
                  <a:prstClr val="white"/>
                </a:solidFill>
                <a:effectLst/>
                <a:uLnTx/>
                <a:uFillTx/>
                <a:latin typeface="TheSansOffice" panose="020B0503040302060204" pitchFamily="34" charset="0"/>
                <a:ea typeface="+mn-ea"/>
                <a:cs typeface="+mn-cs"/>
              </a:rPr>
              <a:t>, extend their existing skills, and build core competencies to meet the operational requirements of the digital savvy work environment.</a:t>
            </a:r>
            <a:endParaRPr kumimoji="0" lang="en-IN" sz="1000" b="0" i="0" u="none" strike="noStrike" kern="1200" cap="none" spc="0" normalizeH="0" baseline="0" noProof="0">
              <a:ln>
                <a:noFill/>
              </a:ln>
              <a:solidFill>
                <a:prstClr val="white"/>
              </a:solidFill>
              <a:effectLst/>
              <a:uLnTx/>
              <a:uFillTx/>
              <a:latin typeface="TheSansOffice" panose="020B0503040302060204" pitchFamily="34" charset="0"/>
              <a:ea typeface="+mn-ea"/>
              <a:cs typeface="+mn-cs"/>
            </a:endParaRPr>
          </a:p>
        </p:txBody>
      </p:sp>
      <p:sp>
        <p:nvSpPr>
          <p:cNvPr id="2" name="Speech Bubble: Rectangle 14">
            <a:extLst>
              <a:ext uri="{FF2B5EF4-FFF2-40B4-BE49-F238E27FC236}">
                <a16:creationId xmlns:a16="http://schemas.microsoft.com/office/drawing/2014/main" id="{4D6F2100-C5E2-CA3C-2ADF-1CB4A90407E8}"/>
              </a:ext>
            </a:extLst>
          </p:cNvPr>
          <p:cNvSpPr/>
          <p:nvPr/>
        </p:nvSpPr>
        <p:spPr>
          <a:xfrm>
            <a:off x="324005" y="4146629"/>
            <a:ext cx="1439631" cy="582027"/>
          </a:xfrm>
          <a:prstGeom prst="wedgeRectCallout">
            <a:avLst>
              <a:gd name="adj1" fmla="val 21266"/>
              <a:gd name="adj2" fmla="val -77078"/>
            </a:avLst>
          </a:prstGeom>
          <a:solidFill>
            <a:srgbClr val="BED730"/>
          </a:solidFill>
          <a:ln w="63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3" name="TextBox 2">
            <a:extLst>
              <a:ext uri="{FF2B5EF4-FFF2-40B4-BE49-F238E27FC236}">
                <a16:creationId xmlns:a16="http://schemas.microsoft.com/office/drawing/2014/main" id="{46A2170E-ECD3-C475-35C8-7A4636CE1F54}"/>
              </a:ext>
            </a:extLst>
          </p:cNvPr>
          <p:cNvSpPr txBox="1"/>
          <p:nvPr/>
        </p:nvSpPr>
        <p:spPr>
          <a:xfrm>
            <a:off x="426495" y="4252976"/>
            <a:ext cx="1234650" cy="369332"/>
          </a:xfrm>
          <a:prstGeom prst="rect">
            <a:avLst/>
          </a:prstGeom>
          <a:noFill/>
        </p:spPr>
        <p:txBody>
          <a:bodyPr wrap="square" rtlCol="0">
            <a:spAutoFit/>
          </a:bodyPr>
          <a:lstStyle/>
          <a:p>
            <a:pPr marL="0" marR="0" lvl="0" indent="0" algn="ctr" defTabSz="914219" rtl="0" eaLnBrk="1" fontAlgn="auto" latinLnBrk="0" hangingPunct="1">
              <a:lnSpc>
                <a:spcPct val="100000"/>
              </a:lnSpc>
              <a:spcBef>
                <a:spcPts val="0"/>
              </a:spcBef>
              <a:spcAft>
                <a:spcPts val="0"/>
              </a:spcAft>
              <a:buClrTx/>
              <a:buSzTx/>
              <a:buFontTx/>
              <a:buNone/>
              <a:tabLst/>
              <a:defRPr/>
            </a:pPr>
            <a:r>
              <a:rPr kumimoji="0" lang="en-IN" sz="900" b="1" i="0" u="none" strike="noStrike" kern="1200" cap="none" spc="0" normalizeH="0" baseline="0" noProof="0">
                <a:ln>
                  <a:noFill/>
                </a:ln>
                <a:solidFill>
                  <a:prstClr val="black"/>
                </a:solidFill>
                <a:effectLst/>
                <a:uLnTx/>
                <a:uFillTx/>
                <a:latin typeface="Trebuchet MS"/>
                <a:ea typeface="+mn-ea"/>
                <a:cs typeface="+mn-cs"/>
              </a:rPr>
              <a:t>Interactive 3D </a:t>
            </a:r>
            <a:r>
              <a:rPr kumimoji="0" lang="en-IN" sz="900" b="1" i="0" u="none" strike="noStrike" kern="1200" cap="none" spc="0" normalizeH="0" baseline="0" noProof="0">
                <a:ln>
                  <a:noFill/>
                </a:ln>
                <a:solidFill>
                  <a:prstClr val="black"/>
                </a:solidFill>
                <a:effectLst/>
                <a:uLnTx/>
                <a:uFillTx/>
                <a:latin typeface="Trebuchet MS"/>
                <a:ea typeface="+mn-ea"/>
                <a:cs typeface="+mn-cs"/>
                <a:hlinkClick r:id="rId5"/>
              </a:rPr>
              <a:t>Factory Scenario</a:t>
            </a:r>
            <a:endParaRPr kumimoji="0" lang="en-IN" sz="900" b="1" i="0" u="none" strike="noStrike" kern="1200" cap="none" spc="0" normalizeH="0" baseline="0" noProof="0">
              <a:ln>
                <a:noFill/>
              </a:ln>
              <a:solidFill>
                <a:prstClr val="black"/>
              </a:solidFill>
              <a:effectLst/>
              <a:uLnTx/>
              <a:uFillTx/>
              <a:latin typeface="Trebuchet MS"/>
              <a:ea typeface="+mn-ea"/>
              <a:cs typeface="+mn-cs"/>
            </a:endParaRPr>
          </a:p>
        </p:txBody>
      </p:sp>
      <p:sp>
        <p:nvSpPr>
          <p:cNvPr id="6" name="Speech Bubble: Rectangle 33">
            <a:extLst>
              <a:ext uri="{FF2B5EF4-FFF2-40B4-BE49-F238E27FC236}">
                <a16:creationId xmlns:a16="http://schemas.microsoft.com/office/drawing/2014/main" id="{8D3C53A2-BDE5-EB1D-DC85-A06E6889AC3A}"/>
              </a:ext>
            </a:extLst>
          </p:cNvPr>
          <p:cNvSpPr/>
          <p:nvPr/>
        </p:nvSpPr>
        <p:spPr>
          <a:xfrm>
            <a:off x="1734842" y="4146629"/>
            <a:ext cx="1439631" cy="582027"/>
          </a:xfrm>
          <a:prstGeom prst="wedgeRectCallout">
            <a:avLst>
              <a:gd name="adj1" fmla="val 21266"/>
              <a:gd name="adj2" fmla="val -77078"/>
            </a:avLst>
          </a:prstGeom>
          <a:solidFill>
            <a:srgbClr val="BED730"/>
          </a:solidFill>
          <a:ln w="63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11" name="TextBox 10">
            <a:extLst>
              <a:ext uri="{FF2B5EF4-FFF2-40B4-BE49-F238E27FC236}">
                <a16:creationId xmlns:a16="http://schemas.microsoft.com/office/drawing/2014/main" id="{EBBBF359-D9D1-55A2-3E51-2C130A202500}"/>
              </a:ext>
            </a:extLst>
          </p:cNvPr>
          <p:cNvSpPr txBox="1"/>
          <p:nvPr/>
        </p:nvSpPr>
        <p:spPr>
          <a:xfrm>
            <a:off x="1804660" y="4183727"/>
            <a:ext cx="1312229" cy="507831"/>
          </a:xfrm>
          <a:prstGeom prst="rect">
            <a:avLst/>
          </a:prstGeom>
          <a:noFill/>
        </p:spPr>
        <p:txBody>
          <a:bodyPr wrap="square" rtlCol="0">
            <a:spAutoFit/>
          </a:bodyPr>
          <a:lstStyle/>
          <a:p>
            <a:pPr marL="0" marR="0" lvl="0" indent="0" algn="ctr" defTabSz="914219"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Trebuchet MS"/>
                <a:ea typeface="+mn-ea"/>
                <a:cs typeface="+mn-cs"/>
              </a:rPr>
              <a:t>Interactive 3D </a:t>
            </a:r>
          </a:p>
          <a:p>
            <a:pPr marL="0" marR="0" lvl="0" indent="0" algn="ctr" defTabSz="914219"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Trebuchet MS"/>
                <a:ea typeface="+mn-ea"/>
                <a:cs typeface="+mn-cs"/>
                <a:hlinkClick r:id="rId6"/>
              </a:rPr>
              <a:t>Data Center Hardware Simulator</a:t>
            </a:r>
            <a:endParaRPr kumimoji="0" lang="en-IN" sz="900" b="1" i="0" u="none" strike="noStrike" kern="1200" cap="none" spc="0" normalizeH="0" baseline="0" noProof="0">
              <a:ln>
                <a:noFill/>
              </a:ln>
              <a:solidFill>
                <a:prstClr val="black"/>
              </a:solidFill>
              <a:effectLst/>
              <a:uLnTx/>
              <a:uFillTx/>
              <a:latin typeface="Trebuchet MS"/>
              <a:ea typeface="+mn-ea"/>
              <a:cs typeface="+mn-cs"/>
            </a:endParaRPr>
          </a:p>
        </p:txBody>
      </p:sp>
      <p:sp>
        <p:nvSpPr>
          <p:cNvPr id="12" name="Speech Bubble: Rectangle 35">
            <a:extLst>
              <a:ext uri="{FF2B5EF4-FFF2-40B4-BE49-F238E27FC236}">
                <a16:creationId xmlns:a16="http://schemas.microsoft.com/office/drawing/2014/main" id="{F2C9B210-DC26-E8A7-CFB8-F7311E16FB22}"/>
              </a:ext>
            </a:extLst>
          </p:cNvPr>
          <p:cNvSpPr/>
          <p:nvPr/>
        </p:nvSpPr>
        <p:spPr>
          <a:xfrm>
            <a:off x="3145682" y="4146629"/>
            <a:ext cx="1439631" cy="582027"/>
          </a:xfrm>
          <a:prstGeom prst="wedgeRectCallout">
            <a:avLst>
              <a:gd name="adj1" fmla="val 21266"/>
              <a:gd name="adj2" fmla="val -77078"/>
            </a:avLst>
          </a:prstGeom>
          <a:solidFill>
            <a:srgbClr val="BED730"/>
          </a:solidFill>
          <a:ln w="63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13" name="TextBox 12">
            <a:extLst>
              <a:ext uri="{FF2B5EF4-FFF2-40B4-BE49-F238E27FC236}">
                <a16:creationId xmlns:a16="http://schemas.microsoft.com/office/drawing/2014/main" id="{12A4DD8B-0943-0CFB-EB16-806889E1DC62}"/>
              </a:ext>
            </a:extLst>
          </p:cNvPr>
          <p:cNvSpPr txBox="1"/>
          <p:nvPr/>
        </p:nvSpPr>
        <p:spPr>
          <a:xfrm>
            <a:off x="2985563" y="4252976"/>
            <a:ext cx="1696332" cy="507831"/>
          </a:xfrm>
          <a:prstGeom prst="rect">
            <a:avLst/>
          </a:prstGeom>
          <a:noFill/>
        </p:spPr>
        <p:txBody>
          <a:bodyPr wrap="square" rtlCol="0">
            <a:spAutoFit/>
          </a:bodyPr>
          <a:lstStyle/>
          <a:p>
            <a:pPr marL="0" marR="0" lvl="0" indent="0" algn="ctr" defTabSz="914219"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Trebuchet MS"/>
                <a:ea typeface="+mn-ea"/>
                <a:cs typeface="+mn-cs"/>
              </a:rPr>
              <a:t>Virtual Reality </a:t>
            </a:r>
          </a:p>
          <a:p>
            <a:pPr marL="0" marR="0" lvl="0" indent="0" algn="ctr" defTabSz="914219"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Trebuchet MS"/>
                <a:ea typeface="+mn-ea"/>
                <a:cs typeface="+mn-cs"/>
                <a:hlinkClick r:id="rId7"/>
              </a:rPr>
              <a:t>VR Turbine for Training Engineers</a:t>
            </a:r>
            <a:endParaRPr kumimoji="0" lang="en-IN" sz="900" b="1" i="0" u="none" strike="noStrike" kern="1200" cap="none" spc="0" normalizeH="0" baseline="0" noProof="0">
              <a:ln>
                <a:noFill/>
              </a:ln>
              <a:solidFill>
                <a:prstClr val="black"/>
              </a:solidFill>
              <a:effectLst/>
              <a:uLnTx/>
              <a:uFillTx/>
              <a:latin typeface="Trebuchet MS"/>
              <a:ea typeface="+mn-ea"/>
              <a:cs typeface="+mn-cs"/>
            </a:endParaRPr>
          </a:p>
        </p:txBody>
      </p:sp>
      <p:sp>
        <p:nvSpPr>
          <p:cNvPr id="14" name="Speech Bubble: Rectangle 37">
            <a:extLst>
              <a:ext uri="{FF2B5EF4-FFF2-40B4-BE49-F238E27FC236}">
                <a16:creationId xmlns:a16="http://schemas.microsoft.com/office/drawing/2014/main" id="{DD5ADFB4-6B9E-5699-7995-841501C3CE45}"/>
              </a:ext>
            </a:extLst>
          </p:cNvPr>
          <p:cNvSpPr/>
          <p:nvPr/>
        </p:nvSpPr>
        <p:spPr>
          <a:xfrm>
            <a:off x="4556519" y="4146629"/>
            <a:ext cx="1439631" cy="582027"/>
          </a:xfrm>
          <a:prstGeom prst="wedgeRectCallout">
            <a:avLst>
              <a:gd name="adj1" fmla="val 21266"/>
              <a:gd name="adj2" fmla="val -77078"/>
            </a:avLst>
          </a:prstGeom>
          <a:solidFill>
            <a:srgbClr val="BED730"/>
          </a:solidFill>
          <a:ln w="63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16" name="TextBox 15">
            <a:extLst>
              <a:ext uri="{FF2B5EF4-FFF2-40B4-BE49-F238E27FC236}">
                <a16:creationId xmlns:a16="http://schemas.microsoft.com/office/drawing/2014/main" id="{13E84C44-5B5A-6D8D-3673-46D8D4F0458A}"/>
              </a:ext>
            </a:extLst>
          </p:cNvPr>
          <p:cNvSpPr txBox="1"/>
          <p:nvPr/>
        </p:nvSpPr>
        <p:spPr>
          <a:xfrm>
            <a:off x="4630216" y="4183727"/>
            <a:ext cx="1326626" cy="507831"/>
          </a:xfrm>
          <a:prstGeom prst="rect">
            <a:avLst/>
          </a:prstGeom>
          <a:noFill/>
        </p:spPr>
        <p:txBody>
          <a:bodyPr wrap="square" rtlCol="0">
            <a:spAutoFit/>
          </a:bodyPr>
          <a:lstStyle/>
          <a:p>
            <a:pPr marL="0" marR="0" lvl="0" indent="0" algn="ctr" defTabSz="914219"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Trebuchet MS"/>
                <a:ea typeface="+mn-ea"/>
                <a:cs typeface="+mn-cs"/>
              </a:rPr>
              <a:t>Virtual Reality </a:t>
            </a:r>
          </a:p>
          <a:p>
            <a:pPr marL="0" marR="0" lvl="0" indent="0" algn="ctr" defTabSz="914219"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Trebuchet MS"/>
                <a:ea typeface="+mn-ea"/>
                <a:cs typeface="+mn-cs"/>
                <a:hlinkClick r:id="rId8"/>
              </a:rPr>
              <a:t>VR with Haptics- LAB SOPS Training</a:t>
            </a:r>
            <a:endParaRPr kumimoji="0" lang="en-IN" sz="900" b="1" i="0" u="none" strike="noStrike" kern="1200" cap="none" spc="0" normalizeH="0" baseline="0" noProof="0">
              <a:ln>
                <a:noFill/>
              </a:ln>
              <a:solidFill>
                <a:prstClr val="black"/>
              </a:solidFill>
              <a:effectLst/>
              <a:uLnTx/>
              <a:uFillTx/>
              <a:latin typeface="Trebuchet MS"/>
              <a:ea typeface="+mn-ea"/>
              <a:cs typeface="+mn-cs"/>
            </a:endParaRPr>
          </a:p>
        </p:txBody>
      </p:sp>
      <p:sp>
        <p:nvSpPr>
          <p:cNvPr id="17" name="Speech Bubble: Rectangle 39">
            <a:extLst>
              <a:ext uri="{FF2B5EF4-FFF2-40B4-BE49-F238E27FC236}">
                <a16:creationId xmlns:a16="http://schemas.microsoft.com/office/drawing/2014/main" id="{44496C1B-2AD7-E0F1-0220-420F2C9BA885}"/>
              </a:ext>
            </a:extLst>
          </p:cNvPr>
          <p:cNvSpPr/>
          <p:nvPr/>
        </p:nvSpPr>
        <p:spPr>
          <a:xfrm>
            <a:off x="5967359" y="4146629"/>
            <a:ext cx="1439631" cy="582027"/>
          </a:xfrm>
          <a:prstGeom prst="wedgeRectCallout">
            <a:avLst>
              <a:gd name="adj1" fmla="val 21266"/>
              <a:gd name="adj2" fmla="val -77078"/>
            </a:avLst>
          </a:prstGeom>
          <a:solidFill>
            <a:srgbClr val="BED730"/>
          </a:solidFill>
          <a:ln w="63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20" name="TextBox 19">
            <a:extLst>
              <a:ext uri="{FF2B5EF4-FFF2-40B4-BE49-F238E27FC236}">
                <a16:creationId xmlns:a16="http://schemas.microsoft.com/office/drawing/2014/main" id="{4D8045D4-29CD-BBB3-FF1F-1AA8F7699CB8}"/>
              </a:ext>
            </a:extLst>
          </p:cNvPr>
          <p:cNvSpPr txBox="1"/>
          <p:nvPr/>
        </p:nvSpPr>
        <p:spPr>
          <a:xfrm>
            <a:off x="5862799" y="4205918"/>
            <a:ext cx="1544190" cy="507831"/>
          </a:xfrm>
          <a:prstGeom prst="rect">
            <a:avLst/>
          </a:prstGeom>
          <a:noFill/>
        </p:spPr>
        <p:txBody>
          <a:bodyPr wrap="square" rtlCol="0">
            <a:spAutoFit/>
          </a:bodyPr>
          <a:lstStyle/>
          <a:p>
            <a:pPr marL="0" marR="0" lvl="0" indent="0" algn="ctr" defTabSz="914219"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Trebuchet MS"/>
                <a:ea typeface="+mn-ea"/>
                <a:cs typeface="+mn-cs"/>
              </a:rPr>
              <a:t>Augmented Reality </a:t>
            </a:r>
          </a:p>
          <a:p>
            <a:pPr marL="0" marR="0" lvl="0" indent="0" algn="ctr" defTabSz="914219"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Trebuchet MS"/>
                <a:ea typeface="+mn-ea"/>
                <a:cs typeface="+mn-cs"/>
                <a:hlinkClick r:id="rId9"/>
              </a:rPr>
              <a:t>AR Based work Instructions for Training</a:t>
            </a:r>
            <a:endParaRPr kumimoji="0" lang="en-IN" sz="900" b="1" i="0" u="none" strike="noStrike" kern="1200" cap="none" spc="0" normalizeH="0" baseline="0" noProof="0">
              <a:ln>
                <a:noFill/>
              </a:ln>
              <a:solidFill>
                <a:prstClr val="black"/>
              </a:solidFill>
              <a:effectLst/>
              <a:uLnTx/>
              <a:uFillTx/>
              <a:latin typeface="Trebuchet MS"/>
              <a:ea typeface="+mn-ea"/>
              <a:cs typeface="+mn-cs"/>
            </a:endParaRPr>
          </a:p>
        </p:txBody>
      </p:sp>
      <p:sp>
        <p:nvSpPr>
          <p:cNvPr id="28" name="Speech Bubble: Rectangle 41">
            <a:extLst>
              <a:ext uri="{FF2B5EF4-FFF2-40B4-BE49-F238E27FC236}">
                <a16:creationId xmlns:a16="http://schemas.microsoft.com/office/drawing/2014/main" id="{051F9F9D-4875-D326-B75E-0D3EF9263E64}"/>
              </a:ext>
            </a:extLst>
          </p:cNvPr>
          <p:cNvSpPr/>
          <p:nvPr/>
        </p:nvSpPr>
        <p:spPr>
          <a:xfrm>
            <a:off x="7378196" y="4146629"/>
            <a:ext cx="1439631" cy="582027"/>
          </a:xfrm>
          <a:prstGeom prst="wedgeRectCallout">
            <a:avLst>
              <a:gd name="adj1" fmla="val 21266"/>
              <a:gd name="adj2" fmla="val -77078"/>
            </a:avLst>
          </a:prstGeom>
          <a:solidFill>
            <a:srgbClr val="BED730"/>
          </a:solidFill>
          <a:ln w="63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29" name="TextBox 28">
            <a:extLst>
              <a:ext uri="{FF2B5EF4-FFF2-40B4-BE49-F238E27FC236}">
                <a16:creationId xmlns:a16="http://schemas.microsoft.com/office/drawing/2014/main" id="{1C28B08E-EB92-70BC-4D64-5C413665686E}"/>
              </a:ext>
            </a:extLst>
          </p:cNvPr>
          <p:cNvSpPr txBox="1"/>
          <p:nvPr/>
        </p:nvSpPr>
        <p:spPr>
          <a:xfrm>
            <a:off x="7390163" y="4183727"/>
            <a:ext cx="1358115" cy="507831"/>
          </a:xfrm>
          <a:prstGeom prst="rect">
            <a:avLst/>
          </a:prstGeom>
          <a:noFill/>
        </p:spPr>
        <p:txBody>
          <a:bodyPr wrap="square" rtlCol="0">
            <a:spAutoFit/>
          </a:bodyPr>
          <a:lstStyle/>
          <a:p>
            <a:pPr marL="0" marR="0" lvl="0" indent="0" algn="ctr" defTabSz="914219"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Trebuchet MS"/>
                <a:ea typeface="+mn-ea"/>
                <a:cs typeface="+mn-cs"/>
              </a:rPr>
              <a:t>Mixed Reality </a:t>
            </a:r>
            <a:r>
              <a:rPr kumimoji="0" lang="en-US" sz="900" b="1" i="0" u="none" strike="noStrike" kern="1200" cap="none" spc="0" normalizeH="0" baseline="0" noProof="0">
                <a:ln>
                  <a:noFill/>
                </a:ln>
                <a:solidFill>
                  <a:prstClr val="black"/>
                </a:solidFill>
                <a:effectLst/>
                <a:uLnTx/>
                <a:uFillTx/>
                <a:latin typeface="Trebuchet MS"/>
                <a:ea typeface="+mn-ea"/>
                <a:cs typeface="+mn-cs"/>
                <a:hlinkClick r:id="rId10"/>
              </a:rPr>
              <a:t>HoloLens Based Mixed Reality Soln </a:t>
            </a:r>
            <a:endParaRPr kumimoji="0" lang="en-IN" sz="900" b="1" i="0" u="none" strike="noStrike" kern="1200" cap="none" spc="0" normalizeH="0" baseline="0" noProof="0">
              <a:ln>
                <a:noFill/>
              </a:ln>
              <a:solidFill>
                <a:prstClr val="black"/>
              </a:solidFill>
              <a:effectLst/>
              <a:uLnTx/>
              <a:uFillTx/>
              <a:latin typeface="Trebuchet MS"/>
              <a:ea typeface="+mn-ea"/>
              <a:cs typeface="+mn-cs"/>
            </a:endParaRPr>
          </a:p>
        </p:txBody>
      </p:sp>
      <p:sp>
        <p:nvSpPr>
          <p:cNvPr id="9" name="TextBox 8">
            <a:extLst>
              <a:ext uri="{FF2B5EF4-FFF2-40B4-BE49-F238E27FC236}">
                <a16:creationId xmlns:a16="http://schemas.microsoft.com/office/drawing/2014/main" id="{1F1CB767-F5DF-E09F-1756-E84D81D70166}"/>
              </a:ext>
            </a:extLst>
          </p:cNvPr>
          <p:cNvSpPr txBox="1"/>
          <p:nvPr/>
        </p:nvSpPr>
        <p:spPr>
          <a:xfrm>
            <a:off x="7909581" y="4876283"/>
            <a:ext cx="1452228" cy="230832"/>
          </a:xfrm>
          <a:prstGeom prst="rect">
            <a:avLst/>
          </a:prstGeom>
          <a:noFill/>
        </p:spPr>
        <p:txBody>
          <a:bodyPr wrap="square" rtlCol="0">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prstClr val="white">
                    <a:lumMod val="85000"/>
                  </a:prstClr>
                </a:solidFill>
                <a:effectLst/>
                <a:uLnTx/>
                <a:uFillTx/>
                <a:latin typeface="Trebuchet MS"/>
                <a:ea typeface="+mn-ea"/>
                <a:cs typeface="+mn-cs"/>
              </a:rPr>
              <a:t>Sify Confidential </a:t>
            </a:r>
            <a:endParaRPr kumimoji="0" lang="en-IN" sz="900" b="0" i="1" u="none" strike="noStrike" kern="1200" cap="none" spc="0" normalizeH="0" baseline="0" noProof="0">
              <a:ln>
                <a:noFill/>
              </a:ln>
              <a:solidFill>
                <a:prstClr val="white">
                  <a:lumMod val="85000"/>
                </a:prstClr>
              </a:solidFill>
              <a:effectLst/>
              <a:uLnTx/>
              <a:uFillTx/>
              <a:latin typeface="Trebuchet MS"/>
              <a:ea typeface="+mn-ea"/>
              <a:cs typeface="+mn-cs"/>
            </a:endParaRPr>
          </a:p>
        </p:txBody>
      </p:sp>
    </p:spTree>
    <p:extLst>
      <p:ext uri="{BB962C8B-B14F-4D97-AF65-F5344CB8AC3E}">
        <p14:creationId xmlns:p14="http://schemas.microsoft.com/office/powerpoint/2010/main" val="1927453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3CC83A-F04E-25B8-2612-5129798FD2A4}"/>
              </a:ext>
            </a:extLst>
          </p:cNvPr>
          <p:cNvSpPr txBox="1"/>
          <p:nvPr/>
        </p:nvSpPr>
        <p:spPr>
          <a:xfrm>
            <a:off x="348424" y="987426"/>
            <a:ext cx="8471727" cy="461665"/>
          </a:xfrm>
          <a:prstGeom prst="rect">
            <a:avLst/>
          </a:prstGeom>
          <a:noFill/>
        </p:spPr>
        <p:txBody>
          <a:bodyPr wrap="square">
            <a:spAutoFit/>
          </a:bodyPr>
          <a:lstStyle>
            <a:defPPr>
              <a:defRPr lang="en-US"/>
            </a:defPPr>
            <a:lvl1pPr marL="0" algn="l" defTabSz="1219018" rtl="0" eaLnBrk="1" latinLnBrk="0" hangingPunct="1">
              <a:defRPr sz="2400" kern="1200">
                <a:solidFill>
                  <a:schemeClr val="tx1"/>
                </a:solidFill>
                <a:latin typeface="+mn-lt"/>
                <a:ea typeface="+mn-ea"/>
                <a:cs typeface="+mn-cs"/>
              </a:defRPr>
            </a:lvl1pPr>
            <a:lvl2pPr marL="609509" algn="l" defTabSz="1219018" rtl="0" eaLnBrk="1" latinLnBrk="0" hangingPunct="1">
              <a:defRPr sz="2400" kern="1200">
                <a:solidFill>
                  <a:schemeClr val="tx1"/>
                </a:solidFill>
                <a:latin typeface="+mn-lt"/>
                <a:ea typeface="+mn-ea"/>
                <a:cs typeface="+mn-cs"/>
              </a:defRPr>
            </a:lvl2pPr>
            <a:lvl3pPr marL="1219018" algn="l" defTabSz="1219018" rtl="0" eaLnBrk="1" latinLnBrk="0" hangingPunct="1">
              <a:defRPr sz="2400" kern="1200">
                <a:solidFill>
                  <a:schemeClr val="tx1"/>
                </a:solidFill>
                <a:latin typeface="+mn-lt"/>
                <a:ea typeface="+mn-ea"/>
                <a:cs typeface="+mn-cs"/>
              </a:defRPr>
            </a:lvl3pPr>
            <a:lvl4pPr marL="1828526" algn="l" defTabSz="1219018" rtl="0" eaLnBrk="1" latinLnBrk="0" hangingPunct="1">
              <a:defRPr sz="2400" kern="1200">
                <a:solidFill>
                  <a:schemeClr val="tx1"/>
                </a:solidFill>
                <a:latin typeface="+mn-lt"/>
                <a:ea typeface="+mn-ea"/>
                <a:cs typeface="+mn-cs"/>
              </a:defRPr>
            </a:lvl4pPr>
            <a:lvl5pPr marL="2438035" algn="l" defTabSz="1219018" rtl="0" eaLnBrk="1" latinLnBrk="0" hangingPunct="1">
              <a:defRPr sz="2400" kern="1200">
                <a:solidFill>
                  <a:schemeClr val="tx1"/>
                </a:solidFill>
                <a:latin typeface="+mn-lt"/>
                <a:ea typeface="+mn-ea"/>
                <a:cs typeface="+mn-cs"/>
              </a:defRPr>
            </a:lvl5pPr>
            <a:lvl6pPr marL="3047544" algn="l" defTabSz="1219018" rtl="0" eaLnBrk="1" latinLnBrk="0" hangingPunct="1">
              <a:defRPr sz="2400" kern="1200">
                <a:solidFill>
                  <a:schemeClr val="tx1"/>
                </a:solidFill>
                <a:latin typeface="+mn-lt"/>
                <a:ea typeface="+mn-ea"/>
                <a:cs typeface="+mn-cs"/>
              </a:defRPr>
            </a:lvl6pPr>
            <a:lvl7pPr marL="3657051" algn="l" defTabSz="1219018" rtl="0" eaLnBrk="1" latinLnBrk="0" hangingPunct="1">
              <a:defRPr sz="2400" kern="1200">
                <a:solidFill>
                  <a:schemeClr val="tx1"/>
                </a:solidFill>
                <a:latin typeface="+mn-lt"/>
                <a:ea typeface="+mn-ea"/>
                <a:cs typeface="+mn-cs"/>
              </a:defRPr>
            </a:lvl7pPr>
            <a:lvl8pPr marL="4266561" algn="l" defTabSz="1219018" rtl="0" eaLnBrk="1" latinLnBrk="0" hangingPunct="1">
              <a:defRPr sz="2400" kern="1200">
                <a:solidFill>
                  <a:schemeClr val="tx1"/>
                </a:solidFill>
                <a:latin typeface="+mn-lt"/>
                <a:ea typeface="+mn-ea"/>
                <a:cs typeface="+mn-cs"/>
              </a:defRPr>
            </a:lvl8pPr>
            <a:lvl9pPr marL="4876069" algn="l" defTabSz="1219018" rtl="0" eaLnBrk="1" latinLnBrk="0" hangingPunct="1">
              <a:defRPr sz="2400" kern="1200">
                <a:solidFill>
                  <a:schemeClr val="tx1"/>
                </a:solidFill>
                <a:latin typeface="+mn-lt"/>
                <a:ea typeface="+mn-ea"/>
                <a:cs typeface="+mn-cs"/>
              </a:defRPr>
            </a:lvl9pPr>
          </a:lstStyle>
          <a:p>
            <a:pPr marL="0" marR="0" lvl="0" indent="0" algn="l" defTabSz="1218988"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prstClr val="white"/>
                </a:solidFill>
                <a:effectLst/>
                <a:uLnTx/>
                <a:uFillTx/>
                <a:latin typeface="Trebuchet MS"/>
                <a:ea typeface="Aptos" panose="020B0004020202020204" pitchFamily="34" charset="0"/>
                <a:cs typeface="Times New Roman" panose="02020603050405020304" pitchFamily="18" charset="0"/>
              </a:rPr>
              <a:t>OneSify.AI is a comprehensive destination that provides the required infrastructure, technology, and services to build AI applications ground-up, and provides training on AI Mastery skills.</a:t>
            </a:r>
          </a:p>
        </p:txBody>
      </p:sp>
      <p:sp>
        <p:nvSpPr>
          <p:cNvPr id="12" name="TextBox 11">
            <a:extLst>
              <a:ext uri="{FF2B5EF4-FFF2-40B4-BE49-F238E27FC236}">
                <a16:creationId xmlns:a16="http://schemas.microsoft.com/office/drawing/2014/main" id="{29FA5F9E-2F9E-0BEA-A704-742FE9A480FF}"/>
              </a:ext>
            </a:extLst>
          </p:cNvPr>
          <p:cNvSpPr txBox="1"/>
          <p:nvPr/>
        </p:nvSpPr>
        <p:spPr>
          <a:xfrm>
            <a:off x="523703" y="1817392"/>
            <a:ext cx="3749041" cy="2351926"/>
          </a:xfrm>
          <a:prstGeom prst="rect">
            <a:avLst/>
          </a:prstGeom>
          <a:noFill/>
        </p:spPr>
        <p:txBody>
          <a:bodyPr wrap="square">
            <a:spAutoFit/>
          </a:bodyPr>
          <a:lstStyle>
            <a:defPPr>
              <a:defRPr lang="en-US"/>
            </a:defPPr>
            <a:lvl1pPr marL="0" algn="l" defTabSz="1219018" rtl="0" eaLnBrk="1" latinLnBrk="0" hangingPunct="1">
              <a:defRPr sz="2400" kern="1200">
                <a:solidFill>
                  <a:schemeClr val="tx1"/>
                </a:solidFill>
                <a:latin typeface="+mn-lt"/>
                <a:ea typeface="+mn-ea"/>
                <a:cs typeface="+mn-cs"/>
              </a:defRPr>
            </a:lvl1pPr>
            <a:lvl2pPr marL="609509" algn="l" defTabSz="1219018" rtl="0" eaLnBrk="1" latinLnBrk="0" hangingPunct="1">
              <a:defRPr sz="2400" kern="1200">
                <a:solidFill>
                  <a:schemeClr val="tx1"/>
                </a:solidFill>
                <a:latin typeface="+mn-lt"/>
                <a:ea typeface="+mn-ea"/>
                <a:cs typeface="+mn-cs"/>
              </a:defRPr>
            </a:lvl2pPr>
            <a:lvl3pPr marL="1219018" algn="l" defTabSz="1219018" rtl="0" eaLnBrk="1" latinLnBrk="0" hangingPunct="1">
              <a:defRPr sz="2400" kern="1200">
                <a:solidFill>
                  <a:schemeClr val="tx1"/>
                </a:solidFill>
                <a:latin typeface="+mn-lt"/>
                <a:ea typeface="+mn-ea"/>
                <a:cs typeface="+mn-cs"/>
              </a:defRPr>
            </a:lvl3pPr>
            <a:lvl4pPr marL="1828526" algn="l" defTabSz="1219018" rtl="0" eaLnBrk="1" latinLnBrk="0" hangingPunct="1">
              <a:defRPr sz="2400" kern="1200">
                <a:solidFill>
                  <a:schemeClr val="tx1"/>
                </a:solidFill>
                <a:latin typeface="+mn-lt"/>
                <a:ea typeface="+mn-ea"/>
                <a:cs typeface="+mn-cs"/>
              </a:defRPr>
            </a:lvl4pPr>
            <a:lvl5pPr marL="2438035" algn="l" defTabSz="1219018" rtl="0" eaLnBrk="1" latinLnBrk="0" hangingPunct="1">
              <a:defRPr sz="2400" kern="1200">
                <a:solidFill>
                  <a:schemeClr val="tx1"/>
                </a:solidFill>
                <a:latin typeface="+mn-lt"/>
                <a:ea typeface="+mn-ea"/>
                <a:cs typeface="+mn-cs"/>
              </a:defRPr>
            </a:lvl5pPr>
            <a:lvl6pPr marL="3047544" algn="l" defTabSz="1219018" rtl="0" eaLnBrk="1" latinLnBrk="0" hangingPunct="1">
              <a:defRPr sz="2400" kern="1200">
                <a:solidFill>
                  <a:schemeClr val="tx1"/>
                </a:solidFill>
                <a:latin typeface="+mn-lt"/>
                <a:ea typeface="+mn-ea"/>
                <a:cs typeface="+mn-cs"/>
              </a:defRPr>
            </a:lvl6pPr>
            <a:lvl7pPr marL="3657051" algn="l" defTabSz="1219018" rtl="0" eaLnBrk="1" latinLnBrk="0" hangingPunct="1">
              <a:defRPr sz="2400" kern="1200">
                <a:solidFill>
                  <a:schemeClr val="tx1"/>
                </a:solidFill>
                <a:latin typeface="+mn-lt"/>
                <a:ea typeface="+mn-ea"/>
                <a:cs typeface="+mn-cs"/>
              </a:defRPr>
            </a:lvl7pPr>
            <a:lvl8pPr marL="4266561" algn="l" defTabSz="1219018" rtl="0" eaLnBrk="1" latinLnBrk="0" hangingPunct="1">
              <a:defRPr sz="2400" kern="1200">
                <a:solidFill>
                  <a:schemeClr val="tx1"/>
                </a:solidFill>
                <a:latin typeface="+mn-lt"/>
                <a:ea typeface="+mn-ea"/>
                <a:cs typeface="+mn-cs"/>
              </a:defRPr>
            </a:lvl8pPr>
            <a:lvl9pPr marL="4876069" algn="l" defTabSz="1219018" rtl="0" eaLnBrk="1" latinLnBrk="0" hangingPunct="1">
              <a:defRPr sz="2400" kern="1200">
                <a:solidFill>
                  <a:schemeClr val="tx1"/>
                </a:solidFill>
                <a:latin typeface="+mn-lt"/>
                <a:ea typeface="+mn-ea"/>
                <a:cs typeface="+mn-cs"/>
              </a:defRPr>
            </a:lvl9pPr>
          </a:lstStyle>
          <a:p>
            <a:pPr marL="171442" marR="0" lvl="0" indent="-171442" algn="l" defTabSz="1218988" rtl="0" eaLnBrk="1" fontAlgn="auto" latinLnBrk="0" hangingPunct="1">
              <a:lnSpc>
                <a:spcPct val="100000"/>
              </a:lnSpc>
              <a:spcBef>
                <a:spcPts val="0"/>
              </a:spcBef>
              <a:spcAft>
                <a:spcPts val="500"/>
              </a:spcAft>
              <a:buClrTx/>
              <a:buSzPts val="1000"/>
              <a:buFont typeface="Arial" panose="020B0604020202020204" pitchFamily="34" charset="0"/>
              <a:buChar char="•"/>
              <a:tabLst>
                <a:tab pos="457178" algn="l"/>
              </a:tabLst>
              <a:defRPr/>
            </a:pPr>
            <a:r>
              <a:rPr kumimoji="0" lang="en-US" sz="1050" b="0" i="0" u="none" strike="noStrike" kern="100" cap="none" spc="0" normalizeH="0" baseline="0" noProof="0">
                <a:ln>
                  <a:noFill/>
                </a:ln>
                <a:solidFill>
                  <a:prstClr val="white"/>
                </a:solidFill>
                <a:effectLst/>
                <a:uLnTx/>
                <a:uFillTx/>
                <a:latin typeface="Trebuchet MS"/>
                <a:ea typeface="Aptos" panose="020B0004020202020204" pitchFamily="34" charset="0"/>
                <a:cs typeface="Times New Roman" panose="02020603050405020304" pitchFamily="18" charset="0"/>
              </a:rPr>
              <a:t>Interactive chatbot copilot drives the discovery process to discern project goals. </a:t>
            </a:r>
          </a:p>
          <a:p>
            <a:pPr marL="171442" marR="0" lvl="0" indent="-171442" algn="l" defTabSz="1218988" rtl="0" eaLnBrk="1" fontAlgn="auto" latinLnBrk="0" hangingPunct="1">
              <a:lnSpc>
                <a:spcPct val="100000"/>
              </a:lnSpc>
              <a:spcBef>
                <a:spcPts val="0"/>
              </a:spcBef>
              <a:spcAft>
                <a:spcPts val="500"/>
              </a:spcAft>
              <a:buClrTx/>
              <a:buSzPts val="1000"/>
              <a:buFont typeface="Arial" panose="020B0604020202020204" pitchFamily="34" charset="0"/>
              <a:buChar char="•"/>
              <a:tabLst>
                <a:tab pos="457178" algn="l"/>
              </a:tabLst>
              <a:defRPr/>
            </a:pPr>
            <a:r>
              <a:rPr kumimoji="0" lang="en-US" sz="1050" b="0" i="0" u="none" strike="noStrike" kern="100" cap="none" spc="0" normalizeH="0" baseline="0" noProof="0">
                <a:ln>
                  <a:noFill/>
                </a:ln>
                <a:solidFill>
                  <a:prstClr val="white"/>
                </a:solidFill>
                <a:effectLst/>
                <a:uLnTx/>
                <a:uFillTx/>
                <a:latin typeface="Trebuchet MS"/>
                <a:ea typeface="Aptos" panose="020B0004020202020204" pitchFamily="34" charset="0"/>
                <a:cs typeface="Times New Roman" panose="02020603050405020304" pitchFamily="18" charset="0"/>
              </a:rPr>
              <a:t>Personalized and differentiated learning paths based on your project requirements.</a:t>
            </a:r>
          </a:p>
          <a:p>
            <a:pPr marL="171442" marR="0" lvl="0" indent="-171442" algn="l" defTabSz="1218988" rtl="0" eaLnBrk="1" fontAlgn="auto" latinLnBrk="0" hangingPunct="1">
              <a:lnSpc>
                <a:spcPct val="100000"/>
              </a:lnSpc>
              <a:spcBef>
                <a:spcPts val="0"/>
              </a:spcBef>
              <a:spcAft>
                <a:spcPts val="500"/>
              </a:spcAft>
              <a:buClrTx/>
              <a:buSzPts val="1000"/>
              <a:buFont typeface="Arial" panose="020B0604020202020204" pitchFamily="34" charset="0"/>
              <a:buChar char="•"/>
              <a:tabLst>
                <a:tab pos="457178" algn="l"/>
              </a:tabLst>
              <a:defRPr/>
            </a:pPr>
            <a:r>
              <a:rPr kumimoji="0" lang="en-US" sz="1050" b="0" i="0" u="none" strike="noStrike" kern="100" cap="none" spc="0" normalizeH="0" baseline="0" noProof="0">
                <a:ln>
                  <a:noFill/>
                </a:ln>
                <a:solidFill>
                  <a:prstClr val="white"/>
                </a:solidFill>
                <a:effectLst/>
                <a:uLnTx/>
                <a:uFillTx/>
                <a:latin typeface="Trebuchet MS"/>
                <a:ea typeface="Aptos" panose="020B0004020202020204" pitchFamily="34" charset="0"/>
                <a:cs typeface="Times New Roman" panose="02020603050405020304" pitchFamily="18" charset="0"/>
              </a:rPr>
              <a:t>Hands-on projects using real-world datasets, AI tools, and frameworks to help you become AI-ready. </a:t>
            </a:r>
          </a:p>
          <a:p>
            <a:pPr marL="171442" marR="0" lvl="0" indent="-171442" algn="l" defTabSz="1218988" rtl="0" eaLnBrk="1" fontAlgn="auto" latinLnBrk="0" hangingPunct="1">
              <a:lnSpc>
                <a:spcPct val="100000"/>
              </a:lnSpc>
              <a:spcBef>
                <a:spcPts val="0"/>
              </a:spcBef>
              <a:spcAft>
                <a:spcPts val="500"/>
              </a:spcAft>
              <a:buClrTx/>
              <a:buSzPts val="1000"/>
              <a:buFont typeface="Arial" panose="020B0604020202020204" pitchFamily="34" charset="0"/>
              <a:buChar char="•"/>
              <a:tabLst>
                <a:tab pos="457178" algn="l"/>
              </a:tabLst>
              <a:defRPr/>
            </a:pPr>
            <a:r>
              <a:rPr kumimoji="0" lang="en-US" sz="1050" b="0" i="0" u="none" strike="noStrike" kern="100" cap="none" spc="0" normalizeH="0" baseline="0" noProof="0">
                <a:ln>
                  <a:noFill/>
                </a:ln>
                <a:solidFill>
                  <a:prstClr val="white"/>
                </a:solidFill>
                <a:effectLst/>
                <a:uLnTx/>
                <a:uFillTx/>
                <a:latin typeface="Trebuchet MS"/>
                <a:ea typeface="Aptos" panose="020B0004020202020204" pitchFamily="34" charset="0"/>
                <a:cs typeface="Times New Roman" panose="02020603050405020304" pitchFamily="18" charset="0"/>
              </a:rPr>
              <a:t>Real-world examples of AI applications in various industries.</a:t>
            </a:r>
          </a:p>
          <a:p>
            <a:pPr marL="171442" marR="0" lvl="0" indent="-171442" algn="l" defTabSz="1218988" rtl="0" eaLnBrk="1" fontAlgn="auto" latinLnBrk="0" hangingPunct="1">
              <a:lnSpc>
                <a:spcPct val="100000"/>
              </a:lnSpc>
              <a:spcBef>
                <a:spcPts val="0"/>
              </a:spcBef>
              <a:spcAft>
                <a:spcPts val="500"/>
              </a:spcAft>
              <a:buClrTx/>
              <a:buSzPts val="1000"/>
              <a:buFont typeface="Arial" panose="020B0604020202020204" pitchFamily="34" charset="0"/>
              <a:buChar char="•"/>
              <a:tabLst>
                <a:tab pos="457178" algn="l"/>
              </a:tabLst>
              <a:defRPr/>
            </a:pPr>
            <a:r>
              <a:rPr kumimoji="0" lang="en-US" sz="1050" b="0" i="0" u="none" strike="noStrike" kern="100" cap="none" spc="0" normalizeH="0" baseline="0" noProof="0">
                <a:ln>
                  <a:noFill/>
                </a:ln>
                <a:solidFill>
                  <a:prstClr val="white"/>
                </a:solidFill>
                <a:effectLst/>
                <a:uLnTx/>
                <a:uFillTx/>
                <a:latin typeface="Trebuchet MS"/>
                <a:ea typeface="Aptos" panose="020B0004020202020204" pitchFamily="34" charset="0"/>
                <a:cs typeface="Times New Roman" panose="02020603050405020304" pitchFamily="18" charset="0"/>
              </a:rPr>
              <a:t>Discussions on ethical implications of AI, such as bias, privacy, and transparency.</a:t>
            </a:r>
          </a:p>
          <a:p>
            <a:pPr marL="171442" marR="0" lvl="0" indent="-171442" algn="l" defTabSz="1218988" rtl="0" eaLnBrk="1" fontAlgn="auto" latinLnBrk="0" hangingPunct="1">
              <a:lnSpc>
                <a:spcPct val="100000"/>
              </a:lnSpc>
              <a:spcBef>
                <a:spcPts val="0"/>
              </a:spcBef>
              <a:spcAft>
                <a:spcPts val="500"/>
              </a:spcAft>
              <a:buClrTx/>
              <a:buSzPts val="1000"/>
              <a:buFont typeface="Arial" panose="020B0604020202020204" pitchFamily="34" charset="0"/>
              <a:buChar char="•"/>
              <a:tabLst>
                <a:tab pos="457178" algn="l"/>
              </a:tabLst>
              <a:defRPr/>
            </a:pPr>
            <a:r>
              <a:rPr kumimoji="0" lang="en-US" sz="1050" b="0" i="0" u="none" strike="noStrike" kern="100" cap="none" spc="0" normalizeH="0" baseline="0" noProof="0">
                <a:ln>
                  <a:noFill/>
                </a:ln>
                <a:solidFill>
                  <a:prstClr val="white"/>
                </a:solidFill>
                <a:effectLst/>
                <a:uLnTx/>
                <a:uFillTx/>
                <a:latin typeface="Trebuchet MS"/>
                <a:ea typeface="Aptos" panose="020B0004020202020204" pitchFamily="34" charset="0"/>
                <a:cs typeface="Times New Roman" panose="02020603050405020304" pitchFamily="18" charset="0"/>
              </a:rPr>
              <a:t>Explores best practices for AI application design, development, and deployment.</a:t>
            </a:r>
          </a:p>
        </p:txBody>
      </p:sp>
      <p:sp>
        <p:nvSpPr>
          <p:cNvPr id="20" name="TextBox 19">
            <a:extLst>
              <a:ext uri="{FF2B5EF4-FFF2-40B4-BE49-F238E27FC236}">
                <a16:creationId xmlns:a16="http://schemas.microsoft.com/office/drawing/2014/main" id="{90BC057F-69AD-9DD4-693D-55EDA338F215}"/>
              </a:ext>
            </a:extLst>
          </p:cNvPr>
          <p:cNvSpPr txBox="1"/>
          <p:nvPr/>
        </p:nvSpPr>
        <p:spPr>
          <a:xfrm>
            <a:off x="4887885" y="1817392"/>
            <a:ext cx="3665911" cy="1254189"/>
          </a:xfrm>
          <a:prstGeom prst="rect">
            <a:avLst/>
          </a:prstGeom>
          <a:noFill/>
        </p:spPr>
        <p:txBody>
          <a:bodyPr wrap="square">
            <a:spAutoFit/>
          </a:bodyPr>
          <a:lstStyle>
            <a:defPPr>
              <a:defRPr lang="en-US"/>
            </a:defPPr>
            <a:lvl1pPr marL="0" algn="l" defTabSz="1219018" rtl="0" eaLnBrk="1" latinLnBrk="0" hangingPunct="1">
              <a:defRPr sz="2400" kern="1200">
                <a:solidFill>
                  <a:schemeClr val="tx1"/>
                </a:solidFill>
                <a:latin typeface="+mn-lt"/>
                <a:ea typeface="+mn-ea"/>
                <a:cs typeface="+mn-cs"/>
              </a:defRPr>
            </a:lvl1pPr>
            <a:lvl2pPr marL="609509" algn="l" defTabSz="1219018" rtl="0" eaLnBrk="1" latinLnBrk="0" hangingPunct="1">
              <a:defRPr sz="2400" kern="1200">
                <a:solidFill>
                  <a:schemeClr val="tx1"/>
                </a:solidFill>
                <a:latin typeface="+mn-lt"/>
                <a:ea typeface="+mn-ea"/>
                <a:cs typeface="+mn-cs"/>
              </a:defRPr>
            </a:lvl2pPr>
            <a:lvl3pPr marL="1219018" algn="l" defTabSz="1219018" rtl="0" eaLnBrk="1" latinLnBrk="0" hangingPunct="1">
              <a:defRPr sz="2400" kern="1200">
                <a:solidFill>
                  <a:schemeClr val="tx1"/>
                </a:solidFill>
                <a:latin typeface="+mn-lt"/>
                <a:ea typeface="+mn-ea"/>
                <a:cs typeface="+mn-cs"/>
              </a:defRPr>
            </a:lvl3pPr>
            <a:lvl4pPr marL="1828526" algn="l" defTabSz="1219018" rtl="0" eaLnBrk="1" latinLnBrk="0" hangingPunct="1">
              <a:defRPr sz="2400" kern="1200">
                <a:solidFill>
                  <a:schemeClr val="tx1"/>
                </a:solidFill>
                <a:latin typeface="+mn-lt"/>
                <a:ea typeface="+mn-ea"/>
                <a:cs typeface="+mn-cs"/>
              </a:defRPr>
            </a:lvl4pPr>
            <a:lvl5pPr marL="2438035" algn="l" defTabSz="1219018" rtl="0" eaLnBrk="1" latinLnBrk="0" hangingPunct="1">
              <a:defRPr sz="2400" kern="1200">
                <a:solidFill>
                  <a:schemeClr val="tx1"/>
                </a:solidFill>
                <a:latin typeface="+mn-lt"/>
                <a:ea typeface="+mn-ea"/>
                <a:cs typeface="+mn-cs"/>
              </a:defRPr>
            </a:lvl5pPr>
            <a:lvl6pPr marL="3047544" algn="l" defTabSz="1219018" rtl="0" eaLnBrk="1" latinLnBrk="0" hangingPunct="1">
              <a:defRPr sz="2400" kern="1200">
                <a:solidFill>
                  <a:schemeClr val="tx1"/>
                </a:solidFill>
                <a:latin typeface="+mn-lt"/>
                <a:ea typeface="+mn-ea"/>
                <a:cs typeface="+mn-cs"/>
              </a:defRPr>
            </a:lvl6pPr>
            <a:lvl7pPr marL="3657051" algn="l" defTabSz="1219018" rtl="0" eaLnBrk="1" latinLnBrk="0" hangingPunct="1">
              <a:defRPr sz="2400" kern="1200">
                <a:solidFill>
                  <a:schemeClr val="tx1"/>
                </a:solidFill>
                <a:latin typeface="+mn-lt"/>
                <a:ea typeface="+mn-ea"/>
                <a:cs typeface="+mn-cs"/>
              </a:defRPr>
            </a:lvl7pPr>
            <a:lvl8pPr marL="4266561" algn="l" defTabSz="1219018" rtl="0" eaLnBrk="1" latinLnBrk="0" hangingPunct="1">
              <a:defRPr sz="2400" kern="1200">
                <a:solidFill>
                  <a:schemeClr val="tx1"/>
                </a:solidFill>
                <a:latin typeface="+mn-lt"/>
                <a:ea typeface="+mn-ea"/>
                <a:cs typeface="+mn-cs"/>
              </a:defRPr>
            </a:lvl8pPr>
            <a:lvl9pPr marL="4876069" algn="l" defTabSz="1219018" rtl="0" eaLnBrk="1" latinLnBrk="0" hangingPunct="1">
              <a:defRPr sz="2400" kern="1200">
                <a:solidFill>
                  <a:schemeClr val="tx1"/>
                </a:solidFill>
                <a:latin typeface="+mn-lt"/>
                <a:ea typeface="+mn-ea"/>
                <a:cs typeface="+mn-cs"/>
              </a:defRPr>
            </a:lvl9pPr>
          </a:lstStyle>
          <a:p>
            <a:pPr marL="171442" marR="0" lvl="0" indent="-171442" algn="l" defTabSz="1218988" rtl="0" eaLnBrk="1" fontAlgn="auto" latinLnBrk="0" hangingPunct="1">
              <a:lnSpc>
                <a:spcPct val="100000"/>
              </a:lnSpc>
              <a:spcBef>
                <a:spcPts val="0"/>
              </a:spcBef>
              <a:spcAft>
                <a:spcPts val="500"/>
              </a:spcAft>
              <a:buClrTx/>
              <a:buSzPts val="1000"/>
              <a:buFont typeface="Arial" panose="020B0604020202020204" pitchFamily="34" charset="0"/>
              <a:buChar char="•"/>
              <a:tabLst>
                <a:tab pos="457178" algn="l"/>
              </a:tabLst>
              <a:defRPr/>
            </a:pPr>
            <a:r>
              <a:rPr kumimoji="0" lang="en-US" sz="1050" b="0" i="0" u="none" strike="noStrike" kern="100" cap="none" spc="0" normalizeH="0" baseline="0" noProof="0">
                <a:ln>
                  <a:noFill/>
                </a:ln>
                <a:solidFill>
                  <a:prstClr val="white"/>
                </a:solidFill>
                <a:effectLst/>
                <a:uLnTx/>
                <a:uFillTx/>
                <a:latin typeface="Trebuchet MS"/>
                <a:ea typeface="Aptos" panose="020B0004020202020204" pitchFamily="34" charset="0"/>
                <a:cs typeface="Times New Roman" panose="02020603050405020304" pitchFamily="18" charset="0"/>
              </a:rPr>
              <a:t>Self-paced and bite-sized learning on-the-go.</a:t>
            </a:r>
          </a:p>
          <a:p>
            <a:pPr marL="171442" marR="0" lvl="0" indent="-171442" algn="l" defTabSz="1218988" rtl="0" eaLnBrk="1" fontAlgn="auto" latinLnBrk="0" hangingPunct="1">
              <a:lnSpc>
                <a:spcPct val="100000"/>
              </a:lnSpc>
              <a:spcBef>
                <a:spcPts val="0"/>
              </a:spcBef>
              <a:spcAft>
                <a:spcPts val="500"/>
              </a:spcAft>
              <a:buClrTx/>
              <a:buSzPts val="1000"/>
              <a:buFont typeface="Arial" panose="020B0604020202020204" pitchFamily="34" charset="0"/>
              <a:buChar char="•"/>
              <a:tabLst>
                <a:tab pos="457178" algn="l"/>
              </a:tabLst>
              <a:defRPr/>
            </a:pPr>
            <a:r>
              <a:rPr kumimoji="0" lang="en-US" sz="1050" b="0" i="0" u="none" strike="noStrike" kern="100" cap="none" spc="0" normalizeH="0" baseline="0" noProof="0">
                <a:ln>
                  <a:noFill/>
                </a:ln>
                <a:solidFill>
                  <a:prstClr val="white"/>
                </a:solidFill>
                <a:effectLst/>
                <a:uLnTx/>
                <a:uFillTx/>
                <a:latin typeface="Trebuchet MS"/>
                <a:ea typeface="Aptos" panose="020B0004020202020204" pitchFamily="34" charset="0"/>
                <a:cs typeface="Times New Roman" panose="02020603050405020304" pitchFamily="18" charset="0"/>
              </a:rPr>
              <a:t>Engaging content using text and graphics, videos, animations, and infographics</a:t>
            </a:r>
          </a:p>
          <a:p>
            <a:pPr marL="171442" marR="0" lvl="0" indent="-171442" algn="l" defTabSz="1218988" rtl="0" eaLnBrk="1" fontAlgn="auto" latinLnBrk="0" hangingPunct="1">
              <a:lnSpc>
                <a:spcPct val="100000"/>
              </a:lnSpc>
              <a:spcBef>
                <a:spcPts val="0"/>
              </a:spcBef>
              <a:spcAft>
                <a:spcPts val="500"/>
              </a:spcAft>
              <a:buClrTx/>
              <a:buSzPts val="1000"/>
              <a:buFont typeface="Arial" panose="020B0604020202020204" pitchFamily="34" charset="0"/>
              <a:buChar char="•"/>
              <a:tabLst>
                <a:tab pos="457178" algn="l"/>
              </a:tabLst>
              <a:defRPr/>
            </a:pPr>
            <a:r>
              <a:rPr kumimoji="0" lang="en-US" sz="1050" b="0" i="0" u="none" strike="noStrike" kern="100" cap="none" spc="0" normalizeH="0" baseline="0" noProof="0">
                <a:ln>
                  <a:noFill/>
                </a:ln>
                <a:solidFill>
                  <a:prstClr val="white"/>
                </a:solidFill>
                <a:effectLst/>
                <a:uLnTx/>
                <a:uFillTx/>
                <a:latin typeface="Trebuchet MS"/>
                <a:ea typeface="Aptos" panose="020B0004020202020204" pitchFamily="34" charset="0"/>
                <a:cs typeface="Times New Roman" panose="02020603050405020304" pitchFamily="18" charset="0"/>
              </a:rPr>
              <a:t>Interactive content with quizzes, simulations, and case studies.</a:t>
            </a:r>
          </a:p>
          <a:p>
            <a:pPr marL="171442" marR="0" lvl="0" indent="-171442" algn="l" defTabSz="1218988" rtl="0" eaLnBrk="1" fontAlgn="auto" latinLnBrk="0" hangingPunct="1">
              <a:lnSpc>
                <a:spcPct val="100000"/>
              </a:lnSpc>
              <a:spcBef>
                <a:spcPts val="0"/>
              </a:spcBef>
              <a:spcAft>
                <a:spcPts val="500"/>
              </a:spcAft>
              <a:buClrTx/>
              <a:buSzPts val="1000"/>
              <a:buFont typeface="Arial" panose="020B0604020202020204" pitchFamily="34" charset="0"/>
              <a:buChar char="•"/>
              <a:tabLst>
                <a:tab pos="457178" algn="l"/>
              </a:tabLst>
              <a:defRPr/>
            </a:pPr>
            <a:r>
              <a:rPr kumimoji="0" lang="en-US" sz="1050" b="0" i="0" u="none" strike="noStrike" kern="100" cap="none" spc="0" normalizeH="0" baseline="0" noProof="0">
                <a:ln>
                  <a:noFill/>
                </a:ln>
                <a:solidFill>
                  <a:prstClr val="white"/>
                </a:solidFill>
                <a:effectLst/>
                <a:uLnTx/>
                <a:uFillTx/>
                <a:latin typeface="Trebuchet MS"/>
                <a:ea typeface="Aptos" panose="020B0004020202020204" pitchFamily="34" charset="0"/>
                <a:cs typeface="Times New Roman" panose="02020603050405020304" pitchFamily="18" charset="0"/>
              </a:rPr>
              <a:t>Uses principles of adult learning and neuroscience. </a:t>
            </a:r>
          </a:p>
        </p:txBody>
      </p:sp>
      <p:grpSp>
        <p:nvGrpSpPr>
          <p:cNvPr id="9" name="Group 8">
            <a:extLst>
              <a:ext uri="{FF2B5EF4-FFF2-40B4-BE49-F238E27FC236}">
                <a16:creationId xmlns:a16="http://schemas.microsoft.com/office/drawing/2014/main" id="{4786B4BE-B93D-DDB3-680A-71498D55D5CC}"/>
              </a:ext>
            </a:extLst>
          </p:cNvPr>
          <p:cNvGrpSpPr/>
          <p:nvPr/>
        </p:nvGrpSpPr>
        <p:grpSpPr>
          <a:xfrm>
            <a:off x="2" y="1615494"/>
            <a:ext cx="4400548" cy="2628922"/>
            <a:chOff x="6557" y="1723560"/>
            <a:chExt cx="4489243" cy="3016080"/>
          </a:xfrm>
        </p:grpSpPr>
        <p:sp>
          <p:nvSpPr>
            <p:cNvPr id="6" name="Freeform: Shape 5">
              <a:extLst>
                <a:ext uri="{FF2B5EF4-FFF2-40B4-BE49-F238E27FC236}">
                  <a16:creationId xmlns:a16="http://schemas.microsoft.com/office/drawing/2014/main" id="{4C675116-CC6B-B6F8-6F6C-1F8FE191C686}"/>
                </a:ext>
              </a:extLst>
            </p:cNvPr>
            <p:cNvSpPr/>
            <p:nvPr/>
          </p:nvSpPr>
          <p:spPr>
            <a:xfrm>
              <a:off x="419100" y="1723560"/>
              <a:ext cx="4076700" cy="3016080"/>
            </a:xfrm>
            <a:custGeom>
              <a:avLst/>
              <a:gdLst>
                <a:gd name="connsiteX0" fmla="*/ 392430 w 4076700"/>
                <a:gd name="connsiteY0" fmla="*/ 0 h 3016080"/>
                <a:gd name="connsiteX1" fmla="*/ 3871184 w 4076700"/>
                <a:gd name="connsiteY1" fmla="*/ 0 h 3016080"/>
                <a:gd name="connsiteX2" fmla="*/ 4076700 w 4076700"/>
                <a:gd name="connsiteY2" fmla="*/ 205516 h 3016080"/>
                <a:gd name="connsiteX3" fmla="*/ 4076700 w 4076700"/>
                <a:gd name="connsiteY3" fmla="*/ 2810564 h 3016080"/>
                <a:gd name="connsiteX4" fmla="*/ 3871184 w 4076700"/>
                <a:gd name="connsiteY4" fmla="*/ 3016080 h 3016080"/>
                <a:gd name="connsiteX5" fmla="*/ 205516 w 4076700"/>
                <a:gd name="connsiteY5" fmla="*/ 3016080 h 3016080"/>
                <a:gd name="connsiteX6" fmla="*/ 0 w 4076700"/>
                <a:gd name="connsiteY6" fmla="*/ 2810564 h 3016080"/>
                <a:gd name="connsiteX7" fmla="*/ 0 w 4076700"/>
                <a:gd name="connsiteY7" fmla="*/ 459570 h 3016080"/>
                <a:gd name="connsiteX8" fmla="*/ 392430 w 4076700"/>
                <a:gd name="connsiteY8" fmla="*/ 459570 h 3016080"/>
                <a:gd name="connsiteX0" fmla="*/ 392430 w 4076700"/>
                <a:gd name="connsiteY0" fmla="*/ 459570 h 3016080"/>
                <a:gd name="connsiteX1" fmla="*/ 392430 w 4076700"/>
                <a:gd name="connsiteY1" fmla="*/ 0 h 3016080"/>
                <a:gd name="connsiteX2" fmla="*/ 3871184 w 4076700"/>
                <a:gd name="connsiteY2" fmla="*/ 0 h 3016080"/>
                <a:gd name="connsiteX3" fmla="*/ 4076700 w 4076700"/>
                <a:gd name="connsiteY3" fmla="*/ 205516 h 3016080"/>
                <a:gd name="connsiteX4" fmla="*/ 4076700 w 4076700"/>
                <a:gd name="connsiteY4" fmla="*/ 2810564 h 3016080"/>
                <a:gd name="connsiteX5" fmla="*/ 3871184 w 4076700"/>
                <a:gd name="connsiteY5" fmla="*/ 3016080 h 3016080"/>
                <a:gd name="connsiteX6" fmla="*/ 205516 w 4076700"/>
                <a:gd name="connsiteY6" fmla="*/ 3016080 h 3016080"/>
                <a:gd name="connsiteX7" fmla="*/ 0 w 4076700"/>
                <a:gd name="connsiteY7" fmla="*/ 2810564 h 3016080"/>
                <a:gd name="connsiteX8" fmla="*/ 0 w 4076700"/>
                <a:gd name="connsiteY8" fmla="*/ 459570 h 3016080"/>
                <a:gd name="connsiteX9" fmla="*/ 483870 w 4076700"/>
                <a:gd name="connsiteY9" fmla="*/ 551010 h 3016080"/>
                <a:gd name="connsiteX0" fmla="*/ 392430 w 4076700"/>
                <a:gd name="connsiteY0" fmla="*/ 459570 h 3016080"/>
                <a:gd name="connsiteX1" fmla="*/ 392430 w 4076700"/>
                <a:gd name="connsiteY1" fmla="*/ 0 h 3016080"/>
                <a:gd name="connsiteX2" fmla="*/ 3871184 w 4076700"/>
                <a:gd name="connsiteY2" fmla="*/ 0 h 3016080"/>
                <a:gd name="connsiteX3" fmla="*/ 4076700 w 4076700"/>
                <a:gd name="connsiteY3" fmla="*/ 205516 h 3016080"/>
                <a:gd name="connsiteX4" fmla="*/ 4076700 w 4076700"/>
                <a:gd name="connsiteY4" fmla="*/ 2810564 h 3016080"/>
                <a:gd name="connsiteX5" fmla="*/ 3871184 w 4076700"/>
                <a:gd name="connsiteY5" fmla="*/ 3016080 h 3016080"/>
                <a:gd name="connsiteX6" fmla="*/ 205516 w 4076700"/>
                <a:gd name="connsiteY6" fmla="*/ 3016080 h 3016080"/>
                <a:gd name="connsiteX7" fmla="*/ 0 w 4076700"/>
                <a:gd name="connsiteY7" fmla="*/ 2810564 h 3016080"/>
                <a:gd name="connsiteX8" fmla="*/ 0 w 4076700"/>
                <a:gd name="connsiteY8" fmla="*/ 459570 h 3016080"/>
                <a:gd name="connsiteX0" fmla="*/ 392430 w 4076700"/>
                <a:gd name="connsiteY0" fmla="*/ 0 h 3016080"/>
                <a:gd name="connsiteX1" fmla="*/ 3871184 w 4076700"/>
                <a:gd name="connsiteY1" fmla="*/ 0 h 3016080"/>
                <a:gd name="connsiteX2" fmla="*/ 4076700 w 4076700"/>
                <a:gd name="connsiteY2" fmla="*/ 205516 h 3016080"/>
                <a:gd name="connsiteX3" fmla="*/ 4076700 w 4076700"/>
                <a:gd name="connsiteY3" fmla="*/ 2810564 h 3016080"/>
                <a:gd name="connsiteX4" fmla="*/ 3871184 w 4076700"/>
                <a:gd name="connsiteY4" fmla="*/ 3016080 h 3016080"/>
                <a:gd name="connsiteX5" fmla="*/ 205516 w 4076700"/>
                <a:gd name="connsiteY5" fmla="*/ 3016080 h 3016080"/>
                <a:gd name="connsiteX6" fmla="*/ 0 w 4076700"/>
                <a:gd name="connsiteY6" fmla="*/ 2810564 h 3016080"/>
                <a:gd name="connsiteX7" fmla="*/ 0 w 4076700"/>
                <a:gd name="connsiteY7" fmla="*/ 459570 h 301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6700" h="3016080">
                  <a:moveTo>
                    <a:pt x="392430" y="0"/>
                  </a:moveTo>
                  <a:lnTo>
                    <a:pt x="3871184" y="0"/>
                  </a:lnTo>
                  <a:cubicBezTo>
                    <a:pt x="3984687" y="0"/>
                    <a:pt x="4076700" y="92013"/>
                    <a:pt x="4076700" y="205516"/>
                  </a:cubicBezTo>
                  <a:lnTo>
                    <a:pt x="4076700" y="2810564"/>
                  </a:lnTo>
                  <a:cubicBezTo>
                    <a:pt x="4076700" y="2924067"/>
                    <a:pt x="3984687" y="3016080"/>
                    <a:pt x="3871184" y="3016080"/>
                  </a:cubicBezTo>
                  <a:lnTo>
                    <a:pt x="205516" y="3016080"/>
                  </a:lnTo>
                  <a:cubicBezTo>
                    <a:pt x="92013" y="3016080"/>
                    <a:pt x="0" y="2924067"/>
                    <a:pt x="0" y="2810564"/>
                  </a:cubicBezTo>
                  <a:lnTo>
                    <a:pt x="0" y="459570"/>
                  </a:lnTo>
                </a:path>
              </a:pathLst>
            </a:custGeom>
            <a:noFill/>
            <a:ln>
              <a:solidFill>
                <a:schemeClr val="accent1"/>
              </a:solidFill>
              <a:tailEnd type="ova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219018" rtl="0" eaLnBrk="1" latinLnBrk="0" hangingPunct="1">
                <a:defRPr sz="2400" kern="1200">
                  <a:solidFill>
                    <a:schemeClr val="tx1"/>
                  </a:solidFill>
                  <a:latin typeface="+mn-lt"/>
                  <a:ea typeface="+mn-ea"/>
                  <a:cs typeface="+mn-cs"/>
                </a:defRPr>
              </a:lvl1pPr>
              <a:lvl2pPr marL="609509" algn="l" defTabSz="1219018" rtl="0" eaLnBrk="1" latinLnBrk="0" hangingPunct="1">
                <a:defRPr sz="2400" kern="1200">
                  <a:solidFill>
                    <a:schemeClr val="tx1"/>
                  </a:solidFill>
                  <a:latin typeface="+mn-lt"/>
                  <a:ea typeface="+mn-ea"/>
                  <a:cs typeface="+mn-cs"/>
                </a:defRPr>
              </a:lvl2pPr>
              <a:lvl3pPr marL="1219018" algn="l" defTabSz="1219018" rtl="0" eaLnBrk="1" latinLnBrk="0" hangingPunct="1">
                <a:defRPr sz="2400" kern="1200">
                  <a:solidFill>
                    <a:schemeClr val="tx1"/>
                  </a:solidFill>
                  <a:latin typeface="+mn-lt"/>
                  <a:ea typeface="+mn-ea"/>
                  <a:cs typeface="+mn-cs"/>
                </a:defRPr>
              </a:lvl3pPr>
              <a:lvl4pPr marL="1828526" algn="l" defTabSz="1219018" rtl="0" eaLnBrk="1" latinLnBrk="0" hangingPunct="1">
                <a:defRPr sz="2400" kern="1200">
                  <a:solidFill>
                    <a:schemeClr val="tx1"/>
                  </a:solidFill>
                  <a:latin typeface="+mn-lt"/>
                  <a:ea typeface="+mn-ea"/>
                  <a:cs typeface="+mn-cs"/>
                </a:defRPr>
              </a:lvl4pPr>
              <a:lvl5pPr marL="2438035" algn="l" defTabSz="1219018" rtl="0" eaLnBrk="1" latinLnBrk="0" hangingPunct="1">
                <a:defRPr sz="2400" kern="1200">
                  <a:solidFill>
                    <a:schemeClr val="tx1"/>
                  </a:solidFill>
                  <a:latin typeface="+mn-lt"/>
                  <a:ea typeface="+mn-ea"/>
                  <a:cs typeface="+mn-cs"/>
                </a:defRPr>
              </a:lvl5pPr>
              <a:lvl6pPr marL="3047544" algn="l" defTabSz="1219018" rtl="0" eaLnBrk="1" latinLnBrk="0" hangingPunct="1">
                <a:defRPr sz="2400" kern="1200">
                  <a:solidFill>
                    <a:schemeClr val="tx1"/>
                  </a:solidFill>
                  <a:latin typeface="+mn-lt"/>
                  <a:ea typeface="+mn-ea"/>
                  <a:cs typeface="+mn-cs"/>
                </a:defRPr>
              </a:lvl6pPr>
              <a:lvl7pPr marL="3657051" algn="l" defTabSz="1219018" rtl="0" eaLnBrk="1" latinLnBrk="0" hangingPunct="1">
                <a:defRPr sz="2400" kern="1200">
                  <a:solidFill>
                    <a:schemeClr val="tx1"/>
                  </a:solidFill>
                  <a:latin typeface="+mn-lt"/>
                  <a:ea typeface="+mn-ea"/>
                  <a:cs typeface="+mn-cs"/>
                </a:defRPr>
              </a:lvl7pPr>
              <a:lvl8pPr marL="4266561" algn="l" defTabSz="1219018" rtl="0" eaLnBrk="1" latinLnBrk="0" hangingPunct="1">
                <a:defRPr sz="2400" kern="1200">
                  <a:solidFill>
                    <a:schemeClr val="tx1"/>
                  </a:solidFill>
                  <a:latin typeface="+mn-lt"/>
                  <a:ea typeface="+mn-ea"/>
                  <a:cs typeface="+mn-cs"/>
                </a:defRPr>
              </a:lvl8pPr>
              <a:lvl9pPr marL="4876069" algn="l" defTabSz="1219018" rtl="0" eaLnBrk="1" latinLnBrk="0" hangingPunct="1">
                <a:defRPr sz="2400" kern="1200">
                  <a:solidFill>
                    <a:schemeClr val="tx1"/>
                  </a:solidFill>
                  <a:latin typeface="+mn-lt"/>
                  <a:ea typeface="+mn-ea"/>
                  <a:cs typeface="+mn-cs"/>
                </a:defRPr>
              </a:lvl9pPr>
            </a:lstStyle>
            <a:p>
              <a:pPr marL="0" marR="0" lvl="0" indent="0" algn="ctr" defTabSz="1218988"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black"/>
                </a:solidFill>
                <a:effectLst/>
                <a:uLnTx/>
                <a:uFillTx/>
                <a:latin typeface="Trebuchet MS"/>
                <a:ea typeface="+mn-ea"/>
                <a:cs typeface="+mn-cs"/>
              </a:endParaRPr>
            </a:p>
          </p:txBody>
        </p:sp>
        <p:cxnSp>
          <p:nvCxnSpPr>
            <p:cNvPr id="8" name="Straight Connector 7">
              <a:extLst>
                <a:ext uri="{FF2B5EF4-FFF2-40B4-BE49-F238E27FC236}">
                  <a16:creationId xmlns:a16="http://schemas.microsoft.com/office/drawing/2014/main" id="{AC13288D-0697-3A06-1843-A7C3A9D551BE}"/>
                </a:ext>
              </a:extLst>
            </p:cNvPr>
            <p:cNvCxnSpPr>
              <a:stCxn id="6" idx="0"/>
            </p:cNvCxnSpPr>
            <p:nvPr/>
          </p:nvCxnSpPr>
          <p:spPr>
            <a:xfrm flipH="1">
              <a:off x="6557" y="1723560"/>
              <a:ext cx="804973" cy="0"/>
            </a:xfrm>
            <a:prstGeom prst="lin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cxnSp>
      </p:grpSp>
      <p:grpSp>
        <p:nvGrpSpPr>
          <p:cNvPr id="10" name="Group 9">
            <a:extLst>
              <a:ext uri="{FF2B5EF4-FFF2-40B4-BE49-F238E27FC236}">
                <a16:creationId xmlns:a16="http://schemas.microsoft.com/office/drawing/2014/main" id="{7D7B9211-A613-53CA-2480-F2230387FEAF}"/>
              </a:ext>
            </a:extLst>
          </p:cNvPr>
          <p:cNvGrpSpPr/>
          <p:nvPr/>
        </p:nvGrpSpPr>
        <p:grpSpPr>
          <a:xfrm flipH="1">
            <a:off x="4751386" y="1615492"/>
            <a:ext cx="4392614" cy="2628925"/>
            <a:chOff x="6557" y="1723560"/>
            <a:chExt cx="4489243" cy="3016080"/>
          </a:xfrm>
        </p:grpSpPr>
        <p:sp>
          <p:nvSpPr>
            <p:cNvPr id="11" name="Freeform: Shape 10">
              <a:extLst>
                <a:ext uri="{FF2B5EF4-FFF2-40B4-BE49-F238E27FC236}">
                  <a16:creationId xmlns:a16="http://schemas.microsoft.com/office/drawing/2014/main" id="{5B0F7653-A7D8-EFE3-AA54-1D3A788BEDB8}"/>
                </a:ext>
              </a:extLst>
            </p:cNvPr>
            <p:cNvSpPr/>
            <p:nvPr/>
          </p:nvSpPr>
          <p:spPr>
            <a:xfrm>
              <a:off x="419100" y="1723560"/>
              <a:ext cx="4076700" cy="3016080"/>
            </a:xfrm>
            <a:custGeom>
              <a:avLst/>
              <a:gdLst>
                <a:gd name="connsiteX0" fmla="*/ 392430 w 4076700"/>
                <a:gd name="connsiteY0" fmla="*/ 0 h 3016080"/>
                <a:gd name="connsiteX1" fmla="*/ 3871184 w 4076700"/>
                <a:gd name="connsiteY1" fmla="*/ 0 h 3016080"/>
                <a:gd name="connsiteX2" fmla="*/ 4076700 w 4076700"/>
                <a:gd name="connsiteY2" fmla="*/ 205516 h 3016080"/>
                <a:gd name="connsiteX3" fmla="*/ 4076700 w 4076700"/>
                <a:gd name="connsiteY3" fmla="*/ 2810564 h 3016080"/>
                <a:gd name="connsiteX4" fmla="*/ 3871184 w 4076700"/>
                <a:gd name="connsiteY4" fmla="*/ 3016080 h 3016080"/>
                <a:gd name="connsiteX5" fmla="*/ 205516 w 4076700"/>
                <a:gd name="connsiteY5" fmla="*/ 3016080 h 3016080"/>
                <a:gd name="connsiteX6" fmla="*/ 0 w 4076700"/>
                <a:gd name="connsiteY6" fmla="*/ 2810564 h 3016080"/>
                <a:gd name="connsiteX7" fmla="*/ 0 w 4076700"/>
                <a:gd name="connsiteY7" fmla="*/ 459570 h 3016080"/>
                <a:gd name="connsiteX8" fmla="*/ 392430 w 4076700"/>
                <a:gd name="connsiteY8" fmla="*/ 459570 h 3016080"/>
                <a:gd name="connsiteX0" fmla="*/ 392430 w 4076700"/>
                <a:gd name="connsiteY0" fmla="*/ 459570 h 3016080"/>
                <a:gd name="connsiteX1" fmla="*/ 392430 w 4076700"/>
                <a:gd name="connsiteY1" fmla="*/ 0 h 3016080"/>
                <a:gd name="connsiteX2" fmla="*/ 3871184 w 4076700"/>
                <a:gd name="connsiteY2" fmla="*/ 0 h 3016080"/>
                <a:gd name="connsiteX3" fmla="*/ 4076700 w 4076700"/>
                <a:gd name="connsiteY3" fmla="*/ 205516 h 3016080"/>
                <a:gd name="connsiteX4" fmla="*/ 4076700 w 4076700"/>
                <a:gd name="connsiteY4" fmla="*/ 2810564 h 3016080"/>
                <a:gd name="connsiteX5" fmla="*/ 3871184 w 4076700"/>
                <a:gd name="connsiteY5" fmla="*/ 3016080 h 3016080"/>
                <a:gd name="connsiteX6" fmla="*/ 205516 w 4076700"/>
                <a:gd name="connsiteY6" fmla="*/ 3016080 h 3016080"/>
                <a:gd name="connsiteX7" fmla="*/ 0 w 4076700"/>
                <a:gd name="connsiteY7" fmla="*/ 2810564 h 3016080"/>
                <a:gd name="connsiteX8" fmla="*/ 0 w 4076700"/>
                <a:gd name="connsiteY8" fmla="*/ 459570 h 3016080"/>
                <a:gd name="connsiteX9" fmla="*/ 483870 w 4076700"/>
                <a:gd name="connsiteY9" fmla="*/ 551010 h 3016080"/>
                <a:gd name="connsiteX0" fmla="*/ 392430 w 4076700"/>
                <a:gd name="connsiteY0" fmla="*/ 459570 h 3016080"/>
                <a:gd name="connsiteX1" fmla="*/ 392430 w 4076700"/>
                <a:gd name="connsiteY1" fmla="*/ 0 h 3016080"/>
                <a:gd name="connsiteX2" fmla="*/ 3871184 w 4076700"/>
                <a:gd name="connsiteY2" fmla="*/ 0 h 3016080"/>
                <a:gd name="connsiteX3" fmla="*/ 4076700 w 4076700"/>
                <a:gd name="connsiteY3" fmla="*/ 205516 h 3016080"/>
                <a:gd name="connsiteX4" fmla="*/ 4076700 w 4076700"/>
                <a:gd name="connsiteY4" fmla="*/ 2810564 h 3016080"/>
                <a:gd name="connsiteX5" fmla="*/ 3871184 w 4076700"/>
                <a:gd name="connsiteY5" fmla="*/ 3016080 h 3016080"/>
                <a:gd name="connsiteX6" fmla="*/ 205516 w 4076700"/>
                <a:gd name="connsiteY6" fmla="*/ 3016080 h 3016080"/>
                <a:gd name="connsiteX7" fmla="*/ 0 w 4076700"/>
                <a:gd name="connsiteY7" fmla="*/ 2810564 h 3016080"/>
                <a:gd name="connsiteX8" fmla="*/ 0 w 4076700"/>
                <a:gd name="connsiteY8" fmla="*/ 459570 h 3016080"/>
                <a:gd name="connsiteX0" fmla="*/ 392430 w 4076700"/>
                <a:gd name="connsiteY0" fmla="*/ 0 h 3016080"/>
                <a:gd name="connsiteX1" fmla="*/ 3871184 w 4076700"/>
                <a:gd name="connsiteY1" fmla="*/ 0 h 3016080"/>
                <a:gd name="connsiteX2" fmla="*/ 4076700 w 4076700"/>
                <a:gd name="connsiteY2" fmla="*/ 205516 h 3016080"/>
                <a:gd name="connsiteX3" fmla="*/ 4076700 w 4076700"/>
                <a:gd name="connsiteY3" fmla="*/ 2810564 h 3016080"/>
                <a:gd name="connsiteX4" fmla="*/ 3871184 w 4076700"/>
                <a:gd name="connsiteY4" fmla="*/ 3016080 h 3016080"/>
                <a:gd name="connsiteX5" fmla="*/ 205516 w 4076700"/>
                <a:gd name="connsiteY5" fmla="*/ 3016080 h 3016080"/>
                <a:gd name="connsiteX6" fmla="*/ 0 w 4076700"/>
                <a:gd name="connsiteY6" fmla="*/ 2810564 h 3016080"/>
                <a:gd name="connsiteX7" fmla="*/ 0 w 4076700"/>
                <a:gd name="connsiteY7" fmla="*/ 459570 h 301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6700" h="3016080">
                  <a:moveTo>
                    <a:pt x="392430" y="0"/>
                  </a:moveTo>
                  <a:lnTo>
                    <a:pt x="3871184" y="0"/>
                  </a:lnTo>
                  <a:cubicBezTo>
                    <a:pt x="3984687" y="0"/>
                    <a:pt x="4076700" y="92013"/>
                    <a:pt x="4076700" y="205516"/>
                  </a:cubicBezTo>
                  <a:lnTo>
                    <a:pt x="4076700" y="2810564"/>
                  </a:lnTo>
                  <a:cubicBezTo>
                    <a:pt x="4076700" y="2924067"/>
                    <a:pt x="3984687" y="3016080"/>
                    <a:pt x="3871184" y="3016080"/>
                  </a:cubicBezTo>
                  <a:lnTo>
                    <a:pt x="205516" y="3016080"/>
                  </a:lnTo>
                  <a:cubicBezTo>
                    <a:pt x="92013" y="3016080"/>
                    <a:pt x="0" y="2924067"/>
                    <a:pt x="0" y="2810564"/>
                  </a:cubicBezTo>
                  <a:lnTo>
                    <a:pt x="0" y="459570"/>
                  </a:lnTo>
                </a:path>
              </a:pathLst>
            </a:custGeom>
            <a:noFill/>
            <a:ln>
              <a:solidFill>
                <a:srgbClr val="FF9900"/>
              </a:solidFill>
              <a:tailEnd type="ova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219018" rtl="0" eaLnBrk="1" latinLnBrk="0" hangingPunct="1">
                <a:defRPr sz="2400" kern="1200">
                  <a:solidFill>
                    <a:schemeClr val="tx1"/>
                  </a:solidFill>
                  <a:latin typeface="+mn-lt"/>
                  <a:ea typeface="+mn-ea"/>
                  <a:cs typeface="+mn-cs"/>
                </a:defRPr>
              </a:lvl1pPr>
              <a:lvl2pPr marL="609509" algn="l" defTabSz="1219018" rtl="0" eaLnBrk="1" latinLnBrk="0" hangingPunct="1">
                <a:defRPr sz="2400" kern="1200">
                  <a:solidFill>
                    <a:schemeClr val="tx1"/>
                  </a:solidFill>
                  <a:latin typeface="+mn-lt"/>
                  <a:ea typeface="+mn-ea"/>
                  <a:cs typeface="+mn-cs"/>
                </a:defRPr>
              </a:lvl2pPr>
              <a:lvl3pPr marL="1219018" algn="l" defTabSz="1219018" rtl="0" eaLnBrk="1" latinLnBrk="0" hangingPunct="1">
                <a:defRPr sz="2400" kern="1200">
                  <a:solidFill>
                    <a:schemeClr val="tx1"/>
                  </a:solidFill>
                  <a:latin typeface="+mn-lt"/>
                  <a:ea typeface="+mn-ea"/>
                  <a:cs typeface="+mn-cs"/>
                </a:defRPr>
              </a:lvl3pPr>
              <a:lvl4pPr marL="1828526" algn="l" defTabSz="1219018" rtl="0" eaLnBrk="1" latinLnBrk="0" hangingPunct="1">
                <a:defRPr sz="2400" kern="1200">
                  <a:solidFill>
                    <a:schemeClr val="tx1"/>
                  </a:solidFill>
                  <a:latin typeface="+mn-lt"/>
                  <a:ea typeface="+mn-ea"/>
                  <a:cs typeface="+mn-cs"/>
                </a:defRPr>
              </a:lvl4pPr>
              <a:lvl5pPr marL="2438035" algn="l" defTabSz="1219018" rtl="0" eaLnBrk="1" latinLnBrk="0" hangingPunct="1">
                <a:defRPr sz="2400" kern="1200">
                  <a:solidFill>
                    <a:schemeClr val="tx1"/>
                  </a:solidFill>
                  <a:latin typeface="+mn-lt"/>
                  <a:ea typeface="+mn-ea"/>
                  <a:cs typeface="+mn-cs"/>
                </a:defRPr>
              </a:lvl5pPr>
              <a:lvl6pPr marL="3047544" algn="l" defTabSz="1219018" rtl="0" eaLnBrk="1" latinLnBrk="0" hangingPunct="1">
                <a:defRPr sz="2400" kern="1200">
                  <a:solidFill>
                    <a:schemeClr val="tx1"/>
                  </a:solidFill>
                  <a:latin typeface="+mn-lt"/>
                  <a:ea typeface="+mn-ea"/>
                  <a:cs typeface="+mn-cs"/>
                </a:defRPr>
              </a:lvl6pPr>
              <a:lvl7pPr marL="3657051" algn="l" defTabSz="1219018" rtl="0" eaLnBrk="1" latinLnBrk="0" hangingPunct="1">
                <a:defRPr sz="2400" kern="1200">
                  <a:solidFill>
                    <a:schemeClr val="tx1"/>
                  </a:solidFill>
                  <a:latin typeface="+mn-lt"/>
                  <a:ea typeface="+mn-ea"/>
                  <a:cs typeface="+mn-cs"/>
                </a:defRPr>
              </a:lvl7pPr>
              <a:lvl8pPr marL="4266561" algn="l" defTabSz="1219018" rtl="0" eaLnBrk="1" latinLnBrk="0" hangingPunct="1">
                <a:defRPr sz="2400" kern="1200">
                  <a:solidFill>
                    <a:schemeClr val="tx1"/>
                  </a:solidFill>
                  <a:latin typeface="+mn-lt"/>
                  <a:ea typeface="+mn-ea"/>
                  <a:cs typeface="+mn-cs"/>
                </a:defRPr>
              </a:lvl8pPr>
              <a:lvl9pPr marL="4876069" algn="l" defTabSz="1219018" rtl="0" eaLnBrk="1" latinLnBrk="0" hangingPunct="1">
                <a:defRPr sz="2400" kern="1200">
                  <a:solidFill>
                    <a:schemeClr val="tx1"/>
                  </a:solidFill>
                  <a:latin typeface="+mn-lt"/>
                  <a:ea typeface="+mn-ea"/>
                  <a:cs typeface="+mn-cs"/>
                </a:defRPr>
              </a:lvl9pPr>
            </a:lstStyle>
            <a:p>
              <a:pPr marL="0" marR="0" lvl="0" indent="0" algn="ctr" defTabSz="1218988"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black"/>
                </a:solidFill>
                <a:effectLst/>
                <a:uLnTx/>
                <a:uFillTx/>
                <a:latin typeface="Trebuchet MS"/>
                <a:ea typeface="+mn-ea"/>
                <a:cs typeface="+mn-cs"/>
              </a:endParaRPr>
            </a:p>
          </p:txBody>
        </p:sp>
        <p:cxnSp>
          <p:nvCxnSpPr>
            <p:cNvPr id="13" name="Straight Connector 12">
              <a:extLst>
                <a:ext uri="{FF2B5EF4-FFF2-40B4-BE49-F238E27FC236}">
                  <a16:creationId xmlns:a16="http://schemas.microsoft.com/office/drawing/2014/main" id="{52EFDCDA-ACC3-3887-29F5-E81B47E2EA8E}"/>
                </a:ext>
              </a:extLst>
            </p:cNvPr>
            <p:cNvCxnSpPr>
              <a:stCxn id="11" idx="0"/>
            </p:cNvCxnSpPr>
            <p:nvPr/>
          </p:nvCxnSpPr>
          <p:spPr>
            <a:xfrm flipH="1">
              <a:off x="6557" y="1723560"/>
              <a:ext cx="804973" cy="0"/>
            </a:xfrm>
            <a:prstGeom prst="line">
              <a:avLst/>
            </a:prstGeom>
            <a:noFill/>
            <a:ln>
              <a:solidFill>
                <a:srgbClr val="FF9900"/>
              </a:solidFill>
            </a:ln>
          </p:spPr>
          <p:style>
            <a:lnRef idx="2">
              <a:schemeClr val="accent1">
                <a:shade val="15000"/>
              </a:schemeClr>
            </a:lnRef>
            <a:fillRef idx="1">
              <a:schemeClr val="accent1"/>
            </a:fillRef>
            <a:effectRef idx="0">
              <a:schemeClr val="accent1"/>
            </a:effectRef>
            <a:fontRef idx="minor">
              <a:schemeClr val="lt1"/>
            </a:fontRef>
          </p:style>
        </p:cxnSp>
      </p:grpSp>
      <p:sp>
        <p:nvSpPr>
          <p:cNvPr id="5" name="Title 1">
            <a:extLst>
              <a:ext uri="{FF2B5EF4-FFF2-40B4-BE49-F238E27FC236}">
                <a16:creationId xmlns:a16="http://schemas.microsoft.com/office/drawing/2014/main" id="{BCFF5062-4CE0-EDA8-F23C-F059D873B771}"/>
              </a:ext>
            </a:extLst>
          </p:cNvPr>
          <p:cNvSpPr>
            <a:spLocks noGrp="1"/>
          </p:cNvSpPr>
          <p:nvPr>
            <p:ph type="title"/>
          </p:nvPr>
        </p:nvSpPr>
        <p:spPr>
          <a:xfrm>
            <a:off x="324000" y="219270"/>
            <a:ext cx="8496150" cy="400099"/>
          </a:xfrm>
        </p:spPr>
        <p:txBody>
          <a:bodyPr/>
          <a:lstStyle/>
          <a:p>
            <a:r>
              <a:rPr lang="en-US"/>
              <a:t>AI LEARNING Highlights</a:t>
            </a:r>
          </a:p>
        </p:txBody>
      </p:sp>
      <p:sp>
        <p:nvSpPr>
          <p:cNvPr id="3" name="Rectangle: Rounded Corners 2">
            <a:extLst>
              <a:ext uri="{FF2B5EF4-FFF2-40B4-BE49-F238E27FC236}">
                <a16:creationId xmlns:a16="http://schemas.microsoft.com/office/drawing/2014/main" id="{23F49345-AB00-FFC3-7F15-00B201D108A4}"/>
              </a:ext>
            </a:extLst>
          </p:cNvPr>
          <p:cNvSpPr/>
          <p:nvPr/>
        </p:nvSpPr>
        <p:spPr>
          <a:xfrm>
            <a:off x="0" y="4379641"/>
            <a:ext cx="9144000" cy="360000"/>
          </a:xfrm>
          <a:prstGeom prst="roundRect">
            <a:avLst>
              <a:gd name="adj" fmla="val 0"/>
            </a:avLst>
          </a:prstGeom>
          <a:solidFill>
            <a:srgbClr val="BED730"/>
          </a:solidFill>
          <a:ln w="12700" cap="flat" cmpd="sng" algn="ctr">
            <a:noFill/>
            <a:prstDash val="solid"/>
            <a:miter lim="800000"/>
          </a:ln>
          <a:effectLst/>
        </p:spPr>
        <p:txBody>
          <a:bodyPr lIns="68580" tIns="34290" rIns="68580" bIns="34290" rtlCol="0" anchor="ct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a:ln>
                  <a:noFill/>
                </a:ln>
                <a:solidFill>
                  <a:prstClr val="black"/>
                </a:solidFill>
                <a:effectLst/>
                <a:uLnTx/>
                <a:uFillTx/>
                <a:latin typeface="Trebuchet MS"/>
                <a:ea typeface="+mn-ea"/>
                <a:cs typeface="+mn-cs"/>
              </a:rPr>
              <a:t>Ethical AI discussions to foster AI mastery</a:t>
            </a:r>
            <a:endParaRPr kumimoji="0" lang="en-US" sz="1100" b="1" i="0" u="none" strike="noStrike" kern="1200" cap="none" spc="0" normalizeH="0" baseline="0" noProof="0">
              <a:ln>
                <a:noFill/>
              </a:ln>
              <a:solidFill>
                <a:prstClr val="black"/>
              </a:solidFill>
              <a:effectLst/>
              <a:uLnTx/>
              <a:uFillTx/>
              <a:latin typeface="Trebuchet MS"/>
              <a:ea typeface="+mn-ea"/>
              <a:cs typeface="+mn-cs"/>
            </a:endParaRPr>
          </a:p>
        </p:txBody>
      </p:sp>
    </p:spTree>
    <p:extLst>
      <p:ext uri="{BB962C8B-B14F-4D97-AF65-F5344CB8AC3E}">
        <p14:creationId xmlns:p14="http://schemas.microsoft.com/office/powerpoint/2010/main" val="405598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Oval 49">
            <a:extLst>
              <a:ext uri="{FF2B5EF4-FFF2-40B4-BE49-F238E27FC236}">
                <a16:creationId xmlns:a16="http://schemas.microsoft.com/office/drawing/2014/main" id="{79ED78B9-E8C2-434C-A518-4379F54E050F}"/>
              </a:ext>
            </a:extLst>
          </p:cNvPr>
          <p:cNvSpPr/>
          <p:nvPr/>
        </p:nvSpPr>
        <p:spPr>
          <a:xfrm>
            <a:off x="3416480" y="1493396"/>
            <a:ext cx="2304000" cy="2305111"/>
          </a:xfrm>
          <a:prstGeom prst="ellipse">
            <a:avLst/>
          </a:prstGeom>
          <a:solidFill>
            <a:schemeClr val="bg1"/>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52" name="Oval 51">
            <a:extLst>
              <a:ext uri="{FF2B5EF4-FFF2-40B4-BE49-F238E27FC236}">
                <a16:creationId xmlns:a16="http://schemas.microsoft.com/office/drawing/2014/main" id="{49E41777-5C64-43E9-BD3E-15F1513A5A81}"/>
              </a:ext>
            </a:extLst>
          </p:cNvPr>
          <p:cNvSpPr/>
          <p:nvPr/>
        </p:nvSpPr>
        <p:spPr>
          <a:xfrm>
            <a:off x="3565880" y="1643215"/>
            <a:ext cx="2005200" cy="2005472"/>
          </a:xfrm>
          <a:prstGeom prst="ellipse">
            <a:avLst/>
          </a:prstGeom>
          <a:solidFill>
            <a:schemeClr val="accent3">
              <a:lumMod val="20000"/>
              <a:lumOff val="80000"/>
            </a:schemeClr>
          </a:solidFill>
          <a:ln w="1270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TextBox 7">
            <a:extLst>
              <a:ext uri="{FF2B5EF4-FFF2-40B4-BE49-F238E27FC236}">
                <a16:creationId xmlns:a16="http://schemas.microsoft.com/office/drawing/2014/main" id="{B26A8E6B-1FBA-47F4-8A53-74856B78E994}"/>
              </a:ext>
            </a:extLst>
          </p:cNvPr>
          <p:cNvSpPr txBox="1"/>
          <p:nvPr/>
        </p:nvSpPr>
        <p:spPr>
          <a:xfrm>
            <a:off x="3670965" y="2156161"/>
            <a:ext cx="1841641" cy="400110"/>
          </a:xfrm>
          <a:prstGeom prst="rect">
            <a:avLst/>
          </a:prstGeom>
          <a:noFill/>
        </p:spPr>
        <p:txBody>
          <a:bodyPr wrap="square" rtlCol="0">
            <a:spAutoFit/>
          </a:bodyPr>
          <a:lstStyle/>
          <a:p>
            <a:pPr marL="0" marR="0" lvl="0" indent="0" algn="ctr" defTabSz="91421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rebuchet MS"/>
                <a:ea typeface="+mn-ea"/>
                <a:cs typeface="+mn-cs"/>
              </a:rPr>
              <a:t>iTest</a:t>
            </a:r>
          </a:p>
        </p:txBody>
      </p:sp>
      <p:grpSp>
        <p:nvGrpSpPr>
          <p:cNvPr id="3" name="Group 2">
            <a:extLst>
              <a:ext uri="{FF2B5EF4-FFF2-40B4-BE49-F238E27FC236}">
                <a16:creationId xmlns:a16="http://schemas.microsoft.com/office/drawing/2014/main" id="{F73B2C09-B4B2-4D02-9A7E-5FF8CBCD9F45}"/>
              </a:ext>
            </a:extLst>
          </p:cNvPr>
          <p:cNvGrpSpPr/>
          <p:nvPr/>
        </p:nvGrpSpPr>
        <p:grpSpPr>
          <a:xfrm>
            <a:off x="324004" y="4129175"/>
            <a:ext cx="8493822" cy="582027"/>
            <a:chOff x="324003" y="3624954"/>
            <a:chExt cx="8659070" cy="582027"/>
          </a:xfrm>
          <a:solidFill>
            <a:srgbClr val="BED730"/>
          </a:solidFill>
        </p:grpSpPr>
        <p:sp>
          <p:nvSpPr>
            <p:cNvPr id="15" name="Speech Bubble: Rectangle 14">
              <a:extLst>
                <a:ext uri="{FF2B5EF4-FFF2-40B4-BE49-F238E27FC236}">
                  <a16:creationId xmlns:a16="http://schemas.microsoft.com/office/drawing/2014/main" id="{600DEFA4-E61B-4BA0-B9CC-76CF3643D358}"/>
                </a:ext>
              </a:extLst>
            </p:cNvPr>
            <p:cNvSpPr/>
            <p:nvPr/>
          </p:nvSpPr>
          <p:spPr>
            <a:xfrm>
              <a:off x="324003" y="3624954"/>
              <a:ext cx="1467639" cy="582027"/>
            </a:xfrm>
            <a:prstGeom prst="wedgeRectCallout">
              <a:avLst>
                <a:gd name="adj1" fmla="val 21266"/>
                <a:gd name="adj2" fmla="val -77078"/>
              </a:avLst>
            </a:prstGeom>
            <a:grpFill/>
            <a:ln w="63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9" name="TextBox 8">
              <a:extLst>
                <a:ext uri="{FF2B5EF4-FFF2-40B4-BE49-F238E27FC236}">
                  <a16:creationId xmlns:a16="http://schemas.microsoft.com/office/drawing/2014/main" id="{909B6E94-48AD-4455-8013-EE1AA9B0DC4E}"/>
                </a:ext>
              </a:extLst>
            </p:cNvPr>
            <p:cNvSpPr txBox="1"/>
            <p:nvPr/>
          </p:nvSpPr>
          <p:spPr>
            <a:xfrm>
              <a:off x="428488" y="3733439"/>
              <a:ext cx="1258670" cy="415498"/>
            </a:xfrm>
            <a:prstGeom prst="rect">
              <a:avLst/>
            </a:prstGeom>
            <a:noFill/>
          </p:spPr>
          <p:txBody>
            <a:bodyPr wrap="square" rtlCol="0">
              <a:spAutoFit/>
            </a:bodyPr>
            <a:lstStyle/>
            <a:p>
              <a:pPr marL="0" marR="0" lvl="0" indent="0" algn="ctr" defTabSz="914219" rtl="0" eaLnBrk="1" fontAlgn="auto" latinLnBrk="0" hangingPunct="1">
                <a:lnSpc>
                  <a:spcPct val="100000"/>
                </a:lnSpc>
                <a:spcBef>
                  <a:spcPts val="0"/>
                </a:spcBef>
                <a:spcAft>
                  <a:spcPts val="0"/>
                </a:spcAft>
                <a:buClrTx/>
                <a:buSzTx/>
                <a:buFontTx/>
                <a:buNone/>
                <a:tabLst/>
                <a:defRPr/>
              </a:pPr>
              <a:r>
                <a:rPr kumimoji="0" lang="en-IN" sz="1050" b="1" i="0" u="none" strike="noStrike" kern="1200" cap="none" spc="0" normalizeH="0" baseline="0" noProof="0">
                  <a:ln>
                    <a:noFill/>
                  </a:ln>
                  <a:solidFill>
                    <a:prstClr val="black"/>
                  </a:solidFill>
                  <a:effectLst/>
                  <a:uLnTx/>
                  <a:uFillTx/>
                  <a:latin typeface="Trebuchet MS"/>
                  <a:ea typeface="+mn-ea"/>
                  <a:cs typeface="+mn-cs"/>
                </a:rPr>
                <a:t>Cert-In Certified Test Engine</a:t>
              </a:r>
            </a:p>
          </p:txBody>
        </p:sp>
        <p:sp>
          <p:nvSpPr>
            <p:cNvPr id="34" name="Speech Bubble: Rectangle 33">
              <a:extLst>
                <a:ext uri="{FF2B5EF4-FFF2-40B4-BE49-F238E27FC236}">
                  <a16:creationId xmlns:a16="http://schemas.microsoft.com/office/drawing/2014/main" id="{37D92204-574A-4C2F-8C0B-65F0F4D5C4C9}"/>
                </a:ext>
              </a:extLst>
            </p:cNvPr>
            <p:cNvSpPr/>
            <p:nvPr/>
          </p:nvSpPr>
          <p:spPr>
            <a:xfrm>
              <a:off x="1762289" y="3624954"/>
              <a:ext cx="1467639" cy="582027"/>
            </a:xfrm>
            <a:prstGeom prst="wedgeRectCallout">
              <a:avLst>
                <a:gd name="adj1" fmla="val 21266"/>
                <a:gd name="adj2" fmla="val -77078"/>
              </a:avLst>
            </a:prstGeom>
            <a:grpFill/>
            <a:ln w="63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35" name="TextBox 34">
              <a:extLst>
                <a:ext uri="{FF2B5EF4-FFF2-40B4-BE49-F238E27FC236}">
                  <a16:creationId xmlns:a16="http://schemas.microsoft.com/office/drawing/2014/main" id="{A07FF027-22BC-4735-9C3B-F0309BE7CDD7}"/>
                </a:ext>
              </a:extLst>
            </p:cNvPr>
            <p:cNvSpPr txBox="1"/>
            <p:nvPr/>
          </p:nvSpPr>
          <p:spPr>
            <a:xfrm>
              <a:off x="1833463" y="3707473"/>
              <a:ext cx="1337759" cy="415498"/>
            </a:xfrm>
            <a:prstGeom prst="rect">
              <a:avLst/>
            </a:prstGeom>
            <a:noFill/>
          </p:spPr>
          <p:txBody>
            <a:bodyPr wrap="square" rtlCol="0">
              <a:spAutoFit/>
            </a:bodyPr>
            <a:lstStyle/>
            <a:p>
              <a:pPr marL="0" marR="0" lvl="0" indent="0" algn="ctr" defTabSz="914219"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Trebuchet MS"/>
                  <a:ea typeface="+mn-ea"/>
                  <a:cs typeface="+mn-cs"/>
                </a:rPr>
                <a:t>Multiple Question Formats</a:t>
              </a:r>
              <a:endParaRPr kumimoji="0" lang="en-IN" sz="1050" b="1" i="0" u="none" strike="noStrike" kern="1200" cap="none" spc="0" normalizeH="0" baseline="0" noProof="0">
                <a:ln>
                  <a:noFill/>
                </a:ln>
                <a:solidFill>
                  <a:prstClr val="black"/>
                </a:solidFill>
                <a:effectLst/>
                <a:uLnTx/>
                <a:uFillTx/>
                <a:latin typeface="Trebuchet MS"/>
                <a:ea typeface="+mn-ea"/>
                <a:cs typeface="+mn-cs"/>
              </a:endParaRPr>
            </a:p>
          </p:txBody>
        </p:sp>
        <p:sp>
          <p:nvSpPr>
            <p:cNvPr id="36" name="Speech Bubble: Rectangle 35">
              <a:extLst>
                <a:ext uri="{FF2B5EF4-FFF2-40B4-BE49-F238E27FC236}">
                  <a16:creationId xmlns:a16="http://schemas.microsoft.com/office/drawing/2014/main" id="{12F49023-61CE-41BF-A9C8-E09CF7DCDB2F}"/>
                </a:ext>
              </a:extLst>
            </p:cNvPr>
            <p:cNvSpPr/>
            <p:nvPr/>
          </p:nvSpPr>
          <p:spPr>
            <a:xfrm>
              <a:off x="3200575" y="3624954"/>
              <a:ext cx="1467639" cy="582027"/>
            </a:xfrm>
            <a:prstGeom prst="wedgeRectCallout">
              <a:avLst>
                <a:gd name="adj1" fmla="val 21266"/>
                <a:gd name="adj2" fmla="val -77078"/>
              </a:avLst>
            </a:prstGeom>
            <a:grpFill/>
            <a:ln w="63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37" name="TextBox 36">
              <a:extLst>
                <a:ext uri="{FF2B5EF4-FFF2-40B4-BE49-F238E27FC236}">
                  <a16:creationId xmlns:a16="http://schemas.microsoft.com/office/drawing/2014/main" id="{8B1F2FAE-7097-45BD-B02C-FE8D2C6E2188}"/>
                </a:ext>
              </a:extLst>
            </p:cNvPr>
            <p:cNvSpPr txBox="1"/>
            <p:nvPr/>
          </p:nvSpPr>
          <p:spPr>
            <a:xfrm>
              <a:off x="3037343" y="3696677"/>
              <a:ext cx="1729334" cy="415498"/>
            </a:xfrm>
            <a:prstGeom prst="rect">
              <a:avLst/>
            </a:prstGeom>
            <a:noFill/>
          </p:spPr>
          <p:txBody>
            <a:bodyPr wrap="square" rtlCol="0">
              <a:spAutoFit/>
            </a:bodyPr>
            <a:lstStyle/>
            <a:p>
              <a:pPr marL="0" marR="0" lvl="0" indent="0" algn="ctr" defTabSz="914219"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Trebuchet MS"/>
                  <a:ea typeface="+mn-ea"/>
                  <a:cs typeface="+mn-cs"/>
                </a:rPr>
                <a:t>Multi-lingual Display </a:t>
              </a:r>
              <a:br>
                <a:rPr kumimoji="0" lang="en-US" sz="1050" b="1" i="0" u="none" strike="noStrike" kern="1200" cap="none" spc="0" normalizeH="0" baseline="0" noProof="0">
                  <a:ln>
                    <a:noFill/>
                  </a:ln>
                  <a:solidFill>
                    <a:prstClr val="black"/>
                  </a:solidFill>
                  <a:effectLst/>
                  <a:uLnTx/>
                  <a:uFillTx/>
                  <a:latin typeface="Trebuchet MS"/>
                  <a:ea typeface="+mn-ea"/>
                  <a:cs typeface="+mn-cs"/>
                </a:rPr>
              </a:br>
              <a:r>
                <a:rPr kumimoji="0" lang="en-US" sz="1050" b="1" i="0" u="none" strike="noStrike" kern="1200" cap="none" spc="0" normalizeH="0" baseline="0" noProof="0">
                  <a:ln>
                    <a:noFill/>
                  </a:ln>
                  <a:solidFill>
                    <a:prstClr val="black"/>
                  </a:solidFill>
                  <a:effectLst/>
                  <a:uLnTx/>
                  <a:uFillTx/>
                  <a:latin typeface="Trebuchet MS"/>
                  <a:ea typeface="+mn-ea"/>
                  <a:cs typeface="+mn-cs"/>
                </a:rPr>
                <a:t>of Questions</a:t>
              </a:r>
              <a:endParaRPr kumimoji="0" lang="en-IN" sz="1050" b="1" i="0" u="none" strike="noStrike" kern="1200" cap="none" spc="0" normalizeH="0" baseline="0" noProof="0">
                <a:ln>
                  <a:noFill/>
                </a:ln>
                <a:solidFill>
                  <a:prstClr val="black"/>
                </a:solidFill>
                <a:effectLst/>
                <a:uLnTx/>
                <a:uFillTx/>
                <a:latin typeface="Trebuchet MS"/>
                <a:ea typeface="+mn-ea"/>
                <a:cs typeface="+mn-cs"/>
              </a:endParaRPr>
            </a:p>
          </p:txBody>
        </p:sp>
        <p:sp>
          <p:nvSpPr>
            <p:cNvPr id="38" name="Speech Bubble: Rectangle 37">
              <a:extLst>
                <a:ext uri="{FF2B5EF4-FFF2-40B4-BE49-F238E27FC236}">
                  <a16:creationId xmlns:a16="http://schemas.microsoft.com/office/drawing/2014/main" id="{DF409DDD-E4E9-4301-A11B-5E5737F99009}"/>
                </a:ext>
              </a:extLst>
            </p:cNvPr>
            <p:cNvSpPr/>
            <p:nvPr/>
          </p:nvSpPr>
          <p:spPr>
            <a:xfrm>
              <a:off x="4638862" y="3624954"/>
              <a:ext cx="1467639" cy="582027"/>
            </a:xfrm>
            <a:prstGeom prst="wedgeRectCallout">
              <a:avLst>
                <a:gd name="adj1" fmla="val 21266"/>
                <a:gd name="adj2" fmla="val -77078"/>
              </a:avLst>
            </a:prstGeom>
            <a:grpFill/>
            <a:ln w="63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39" name="TextBox 38">
              <a:extLst>
                <a:ext uri="{FF2B5EF4-FFF2-40B4-BE49-F238E27FC236}">
                  <a16:creationId xmlns:a16="http://schemas.microsoft.com/office/drawing/2014/main" id="{7DE1D75F-9E05-4E50-85E3-4B554D1BC4BD}"/>
                </a:ext>
              </a:extLst>
            </p:cNvPr>
            <p:cNvSpPr txBox="1"/>
            <p:nvPr/>
          </p:nvSpPr>
          <p:spPr>
            <a:xfrm>
              <a:off x="4713993" y="3718919"/>
              <a:ext cx="1352436" cy="415498"/>
            </a:xfrm>
            <a:prstGeom prst="rect">
              <a:avLst/>
            </a:prstGeom>
            <a:noFill/>
          </p:spPr>
          <p:txBody>
            <a:bodyPr wrap="square" rtlCol="0">
              <a:spAutoFit/>
            </a:bodyPr>
            <a:lstStyle/>
            <a:p>
              <a:pPr marL="0" marR="0" lvl="0" indent="0" algn="ctr" defTabSz="914219" rtl="0" eaLnBrk="1" fontAlgn="auto" latinLnBrk="0" hangingPunct="1">
                <a:lnSpc>
                  <a:spcPct val="100000"/>
                </a:lnSpc>
                <a:spcBef>
                  <a:spcPts val="0"/>
                </a:spcBef>
                <a:spcAft>
                  <a:spcPts val="0"/>
                </a:spcAft>
                <a:buClrTx/>
                <a:buSzTx/>
                <a:buFontTx/>
                <a:buNone/>
                <a:tabLst/>
                <a:defRPr/>
              </a:pPr>
              <a:r>
                <a:rPr kumimoji="0" lang="en-IN" sz="1050" b="1" i="0" u="none" strike="noStrike" kern="1200" cap="none" spc="0" normalizeH="0" baseline="0" noProof="0">
                  <a:ln>
                    <a:noFill/>
                  </a:ln>
                  <a:solidFill>
                    <a:prstClr val="black"/>
                  </a:solidFill>
                  <a:effectLst/>
                  <a:uLnTx/>
                  <a:uFillTx/>
                  <a:latin typeface="Trebuchet MS"/>
                  <a:ea typeface="+mn-ea"/>
                  <a:cs typeface="+mn-cs"/>
                </a:rPr>
                <a:t>AI/ML based Facial Recognition</a:t>
              </a:r>
            </a:p>
          </p:txBody>
        </p:sp>
        <p:sp>
          <p:nvSpPr>
            <p:cNvPr id="40" name="Speech Bubble: Rectangle 39">
              <a:extLst>
                <a:ext uri="{FF2B5EF4-FFF2-40B4-BE49-F238E27FC236}">
                  <a16:creationId xmlns:a16="http://schemas.microsoft.com/office/drawing/2014/main" id="{BFECEAEF-44DB-43A7-95A5-7754F2C9C71D}"/>
                </a:ext>
              </a:extLst>
            </p:cNvPr>
            <p:cNvSpPr/>
            <p:nvPr/>
          </p:nvSpPr>
          <p:spPr>
            <a:xfrm>
              <a:off x="6077148" y="3624954"/>
              <a:ext cx="1467639" cy="582027"/>
            </a:xfrm>
            <a:prstGeom prst="wedgeRectCallout">
              <a:avLst>
                <a:gd name="adj1" fmla="val 21266"/>
                <a:gd name="adj2" fmla="val -77078"/>
              </a:avLst>
            </a:prstGeom>
            <a:grpFill/>
            <a:ln w="63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41" name="TextBox 40">
              <a:extLst>
                <a:ext uri="{FF2B5EF4-FFF2-40B4-BE49-F238E27FC236}">
                  <a16:creationId xmlns:a16="http://schemas.microsoft.com/office/drawing/2014/main" id="{21C18DC3-3FCE-45FB-AB9D-B4B426A9BC00}"/>
                </a:ext>
              </a:extLst>
            </p:cNvPr>
            <p:cNvSpPr txBox="1"/>
            <p:nvPr/>
          </p:nvSpPr>
          <p:spPr>
            <a:xfrm>
              <a:off x="6047795" y="3733439"/>
              <a:ext cx="1467639" cy="415498"/>
            </a:xfrm>
            <a:prstGeom prst="rect">
              <a:avLst/>
            </a:prstGeom>
            <a:noFill/>
          </p:spPr>
          <p:txBody>
            <a:bodyPr wrap="square" rtlCol="0">
              <a:spAutoFit/>
            </a:bodyPr>
            <a:lstStyle/>
            <a:p>
              <a:pPr marL="0" marR="0" lvl="0" indent="0" algn="ctr" defTabSz="914219" rtl="0" eaLnBrk="1" fontAlgn="auto" latinLnBrk="0" hangingPunct="1">
                <a:lnSpc>
                  <a:spcPct val="100000"/>
                </a:lnSpc>
                <a:spcBef>
                  <a:spcPts val="0"/>
                </a:spcBef>
                <a:spcAft>
                  <a:spcPts val="0"/>
                </a:spcAft>
                <a:buClrTx/>
                <a:buSzTx/>
                <a:buFontTx/>
                <a:buNone/>
                <a:tabLst/>
                <a:defRPr/>
              </a:pPr>
              <a:r>
                <a:rPr kumimoji="0" lang="en-IN" sz="1050" b="1" i="0" u="none" strike="noStrike" kern="1200" cap="none" spc="0" normalizeH="0" baseline="0" noProof="0">
                  <a:ln>
                    <a:noFill/>
                  </a:ln>
                  <a:solidFill>
                    <a:prstClr val="black"/>
                  </a:solidFill>
                  <a:effectLst/>
                  <a:uLnTx/>
                  <a:uFillTx/>
                  <a:latin typeface="Trebuchet MS"/>
                  <a:ea typeface="+mn-ea"/>
                  <a:cs typeface="+mn-cs"/>
                </a:rPr>
                <a:t>Trained &amp; Certified Manpower</a:t>
              </a:r>
            </a:p>
          </p:txBody>
        </p:sp>
        <p:sp>
          <p:nvSpPr>
            <p:cNvPr id="42" name="Speech Bubble: Rectangle 41">
              <a:extLst>
                <a:ext uri="{FF2B5EF4-FFF2-40B4-BE49-F238E27FC236}">
                  <a16:creationId xmlns:a16="http://schemas.microsoft.com/office/drawing/2014/main" id="{A4F98B79-5449-4B01-840D-B92DFFC50875}"/>
                </a:ext>
              </a:extLst>
            </p:cNvPr>
            <p:cNvSpPr/>
            <p:nvPr/>
          </p:nvSpPr>
          <p:spPr>
            <a:xfrm>
              <a:off x="7515434" y="3624954"/>
              <a:ext cx="1467639" cy="582027"/>
            </a:xfrm>
            <a:prstGeom prst="wedgeRectCallout">
              <a:avLst>
                <a:gd name="adj1" fmla="val 21266"/>
                <a:gd name="adj2" fmla="val -77078"/>
              </a:avLst>
            </a:prstGeom>
            <a:grpFill/>
            <a:ln w="63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43" name="TextBox 42">
              <a:extLst>
                <a:ext uri="{FF2B5EF4-FFF2-40B4-BE49-F238E27FC236}">
                  <a16:creationId xmlns:a16="http://schemas.microsoft.com/office/drawing/2014/main" id="{814C3002-28D7-4C44-95A1-A4EBED9989C8}"/>
                </a:ext>
              </a:extLst>
            </p:cNvPr>
            <p:cNvSpPr txBox="1"/>
            <p:nvPr/>
          </p:nvSpPr>
          <p:spPr>
            <a:xfrm>
              <a:off x="7527633" y="3738260"/>
              <a:ext cx="1384537" cy="253916"/>
            </a:xfrm>
            <a:prstGeom prst="rect">
              <a:avLst/>
            </a:prstGeom>
            <a:noFill/>
          </p:spPr>
          <p:txBody>
            <a:bodyPr wrap="square" rtlCol="0">
              <a:spAutoFit/>
            </a:bodyPr>
            <a:lstStyle/>
            <a:p>
              <a:pPr marL="0" marR="0" lvl="0" indent="0" algn="ctr" defTabSz="914219" rtl="0" eaLnBrk="1" fontAlgn="auto" latinLnBrk="0" hangingPunct="1">
                <a:lnSpc>
                  <a:spcPct val="100000"/>
                </a:lnSpc>
                <a:spcBef>
                  <a:spcPts val="0"/>
                </a:spcBef>
                <a:spcAft>
                  <a:spcPts val="0"/>
                </a:spcAft>
                <a:buClrTx/>
                <a:buSzTx/>
                <a:buFontTx/>
                <a:buNone/>
                <a:tabLst/>
                <a:defRPr/>
              </a:pPr>
              <a:r>
                <a:rPr kumimoji="0" lang="en-IN" sz="1050" b="1" i="0" u="none" strike="noStrike" kern="1200" cap="none" spc="0" normalizeH="0" baseline="0" noProof="0">
                  <a:ln>
                    <a:noFill/>
                  </a:ln>
                  <a:solidFill>
                    <a:prstClr val="black"/>
                  </a:solidFill>
                  <a:effectLst/>
                  <a:uLnTx/>
                  <a:uFillTx/>
                  <a:latin typeface="Trebuchet MS"/>
                  <a:ea typeface="+mn-ea"/>
                  <a:cs typeface="+mn-cs"/>
                </a:rPr>
                <a:t>Help Desk Support</a:t>
              </a:r>
            </a:p>
          </p:txBody>
        </p:sp>
      </p:grpSp>
      <p:sp>
        <p:nvSpPr>
          <p:cNvPr id="51" name="Oval 50">
            <a:extLst>
              <a:ext uri="{FF2B5EF4-FFF2-40B4-BE49-F238E27FC236}">
                <a16:creationId xmlns:a16="http://schemas.microsoft.com/office/drawing/2014/main" id="{7F10601F-E20D-480C-86D8-8E517EEFF9AA}"/>
              </a:ext>
            </a:extLst>
          </p:cNvPr>
          <p:cNvSpPr/>
          <p:nvPr/>
        </p:nvSpPr>
        <p:spPr>
          <a:xfrm>
            <a:off x="3965370" y="1540523"/>
            <a:ext cx="129600" cy="127625"/>
          </a:xfrm>
          <a:prstGeom prst="ellipse">
            <a:avLst/>
          </a:prstGeom>
          <a:solidFill>
            <a:srgbClr val="BED730"/>
          </a:solidFill>
          <a:ln w="63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61" name="Oval 60">
            <a:extLst>
              <a:ext uri="{FF2B5EF4-FFF2-40B4-BE49-F238E27FC236}">
                <a16:creationId xmlns:a16="http://schemas.microsoft.com/office/drawing/2014/main" id="{C718E132-BC27-4546-97F3-7A50DFCB11FE}"/>
              </a:ext>
            </a:extLst>
          </p:cNvPr>
          <p:cNvSpPr/>
          <p:nvPr/>
        </p:nvSpPr>
        <p:spPr>
          <a:xfrm>
            <a:off x="3611261" y="1811567"/>
            <a:ext cx="129600" cy="127625"/>
          </a:xfrm>
          <a:prstGeom prst="ellipse">
            <a:avLst/>
          </a:prstGeom>
          <a:solidFill>
            <a:srgbClr val="BED730"/>
          </a:solidFill>
          <a:ln w="63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62" name="Oval 61">
            <a:extLst>
              <a:ext uri="{FF2B5EF4-FFF2-40B4-BE49-F238E27FC236}">
                <a16:creationId xmlns:a16="http://schemas.microsoft.com/office/drawing/2014/main" id="{697808AD-6AF9-4425-B780-CF94C63A1018}"/>
              </a:ext>
            </a:extLst>
          </p:cNvPr>
          <p:cNvSpPr/>
          <p:nvPr/>
        </p:nvSpPr>
        <p:spPr>
          <a:xfrm>
            <a:off x="3404068" y="2143945"/>
            <a:ext cx="129600" cy="127625"/>
          </a:xfrm>
          <a:prstGeom prst="ellipse">
            <a:avLst/>
          </a:prstGeom>
          <a:solidFill>
            <a:srgbClr val="BED730"/>
          </a:solidFill>
          <a:ln w="63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63" name="Oval 62">
            <a:extLst>
              <a:ext uri="{FF2B5EF4-FFF2-40B4-BE49-F238E27FC236}">
                <a16:creationId xmlns:a16="http://schemas.microsoft.com/office/drawing/2014/main" id="{D73AAB49-D09F-4EF6-8CD6-6AC94179E054}"/>
              </a:ext>
            </a:extLst>
          </p:cNvPr>
          <p:cNvSpPr/>
          <p:nvPr/>
        </p:nvSpPr>
        <p:spPr>
          <a:xfrm>
            <a:off x="3327252" y="2437492"/>
            <a:ext cx="129600" cy="127625"/>
          </a:xfrm>
          <a:prstGeom prst="ellipse">
            <a:avLst/>
          </a:prstGeom>
          <a:solidFill>
            <a:srgbClr val="BED730"/>
          </a:solidFill>
          <a:ln w="63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64" name="Oval 63">
            <a:extLst>
              <a:ext uri="{FF2B5EF4-FFF2-40B4-BE49-F238E27FC236}">
                <a16:creationId xmlns:a16="http://schemas.microsoft.com/office/drawing/2014/main" id="{C5B1E842-3F60-4C14-90BF-1B63204B2B36}"/>
              </a:ext>
            </a:extLst>
          </p:cNvPr>
          <p:cNvSpPr/>
          <p:nvPr/>
        </p:nvSpPr>
        <p:spPr>
          <a:xfrm>
            <a:off x="3327252" y="2802568"/>
            <a:ext cx="129600" cy="127625"/>
          </a:xfrm>
          <a:prstGeom prst="ellipse">
            <a:avLst/>
          </a:prstGeom>
          <a:solidFill>
            <a:srgbClr val="BED730"/>
          </a:solidFill>
          <a:ln w="63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65" name="Oval 64">
            <a:extLst>
              <a:ext uri="{FF2B5EF4-FFF2-40B4-BE49-F238E27FC236}">
                <a16:creationId xmlns:a16="http://schemas.microsoft.com/office/drawing/2014/main" id="{3198CCFA-0023-4211-8C25-7541CA3C673B}"/>
              </a:ext>
            </a:extLst>
          </p:cNvPr>
          <p:cNvSpPr/>
          <p:nvPr/>
        </p:nvSpPr>
        <p:spPr>
          <a:xfrm>
            <a:off x="3456852" y="3134412"/>
            <a:ext cx="129600" cy="127625"/>
          </a:xfrm>
          <a:prstGeom prst="ellipse">
            <a:avLst/>
          </a:prstGeom>
          <a:solidFill>
            <a:srgbClr val="BED730"/>
          </a:solidFill>
          <a:ln w="63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66" name="Oval 65">
            <a:extLst>
              <a:ext uri="{FF2B5EF4-FFF2-40B4-BE49-F238E27FC236}">
                <a16:creationId xmlns:a16="http://schemas.microsoft.com/office/drawing/2014/main" id="{EDCD5331-244A-41F9-960E-5DCBE8787BF8}"/>
              </a:ext>
            </a:extLst>
          </p:cNvPr>
          <p:cNvSpPr/>
          <p:nvPr/>
        </p:nvSpPr>
        <p:spPr>
          <a:xfrm>
            <a:off x="3682771" y="3470448"/>
            <a:ext cx="129600" cy="127625"/>
          </a:xfrm>
          <a:prstGeom prst="ellipse">
            <a:avLst/>
          </a:prstGeom>
          <a:solidFill>
            <a:srgbClr val="BED730"/>
          </a:solidFill>
          <a:ln w="63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53" name="TextBox 52">
            <a:extLst>
              <a:ext uri="{FF2B5EF4-FFF2-40B4-BE49-F238E27FC236}">
                <a16:creationId xmlns:a16="http://schemas.microsoft.com/office/drawing/2014/main" id="{EA04898E-9BA2-443B-A83F-8467C4FE00F7}"/>
              </a:ext>
            </a:extLst>
          </p:cNvPr>
          <p:cNvSpPr txBox="1"/>
          <p:nvPr/>
        </p:nvSpPr>
        <p:spPr>
          <a:xfrm>
            <a:off x="5506336" y="1716450"/>
            <a:ext cx="1974919" cy="246221"/>
          </a:xfrm>
          <a:prstGeom prst="rect">
            <a:avLst/>
          </a:prstGeom>
          <a:noFill/>
        </p:spPr>
        <p:txBody>
          <a:bodyPr wrap="square" rtlCol="0">
            <a:spAutoFit/>
          </a:bodyPr>
          <a:lstStyle/>
          <a:p>
            <a:pPr marL="0" marR="0" lvl="0" indent="0" algn="l" defTabSz="91421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85000"/>
                  </a:prstClr>
                </a:solidFill>
                <a:effectLst/>
                <a:uLnTx/>
                <a:uFillTx/>
                <a:latin typeface="Trebuchet MS"/>
                <a:ea typeface="+mn-ea"/>
                <a:cs typeface="+mn-cs"/>
              </a:rPr>
              <a:t>Student Management</a:t>
            </a:r>
          </a:p>
        </p:txBody>
      </p:sp>
      <p:sp>
        <p:nvSpPr>
          <p:cNvPr id="79" name="TextBox 78">
            <a:extLst>
              <a:ext uri="{FF2B5EF4-FFF2-40B4-BE49-F238E27FC236}">
                <a16:creationId xmlns:a16="http://schemas.microsoft.com/office/drawing/2014/main" id="{0420C38B-11F5-4091-A4BC-6F64EDBF9818}"/>
              </a:ext>
            </a:extLst>
          </p:cNvPr>
          <p:cNvSpPr txBox="1"/>
          <p:nvPr/>
        </p:nvSpPr>
        <p:spPr>
          <a:xfrm>
            <a:off x="5729747" y="2038640"/>
            <a:ext cx="2309759" cy="246221"/>
          </a:xfrm>
          <a:prstGeom prst="rect">
            <a:avLst/>
          </a:prstGeom>
          <a:noFill/>
        </p:spPr>
        <p:txBody>
          <a:bodyPr wrap="square" rtlCol="0">
            <a:spAutoFit/>
          </a:bodyPr>
          <a:lstStyle/>
          <a:p>
            <a:pPr marL="0" marR="0" lvl="1" indent="0" algn="l" defTabSz="91421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85000"/>
                  </a:prstClr>
                </a:solidFill>
                <a:effectLst/>
                <a:uLnTx/>
                <a:uFillTx/>
                <a:latin typeface="Trebuchet MS"/>
                <a:ea typeface="+mn-ea"/>
                <a:cs typeface="+mn-cs"/>
              </a:rPr>
              <a:t>Question Authoring Management</a:t>
            </a:r>
          </a:p>
        </p:txBody>
      </p:sp>
      <p:sp>
        <p:nvSpPr>
          <p:cNvPr id="80" name="TextBox 79">
            <a:extLst>
              <a:ext uri="{FF2B5EF4-FFF2-40B4-BE49-F238E27FC236}">
                <a16:creationId xmlns:a16="http://schemas.microsoft.com/office/drawing/2014/main" id="{52CFCC52-EF45-465D-B677-8ED7214EA77B}"/>
              </a:ext>
            </a:extLst>
          </p:cNvPr>
          <p:cNvSpPr txBox="1"/>
          <p:nvPr/>
        </p:nvSpPr>
        <p:spPr>
          <a:xfrm>
            <a:off x="5814347" y="2358752"/>
            <a:ext cx="2027823" cy="246221"/>
          </a:xfrm>
          <a:prstGeom prst="rect">
            <a:avLst/>
          </a:prstGeom>
          <a:noFill/>
        </p:spPr>
        <p:txBody>
          <a:bodyPr wrap="square" rtlCol="0">
            <a:spAutoFit/>
          </a:bodyPr>
          <a:lstStyle/>
          <a:p>
            <a:pPr marL="0" marR="0" lvl="1" indent="0" algn="l" defTabSz="91421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85000"/>
                  </a:prstClr>
                </a:solidFill>
                <a:effectLst/>
                <a:uLnTx/>
                <a:uFillTx/>
                <a:latin typeface="Trebuchet MS"/>
                <a:ea typeface="+mn-ea"/>
                <a:cs typeface="+mn-cs"/>
              </a:rPr>
              <a:t>Exam Delivery Management</a:t>
            </a:r>
          </a:p>
        </p:txBody>
      </p:sp>
      <p:sp>
        <p:nvSpPr>
          <p:cNvPr id="81" name="TextBox 80">
            <a:extLst>
              <a:ext uri="{FF2B5EF4-FFF2-40B4-BE49-F238E27FC236}">
                <a16:creationId xmlns:a16="http://schemas.microsoft.com/office/drawing/2014/main" id="{948CE197-75DB-40AC-B7A8-CAF60741F8E6}"/>
              </a:ext>
            </a:extLst>
          </p:cNvPr>
          <p:cNvSpPr txBox="1"/>
          <p:nvPr/>
        </p:nvSpPr>
        <p:spPr>
          <a:xfrm>
            <a:off x="5797295" y="2683972"/>
            <a:ext cx="2237333" cy="246221"/>
          </a:xfrm>
          <a:prstGeom prst="rect">
            <a:avLst/>
          </a:prstGeom>
          <a:noFill/>
        </p:spPr>
        <p:txBody>
          <a:bodyPr wrap="square" rtlCol="0">
            <a:spAutoFit/>
          </a:bodyPr>
          <a:lstStyle/>
          <a:p>
            <a:pPr marL="0" marR="0" lvl="1" indent="0" algn="l" defTabSz="91421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85000"/>
                  </a:prstClr>
                </a:solidFill>
                <a:effectLst/>
                <a:uLnTx/>
                <a:uFillTx/>
                <a:latin typeface="Trebuchet MS"/>
                <a:ea typeface="+mn-ea"/>
                <a:cs typeface="+mn-cs"/>
              </a:rPr>
              <a:t>AI/ML Based Auto Proctoring Tools</a:t>
            </a:r>
          </a:p>
        </p:txBody>
      </p:sp>
      <p:sp>
        <p:nvSpPr>
          <p:cNvPr id="82" name="TextBox 81">
            <a:extLst>
              <a:ext uri="{FF2B5EF4-FFF2-40B4-BE49-F238E27FC236}">
                <a16:creationId xmlns:a16="http://schemas.microsoft.com/office/drawing/2014/main" id="{6A884304-86C9-4D4D-9F39-875AF9940BD9}"/>
              </a:ext>
            </a:extLst>
          </p:cNvPr>
          <p:cNvSpPr txBox="1"/>
          <p:nvPr/>
        </p:nvSpPr>
        <p:spPr>
          <a:xfrm>
            <a:off x="5732873" y="3003139"/>
            <a:ext cx="2649219" cy="246221"/>
          </a:xfrm>
          <a:prstGeom prst="rect">
            <a:avLst/>
          </a:prstGeom>
          <a:noFill/>
        </p:spPr>
        <p:txBody>
          <a:bodyPr wrap="square" lIns="91440" tIns="45720" rIns="91440" bIns="45720" rtlCol="0" anchor="t">
            <a:spAutoFit/>
          </a:bodyPr>
          <a:lstStyle/>
          <a:p>
            <a:pPr marL="0" marR="0" lvl="1" indent="0" algn="l" defTabSz="91421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85000"/>
                  </a:prstClr>
                </a:solidFill>
                <a:effectLst/>
                <a:uLnTx/>
                <a:uFillTx/>
                <a:latin typeface="Trebuchet MS"/>
                <a:ea typeface="+mn-ea"/>
                <a:cs typeface="+mn-cs"/>
              </a:rPr>
              <a:t> Remote Proctored Exam Delivery</a:t>
            </a:r>
          </a:p>
        </p:txBody>
      </p:sp>
      <p:sp>
        <p:nvSpPr>
          <p:cNvPr id="83" name="TextBox 82">
            <a:extLst>
              <a:ext uri="{FF2B5EF4-FFF2-40B4-BE49-F238E27FC236}">
                <a16:creationId xmlns:a16="http://schemas.microsoft.com/office/drawing/2014/main" id="{6CF16711-08EB-4326-99B4-F7B1F68C9993}"/>
              </a:ext>
            </a:extLst>
          </p:cNvPr>
          <p:cNvSpPr txBox="1"/>
          <p:nvPr/>
        </p:nvSpPr>
        <p:spPr>
          <a:xfrm>
            <a:off x="5507419" y="3321915"/>
            <a:ext cx="1717530" cy="246221"/>
          </a:xfrm>
          <a:prstGeom prst="rect">
            <a:avLst/>
          </a:prstGeom>
          <a:noFill/>
        </p:spPr>
        <p:txBody>
          <a:bodyPr wrap="square" rtlCol="0">
            <a:spAutoFit/>
          </a:bodyPr>
          <a:lstStyle/>
          <a:p>
            <a:pPr marL="0" marR="0" lvl="1" indent="0" algn="l" defTabSz="91421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85000"/>
                  </a:prstClr>
                </a:solidFill>
                <a:effectLst/>
                <a:uLnTx/>
                <a:uFillTx/>
                <a:latin typeface="Trebuchet MS"/>
                <a:ea typeface="+mn-ea"/>
                <a:cs typeface="+mn-cs"/>
              </a:rPr>
              <a:t>Post Exam Analytics</a:t>
            </a:r>
          </a:p>
        </p:txBody>
      </p:sp>
      <p:sp>
        <p:nvSpPr>
          <p:cNvPr id="88" name="TextBox 87">
            <a:extLst>
              <a:ext uri="{FF2B5EF4-FFF2-40B4-BE49-F238E27FC236}">
                <a16:creationId xmlns:a16="http://schemas.microsoft.com/office/drawing/2014/main" id="{87730FC8-C3D3-4AD8-95C8-34A8B81E319D}"/>
              </a:ext>
            </a:extLst>
          </p:cNvPr>
          <p:cNvSpPr txBox="1"/>
          <p:nvPr/>
        </p:nvSpPr>
        <p:spPr>
          <a:xfrm>
            <a:off x="1437139" y="1457521"/>
            <a:ext cx="2519696" cy="246221"/>
          </a:xfrm>
          <a:prstGeom prst="rect">
            <a:avLst/>
          </a:prstGeom>
          <a:noFill/>
        </p:spPr>
        <p:txBody>
          <a:bodyPr wrap="square" rtlCol="0">
            <a:spAutoFit/>
          </a:bodyPr>
          <a:lstStyle/>
          <a:p>
            <a:pPr marL="0" marR="0" lvl="0" indent="0" algn="r" defTabSz="914219"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prstClr val="white">
                    <a:lumMod val="85000"/>
                  </a:prstClr>
                </a:solidFill>
                <a:effectLst/>
                <a:uLnTx/>
                <a:uFillTx/>
                <a:latin typeface="Trebuchet MS"/>
                <a:ea typeface="+mn-ea"/>
                <a:cs typeface="+mn-cs"/>
              </a:rPr>
              <a:t>Online Application Management  </a:t>
            </a:r>
            <a:endParaRPr kumimoji="0" lang="en-US" sz="1000" b="0" i="0" u="none" strike="noStrike" kern="1200" cap="none" spc="0" normalizeH="0" baseline="0" noProof="0">
              <a:ln>
                <a:noFill/>
              </a:ln>
              <a:solidFill>
                <a:prstClr val="white">
                  <a:lumMod val="85000"/>
                </a:prstClr>
              </a:solidFill>
              <a:effectLst/>
              <a:uLnTx/>
              <a:uFillTx/>
              <a:latin typeface="Trebuchet MS"/>
              <a:ea typeface="+mn-ea"/>
              <a:cs typeface="+mn-cs"/>
            </a:endParaRPr>
          </a:p>
        </p:txBody>
      </p:sp>
      <p:sp>
        <p:nvSpPr>
          <p:cNvPr id="89" name="TextBox 88">
            <a:extLst>
              <a:ext uri="{FF2B5EF4-FFF2-40B4-BE49-F238E27FC236}">
                <a16:creationId xmlns:a16="http://schemas.microsoft.com/office/drawing/2014/main" id="{025312D7-511A-4D47-AD08-9CE7A8DAEA9F}"/>
              </a:ext>
            </a:extLst>
          </p:cNvPr>
          <p:cNvSpPr txBox="1"/>
          <p:nvPr/>
        </p:nvSpPr>
        <p:spPr>
          <a:xfrm>
            <a:off x="1544769" y="1740009"/>
            <a:ext cx="2062219" cy="246221"/>
          </a:xfrm>
          <a:prstGeom prst="rect">
            <a:avLst/>
          </a:prstGeom>
          <a:noFill/>
        </p:spPr>
        <p:txBody>
          <a:bodyPr wrap="square" rtlCol="0">
            <a:spAutoFit/>
          </a:bodyPr>
          <a:lstStyle/>
          <a:p>
            <a:pPr marL="0" marR="0" lvl="0" indent="0" algn="r" defTabSz="914219"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prstClr val="white">
                    <a:lumMod val="85000"/>
                  </a:prstClr>
                </a:solidFill>
                <a:effectLst/>
                <a:uLnTx/>
                <a:uFillTx/>
                <a:latin typeface="Trebuchet MS"/>
                <a:ea typeface="+mn-ea"/>
                <a:cs typeface="+mn-cs"/>
              </a:rPr>
              <a:t>Question Paper Management  </a:t>
            </a:r>
            <a:endParaRPr kumimoji="0" lang="en-US" sz="1000" b="0" i="0" u="none" strike="noStrike" kern="1200" cap="none" spc="0" normalizeH="0" baseline="0" noProof="0">
              <a:ln>
                <a:noFill/>
              </a:ln>
              <a:solidFill>
                <a:prstClr val="white">
                  <a:lumMod val="85000"/>
                </a:prstClr>
              </a:solidFill>
              <a:effectLst/>
              <a:uLnTx/>
              <a:uFillTx/>
              <a:latin typeface="Trebuchet MS"/>
              <a:ea typeface="+mn-ea"/>
              <a:cs typeface="+mn-cs"/>
            </a:endParaRPr>
          </a:p>
        </p:txBody>
      </p:sp>
      <p:sp>
        <p:nvSpPr>
          <p:cNvPr id="90" name="TextBox 89">
            <a:extLst>
              <a:ext uri="{FF2B5EF4-FFF2-40B4-BE49-F238E27FC236}">
                <a16:creationId xmlns:a16="http://schemas.microsoft.com/office/drawing/2014/main" id="{ECA2AC5D-3B03-4E98-82E3-A5F4AD941233}"/>
              </a:ext>
            </a:extLst>
          </p:cNvPr>
          <p:cNvSpPr txBox="1"/>
          <p:nvPr/>
        </p:nvSpPr>
        <p:spPr>
          <a:xfrm>
            <a:off x="689431" y="2087024"/>
            <a:ext cx="2713922" cy="246221"/>
          </a:xfrm>
          <a:prstGeom prst="rect">
            <a:avLst/>
          </a:prstGeom>
          <a:noFill/>
        </p:spPr>
        <p:txBody>
          <a:bodyPr wrap="square" rtlCol="0">
            <a:spAutoFit/>
          </a:bodyPr>
          <a:lstStyle/>
          <a:p>
            <a:pPr marL="0" marR="0" lvl="1" indent="0" algn="r" defTabSz="914219"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prstClr val="white">
                    <a:lumMod val="85000"/>
                  </a:prstClr>
                </a:solidFill>
                <a:effectLst/>
                <a:uLnTx/>
                <a:uFillTx/>
                <a:latin typeface="Trebuchet MS"/>
                <a:ea typeface="+mn-ea"/>
                <a:cs typeface="+mn-cs"/>
              </a:rPr>
              <a:t>Question Paper Development Support</a:t>
            </a:r>
          </a:p>
        </p:txBody>
      </p:sp>
      <p:sp>
        <p:nvSpPr>
          <p:cNvPr id="91" name="TextBox 90">
            <a:extLst>
              <a:ext uri="{FF2B5EF4-FFF2-40B4-BE49-F238E27FC236}">
                <a16:creationId xmlns:a16="http://schemas.microsoft.com/office/drawing/2014/main" id="{F121A6D7-B057-4974-B49C-DE2B02AD207A}"/>
              </a:ext>
            </a:extLst>
          </p:cNvPr>
          <p:cNvSpPr txBox="1"/>
          <p:nvPr/>
        </p:nvSpPr>
        <p:spPr>
          <a:xfrm>
            <a:off x="1211945" y="2367152"/>
            <a:ext cx="2119205" cy="246221"/>
          </a:xfrm>
          <a:prstGeom prst="rect">
            <a:avLst/>
          </a:prstGeom>
          <a:noFill/>
        </p:spPr>
        <p:txBody>
          <a:bodyPr wrap="square" rtlCol="0">
            <a:spAutoFit/>
          </a:bodyPr>
          <a:lstStyle/>
          <a:p>
            <a:pPr marL="0" marR="0" lvl="1" indent="0" algn="r" defTabSz="91421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85000"/>
                  </a:prstClr>
                </a:solidFill>
                <a:effectLst/>
                <a:uLnTx/>
                <a:uFillTx/>
                <a:latin typeface="Trebuchet MS"/>
                <a:ea typeface="+mn-ea"/>
                <a:cs typeface="+mn-cs"/>
              </a:rPr>
              <a:t>Exam Delivery Management</a:t>
            </a:r>
          </a:p>
        </p:txBody>
      </p:sp>
      <p:sp>
        <p:nvSpPr>
          <p:cNvPr id="92" name="TextBox 91">
            <a:extLst>
              <a:ext uri="{FF2B5EF4-FFF2-40B4-BE49-F238E27FC236}">
                <a16:creationId xmlns:a16="http://schemas.microsoft.com/office/drawing/2014/main" id="{B1AA668C-DD26-4BA4-853A-4AA2830E37E0}"/>
              </a:ext>
            </a:extLst>
          </p:cNvPr>
          <p:cNvSpPr txBox="1"/>
          <p:nvPr/>
        </p:nvSpPr>
        <p:spPr>
          <a:xfrm>
            <a:off x="976633" y="3086957"/>
            <a:ext cx="2477581" cy="246221"/>
          </a:xfrm>
          <a:prstGeom prst="rect">
            <a:avLst/>
          </a:prstGeom>
          <a:noFill/>
        </p:spPr>
        <p:txBody>
          <a:bodyPr wrap="square" rtlCol="0">
            <a:spAutoFit/>
          </a:bodyPr>
          <a:lstStyle/>
          <a:p>
            <a:pPr marL="0" marR="0" lvl="1" indent="0" algn="r" defTabSz="91421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85000"/>
                  </a:prstClr>
                </a:solidFill>
                <a:effectLst/>
                <a:uLnTx/>
                <a:uFillTx/>
                <a:latin typeface="Trebuchet MS"/>
                <a:ea typeface="+mn-ea"/>
                <a:cs typeface="+mn-cs"/>
              </a:rPr>
              <a:t>Challenge Window/Result Management</a:t>
            </a:r>
          </a:p>
        </p:txBody>
      </p:sp>
      <p:sp>
        <p:nvSpPr>
          <p:cNvPr id="93" name="TextBox 92">
            <a:extLst>
              <a:ext uri="{FF2B5EF4-FFF2-40B4-BE49-F238E27FC236}">
                <a16:creationId xmlns:a16="http://schemas.microsoft.com/office/drawing/2014/main" id="{36109DC3-EB6C-444D-9149-4AD15BA35569}"/>
              </a:ext>
            </a:extLst>
          </p:cNvPr>
          <p:cNvSpPr txBox="1"/>
          <p:nvPr/>
        </p:nvSpPr>
        <p:spPr>
          <a:xfrm>
            <a:off x="1379887" y="3417314"/>
            <a:ext cx="2302886" cy="246221"/>
          </a:xfrm>
          <a:prstGeom prst="rect">
            <a:avLst/>
          </a:prstGeom>
          <a:noFill/>
        </p:spPr>
        <p:txBody>
          <a:bodyPr wrap="square" rtlCol="0">
            <a:spAutoFit/>
          </a:bodyPr>
          <a:lstStyle/>
          <a:p>
            <a:pPr marL="0" marR="0" lvl="1" indent="0" algn="r" defTabSz="91421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85000"/>
                  </a:prstClr>
                </a:solidFill>
                <a:effectLst/>
                <a:uLnTx/>
                <a:uFillTx/>
                <a:latin typeface="Trebuchet MS"/>
                <a:ea typeface="+mn-ea"/>
                <a:cs typeface="+mn-cs"/>
              </a:rPr>
              <a:t>Post Exam Analytics</a:t>
            </a:r>
          </a:p>
        </p:txBody>
      </p:sp>
      <p:pic>
        <p:nvPicPr>
          <p:cNvPr id="10" name="Graphic 9" descr="Circles with arrows with solid fill">
            <a:extLst>
              <a:ext uri="{FF2B5EF4-FFF2-40B4-BE49-F238E27FC236}">
                <a16:creationId xmlns:a16="http://schemas.microsoft.com/office/drawing/2014/main" id="{4AB8F0C4-F2DD-46DE-B387-22AF7F4C66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07630" y="2516287"/>
            <a:ext cx="768311" cy="768311"/>
          </a:xfrm>
          <a:prstGeom prst="rect">
            <a:avLst/>
          </a:prstGeom>
        </p:spPr>
      </p:pic>
      <p:sp>
        <p:nvSpPr>
          <p:cNvPr id="58" name="TextBox 57">
            <a:extLst>
              <a:ext uri="{FF2B5EF4-FFF2-40B4-BE49-F238E27FC236}">
                <a16:creationId xmlns:a16="http://schemas.microsoft.com/office/drawing/2014/main" id="{0D2C9330-4909-4C0B-999F-C0A777B09F96}"/>
              </a:ext>
            </a:extLst>
          </p:cNvPr>
          <p:cNvSpPr txBox="1"/>
          <p:nvPr/>
        </p:nvSpPr>
        <p:spPr>
          <a:xfrm>
            <a:off x="1145025" y="2739455"/>
            <a:ext cx="2177039" cy="246221"/>
          </a:xfrm>
          <a:prstGeom prst="rect">
            <a:avLst/>
          </a:prstGeom>
          <a:noFill/>
        </p:spPr>
        <p:txBody>
          <a:bodyPr wrap="square" rtlCol="0">
            <a:spAutoFit/>
          </a:bodyPr>
          <a:lstStyle/>
          <a:p>
            <a:pPr marL="0" marR="0" lvl="1" indent="0" algn="r" defTabSz="91421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85000"/>
                  </a:prstClr>
                </a:solidFill>
                <a:effectLst/>
                <a:uLnTx/>
                <a:uFillTx/>
                <a:latin typeface="Trebuchet MS"/>
                <a:ea typeface="+mn-ea"/>
                <a:cs typeface="+mn-cs"/>
              </a:rPr>
              <a:t>Exam Security Management</a:t>
            </a:r>
          </a:p>
        </p:txBody>
      </p:sp>
      <p:sp>
        <p:nvSpPr>
          <p:cNvPr id="7" name="Title 1">
            <a:extLst>
              <a:ext uri="{FF2B5EF4-FFF2-40B4-BE49-F238E27FC236}">
                <a16:creationId xmlns:a16="http://schemas.microsoft.com/office/drawing/2014/main" id="{3CA7A926-0A61-4A23-A236-6AFA0ABF5BDC}"/>
              </a:ext>
            </a:extLst>
          </p:cNvPr>
          <p:cNvSpPr>
            <a:spLocks noGrp="1"/>
          </p:cNvSpPr>
          <p:nvPr>
            <p:ph type="title"/>
          </p:nvPr>
        </p:nvSpPr>
        <p:spPr/>
        <p:txBody>
          <a:bodyPr/>
          <a:lstStyle/>
          <a:p>
            <a:r>
              <a:rPr lang="en-US"/>
              <a:t>Digital Assessment</a:t>
            </a:r>
          </a:p>
        </p:txBody>
      </p:sp>
      <p:sp>
        <p:nvSpPr>
          <p:cNvPr id="5" name="Oval 4">
            <a:extLst>
              <a:ext uri="{FF2B5EF4-FFF2-40B4-BE49-F238E27FC236}">
                <a16:creationId xmlns:a16="http://schemas.microsoft.com/office/drawing/2014/main" id="{9C0A1104-6F82-15E4-1AE3-1FF291ABD48C}"/>
              </a:ext>
            </a:extLst>
          </p:cNvPr>
          <p:cNvSpPr/>
          <p:nvPr/>
        </p:nvSpPr>
        <p:spPr>
          <a:xfrm flipH="1">
            <a:off x="5367759" y="1791168"/>
            <a:ext cx="129600" cy="127625"/>
          </a:xfrm>
          <a:prstGeom prst="ellipse">
            <a:avLst/>
          </a:prstGeom>
          <a:solidFill>
            <a:schemeClr val="accent5"/>
          </a:solidFill>
          <a:ln w="63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6" name="Oval 5">
            <a:extLst>
              <a:ext uri="{FF2B5EF4-FFF2-40B4-BE49-F238E27FC236}">
                <a16:creationId xmlns:a16="http://schemas.microsoft.com/office/drawing/2014/main" id="{DC5A9C0B-228B-DEE3-0757-7CA8442CF289}"/>
              </a:ext>
            </a:extLst>
          </p:cNvPr>
          <p:cNvSpPr/>
          <p:nvPr/>
        </p:nvSpPr>
        <p:spPr>
          <a:xfrm flipH="1">
            <a:off x="5595802" y="2109946"/>
            <a:ext cx="129600" cy="127625"/>
          </a:xfrm>
          <a:prstGeom prst="ellipse">
            <a:avLst/>
          </a:prstGeom>
          <a:solidFill>
            <a:schemeClr val="accent5"/>
          </a:solidFill>
          <a:ln w="63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Oval 10">
            <a:extLst>
              <a:ext uri="{FF2B5EF4-FFF2-40B4-BE49-F238E27FC236}">
                <a16:creationId xmlns:a16="http://schemas.microsoft.com/office/drawing/2014/main" id="{95027554-F730-3CFD-DC86-6D0887CC4B87}"/>
              </a:ext>
            </a:extLst>
          </p:cNvPr>
          <p:cNvSpPr/>
          <p:nvPr/>
        </p:nvSpPr>
        <p:spPr>
          <a:xfrm flipH="1">
            <a:off x="5664945" y="2428724"/>
            <a:ext cx="129600" cy="127625"/>
          </a:xfrm>
          <a:prstGeom prst="ellipse">
            <a:avLst/>
          </a:prstGeom>
          <a:solidFill>
            <a:schemeClr val="accent5"/>
          </a:solidFill>
          <a:ln w="63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2" name="Oval 11">
            <a:extLst>
              <a:ext uri="{FF2B5EF4-FFF2-40B4-BE49-F238E27FC236}">
                <a16:creationId xmlns:a16="http://schemas.microsoft.com/office/drawing/2014/main" id="{9DB1985A-E74E-377D-3F35-3D3105052EB1}"/>
              </a:ext>
            </a:extLst>
          </p:cNvPr>
          <p:cNvSpPr/>
          <p:nvPr/>
        </p:nvSpPr>
        <p:spPr>
          <a:xfrm flipH="1">
            <a:off x="5664945" y="2747502"/>
            <a:ext cx="129600" cy="127625"/>
          </a:xfrm>
          <a:prstGeom prst="ellipse">
            <a:avLst/>
          </a:prstGeom>
          <a:solidFill>
            <a:schemeClr val="accent5"/>
          </a:solidFill>
          <a:ln w="63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3" name="Oval 12">
            <a:extLst>
              <a:ext uri="{FF2B5EF4-FFF2-40B4-BE49-F238E27FC236}">
                <a16:creationId xmlns:a16="http://schemas.microsoft.com/office/drawing/2014/main" id="{522F51A9-D30B-5F8C-B47E-62B1D6633422}"/>
              </a:ext>
            </a:extLst>
          </p:cNvPr>
          <p:cNvSpPr/>
          <p:nvPr/>
        </p:nvSpPr>
        <p:spPr>
          <a:xfrm flipH="1">
            <a:off x="5595802" y="3066280"/>
            <a:ext cx="129600" cy="127625"/>
          </a:xfrm>
          <a:prstGeom prst="ellipse">
            <a:avLst/>
          </a:prstGeom>
          <a:solidFill>
            <a:schemeClr val="accent5"/>
          </a:solidFill>
          <a:ln w="63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4" name="Oval 13">
            <a:extLst>
              <a:ext uri="{FF2B5EF4-FFF2-40B4-BE49-F238E27FC236}">
                <a16:creationId xmlns:a16="http://schemas.microsoft.com/office/drawing/2014/main" id="{89DAE6F9-448D-9311-F1B9-56F2A5C0BE44}"/>
              </a:ext>
            </a:extLst>
          </p:cNvPr>
          <p:cNvSpPr/>
          <p:nvPr/>
        </p:nvSpPr>
        <p:spPr>
          <a:xfrm flipH="1">
            <a:off x="5367759" y="3385057"/>
            <a:ext cx="129600" cy="127625"/>
          </a:xfrm>
          <a:prstGeom prst="ellipse">
            <a:avLst/>
          </a:prstGeom>
          <a:solidFill>
            <a:schemeClr val="accent5"/>
          </a:solidFill>
          <a:ln w="63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6" name="TextBox 15">
            <a:extLst>
              <a:ext uri="{FF2B5EF4-FFF2-40B4-BE49-F238E27FC236}">
                <a16:creationId xmlns:a16="http://schemas.microsoft.com/office/drawing/2014/main" id="{DB2E16C8-6275-517E-C112-C3EE7288C5EC}"/>
              </a:ext>
            </a:extLst>
          </p:cNvPr>
          <p:cNvSpPr txBox="1"/>
          <p:nvPr/>
        </p:nvSpPr>
        <p:spPr>
          <a:xfrm>
            <a:off x="4340253" y="2728138"/>
            <a:ext cx="4572000" cy="307777"/>
          </a:xfrm>
          <a:prstGeom prst="rect">
            <a:avLst/>
          </a:prstGeom>
          <a:noFill/>
        </p:spPr>
        <p:txBody>
          <a:bodyPr wrap="square">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rebuchet MS"/>
                <a:ea typeface="+mn-ea"/>
                <a:cs typeface="+mn-cs"/>
              </a:rPr>
              <a:t>360</a:t>
            </a:r>
            <a:endParaRPr kumimoji="0" lang="en-IN" sz="1400" b="0" i="0" u="none" strike="noStrike" kern="1200" cap="none" spc="0" normalizeH="0" baseline="0" noProof="0">
              <a:ln>
                <a:noFill/>
              </a:ln>
              <a:solidFill>
                <a:prstClr val="black"/>
              </a:solidFill>
              <a:effectLst/>
              <a:uLnTx/>
              <a:uFillTx/>
              <a:latin typeface="Trebuchet MS"/>
              <a:ea typeface="+mn-ea"/>
              <a:cs typeface="+mn-cs"/>
            </a:endParaRPr>
          </a:p>
        </p:txBody>
      </p:sp>
      <p:sp>
        <p:nvSpPr>
          <p:cNvPr id="2" name="Flowchart: Off-page Connector 77">
            <a:extLst>
              <a:ext uri="{FF2B5EF4-FFF2-40B4-BE49-F238E27FC236}">
                <a16:creationId xmlns:a16="http://schemas.microsoft.com/office/drawing/2014/main" id="{C2DD91BA-706E-51AD-6112-C6F48064BF8A}"/>
              </a:ext>
            </a:extLst>
          </p:cNvPr>
          <p:cNvSpPr/>
          <p:nvPr/>
        </p:nvSpPr>
        <p:spPr>
          <a:xfrm>
            <a:off x="326173" y="1450826"/>
            <a:ext cx="1260000" cy="559020"/>
          </a:xfrm>
          <a:prstGeom prst="flowChartOffpageConnector">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8" name="TextBox 17">
            <a:extLst>
              <a:ext uri="{FF2B5EF4-FFF2-40B4-BE49-F238E27FC236}">
                <a16:creationId xmlns:a16="http://schemas.microsoft.com/office/drawing/2014/main" id="{537E35F9-4EA7-FC65-DF0E-AA6053C7FDE4}"/>
              </a:ext>
            </a:extLst>
          </p:cNvPr>
          <p:cNvSpPr txBox="1"/>
          <p:nvPr/>
        </p:nvSpPr>
        <p:spPr>
          <a:xfrm>
            <a:off x="317198" y="1577165"/>
            <a:ext cx="1274634" cy="261610"/>
          </a:xfrm>
          <a:prstGeom prst="rect">
            <a:avLst/>
          </a:prstGeom>
          <a:noFill/>
        </p:spPr>
        <p:txBody>
          <a:bodyPr wrap="square" rtlCol="0">
            <a:spAutoFit/>
          </a:bodyP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Trebuchet MS"/>
                <a:ea typeface="+mn-ea"/>
                <a:cs typeface="+mn-cs"/>
              </a:rPr>
              <a:t>CBT</a:t>
            </a:r>
          </a:p>
        </p:txBody>
      </p:sp>
      <p:sp>
        <p:nvSpPr>
          <p:cNvPr id="19" name="Flowchart: Off-page Connector 96">
            <a:extLst>
              <a:ext uri="{FF2B5EF4-FFF2-40B4-BE49-F238E27FC236}">
                <a16:creationId xmlns:a16="http://schemas.microsoft.com/office/drawing/2014/main" id="{65747F0E-D7C5-93AB-141D-305AB94185C8}"/>
              </a:ext>
            </a:extLst>
          </p:cNvPr>
          <p:cNvSpPr/>
          <p:nvPr/>
        </p:nvSpPr>
        <p:spPr>
          <a:xfrm>
            <a:off x="7554103" y="1450826"/>
            <a:ext cx="1260000" cy="559020"/>
          </a:xfrm>
          <a:prstGeom prst="flowChartOffpageConnector">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0" name="TextBox 19">
            <a:extLst>
              <a:ext uri="{FF2B5EF4-FFF2-40B4-BE49-F238E27FC236}">
                <a16:creationId xmlns:a16="http://schemas.microsoft.com/office/drawing/2014/main" id="{8045E8AD-9A8C-116F-B1EA-AC59329717DB}"/>
              </a:ext>
            </a:extLst>
          </p:cNvPr>
          <p:cNvSpPr txBox="1"/>
          <p:nvPr/>
        </p:nvSpPr>
        <p:spPr>
          <a:xfrm>
            <a:off x="7545129" y="1577165"/>
            <a:ext cx="1272698" cy="261610"/>
          </a:xfrm>
          <a:prstGeom prst="rect">
            <a:avLst/>
          </a:prstGeom>
          <a:noFill/>
        </p:spPr>
        <p:txBody>
          <a:bodyPr wrap="square" rtlCol="0">
            <a:spAutoFit/>
          </a:bodyPr>
          <a:lstStyle/>
          <a:p>
            <a:pPr marL="0" marR="0" lvl="0" indent="0" algn="ctr" defTabSz="914241"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Trebuchet MS"/>
                <a:ea typeface="+mn-ea"/>
                <a:cs typeface="+mn-cs"/>
              </a:rPr>
              <a:t>SAAS</a:t>
            </a:r>
          </a:p>
        </p:txBody>
      </p:sp>
      <p:sp>
        <p:nvSpPr>
          <p:cNvPr id="21" name="TextBox 20">
            <a:extLst>
              <a:ext uri="{FF2B5EF4-FFF2-40B4-BE49-F238E27FC236}">
                <a16:creationId xmlns:a16="http://schemas.microsoft.com/office/drawing/2014/main" id="{54D3E661-21A6-0A16-F7E6-D62782656BAC}"/>
              </a:ext>
            </a:extLst>
          </p:cNvPr>
          <p:cNvSpPr txBox="1"/>
          <p:nvPr/>
        </p:nvSpPr>
        <p:spPr>
          <a:xfrm>
            <a:off x="323850" y="798493"/>
            <a:ext cx="8496300" cy="400110"/>
          </a:xfrm>
          <a:prstGeom prst="rect">
            <a:avLst/>
          </a:prstGeom>
          <a:noFill/>
        </p:spPr>
        <p:txBody>
          <a:bodyPr wrap="square" rtlCol="0">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TheSansOffice" panose="020B0503040302060204" pitchFamily="34" charset="0"/>
                <a:ea typeface="+mn-ea"/>
                <a:cs typeface="+mn-cs"/>
              </a:rPr>
              <a:t>Sify Digital Assessment solutions modernize talent assessment and recruitment processes for organizations to conduct high volume exams in a secure and scalable environment.</a:t>
            </a:r>
            <a:endParaRPr kumimoji="0" lang="en-IN" sz="1000" b="0" i="0" u="none" strike="noStrike" kern="1200" cap="none" spc="0" normalizeH="0" baseline="0" noProof="0">
              <a:ln>
                <a:noFill/>
              </a:ln>
              <a:solidFill>
                <a:prstClr val="white"/>
              </a:solidFill>
              <a:effectLst/>
              <a:uLnTx/>
              <a:uFillTx/>
              <a:latin typeface="TheSansOffice" panose="020B0503040302060204" pitchFamily="34" charset="0"/>
              <a:ea typeface="+mn-ea"/>
              <a:cs typeface="+mn-cs"/>
            </a:endParaRPr>
          </a:p>
        </p:txBody>
      </p:sp>
    </p:spTree>
    <p:extLst>
      <p:ext uri="{BB962C8B-B14F-4D97-AF65-F5344CB8AC3E}">
        <p14:creationId xmlns:p14="http://schemas.microsoft.com/office/powerpoint/2010/main" val="1182499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55265-647A-AAC0-9995-E54C8C3B909B}"/>
              </a:ext>
            </a:extLst>
          </p:cNvPr>
          <p:cNvSpPr>
            <a:spLocks noGrp="1"/>
          </p:cNvSpPr>
          <p:nvPr>
            <p:ph type="title"/>
          </p:nvPr>
        </p:nvSpPr>
        <p:spPr>
          <a:xfrm>
            <a:off x="324000" y="188492"/>
            <a:ext cx="8496150" cy="461655"/>
          </a:xfrm>
        </p:spPr>
        <p:txBody>
          <a:bodyPr vert="horz" wrap="square" lIns="0" tIns="45715" rIns="91428" bIns="45715" rtlCol="0" anchor="ctr">
            <a:spAutoFit/>
          </a:bodyPr>
          <a:lstStyle/>
          <a:p>
            <a:pPr defTabSz="914286"/>
            <a:r>
              <a:rPr lang="en-IN" dirty="0"/>
              <a:t>OUR Investment PHILOSOPHY</a:t>
            </a:r>
          </a:p>
        </p:txBody>
      </p:sp>
      <p:grpSp>
        <p:nvGrpSpPr>
          <p:cNvPr id="14" name="Group 13">
            <a:extLst>
              <a:ext uri="{FF2B5EF4-FFF2-40B4-BE49-F238E27FC236}">
                <a16:creationId xmlns:a16="http://schemas.microsoft.com/office/drawing/2014/main" id="{3E096C72-CFD3-91EF-1715-A83E171A815A}"/>
              </a:ext>
            </a:extLst>
          </p:cNvPr>
          <p:cNvGrpSpPr/>
          <p:nvPr/>
        </p:nvGrpSpPr>
        <p:grpSpPr>
          <a:xfrm>
            <a:off x="336517" y="991109"/>
            <a:ext cx="8483632" cy="795694"/>
            <a:chOff x="336517" y="991109"/>
            <a:chExt cx="8483632" cy="795694"/>
          </a:xfrm>
        </p:grpSpPr>
        <p:sp>
          <p:nvSpPr>
            <p:cNvPr id="55" name="Rectangle: Rounded Corners 10">
              <a:extLst>
                <a:ext uri="{FF2B5EF4-FFF2-40B4-BE49-F238E27FC236}">
                  <a16:creationId xmlns:a16="http://schemas.microsoft.com/office/drawing/2014/main" id="{3589E796-B161-8A03-7211-D4B5DCED8F30}"/>
                </a:ext>
              </a:extLst>
            </p:cNvPr>
            <p:cNvSpPr/>
            <p:nvPr/>
          </p:nvSpPr>
          <p:spPr>
            <a:xfrm rot="16200000" flipH="1" flipV="1">
              <a:off x="3324781" y="-341155"/>
              <a:ext cx="792000" cy="3456528"/>
            </a:xfrm>
            <a:prstGeom prst="rect">
              <a:avLst/>
            </a:prstGeom>
            <a:solidFill>
              <a:schemeClr val="accent5">
                <a:lumMod val="60000"/>
                <a:lumOff val="40000"/>
                <a:alpha val="40000"/>
              </a:schemeClr>
            </a:solid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400" b="1" i="0" u="none" strike="noStrike" kern="1200" cap="none" spc="0" normalizeH="0" baseline="0" noProof="0">
                <a:ln>
                  <a:noFill/>
                </a:ln>
                <a:solidFill>
                  <a:srgbClr val="BED730"/>
                </a:solidFill>
                <a:effectLst/>
                <a:uLnTx/>
                <a:uFillTx/>
                <a:latin typeface="Trebuchet MS"/>
                <a:ea typeface="+mn-ea"/>
                <a:cs typeface="+mn-cs"/>
              </a:endParaRPr>
            </a:p>
          </p:txBody>
        </p:sp>
        <p:sp>
          <p:nvSpPr>
            <p:cNvPr id="48" name="Rectangle: Rounded Corners 10">
              <a:extLst>
                <a:ext uri="{FF2B5EF4-FFF2-40B4-BE49-F238E27FC236}">
                  <a16:creationId xmlns:a16="http://schemas.microsoft.com/office/drawing/2014/main" id="{FCE5656D-3FE3-BA9A-F2BC-CAEEAFE14DDA}"/>
                </a:ext>
              </a:extLst>
            </p:cNvPr>
            <p:cNvSpPr/>
            <p:nvPr/>
          </p:nvSpPr>
          <p:spPr>
            <a:xfrm rot="16200000" flipH="1" flipV="1">
              <a:off x="6757389" y="-279651"/>
              <a:ext cx="792000" cy="3333520"/>
            </a:xfrm>
            <a:prstGeom prst="round2SameRect">
              <a:avLst/>
            </a:prstGeom>
            <a:solidFill>
              <a:srgbClr val="254061">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400" b="1" i="0" u="none" strike="noStrike" kern="1200" cap="none" spc="0" normalizeH="0" baseline="0" noProof="0">
                <a:ln>
                  <a:noFill/>
                </a:ln>
                <a:solidFill>
                  <a:srgbClr val="BED730"/>
                </a:solidFill>
                <a:effectLst/>
                <a:uLnTx/>
                <a:uFillTx/>
                <a:latin typeface="Trebuchet MS"/>
                <a:ea typeface="+mn-ea"/>
                <a:cs typeface="+mn-cs"/>
              </a:endParaRPr>
            </a:p>
          </p:txBody>
        </p:sp>
        <p:sp>
          <p:nvSpPr>
            <p:cNvPr id="25" name="Round Same Side Corner Rectangle 8">
              <a:extLst>
                <a:ext uri="{FF2B5EF4-FFF2-40B4-BE49-F238E27FC236}">
                  <a16:creationId xmlns:a16="http://schemas.microsoft.com/office/drawing/2014/main" id="{44A9BBE8-CADA-8174-44DC-A285587ABEAF}"/>
                </a:ext>
              </a:extLst>
            </p:cNvPr>
            <p:cNvSpPr/>
            <p:nvPr/>
          </p:nvSpPr>
          <p:spPr>
            <a:xfrm rot="16200000" flipV="1">
              <a:off x="1578518" y="1372803"/>
              <a:ext cx="792000" cy="36000"/>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Rounded Corners 10">
              <a:extLst>
                <a:ext uri="{FF2B5EF4-FFF2-40B4-BE49-F238E27FC236}">
                  <a16:creationId xmlns:a16="http://schemas.microsoft.com/office/drawing/2014/main" id="{F8B06A20-97C4-4519-A3F8-6E6C161C8E44}"/>
                </a:ext>
              </a:extLst>
            </p:cNvPr>
            <p:cNvSpPr/>
            <p:nvPr/>
          </p:nvSpPr>
          <p:spPr>
            <a:xfrm rot="16200000" flipH="1">
              <a:off x="750517" y="577109"/>
              <a:ext cx="792000" cy="1620000"/>
            </a:xfrm>
            <a:prstGeom prst="round2SameRect">
              <a:avLst/>
            </a:prstGeom>
            <a:solidFill>
              <a:srgbClr val="10253F">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400" b="1" i="0" u="none" strike="noStrike" kern="1200" cap="none" spc="0" normalizeH="0" baseline="0" noProof="0">
                <a:ln>
                  <a:noFill/>
                </a:ln>
                <a:solidFill>
                  <a:srgbClr val="BED730"/>
                </a:solidFill>
                <a:effectLst/>
                <a:uLnTx/>
                <a:uFillTx/>
                <a:latin typeface="Trebuchet MS"/>
                <a:ea typeface="+mn-ea"/>
                <a:cs typeface="+mn-cs"/>
              </a:endParaRPr>
            </a:p>
          </p:txBody>
        </p:sp>
        <p:sp>
          <p:nvSpPr>
            <p:cNvPr id="9" name="TextBox 8">
              <a:extLst>
                <a:ext uri="{FF2B5EF4-FFF2-40B4-BE49-F238E27FC236}">
                  <a16:creationId xmlns:a16="http://schemas.microsoft.com/office/drawing/2014/main" id="{2D829DB3-7420-26FB-17DB-2A21F7D04CD3}"/>
                </a:ext>
              </a:extLst>
            </p:cNvPr>
            <p:cNvSpPr txBox="1"/>
            <p:nvPr/>
          </p:nvSpPr>
          <p:spPr>
            <a:xfrm>
              <a:off x="2136518" y="1064064"/>
              <a:ext cx="3087489" cy="646331"/>
            </a:xfrm>
            <a:prstGeom prst="homePlate">
              <a:avLst/>
            </a:prstGeom>
            <a:noFill/>
            <a:ln>
              <a:noFill/>
            </a:ln>
          </p:spPr>
          <p:txBody>
            <a:bodyPr wrap="square" rtlCol="0">
              <a:spAutoFit/>
            </a:bodyPr>
            <a:lstStyle/>
            <a:p>
              <a:pPr marL="95250" marR="0" lvl="1" indent="-95250" algn="l" defTabSz="6858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white">
                      <a:lumMod val="85000"/>
                    </a:prstClr>
                  </a:solidFill>
                  <a:effectLst/>
                  <a:uLnTx/>
                  <a:uFillTx/>
                  <a:latin typeface="Trebuchet MS"/>
                  <a:ea typeface="+mn-ea"/>
                  <a:cs typeface="+mn-cs"/>
                </a:rPr>
                <a:t>Skilled workforce to support modern technologies</a:t>
              </a:r>
            </a:p>
            <a:p>
              <a:pPr marL="95250" marR="0" lvl="1" indent="-95250" algn="l" defTabSz="6858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white">
                      <a:lumMod val="85000"/>
                    </a:prstClr>
                  </a:solidFill>
                  <a:effectLst/>
                  <a:uLnTx/>
                  <a:uFillTx/>
                  <a:latin typeface="Trebuchet MS"/>
                  <a:ea typeface="+mn-ea"/>
                  <a:cs typeface="+mn-cs"/>
                </a:rPr>
                <a:t>Services across the digital spectrum</a:t>
              </a:r>
            </a:p>
            <a:p>
              <a:pPr marL="95250" marR="0" lvl="1" indent="-95250" algn="l" defTabSz="6858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white">
                      <a:lumMod val="85000"/>
                    </a:prstClr>
                  </a:solidFill>
                  <a:effectLst/>
                  <a:uLnTx/>
                  <a:uFillTx/>
                  <a:latin typeface="Trebuchet MS"/>
                  <a:ea typeface="+mn-ea"/>
                  <a:cs typeface="+mn-cs"/>
                </a:rPr>
                <a:t>Embedded AI</a:t>
              </a:r>
            </a:p>
            <a:p>
              <a:pPr marL="95250" marR="0" lvl="1" indent="-95250" algn="l" defTabSz="6858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white">
                      <a:lumMod val="85000"/>
                    </a:prstClr>
                  </a:solidFill>
                  <a:effectLst/>
                  <a:uLnTx/>
                  <a:uFillTx/>
                  <a:latin typeface="Trebuchet MS"/>
                  <a:ea typeface="+mn-ea"/>
                  <a:cs typeface="+mn-cs"/>
                </a:rPr>
                <a:t>Secure by design</a:t>
              </a:r>
            </a:p>
          </p:txBody>
        </p:sp>
        <p:sp>
          <p:nvSpPr>
            <p:cNvPr id="15" name="TextBox 14">
              <a:extLst>
                <a:ext uri="{FF2B5EF4-FFF2-40B4-BE49-F238E27FC236}">
                  <a16:creationId xmlns:a16="http://schemas.microsoft.com/office/drawing/2014/main" id="{6070D3B6-22C7-D9A9-4783-D004B0F520BE}"/>
                </a:ext>
              </a:extLst>
            </p:cNvPr>
            <p:cNvSpPr txBox="1"/>
            <p:nvPr/>
          </p:nvSpPr>
          <p:spPr>
            <a:xfrm>
              <a:off x="5661329" y="1136561"/>
              <a:ext cx="3085106" cy="507831"/>
            </a:xfrm>
            <a:prstGeom prst="rect">
              <a:avLst/>
            </a:prstGeom>
            <a:noFill/>
          </p:spPr>
          <p:txBody>
            <a:bodyPr wrap="square" rtlCol="0">
              <a:spAutoFit/>
            </a:bodyPr>
            <a:lstStyle/>
            <a:p>
              <a:pPr marL="95250" marR="0" lvl="0" indent="-952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white"/>
                  </a:solidFill>
                  <a:effectLst/>
                  <a:uLnTx/>
                  <a:uFillTx/>
                  <a:latin typeface="Trebuchet MS"/>
                  <a:ea typeface="+mn-ea"/>
                  <a:cs typeface="+mn-cs"/>
                </a:rPr>
                <a:t>3000+ SMEs across platform automation, modern apps, AI/ML, DC, Cloud, Networks, Security </a:t>
              </a:r>
            </a:p>
            <a:p>
              <a:pPr marL="95250" marR="0" lvl="0" indent="-952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err="1">
                  <a:ln>
                    <a:noFill/>
                  </a:ln>
                  <a:solidFill>
                    <a:prstClr val="white"/>
                  </a:solidFill>
                  <a:effectLst/>
                  <a:uLnTx/>
                  <a:uFillTx/>
                  <a:latin typeface="Trebuchet MS"/>
                  <a:ea typeface="+mn-ea"/>
                  <a:cs typeface="+mn-cs"/>
                </a:rPr>
                <a:t>Infinit</a:t>
              </a:r>
              <a:r>
                <a:rPr kumimoji="0" lang="en-US" sz="900" b="0" i="0" u="none" strike="noStrike" kern="1200" cap="none" spc="0" normalizeH="0" baseline="0" noProof="0" dirty="0">
                  <a:ln>
                    <a:noFill/>
                  </a:ln>
                  <a:solidFill>
                    <a:prstClr val="white"/>
                  </a:solidFill>
                  <a:effectLst/>
                  <a:uLnTx/>
                  <a:uFillTx/>
                  <a:latin typeface="Trebuchet MS"/>
                  <a:ea typeface="+mn-ea"/>
                  <a:cs typeface="+mn-cs"/>
                </a:rPr>
                <a:t> AI, </a:t>
              </a:r>
              <a:r>
                <a:rPr kumimoji="0" lang="en-US" sz="900" b="0" i="0" u="none" strike="noStrike" kern="1200" cap="none" spc="0" normalizeH="0" baseline="0" noProof="0" dirty="0" err="1">
                  <a:ln>
                    <a:noFill/>
                  </a:ln>
                  <a:solidFill>
                    <a:prstClr val="white"/>
                  </a:solidFill>
                  <a:effectLst/>
                  <a:uLnTx/>
                  <a:uFillTx/>
                  <a:latin typeface="Trebuchet MS"/>
                  <a:ea typeface="+mn-ea"/>
                  <a:cs typeface="+mn-cs"/>
                </a:rPr>
                <a:t>Infinit</a:t>
              </a:r>
              <a:r>
                <a:rPr kumimoji="0" lang="en-US" sz="900" b="0" i="0" u="none" strike="noStrike" kern="1200" cap="none" spc="0" normalizeH="0" baseline="0" noProof="0" dirty="0">
                  <a:ln>
                    <a:noFill/>
                  </a:ln>
                  <a:solidFill>
                    <a:prstClr val="white"/>
                  </a:solidFill>
                  <a:effectLst/>
                  <a:uLnTx/>
                  <a:uFillTx/>
                  <a:latin typeface="Trebuchet MS"/>
                  <a:ea typeface="+mn-ea"/>
                  <a:cs typeface="+mn-cs"/>
                </a:rPr>
                <a:t> FSO, SaaS &amp; Industry solutions  </a:t>
              </a:r>
            </a:p>
          </p:txBody>
        </p:sp>
        <p:sp>
          <p:nvSpPr>
            <p:cNvPr id="42" name="TextBox 41">
              <a:extLst>
                <a:ext uri="{FF2B5EF4-FFF2-40B4-BE49-F238E27FC236}">
                  <a16:creationId xmlns:a16="http://schemas.microsoft.com/office/drawing/2014/main" id="{40A4E2D8-B5AD-09DD-A530-C465E3A97758}"/>
                </a:ext>
              </a:extLst>
            </p:cNvPr>
            <p:cNvSpPr txBox="1"/>
            <p:nvPr/>
          </p:nvSpPr>
          <p:spPr>
            <a:xfrm>
              <a:off x="461176" y="1136561"/>
              <a:ext cx="1351343" cy="523220"/>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srgbClr val="BED730"/>
                  </a:solidFill>
                  <a:effectLst/>
                  <a:uLnTx/>
                  <a:uFillTx/>
                  <a:latin typeface="Trebuchet MS"/>
                  <a:ea typeface="+mn-ea"/>
                  <a:cs typeface="+mn-cs"/>
                </a:rPr>
                <a:t>Digital </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srgbClr val="BED730"/>
                  </a:solidFill>
                  <a:effectLst/>
                  <a:uLnTx/>
                  <a:uFillTx/>
                  <a:latin typeface="Trebuchet MS"/>
                  <a:ea typeface="+mn-ea"/>
                  <a:cs typeface="+mn-cs"/>
                </a:rPr>
                <a:t>Services</a:t>
              </a:r>
            </a:p>
          </p:txBody>
        </p:sp>
        <p:sp>
          <p:nvSpPr>
            <p:cNvPr id="47" name="Round Same Side Corner Rectangle 8">
              <a:extLst>
                <a:ext uri="{FF2B5EF4-FFF2-40B4-BE49-F238E27FC236}">
                  <a16:creationId xmlns:a16="http://schemas.microsoft.com/office/drawing/2014/main" id="{1460B3C9-D635-068F-BD8A-44EC2CF3A8AA}"/>
                </a:ext>
              </a:extLst>
            </p:cNvPr>
            <p:cNvSpPr/>
            <p:nvPr/>
          </p:nvSpPr>
          <p:spPr>
            <a:xfrm rot="16200000" flipV="1">
              <a:off x="5072630" y="1372803"/>
              <a:ext cx="792000" cy="36000"/>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rebuchet MS"/>
                <a:ea typeface="+mn-ea"/>
                <a:cs typeface="+mn-cs"/>
              </a:endParaRPr>
            </a:p>
          </p:txBody>
        </p:sp>
      </p:grpSp>
      <p:grpSp>
        <p:nvGrpSpPr>
          <p:cNvPr id="13" name="Group 12">
            <a:extLst>
              <a:ext uri="{FF2B5EF4-FFF2-40B4-BE49-F238E27FC236}">
                <a16:creationId xmlns:a16="http://schemas.microsoft.com/office/drawing/2014/main" id="{19A0518B-F2DF-CC90-1851-CC6A5606D54D}"/>
              </a:ext>
            </a:extLst>
          </p:cNvPr>
          <p:cNvGrpSpPr/>
          <p:nvPr/>
        </p:nvGrpSpPr>
        <p:grpSpPr>
          <a:xfrm>
            <a:off x="336518" y="1963377"/>
            <a:ext cx="8483632" cy="805984"/>
            <a:chOff x="336518" y="1963377"/>
            <a:chExt cx="8483632" cy="805984"/>
          </a:xfrm>
        </p:grpSpPr>
        <p:sp>
          <p:nvSpPr>
            <p:cNvPr id="56" name="Rectangle: Rounded Corners 10">
              <a:extLst>
                <a:ext uri="{FF2B5EF4-FFF2-40B4-BE49-F238E27FC236}">
                  <a16:creationId xmlns:a16="http://schemas.microsoft.com/office/drawing/2014/main" id="{CE24325E-D3F7-F077-8A5D-E19EA52E727B}"/>
                </a:ext>
              </a:extLst>
            </p:cNvPr>
            <p:cNvSpPr/>
            <p:nvPr/>
          </p:nvSpPr>
          <p:spPr>
            <a:xfrm rot="16200000" flipH="1" flipV="1">
              <a:off x="3324782" y="641645"/>
              <a:ext cx="792000" cy="3456528"/>
            </a:xfrm>
            <a:prstGeom prst="rect">
              <a:avLst/>
            </a:prstGeom>
            <a:solidFill>
              <a:schemeClr val="accent5">
                <a:alpha val="40000"/>
              </a:schemeClr>
            </a:solid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400" b="1" i="0" u="none" strike="noStrike" kern="1200" cap="none" spc="0" normalizeH="0" baseline="0" noProof="0">
                <a:ln>
                  <a:noFill/>
                </a:ln>
                <a:solidFill>
                  <a:srgbClr val="BED730"/>
                </a:solidFill>
                <a:effectLst/>
                <a:uLnTx/>
                <a:uFillTx/>
                <a:latin typeface="Trebuchet MS"/>
                <a:ea typeface="+mn-ea"/>
                <a:cs typeface="+mn-cs"/>
              </a:endParaRPr>
            </a:p>
          </p:txBody>
        </p:sp>
        <p:sp>
          <p:nvSpPr>
            <p:cNvPr id="49" name="Rectangle: Rounded Corners 10">
              <a:extLst>
                <a:ext uri="{FF2B5EF4-FFF2-40B4-BE49-F238E27FC236}">
                  <a16:creationId xmlns:a16="http://schemas.microsoft.com/office/drawing/2014/main" id="{B9E370CE-AD0C-1E1C-CFFF-452946448A78}"/>
                </a:ext>
              </a:extLst>
            </p:cNvPr>
            <p:cNvSpPr/>
            <p:nvPr/>
          </p:nvSpPr>
          <p:spPr>
            <a:xfrm rot="16200000" flipH="1" flipV="1">
              <a:off x="6757390" y="703149"/>
              <a:ext cx="792000" cy="3333520"/>
            </a:xfrm>
            <a:prstGeom prst="round2SameRect">
              <a:avLst/>
            </a:prstGeom>
            <a:solidFill>
              <a:srgbClr val="254061">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400" b="1" i="0" u="none" strike="noStrike" kern="1200" cap="none" spc="0" normalizeH="0" baseline="0" noProof="0">
                <a:ln>
                  <a:noFill/>
                </a:ln>
                <a:solidFill>
                  <a:srgbClr val="BED730"/>
                </a:solidFill>
                <a:effectLst/>
                <a:uLnTx/>
                <a:uFillTx/>
                <a:latin typeface="Trebuchet MS"/>
                <a:ea typeface="+mn-ea"/>
                <a:cs typeface="+mn-cs"/>
              </a:endParaRPr>
            </a:p>
          </p:txBody>
        </p:sp>
        <p:sp>
          <p:nvSpPr>
            <p:cNvPr id="19" name="Rectangle: Rounded Corners 10">
              <a:extLst>
                <a:ext uri="{FF2B5EF4-FFF2-40B4-BE49-F238E27FC236}">
                  <a16:creationId xmlns:a16="http://schemas.microsoft.com/office/drawing/2014/main" id="{97E5C637-3803-5F8B-84BD-748A4DC52FFD}"/>
                </a:ext>
              </a:extLst>
            </p:cNvPr>
            <p:cNvSpPr/>
            <p:nvPr/>
          </p:nvSpPr>
          <p:spPr>
            <a:xfrm rot="16200000" flipH="1">
              <a:off x="750518" y="1559909"/>
              <a:ext cx="792000" cy="1620000"/>
            </a:xfrm>
            <a:prstGeom prst="round2SameRect">
              <a:avLst/>
            </a:prstGeom>
            <a:solidFill>
              <a:srgbClr val="10253F">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400" b="1" i="0" u="none" strike="noStrike" kern="1200" cap="none" spc="0" normalizeH="0" baseline="0" noProof="0">
                <a:ln>
                  <a:noFill/>
                </a:ln>
                <a:solidFill>
                  <a:srgbClr val="BED730"/>
                </a:solidFill>
                <a:effectLst/>
                <a:uLnTx/>
                <a:uFillTx/>
                <a:latin typeface="Trebuchet MS"/>
                <a:ea typeface="+mn-ea"/>
                <a:cs typeface="+mn-cs"/>
              </a:endParaRPr>
            </a:p>
          </p:txBody>
        </p:sp>
        <p:sp>
          <p:nvSpPr>
            <p:cNvPr id="38" name="Round Same Side Corner Rectangle 8">
              <a:extLst>
                <a:ext uri="{FF2B5EF4-FFF2-40B4-BE49-F238E27FC236}">
                  <a16:creationId xmlns:a16="http://schemas.microsoft.com/office/drawing/2014/main" id="{61CF87D4-88F0-5D65-283B-AF9F2E05B76A}"/>
                </a:ext>
              </a:extLst>
            </p:cNvPr>
            <p:cNvSpPr/>
            <p:nvPr/>
          </p:nvSpPr>
          <p:spPr>
            <a:xfrm rot="16200000" flipV="1">
              <a:off x="1578518" y="2355361"/>
              <a:ext cx="792000" cy="3600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TextBox 6">
              <a:extLst>
                <a:ext uri="{FF2B5EF4-FFF2-40B4-BE49-F238E27FC236}">
                  <a16:creationId xmlns:a16="http://schemas.microsoft.com/office/drawing/2014/main" id="{59394784-EE61-6E72-FFFD-FE12BA0DC907}"/>
                </a:ext>
              </a:extLst>
            </p:cNvPr>
            <p:cNvSpPr txBox="1"/>
            <p:nvPr/>
          </p:nvSpPr>
          <p:spPr>
            <a:xfrm>
              <a:off x="2136519" y="2046742"/>
              <a:ext cx="3262188" cy="646331"/>
            </a:xfrm>
            <a:prstGeom prst="homePlate">
              <a:avLst/>
            </a:prstGeom>
            <a:noFill/>
            <a:ln>
              <a:noFill/>
            </a:ln>
          </p:spPr>
          <p:txBody>
            <a:bodyPr wrap="square" rtlCol="0">
              <a:spAutoFit/>
            </a:bodyPr>
            <a:lstStyle/>
            <a:p>
              <a:pPr marL="95250" marR="0" lvl="1" indent="-95250" algn="l" defTabSz="6858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white">
                      <a:lumMod val="85000"/>
                    </a:prstClr>
                  </a:solidFill>
                  <a:effectLst/>
                  <a:uLnTx/>
                  <a:uFillTx/>
                  <a:latin typeface="Trebuchet MS"/>
                  <a:ea typeface="+mn-ea"/>
                  <a:cs typeface="+mn-cs"/>
                </a:rPr>
                <a:t>Modern cloud platform – x86 &amp; GPU support</a:t>
              </a:r>
            </a:p>
            <a:p>
              <a:pPr marL="95250" marR="0" lvl="1" indent="-95250" algn="l" defTabSz="6858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white">
                      <a:lumMod val="85000"/>
                    </a:prstClr>
                  </a:solidFill>
                  <a:effectLst/>
                  <a:uLnTx/>
                  <a:uFillTx/>
                  <a:latin typeface="Trebuchet MS"/>
                  <a:ea typeface="+mn-ea"/>
                  <a:cs typeface="+mn-cs"/>
                </a:rPr>
                <a:t>Ample data stores for data explosion </a:t>
              </a:r>
            </a:p>
            <a:p>
              <a:pPr marL="95250" marR="0" lvl="1" indent="-95250" algn="l" defTabSz="6858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white">
                      <a:lumMod val="85000"/>
                    </a:prstClr>
                  </a:solidFill>
                  <a:effectLst/>
                  <a:uLnTx/>
                  <a:uFillTx/>
                  <a:latin typeface="Trebuchet MS"/>
                  <a:ea typeface="+mn-ea"/>
                  <a:cs typeface="+mn-cs"/>
                </a:rPr>
                <a:t>Cybersecurity Operations Centers </a:t>
              </a:r>
            </a:p>
            <a:p>
              <a:pPr marL="95250" marR="0" lvl="1" indent="-95250" algn="l" defTabSz="6858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white">
                      <a:lumMod val="85000"/>
                    </a:prstClr>
                  </a:solidFill>
                  <a:effectLst/>
                  <a:uLnTx/>
                  <a:uFillTx/>
                  <a:latin typeface="Trebuchet MS"/>
                  <a:ea typeface="+mn-ea"/>
                  <a:cs typeface="+mn-cs"/>
                </a:rPr>
                <a:t>Cloud Management Platform for efficient operations</a:t>
              </a:r>
            </a:p>
          </p:txBody>
        </p:sp>
        <p:sp>
          <p:nvSpPr>
            <p:cNvPr id="22" name="TextBox 21">
              <a:extLst>
                <a:ext uri="{FF2B5EF4-FFF2-40B4-BE49-F238E27FC236}">
                  <a16:creationId xmlns:a16="http://schemas.microsoft.com/office/drawing/2014/main" id="{3D3525F0-0261-CC23-1CA6-3EC7C247E710}"/>
                </a:ext>
              </a:extLst>
            </p:cNvPr>
            <p:cNvSpPr txBox="1"/>
            <p:nvPr/>
          </p:nvSpPr>
          <p:spPr>
            <a:xfrm>
              <a:off x="5661330" y="1963377"/>
              <a:ext cx="3085106" cy="784830"/>
            </a:xfrm>
            <a:prstGeom prst="rect">
              <a:avLst/>
            </a:prstGeom>
            <a:noFill/>
          </p:spPr>
          <p:txBody>
            <a:bodyPr wrap="square" lIns="91440" tIns="45720" rIns="91440" bIns="45720" rtlCol="0" anchor="t">
              <a:spAutoFit/>
            </a:bodyPr>
            <a:lstStyle/>
            <a:p>
              <a:pPr marL="95250" marR="0" lvl="0" indent="-952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err="1">
                  <a:ln>
                    <a:noFill/>
                  </a:ln>
                  <a:solidFill>
                    <a:prstClr val="white"/>
                  </a:solidFill>
                  <a:effectLst/>
                  <a:uLnTx/>
                  <a:uFillTx/>
                  <a:latin typeface="Trebuchet MS"/>
                  <a:ea typeface="+mn-ea"/>
                  <a:cs typeface="+mn-cs"/>
                </a:rPr>
                <a:t>CloudInfinit</a:t>
              </a:r>
              <a:r>
                <a:rPr kumimoji="0" lang="en-US" sz="900" b="0" i="0" u="none" strike="noStrike" kern="1200" cap="none" spc="0" normalizeH="0" baseline="30000" noProof="0" err="1">
                  <a:ln>
                    <a:noFill/>
                  </a:ln>
                  <a:solidFill>
                    <a:srgbClr val="BED730"/>
                  </a:solidFill>
                  <a:effectLst/>
                  <a:uLnTx/>
                  <a:uFillTx/>
                  <a:latin typeface="Trebuchet MS"/>
                  <a:ea typeface="+mn-ea"/>
                  <a:cs typeface="+mn-cs"/>
                </a:rPr>
                <a:t>+AI</a:t>
              </a:r>
              <a:r>
                <a:rPr kumimoji="0" lang="en-US" sz="900" b="0" i="0" u="none" strike="noStrike" kern="1200" cap="none" spc="0" normalizeH="0" baseline="30000" noProof="0">
                  <a:ln>
                    <a:noFill/>
                  </a:ln>
                  <a:solidFill>
                    <a:srgbClr val="BED730"/>
                  </a:solidFill>
                  <a:effectLst/>
                  <a:uLnTx/>
                  <a:uFillTx/>
                  <a:latin typeface="Trebuchet MS"/>
                  <a:ea typeface="+mn-ea"/>
                  <a:cs typeface="+mn-cs"/>
                </a:rPr>
                <a:t> </a:t>
              </a:r>
              <a:r>
                <a:rPr kumimoji="0" lang="en-US" sz="900" b="0" i="0" u="none" strike="noStrike" kern="1200" cap="none" spc="0" normalizeH="0" baseline="0" noProof="0">
                  <a:ln>
                    <a:noFill/>
                  </a:ln>
                  <a:solidFill>
                    <a:prstClr val="white"/>
                  </a:solidFill>
                  <a:effectLst/>
                  <a:uLnTx/>
                  <a:uFillTx/>
                  <a:latin typeface="Trebuchet MS"/>
                  <a:ea typeface="+mn-ea"/>
                  <a:cs typeface="+mn-cs"/>
                </a:rPr>
                <a:t>, GPU as a Service</a:t>
              </a:r>
            </a:p>
            <a:p>
              <a:pPr marL="95250" marR="0" lvl="0" indent="-952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white"/>
                  </a:solidFill>
                  <a:effectLst/>
                  <a:uLnTx/>
                  <a:uFillTx/>
                  <a:latin typeface="Trebuchet MS"/>
                  <a:ea typeface="+mn-ea"/>
                  <a:cs typeface="+mn-cs"/>
                </a:rPr>
                <a:t>Hybrid Cloud Infrastructure </a:t>
              </a:r>
            </a:p>
            <a:p>
              <a:pPr marL="95250" marR="0" lvl="0" indent="-952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err="1">
                  <a:ln>
                    <a:noFill/>
                  </a:ln>
                  <a:solidFill>
                    <a:prstClr val="white"/>
                  </a:solidFill>
                  <a:effectLst/>
                  <a:uLnTx/>
                  <a:uFillTx/>
                  <a:latin typeface="Trebuchet MS"/>
                  <a:ea typeface="+mn-ea"/>
                  <a:cs typeface="+mn-cs"/>
                </a:rPr>
                <a:t>Infinit</a:t>
              </a:r>
              <a:r>
                <a:rPr kumimoji="0" lang="en-US" sz="900" b="0" i="0" u="none" strike="noStrike" kern="1200" cap="none" spc="0" normalizeH="0" baseline="0" noProof="0">
                  <a:ln>
                    <a:noFill/>
                  </a:ln>
                  <a:solidFill>
                    <a:prstClr val="white"/>
                  </a:solidFill>
                  <a:effectLst/>
                  <a:uLnTx/>
                  <a:uFillTx/>
                  <a:latin typeface="Trebuchet MS"/>
                  <a:ea typeface="+mn-ea"/>
                  <a:cs typeface="+mn-cs"/>
                </a:rPr>
                <a:t> CMP, Cloud Anywhere Edge Cloud</a:t>
              </a:r>
            </a:p>
            <a:p>
              <a:pPr marL="95250" marR="0" lvl="0" indent="-952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err="1">
                  <a:ln>
                    <a:noFill/>
                  </a:ln>
                  <a:solidFill>
                    <a:prstClr val="white"/>
                  </a:solidFill>
                  <a:effectLst/>
                  <a:uLnTx/>
                  <a:uFillTx/>
                  <a:latin typeface="Trebuchet MS"/>
                  <a:ea typeface="+mn-ea"/>
                  <a:cs typeface="+mn-cs"/>
                </a:rPr>
                <a:t>Infinit</a:t>
              </a:r>
              <a:r>
                <a:rPr kumimoji="0" lang="en-US" sz="900" b="0" i="0" u="none" strike="noStrike" kern="1200" cap="none" spc="0" normalizeH="0" baseline="0" noProof="0">
                  <a:ln>
                    <a:noFill/>
                  </a:ln>
                  <a:solidFill>
                    <a:prstClr val="white"/>
                  </a:solidFill>
                  <a:effectLst/>
                  <a:uLnTx/>
                  <a:uFillTx/>
                  <a:latin typeface="Trebuchet MS"/>
                  <a:ea typeface="+mn-ea"/>
                  <a:cs typeface="+mn-cs"/>
                </a:rPr>
                <a:t> MNS platform, NOC  </a:t>
              </a:r>
            </a:p>
            <a:p>
              <a:pPr marL="95250" marR="0" lvl="0" indent="-952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white"/>
                  </a:solidFill>
                  <a:effectLst/>
                  <a:uLnTx/>
                  <a:uFillTx/>
                  <a:latin typeface="Trebuchet MS"/>
                  <a:ea typeface="+mn-ea"/>
                  <a:cs typeface="+mn-cs"/>
                </a:rPr>
                <a:t>Global </a:t>
              </a:r>
              <a:r>
                <a:rPr kumimoji="0" lang="en-US" sz="900" b="1" i="0" u="none" strike="noStrike" kern="1200" cap="none" spc="0" normalizeH="0" baseline="0" noProof="0">
                  <a:ln>
                    <a:noFill/>
                  </a:ln>
                  <a:solidFill>
                    <a:prstClr val="white"/>
                  </a:solidFill>
                  <a:effectLst/>
                  <a:uLnTx/>
                  <a:uFillTx/>
                  <a:latin typeface="Trebuchet MS"/>
                  <a:ea typeface="+mn-ea"/>
                  <a:cs typeface="+mn-cs"/>
                </a:rPr>
                <a:t>SOC, MSS, </a:t>
              </a:r>
              <a:r>
                <a:rPr kumimoji="0" lang="en-US" sz="900" b="1" i="0" u="none" strike="noStrike" kern="1200" cap="none" spc="0" normalizeH="0" baseline="0" noProof="0" err="1">
                  <a:ln>
                    <a:noFill/>
                  </a:ln>
                  <a:solidFill>
                    <a:prstClr val="white"/>
                  </a:solidFill>
                  <a:effectLst/>
                  <a:uLnTx/>
                  <a:uFillTx/>
                  <a:latin typeface="Trebuchet MS"/>
                  <a:ea typeface="+mn-ea"/>
                  <a:cs typeface="+mn-cs"/>
                </a:rPr>
                <a:t>Infinit</a:t>
              </a:r>
              <a:r>
                <a:rPr kumimoji="0" lang="en-US" sz="900" b="1" i="0" u="none" strike="noStrike" kern="1200" cap="none" spc="0" normalizeH="0" baseline="0" noProof="0">
                  <a:ln>
                    <a:noFill/>
                  </a:ln>
                  <a:solidFill>
                    <a:prstClr val="white"/>
                  </a:solidFill>
                  <a:effectLst/>
                  <a:uLnTx/>
                  <a:uFillTx/>
                  <a:latin typeface="Trebuchet MS"/>
                  <a:ea typeface="+mn-ea"/>
                  <a:cs typeface="+mn-cs"/>
                </a:rPr>
                <a:t> Security</a:t>
              </a:r>
            </a:p>
          </p:txBody>
        </p:sp>
        <p:sp>
          <p:nvSpPr>
            <p:cNvPr id="43" name="TextBox 42">
              <a:extLst>
                <a:ext uri="{FF2B5EF4-FFF2-40B4-BE49-F238E27FC236}">
                  <a16:creationId xmlns:a16="http://schemas.microsoft.com/office/drawing/2014/main" id="{F761792C-6628-6838-B722-4DBD59B6242B}"/>
                </a:ext>
              </a:extLst>
            </p:cNvPr>
            <p:cNvSpPr txBox="1"/>
            <p:nvPr/>
          </p:nvSpPr>
          <p:spPr>
            <a:xfrm>
              <a:off x="461176" y="2118268"/>
              <a:ext cx="1351343" cy="523220"/>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Cloud,</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AI &amp; Security</a:t>
              </a:r>
            </a:p>
          </p:txBody>
        </p:sp>
        <p:sp>
          <p:nvSpPr>
            <p:cNvPr id="52" name="Round Same Side Corner Rectangle 8">
              <a:extLst>
                <a:ext uri="{FF2B5EF4-FFF2-40B4-BE49-F238E27FC236}">
                  <a16:creationId xmlns:a16="http://schemas.microsoft.com/office/drawing/2014/main" id="{B723EA86-2E10-CE3B-5D15-F45E26F84BBA}"/>
                </a:ext>
              </a:extLst>
            </p:cNvPr>
            <p:cNvSpPr/>
            <p:nvPr/>
          </p:nvSpPr>
          <p:spPr>
            <a:xfrm rot="16200000" flipV="1">
              <a:off x="5072630" y="2355361"/>
              <a:ext cx="792000" cy="3600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rebuchet MS"/>
                <a:ea typeface="+mn-ea"/>
                <a:cs typeface="+mn-cs"/>
              </a:endParaRPr>
            </a:p>
          </p:txBody>
        </p:sp>
      </p:grpSp>
      <p:grpSp>
        <p:nvGrpSpPr>
          <p:cNvPr id="12" name="Group 11">
            <a:extLst>
              <a:ext uri="{FF2B5EF4-FFF2-40B4-BE49-F238E27FC236}">
                <a16:creationId xmlns:a16="http://schemas.microsoft.com/office/drawing/2014/main" id="{D7B0AA78-CD74-BCB0-6BEA-81A0C1432277}"/>
              </a:ext>
            </a:extLst>
          </p:cNvPr>
          <p:cNvGrpSpPr/>
          <p:nvPr/>
        </p:nvGrpSpPr>
        <p:grpSpPr>
          <a:xfrm>
            <a:off x="336518" y="2945707"/>
            <a:ext cx="8483632" cy="806454"/>
            <a:chOff x="336518" y="2945707"/>
            <a:chExt cx="8483632" cy="806454"/>
          </a:xfrm>
        </p:grpSpPr>
        <p:sp>
          <p:nvSpPr>
            <p:cNvPr id="57" name="Rectangle: Rounded Corners 10">
              <a:extLst>
                <a:ext uri="{FF2B5EF4-FFF2-40B4-BE49-F238E27FC236}">
                  <a16:creationId xmlns:a16="http://schemas.microsoft.com/office/drawing/2014/main" id="{61B9CE16-103F-51EC-86E3-D347E40E56CF}"/>
                </a:ext>
              </a:extLst>
            </p:cNvPr>
            <p:cNvSpPr/>
            <p:nvPr/>
          </p:nvSpPr>
          <p:spPr>
            <a:xfrm rot="16200000" flipH="1" flipV="1">
              <a:off x="3324782" y="1624204"/>
              <a:ext cx="792000" cy="3456528"/>
            </a:xfrm>
            <a:prstGeom prst="rect">
              <a:avLst/>
            </a:prstGeom>
            <a:solidFill>
              <a:schemeClr val="accent5">
                <a:lumMod val="75000"/>
                <a:alpha val="40000"/>
              </a:schemeClr>
            </a:solid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400" b="1" i="0" u="none" strike="noStrike" kern="1200" cap="none" spc="0" normalizeH="0" baseline="0" noProof="0">
                <a:ln>
                  <a:noFill/>
                </a:ln>
                <a:solidFill>
                  <a:srgbClr val="BED730"/>
                </a:solidFill>
                <a:effectLst/>
                <a:uLnTx/>
                <a:uFillTx/>
                <a:latin typeface="Trebuchet MS"/>
                <a:ea typeface="+mn-ea"/>
                <a:cs typeface="+mn-cs"/>
              </a:endParaRPr>
            </a:p>
          </p:txBody>
        </p:sp>
        <p:sp>
          <p:nvSpPr>
            <p:cNvPr id="50" name="Rectangle: Rounded Corners 10">
              <a:extLst>
                <a:ext uri="{FF2B5EF4-FFF2-40B4-BE49-F238E27FC236}">
                  <a16:creationId xmlns:a16="http://schemas.microsoft.com/office/drawing/2014/main" id="{C8F0FE2C-8E72-7B89-0862-5A7C7F0A7DA4}"/>
                </a:ext>
              </a:extLst>
            </p:cNvPr>
            <p:cNvSpPr/>
            <p:nvPr/>
          </p:nvSpPr>
          <p:spPr>
            <a:xfrm rot="16200000" flipH="1" flipV="1">
              <a:off x="6757390" y="1685708"/>
              <a:ext cx="792000" cy="3333520"/>
            </a:xfrm>
            <a:prstGeom prst="round2SameRect">
              <a:avLst/>
            </a:prstGeom>
            <a:solidFill>
              <a:srgbClr val="254061">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400" b="1" i="0" u="none" strike="noStrike" kern="1200" cap="none" spc="0" normalizeH="0" baseline="0" noProof="0">
                <a:ln>
                  <a:noFill/>
                </a:ln>
                <a:solidFill>
                  <a:srgbClr val="BED730"/>
                </a:solidFill>
                <a:effectLst/>
                <a:uLnTx/>
                <a:uFillTx/>
                <a:latin typeface="Trebuchet MS"/>
                <a:ea typeface="+mn-ea"/>
                <a:cs typeface="+mn-cs"/>
              </a:endParaRPr>
            </a:p>
          </p:txBody>
        </p:sp>
        <p:sp>
          <p:nvSpPr>
            <p:cNvPr id="30" name="Rectangle: Rounded Corners 10">
              <a:extLst>
                <a:ext uri="{FF2B5EF4-FFF2-40B4-BE49-F238E27FC236}">
                  <a16:creationId xmlns:a16="http://schemas.microsoft.com/office/drawing/2014/main" id="{DA2FE8EE-44A3-3B82-BACF-5EDB463E13DD}"/>
                </a:ext>
              </a:extLst>
            </p:cNvPr>
            <p:cNvSpPr/>
            <p:nvPr/>
          </p:nvSpPr>
          <p:spPr>
            <a:xfrm rot="16200000" flipH="1">
              <a:off x="750518" y="2542468"/>
              <a:ext cx="792000" cy="1620000"/>
            </a:xfrm>
            <a:prstGeom prst="round2SameRect">
              <a:avLst/>
            </a:prstGeom>
            <a:solidFill>
              <a:srgbClr val="10253F">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400" b="1" i="0" u="none" strike="noStrike" kern="1200" cap="none" spc="0" normalizeH="0" baseline="0" noProof="0">
                <a:ln>
                  <a:noFill/>
                </a:ln>
                <a:solidFill>
                  <a:srgbClr val="BED730"/>
                </a:solidFill>
                <a:effectLst/>
                <a:uLnTx/>
                <a:uFillTx/>
                <a:latin typeface="Trebuchet MS"/>
                <a:ea typeface="+mn-ea"/>
                <a:cs typeface="+mn-cs"/>
              </a:endParaRPr>
            </a:p>
          </p:txBody>
        </p:sp>
        <p:sp>
          <p:nvSpPr>
            <p:cNvPr id="39" name="Round Same Side Corner Rectangle 8">
              <a:extLst>
                <a:ext uri="{FF2B5EF4-FFF2-40B4-BE49-F238E27FC236}">
                  <a16:creationId xmlns:a16="http://schemas.microsoft.com/office/drawing/2014/main" id="{44044177-375B-CBE9-8B1B-75F1C7BE1749}"/>
                </a:ext>
              </a:extLst>
            </p:cNvPr>
            <p:cNvSpPr/>
            <p:nvPr/>
          </p:nvSpPr>
          <p:spPr>
            <a:xfrm rot="16200000" flipV="1">
              <a:off x="1578518" y="3338161"/>
              <a:ext cx="792000" cy="36000"/>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rebuchet MS"/>
                <a:ea typeface="+mn-ea"/>
                <a:cs typeface="+mn-cs"/>
              </a:endParaRPr>
            </a:p>
          </p:txBody>
        </p:sp>
        <p:sp>
          <p:nvSpPr>
            <p:cNvPr id="5" name="TextBox 4">
              <a:extLst>
                <a:ext uri="{FF2B5EF4-FFF2-40B4-BE49-F238E27FC236}">
                  <a16:creationId xmlns:a16="http://schemas.microsoft.com/office/drawing/2014/main" id="{8CE8FDA7-055F-22E0-1277-DFE585D23C74}"/>
                </a:ext>
              </a:extLst>
            </p:cNvPr>
            <p:cNvSpPr txBox="1"/>
            <p:nvPr/>
          </p:nvSpPr>
          <p:spPr>
            <a:xfrm>
              <a:off x="2136518" y="3029301"/>
              <a:ext cx="3087489" cy="646331"/>
            </a:xfrm>
            <a:prstGeom prst="homePlate">
              <a:avLst/>
            </a:prstGeom>
            <a:noFill/>
            <a:ln>
              <a:noFill/>
            </a:ln>
          </p:spPr>
          <p:txBody>
            <a:bodyPr wrap="square" rtlCol="0">
              <a:spAutoFit/>
            </a:bodyPr>
            <a:lstStyle/>
            <a:p>
              <a:pPr marL="95250" marR="0" lvl="1" indent="-95250" algn="l" defTabSz="6858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white">
                      <a:lumMod val="85000"/>
                    </a:prstClr>
                  </a:solidFill>
                  <a:effectLst/>
                  <a:uLnTx/>
                  <a:uFillTx/>
                  <a:latin typeface="Trebuchet MS"/>
                  <a:ea typeface="+mn-ea"/>
                  <a:cs typeface="+mn-cs"/>
                </a:rPr>
                <a:t>AI ready data centers</a:t>
              </a:r>
            </a:p>
            <a:p>
              <a:pPr marL="95250" marR="0" lvl="1" indent="-95250" algn="l" defTabSz="6858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white">
                      <a:lumMod val="85000"/>
                    </a:prstClr>
                  </a:solidFill>
                  <a:effectLst/>
                  <a:uLnTx/>
                  <a:uFillTx/>
                  <a:latin typeface="Trebuchet MS"/>
                  <a:ea typeface="+mn-ea"/>
                  <a:cs typeface="+mn-cs"/>
                </a:rPr>
                <a:t>Core and Edge data centers for edge use cases </a:t>
              </a:r>
            </a:p>
            <a:p>
              <a:pPr marL="95250" marR="0" lvl="1" indent="-95250" algn="l" defTabSz="6858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white">
                      <a:lumMod val="85000"/>
                    </a:prstClr>
                  </a:solidFill>
                  <a:effectLst/>
                  <a:uLnTx/>
                  <a:uFillTx/>
                  <a:latin typeface="Trebuchet MS"/>
                  <a:ea typeface="+mn-ea"/>
                  <a:cs typeface="+mn-cs"/>
                </a:rPr>
                <a:t>Certified and compliant</a:t>
              </a:r>
            </a:p>
            <a:p>
              <a:pPr marL="95250" marR="0" lvl="1" indent="-95250" algn="l" defTabSz="6858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white">
                      <a:lumMod val="85000"/>
                    </a:prstClr>
                  </a:solidFill>
                  <a:effectLst/>
                  <a:uLnTx/>
                  <a:uFillTx/>
                  <a:latin typeface="Trebuchet MS"/>
                  <a:ea typeface="+mn-ea"/>
                  <a:cs typeface="+mn-cs"/>
                </a:rPr>
                <a:t>Focus on sustainability</a:t>
              </a:r>
            </a:p>
          </p:txBody>
        </p:sp>
        <p:sp>
          <p:nvSpPr>
            <p:cNvPr id="31" name="TextBox 30">
              <a:extLst>
                <a:ext uri="{FF2B5EF4-FFF2-40B4-BE49-F238E27FC236}">
                  <a16:creationId xmlns:a16="http://schemas.microsoft.com/office/drawing/2014/main" id="{E05443CF-0B64-BBCC-2C0D-15DE29D4D520}"/>
                </a:ext>
              </a:extLst>
            </p:cNvPr>
            <p:cNvSpPr txBox="1"/>
            <p:nvPr/>
          </p:nvSpPr>
          <p:spPr>
            <a:xfrm>
              <a:off x="5661330" y="2945707"/>
              <a:ext cx="3085106" cy="784830"/>
            </a:xfrm>
            <a:prstGeom prst="rect">
              <a:avLst/>
            </a:prstGeom>
            <a:noFill/>
          </p:spPr>
          <p:txBody>
            <a:bodyPr wrap="square" rtlCol="0">
              <a:spAutoFit/>
            </a:bodyPr>
            <a:lstStyle/>
            <a:p>
              <a:pPr marL="95250" marR="0" lvl="0" indent="-952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white"/>
                  </a:solidFill>
                  <a:effectLst/>
                  <a:uLnTx/>
                  <a:uFillTx/>
                  <a:latin typeface="Trebuchet MS"/>
                  <a:ea typeface="+mn-ea"/>
                  <a:cs typeface="+mn-cs"/>
                </a:rPr>
                <a:t>14 DCs, 227+ MW IT power</a:t>
              </a:r>
            </a:p>
            <a:p>
              <a:pPr marL="95250" marR="0" lvl="0" indent="-952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white"/>
                  </a:solidFill>
                  <a:effectLst/>
                  <a:uLnTx/>
                  <a:uFillTx/>
                  <a:latin typeface="Trebuchet MS"/>
                  <a:ea typeface="+mn-ea"/>
                  <a:cs typeface="+mn-cs"/>
                </a:rPr>
                <a:t>407+ MW by 2025. 10+ Edge DCs </a:t>
              </a:r>
            </a:p>
            <a:p>
              <a:pPr marL="95250" marR="0" lvl="0" indent="-952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white"/>
                  </a:solidFill>
                  <a:effectLst/>
                  <a:uLnTx/>
                  <a:uFillTx/>
                  <a:latin typeface="Trebuchet MS"/>
                  <a:ea typeface="+mn-ea"/>
                  <a:cs typeface="+mn-cs"/>
                </a:rPr>
                <a:t>Scalable to 970+ MW</a:t>
              </a:r>
            </a:p>
            <a:p>
              <a:pPr marL="95250" marR="0" lvl="0" indent="-952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white"/>
                  </a:solidFill>
                  <a:effectLst/>
                  <a:uLnTx/>
                  <a:uFillTx/>
                  <a:latin typeface="Trebuchet MS"/>
                  <a:ea typeface="+mn-ea"/>
                  <a:cs typeface="+mn-cs"/>
                </a:rPr>
                <a:t>231+</a:t>
              </a:r>
              <a:r>
                <a:rPr kumimoji="0" lang="en-US" sz="900" b="0" i="0" u="none" strike="noStrike" kern="1200" cap="none" spc="0" normalizeH="0" baseline="0" noProof="0" dirty="0">
                  <a:ln>
                    <a:noFill/>
                  </a:ln>
                  <a:solidFill>
                    <a:prstClr val="white"/>
                  </a:solidFill>
                  <a:effectLst/>
                  <a:uLnTx/>
                  <a:uFillTx/>
                  <a:latin typeface="Trebuchet MS"/>
                  <a:ea typeface="+mn-ea"/>
                  <a:cs typeface="+mn-cs"/>
                </a:rPr>
                <a:t> MW RE Power</a:t>
              </a:r>
            </a:p>
            <a:p>
              <a:pPr marL="95250" marR="0" lvl="0" indent="-952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white"/>
                  </a:solidFill>
                  <a:effectLst/>
                  <a:uLnTx/>
                  <a:uFillTx/>
                  <a:latin typeface="Trebuchet MS"/>
                  <a:ea typeface="+mn-ea"/>
                  <a:cs typeface="+mn-cs"/>
                </a:rPr>
                <a:t>AIOps, AI Ready, Liquid cooling</a:t>
              </a:r>
            </a:p>
          </p:txBody>
        </p:sp>
        <p:sp>
          <p:nvSpPr>
            <p:cNvPr id="44" name="TextBox 43">
              <a:extLst>
                <a:ext uri="{FF2B5EF4-FFF2-40B4-BE49-F238E27FC236}">
                  <a16:creationId xmlns:a16="http://schemas.microsoft.com/office/drawing/2014/main" id="{17AB83CD-2A20-44F5-F5A2-7F86C6B643B4}"/>
                </a:ext>
              </a:extLst>
            </p:cNvPr>
            <p:cNvSpPr txBox="1"/>
            <p:nvPr/>
          </p:nvSpPr>
          <p:spPr>
            <a:xfrm>
              <a:off x="461176" y="3090858"/>
              <a:ext cx="1351343" cy="523220"/>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srgbClr val="BED730"/>
                  </a:solidFill>
                  <a:effectLst/>
                  <a:uLnTx/>
                  <a:uFillTx/>
                  <a:latin typeface="Trebuchet MS"/>
                  <a:ea typeface="+mn-ea"/>
                  <a:cs typeface="+mn-cs"/>
                </a:rPr>
                <a:t>Data</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srgbClr val="BED730"/>
                  </a:solidFill>
                  <a:effectLst/>
                  <a:uLnTx/>
                  <a:uFillTx/>
                  <a:latin typeface="Trebuchet MS"/>
                  <a:ea typeface="+mn-ea"/>
                  <a:cs typeface="+mn-cs"/>
                </a:rPr>
                <a:t>Centers</a:t>
              </a:r>
            </a:p>
          </p:txBody>
        </p:sp>
        <p:sp>
          <p:nvSpPr>
            <p:cNvPr id="53" name="Round Same Side Corner Rectangle 8">
              <a:extLst>
                <a:ext uri="{FF2B5EF4-FFF2-40B4-BE49-F238E27FC236}">
                  <a16:creationId xmlns:a16="http://schemas.microsoft.com/office/drawing/2014/main" id="{64C3BA36-2D04-0BF9-9675-DFCAC5D5B260}"/>
                </a:ext>
              </a:extLst>
            </p:cNvPr>
            <p:cNvSpPr/>
            <p:nvPr/>
          </p:nvSpPr>
          <p:spPr>
            <a:xfrm rot="16200000" flipV="1">
              <a:off x="5072630" y="3338161"/>
              <a:ext cx="792000" cy="36000"/>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rebuchet MS"/>
                <a:ea typeface="+mn-ea"/>
                <a:cs typeface="+mn-cs"/>
              </a:endParaRPr>
            </a:p>
          </p:txBody>
        </p:sp>
      </p:grpSp>
      <p:grpSp>
        <p:nvGrpSpPr>
          <p:cNvPr id="11" name="Group 10">
            <a:extLst>
              <a:ext uri="{FF2B5EF4-FFF2-40B4-BE49-F238E27FC236}">
                <a16:creationId xmlns:a16="http://schemas.microsoft.com/office/drawing/2014/main" id="{25AD6666-DE71-5334-95CE-4E7251919B17}"/>
              </a:ext>
            </a:extLst>
          </p:cNvPr>
          <p:cNvGrpSpPr/>
          <p:nvPr/>
        </p:nvGrpSpPr>
        <p:grpSpPr>
          <a:xfrm>
            <a:off x="336518" y="3939026"/>
            <a:ext cx="8483632" cy="792000"/>
            <a:chOff x="336518" y="3939026"/>
            <a:chExt cx="8483632" cy="792000"/>
          </a:xfrm>
        </p:grpSpPr>
        <p:sp>
          <p:nvSpPr>
            <p:cNvPr id="58" name="Rectangle: Rounded Corners 10">
              <a:extLst>
                <a:ext uri="{FF2B5EF4-FFF2-40B4-BE49-F238E27FC236}">
                  <a16:creationId xmlns:a16="http://schemas.microsoft.com/office/drawing/2014/main" id="{D45320C8-6020-A5D3-99C6-096B785B1E45}"/>
                </a:ext>
              </a:extLst>
            </p:cNvPr>
            <p:cNvSpPr/>
            <p:nvPr/>
          </p:nvSpPr>
          <p:spPr>
            <a:xfrm rot="16200000" flipH="1" flipV="1">
              <a:off x="3324782" y="2606762"/>
              <a:ext cx="792000" cy="3456528"/>
            </a:xfrm>
            <a:prstGeom prst="rect">
              <a:avLst/>
            </a:prstGeom>
            <a:solidFill>
              <a:schemeClr val="accent5">
                <a:lumMod val="50000"/>
                <a:alpha val="40000"/>
              </a:schemeClr>
            </a:solid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400" b="1" i="0" u="none" strike="noStrike" kern="1200" cap="none" spc="0" normalizeH="0" baseline="0" noProof="0">
                <a:ln>
                  <a:noFill/>
                </a:ln>
                <a:solidFill>
                  <a:srgbClr val="BED730"/>
                </a:solidFill>
                <a:effectLst/>
                <a:uLnTx/>
                <a:uFillTx/>
                <a:latin typeface="Trebuchet MS"/>
                <a:ea typeface="+mn-ea"/>
                <a:cs typeface="+mn-cs"/>
              </a:endParaRPr>
            </a:p>
          </p:txBody>
        </p:sp>
        <p:sp>
          <p:nvSpPr>
            <p:cNvPr id="51" name="Rectangle: Rounded Corners 10">
              <a:extLst>
                <a:ext uri="{FF2B5EF4-FFF2-40B4-BE49-F238E27FC236}">
                  <a16:creationId xmlns:a16="http://schemas.microsoft.com/office/drawing/2014/main" id="{7B14C3FD-E1E3-163A-D02C-9A0D97FB64F7}"/>
                </a:ext>
              </a:extLst>
            </p:cNvPr>
            <p:cNvSpPr/>
            <p:nvPr/>
          </p:nvSpPr>
          <p:spPr>
            <a:xfrm rot="16200000" flipH="1" flipV="1">
              <a:off x="6757390" y="2668266"/>
              <a:ext cx="792000" cy="3333520"/>
            </a:xfrm>
            <a:prstGeom prst="round2SameRect">
              <a:avLst/>
            </a:prstGeom>
            <a:solidFill>
              <a:srgbClr val="254061">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400" b="1" i="0" u="none" strike="noStrike" kern="1200" cap="none" spc="0" normalizeH="0" baseline="0" noProof="0">
                <a:ln>
                  <a:noFill/>
                </a:ln>
                <a:solidFill>
                  <a:srgbClr val="BED730"/>
                </a:solidFill>
                <a:effectLst/>
                <a:uLnTx/>
                <a:uFillTx/>
                <a:latin typeface="Trebuchet MS"/>
                <a:ea typeface="+mn-ea"/>
                <a:cs typeface="+mn-cs"/>
              </a:endParaRPr>
            </a:p>
          </p:txBody>
        </p:sp>
        <p:sp>
          <p:nvSpPr>
            <p:cNvPr id="35" name="Rectangle: Rounded Corners 10">
              <a:extLst>
                <a:ext uri="{FF2B5EF4-FFF2-40B4-BE49-F238E27FC236}">
                  <a16:creationId xmlns:a16="http://schemas.microsoft.com/office/drawing/2014/main" id="{98D39705-4DE7-753B-6865-820493C1A96C}"/>
                </a:ext>
              </a:extLst>
            </p:cNvPr>
            <p:cNvSpPr/>
            <p:nvPr/>
          </p:nvSpPr>
          <p:spPr>
            <a:xfrm rot="16200000" flipH="1">
              <a:off x="750518" y="3525026"/>
              <a:ext cx="792000" cy="1620000"/>
            </a:xfrm>
            <a:prstGeom prst="round2SameRect">
              <a:avLst/>
            </a:prstGeom>
            <a:solidFill>
              <a:srgbClr val="10253F">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400" b="1" i="0" u="none" strike="noStrike" kern="1200" cap="none" spc="0" normalizeH="0" baseline="0" noProof="0">
                <a:ln>
                  <a:noFill/>
                </a:ln>
                <a:solidFill>
                  <a:srgbClr val="BED730"/>
                </a:solidFill>
                <a:effectLst/>
                <a:uLnTx/>
                <a:uFillTx/>
                <a:latin typeface="Trebuchet MS"/>
                <a:ea typeface="+mn-ea"/>
                <a:cs typeface="+mn-cs"/>
              </a:endParaRPr>
            </a:p>
          </p:txBody>
        </p:sp>
        <p:sp>
          <p:nvSpPr>
            <p:cNvPr id="40" name="Round Same Side Corner Rectangle 8">
              <a:extLst>
                <a:ext uri="{FF2B5EF4-FFF2-40B4-BE49-F238E27FC236}">
                  <a16:creationId xmlns:a16="http://schemas.microsoft.com/office/drawing/2014/main" id="{C33C7B60-58B8-6C60-FECE-A0F77797E66E}"/>
                </a:ext>
              </a:extLst>
            </p:cNvPr>
            <p:cNvSpPr/>
            <p:nvPr/>
          </p:nvSpPr>
          <p:spPr>
            <a:xfrm rot="16200000" flipV="1">
              <a:off x="1578518" y="4317026"/>
              <a:ext cx="792000" cy="36000"/>
            </a:xfrm>
            <a:prstGeom prst="round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TextBox 2">
              <a:extLst>
                <a:ext uri="{FF2B5EF4-FFF2-40B4-BE49-F238E27FC236}">
                  <a16:creationId xmlns:a16="http://schemas.microsoft.com/office/drawing/2014/main" id="{E396D3A2-CABD-822C-CEEB-28C9A9D72FD4}"/>
                </a:ext>
              </a:extLst>
            </p:cNvPr>
            <p:cNvSpPr txBox="1"/>
            <p:nvPr/>
          </p:nvSpPr>
          <p:spPr>
            <a:xfrm>
              <a:off x="2136518" y="4016402"/>
              <a:ext cx="3087489" cy="646331"/>
            </a:xfrm>
            <a:prstGeom prst="homePlate">
              <a:avLst/>
            </a:prstGeom>
            <a:noFill/>
            <a:ln>
              <a:noFill/>
            </a:ln>
          </p:spPr>
          <p:txBody>
            <a:bodyPr wrap="square" rtlCol="0">
              <a:spAutoFit/>
            </a:bodyPr>
            <a:lstStyle/>
            <a:p>
              <a:pPr marL="95250" marR="0" lvl="1" indent="-95250" algn="l" defTabSz="6858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white">
                      <a:lumMod val="85000"/>
                    </a:prstClr>
                  </a:solidFill>
                  <a:effectLst/>
                  <a:uLnTx/>
                  <a:uFillTx/>
                  <a:latin typeface="Trebuchet MS"/>
                  <a:ea typeface="+mn-ea"/>
                  <a:cs typeface="+mn-cs"/>
                </a:rPr>
                <a:t>Reliable national network backbone </a:t>
              </a:r>
            </a:p>
            <a:p>
              <a:pPr marL="95250" marR="0" lvl="1" indent="-95250" algn="l" defTabSz="6858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white">
                      <a:lumMod val="85000"/>
                    </a:prstClr>
                  </a:solidFill>
                  <a:effectLst/>
                  <a:uLnTx/>
                  <a:uFillTx/>
                  <a:latin typeface="Trebuchet MS"/>
                  <a:ea typeface="+mn-ea"/>
                  <a:cs typeface="+mn-cs"/>
                </a:rPr>
                <a:t>On-demand capacities </a:t>
              </a:r>
            </a:p>
            <a:p>
              <a:pPr marL="95250" marR="0" lvl="1" indent="-95250" algn="l" defTabSz="6858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white">
                      <a:lumMod val="85000"/>
                    </a:prstClr>
                  </a:solidFill>
                  <a:effectLst/>
                  <a:uLnTx/>
                  <a:uFillTx/>
                  <a:latin typeface="Trebuchet MS"/>
                  <a:ea typeface="+mn-ea"/>
                  <a:cs typeface="+mn-cs"/>
                </a:rPr>
                <a:t>Deep Distribution Capillarity</a:t>
              </a:r>
            </a:p>
            <a:p>
              <a:pPr marL="95250" marR="0" lvl="1" indent="-95250" algn="l" defTabSz="6858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white">
                      <a:lumMod val="85000"/>
                    </a:prstClr>
                  </a:solidFill>
                  <a:effectLst/>
                  <a:uLnTx/>
                  <a:uFillTx/>
                  <a:latin typeface="Trebuchet MS"/>
                  <a:ea typeface="+mn-ea"/>
                  <a:cs typeface="+mn-cs"/>
                </a:rPr>
                <a:t>Open Cable Landing Stations for subsea cables</a:t>
              </a:r>
            </a:p>
          </p:txBody>
        </p:sp>
        <p:sp>
          <p:nvSpPr>
            <p:cNvPr id="36" name="TextBox 35">
              <a:extLst>
                <a:ext uri="{FF2B5EF4-FFF2-40B4-BE49-F238E27FC236}">
                  <a16:creationId xmlns:a16="http://schemas.microsoft.com/office/drawing/2014/main" id="{C2CAFDF6-5B92-8EFF-7109-C46DE307ECAF}"/>
                </a:ext>
              </a:extLst>
            </p:cNvPr>
            <p:cNvSpPr txBox="1"/>
            <p:nvPr/>
          </p:nvSpPr>
          <p:spPr>
            <a:xfrm>
              <a:off x="5661330" y="4016402"/>
              <a:ext cx="3085106" cy="646331"/>
            </a:xfrm>
            <a:prstGeom prst="rect">
              <a:avLst/>
            </a:prstGeom>
            <a:noFill/>
          </p:spPr>
          <p:txBody>
            <a:bodyPr wrap="square" rtlCol="0">
              <a:spAutoFit/>
            </a:bodyPr>
            <a:lstStyle/>
            <a:p>
              <a:pPr marL="95250" marR="0" lvl="0" indent="-95250" algn="l" defTabSz="4572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900" b="1" i="0" u="none" strike="noStrike" kern="1200" cap="none" spc="0" normalizeH="0" baseline="0" noProof="0">
                  <a:ln>
                    <a:noFill/>
                  </a:ln>
                  <a:solidFill>
                    <a:prstClr val="white"/>
                  </a:solidFill>
                  <a:effectLst/>
                  <a:uLnTx/>
                  <a:uFillTx/>
                  <a:latin typeface="Trebuchet MS"/>
                  <a:ea typeface="+mn-ea"/>
                  <a:cs typeface="+mn-cs"/>
                </a:rPr>
                <a:t>1700+</a:t>
              </a:r>
              <a:r>
                <a:rPr kumimoji="0" lang="en-US" sz="900" b="0" i="0" u="none" strike="noStrike" kern="1200" cap="none" spc="0" normalizeH="0" baseline="0" noProof="0">
                  <a:ln>
                    <a:noFill/>
                  </a:ln>
                  <a:solidFill>
                    <a:prstClr val="white"/>
                  </a:solidFill>
                  <a:effectLst/>
                  <a:uLnTx/>
                  <a:uFillTx/>
                  <a:latin typeface="Trebuchet MS"/>
                  <a:ea typeface="+mn-ea"/>
                  <a:cs typeface="+mn-cs"/>
                </a:rPr>
                <a:t> Cities, </a:t>
              </a:r>
              <a:r>
                <a:rPr kumimoji="0" lang="en-US" sz="900" b="1" i="0" u="none" strike="noStrike" kern="1200" cap="none" spc="0" normalizeH="0" baseline="0" noProof="0">
                  <a:ln>
                    <a:noFill/>
                  </a:ln>
                  <a:solidFill>
                    <a:prstClr val="white"/>
                  </a:solidFill>
                  <a:effectLst/>
                  <a:uLnTx/>
                  <a:uFillTx/>
                  <a:latin typeface="Trebuchet MS"/>
                  <a:ea typeface="+mn-ea"/>
                  <a:cs typeface="+mn-cs"/>
                </a:rPr>
                <a:t>3700+</a:t>
              </a:r>
              <a:r>
                <a:rPr kumimoji="0" lang="en-US" sz="900" b="0" i="0" u="none" strike="noStrike" kern="1200" cap="none" spc="0" normalizeH="0" baseline="0" noProof="0">
                  <a:ln>
                    <a:noFill/>
                  </a:ln>
                  <a:solidFill>
                    <a:prstClr val="white"/>
                  </a:solidFill>
                  <a:effectLst/>
                  <a:uLnTx/>
                  <a:uFillTx/>
                  <a:latin typeface="Trebuchet MS"/>
                  <a:ea typeface="+mn-ea"/>
                  <a:cs typeface="+mn-cs"/>
                </a:rPr>
                <a:t> </a:t>
              </a:r>
              <a:r>
                <a:rPr kumimoji="0" lang="en-US" sz="900" b="0" i="0" u="none" strike="noStrike" kern="1200" cap="none" spc="0" normalizeH="0" baseline="0" noProof="0" err="1">
                  <a:ln>
                    <a:noFill/>
                  </a:ln>
                  <a:solidFill>
                    <a:prstClr val="white"/>
                  </a:solidFill>
                  <a:effectLst/>
                  <a:uLnTx/>
                  <a:uFillTx/>
                  <a:latin typeface="Trebuchet MS"/>
                  <a:ea typeface="+mn-ea"/>
                  <a:cs typeface="+mn-cs"/>
                </a:rPr>
                <a:t>PoPs</a:t>
              </a:r>
              <a:endParaRPr kumimoji="0" lang="en-US" sz="900" b="0" i="0" u="none" strike="noStrike" kern="1200" cap="none" spc="0" normalizeH="0" baseline="0" noProof="0">
                <a:ln>
                  <a:noFill/>
                </a:ln>
                <a:solidFill>
                  <a:prstClr val="white"/>
                </a:solidFill>
                <a:effectLst/>
                <a:uLnTx/>
                <a:uFillTx/>
                <a:latin typeface="Trebuchet MS"/>
                <a:ea typeface="+mn-ea"/>
                <a:cs typeface="+mn-cs"/>
              </a:endParaRPr>
            </a:p>
            <a:p>
              <a:pPr marL="95250" marR="0" lvl="0" indent="-95250" algn="l" defTabSz="4572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900" b="0" i="0" u="none" strike="noStrike" kern="1200" cap="none" spc="0" normalizeH="0" baseline="0" noProof="0">
                  <a:ln>
                    <a:noFill/>
                  </a:ln>
                  <a:solidFill>
                    <a:prstClr val="white"/>
                  </a:solidFill>
                  <a:effectLst/>
                  <a:uLnTx/>
                  <a:uFillTx/>
                  <a:latin typeface="Trebuchet MS"/>
                  <a:ea typeface="+mn-ea"/>
                  <a:cs typeface="+mn-cs"/>
                </a:rPr>
                <a:t>Fiber coverage 24+ Metros</a:t>
              </a:r>
            </a:p>
            <a:p>
              <a:pPr marL="95250" marR="0" lvl="0" indent="-95250" algn="l" defTabSz="4572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900" b="0" i="0" u="none" strike="noStrike" kern="1200" cap="none" spc="0" normalizeH="0" baseline="0" noProof="0">
                  <a:ln>
                    <a:noFill/>
                  </a:ln>
                  <a:solidFill>
                    <a:prstClr val="white"/>
                  </a:solidFill>
                  <a:effectLst/>
                  <a:uLnTx/>
                  <a:uFillTx/>
                  <a:latin typeface="Trebuchet MS"/>
                  <a:ea typeface="+mn-ea"/>
                  <a:cs typeface="+mn-cs"/>
                </a:rPr>
                <a:t>3 CLS, 8 International POPs</a:t>
              </a:r>
            </a:p>
            <a:p>
              <a:pPr marL="95250" marR="0" lvl="0" indent="-95250" algn="l" defTabSz="4572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900" b="0" i="0" u="none" strike="noStrike" kern="1200" cap="none" spc="0" normalizeH="0" baseline="0" noProof="0">
                  <a:ln>
                    <a:noFill/>
                  </a:ln>
                  <a:solidFill>
                    <a:prstClr val="white"/>
                  </a:solidFill>
                  <a:effectLst/>
                  <a:uLnTx/>
                  <a:uFillTx/>
                  <a:latin typeface="Trebuchet MS"/>
                  <a:ea typeface="+mn-ea"/>
                  <a:cs typeface="+mn-cs"/>
                </a:rPr>
                <a:t>Sify </a:t>
              </a:r>
              <a:r>
                <a:rPr kumimoji="0" lang="en-US" sz="900" b="0" i="0" u="none" strike="noStrike" kern="1200" cap="none" spc="0" normalizeH="0" baseline="0" noProof="0" err="1">
                  <a:ln>
                    <a:noFill/>
                  </a:ln>
                  <a:solidFill>
                    <a:prstClr val="white"/>
                  </a:solidFill>
                  <a:effectLst/>
                  <a:uLnTx/>
                  <a:uFillTx/>
                  <a:latin typeface="Trebuchet MS"/>
                  <a:ea typeface="+mn-ea"/>
                  <a:cs typeface="+mn-cs"/>
                </a:rPr>
                <a:t>OnNet</a:t>
              </a:r>
              <a:r>
                <a:rPr kumimoji="0" lang="en-US" sz="900" b="0" i="0" u="none" strike="noStrike" kern="1200" cap="none" spc="0" normalizeH="0" baseline="0" noProof="0">
                  <a:ln>
                    <a:noFill/>
                  </a:ln>
                  <a:solidFill>
                    <a:prstClr val="white"/>
                  </a:solidFill>
                  <a:effectLst/>
                  <a:uLnTx/>
                  <a:uFillTx/>
                  <a:latin typeface="Trebuchet MS"/>
                  <a:ea typeface="+mn-ea"/>
                  <a:cs typeface="+mn-cs"/>
                </a:rPr>
                <a:t>- automated E</a:t>
              </a:r>
              <a:r>
                <a:rPr kumimoji="0" lang="en-US" sz="900" b="0" i="0" u="none" strike="noStrike" kern="1200" cap="none" spc="0" normalizeH="0" baseline="0" noProof="0" err="1">
                  <a:ln>
                    <a:noFill/>
                  </a:ln>
                  <a:solidFill>
                    <a:prstClr val="white"/>
                  </a:solidFill>
                  <a:effectLst/>
                  <a:uLnTx/>
                  <a:uFillTx/>
                  <a:latin typeface="Trebuchet MS"/>
                  <a:ea typeface="+mn-ea"/>
                  <a:cs typeface="+mn-cs"/>
                </a:rPr>
                <a:t>nt</a:t>
              </a:r>
              <a:r>
                <a:rPr kumimoji="0" lang="en-US" sz="900" b="0" i="0" u="none" strike="noStrike" kern="1200" cap="none" spc="0" normalizeH="0" baseline="0" noProof="0">
                  <a:ln>
                    <a:noFill/>
                  </a:ln>
                  <a:solidFill>
                    <a:prstClr val="white"/>
                  </a:solidFill>
                  <a:effectLst/>
                  <a:uLnTx/>
                  <a:uFillTx/>
                  <a:latin typeface="Trebuchet MS"/>
                  <a:ea typeface="+mn-ea"/>
                  <a:cs typeface="+mn-cs"/>
                </a:rPr>
                <a:t> WAN</a:t>
              </a:r>
            </a:p>
          </p:txBody>
        </p:sp>
        <p:sp>
          <p:nvSpPr>
            <p:cNvPr id="45" name="TextBox 44">
              <a:extLst>
                <a:ext uri="{FF2B5EF4-FFF2-40B4-BE49-F238E27FC236}">
                  <a16:creationId xmlns:a16="http://schemas.microsoft.com/office/drawing/2014/main" id="{01FB93A6-3223-B19F-837C-770B51E618CA}"/>
                </a:ext>
              </a:extLst>
            </p:cNvPr>
            <p:cNvSpPr txBox="1"/>
            <p:nvPr/>
          </p:nvSpPr>
          <p:spPr>
            <a:xfrm>
              <a:off x="461176" y="4073416"/>
              <a:ext cx="1351343" cy="523220"/>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Network</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Infra</a:t>
              </a:r>
            </a:p>
          </p:txBody>
        </p:sp>
        <p:sp>
          <p:nvSpPr>
            <p:cNvPr id="54" name="Round Same Side Corner Rectangle 8">
              <a:extLst>
                <a:ext uri="{FF2B5EF4-FFF2-40B4-BE49-F238E27FC236}">
                  <a16:creationId xmlns:a16="http://schemas.microsoft.com/office/drawing/2014/main" id="{4BEEEDD5-30BD-03CA-06E4-1BFAEA728D12}"/>
                </a:ext>
              </a:extLst>
            </p:cNvPr>
            <p:cNvSpPr/>
            <p:nvPr/>
          </p:nvSpPr>
          <p:spPr>
            <a:xfrm rot="16200000" flipV="1">
              <a:off x="5072630" y="4317026"/>
              <a:ext cx="792000" cy="36000"/>
            </a:xfrm>
            <a:prstGeom prst="round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rebuchet MS"/>
                <a:ea typeface="+mn-ea"/>
                <a:cs typeface="+mn-cs"/>
              </a:endParaRPr>
            </a:p>
          </p:txBody>
        </p:sp>
      </p:grpSp>
    </p:spTree>
    <p:extLst>
      <p:ext uri="{BB962C8B-B14F-4D97-AF65-F5344CB8AC3E}">
        <p14:creationId xmlns:p14="http://schemas.microsoft.com/office/powerpoint/2010/main" val="2375440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54">
            <a:extLst>
              <a:ext uri="{FF2B5EF4-FFF2-40B4-BE49-F238E27FC236}">
                <a16:creationId xmlns:a16="http://schemas.microsoft.com/office/drawing/2014/main" id="{A7C0D4B1-3EDC-6CF0-3319-3C179DBE8B6D}"/>
              </a:ext>
            </a:extLst>
          </p:cNvPr>
          <p:cNvSpPr/>
          <p:nvPr/>
        </p:nvSpPr>
        <p:spPr>
          <a:xfrm flipH="1">
            <a:off x="2762931" y="1962055"/>
            <a:ext cx="2418670" cy="511184"/>
          </a:xfrm>
          <a:custGeom>
            <a:avLst/>
            <a:gdLst>
              <a:gd name="connsiteX0" fmla="*/ 2997427 w 2997427"/>
              <a:gd name="connsiteY0" fmla="*/ 1131724 h 1131724"/>
              <a:gd name="connsiteX1" fmla="*/ 2087128 w 2997427"/>
              <a:gd name="connsiteY1" fmla="*/ 0 h 1131724"/>
              <a:gd name="connsiteX2" fmla="*/ 0 w 2997427"/>
              <a:gd name="connsiteY2" fmla="*/ 0 h 1131724"/>
            </a:gdLst>
            <a:ahLst/>
            <a:cxnLst>
              <a:cxn ang="0">
                <a:pos x="connsiteX0" y="connsiteY0"/>
              </a:cxn>
              <a:cxn ang="0">
                <a:pos x="connsiteX1" y="connsiteY1"/>
              </a:cxn>
              <a:cxn ang="0">
                <a:pos x="connsiteX2" y="connsiteY2"/>
              </a:cxn>
            </a:cxnLst>
            <a:rect l="l" t="t" r="r" b="b"/>
            <a:pathLst>
              <a:path w="2997427" h="1131724">
                <a:moveTo>
                  <a:pt x="2997427" y="1131724"/>
                </a:moveTo>
                <a:lnTo>
                  <a:pt x="2087128" y="0"/>
                </a:lnTo>
                <a:lnTo>
                  <a:pt x="0" y="0"/>
                </a:lnTo>
              </a:path>
            </a:pathLst>
          </a:custGeom>
          <a:noFill/>
          <a:ln w="9525">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a:ea typeface="+mn-ea"/>
              <a:cs typeface="+mn-cs"/>
            </a:endParaRPr>
          </a:p>
        </p:txBody>
      </p:sp>
      <p:sp>
        <p:nvSpPr>
          <p:cNvPr id="15" name="TextBox 14">
            <a:extLst>
              <a:ext uri="{FF2B5EF4-FFF2-40B4-BE49-F238E27FC236}">
                <a16:creationId xmlns:a16="http://schemas.microsoft.com/office/drawing/2014/main" id="{31014BCD-C861-672F-FEF4-C322E51B382B}"/>
              </a:ext>
            </a:extLst>
          </p:cNvPr>
          <p:cNvSpPr txBox="1"/>
          <p:nvPr/>
        </p:nvSpPr>
        <p:spPr>
          <a:xfrm>
            <a:off x="323849" y="750105"/>
            <a:ext cx="8496300" cy="230832"/>
          </a:xfrm>
          <a:prstGeom prst="rect">
            <a:avLst/>
          </a:prstGeom>
          <a:noFill/>
        </p:spPr>
        <p:txBody>
          <a:bodyPr wrap="square" rtlCol="0">
            <a:spAutoFit/>
          </a:bodyPr>
          <a:lstStyle/>
          <a:p>
            <a:pPr marL="0" marR="0" lvl="0" indent="0" algn="l" defTabSz="685698" rtl="0" eaLnBrk="1" fontAlgn="auto" latinLnBrk="0" hangingPunct="1">
              <a:lnSpc>
                <a:spcPct val="100000"/>
              </a:lnSpc>
              <a:spcBef>
                <a:spcPts val="0"/>
              </a:spcBef>
              <a:spcAft>
                <a:spcPts val="0"/>
              </a:spcAft>
              <a:buClrTx/>
              <a:buSzTx/>
              <a:buFontTx/>
              <a:buNone/>
              <a:tabLst/>
              <a:defRPr/>
            </a:pPr>
            <a:r>
              <a:rPr kumimoji="0" lang="en-IN" sz="900" b="1" i="0" u="none" strike="noStrike" kern="1200" cap="none" spc="0" normalizeH="0" baseline="0" noProof="0">
                <a:ln>
                  <a:noFill/>
                </a:ln>
                <a:solidFill>
                  <a:prstClr val="white"/>
                </a:solidFill>
                <a:effectLst/>
                <a:uLnTx/>
                <a:uFillTx/>
                <a:latin typeface="Trebuchet MS"/>
                <a:ea typeface="+mn-ea"/>
                <a:cs typeface="+mn-cs"/>
              </a:rPr>
              <a:t>India’s Top 10 banks, Top 4 Manufacturing, 3 Major Hyperscalers, Global Social Media, OTT, Security Players, and 10,000+ Enterprises trust Sify.</a:t>
            </a:r>
          </a:p>
        </p:txBody>
      </p:sp>
      <p:sp>
        <p:nvSpPr>
          <p:cNvPr id="112" name="Flowchart: Connector 3">
            <a:extLst>
              <a:ext uri="{FF2B5EF4-FFF2-40B4-BE49-F238E27FC236}">
                <a16:creationId xmlns:a16="http://schemas.microsoft.com/office/drawing/2014/main" id="{B9F32308-B706-201F-36D0-4F4D85B52753}"/>
              </a:ext>
            </a:extLst>
          </p:cNvPr>
          <p:cNvSpPr>
            <a:spLocks noChangeAspect="1"/>
          </p:cNvSpPr>
          <p:nvPr/>
        </p:nvSpPr>
        <p:spPr>
          <a:xfrm rot="2700000">
            <a:off x="6646074" y="1181218"/>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286"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srgbClr val="1F497D"/>
              </a:solidFill>
              <a:effectLst/>
              <a:uLnTx/>
              <a:uFillTx/>
              <a:latin typeface="Trebuchet MS"/>
              <a:ea typeface="+mn-ea"/>
              <a:cs typeface="+mn-cs"/>
            </a:endParaRPr>
          </a:p>
        </p:txBody>
      </p:sp>
      <p:sp>
        <p:nvSpPr>
          <p:cNvPr id="113" name="TextBox 112">
            <a:extLst>
              <a:ext uri="{FF2B5EF4-FFF2-40B4-BE49-F238E27FC236}">
                <a16:creationId xmlns:a16="http://schemas.microsoft.com/office/drawing/2014/main" id="{5552D38D-735A-F52F-0582-1D2305E2ED4C}"/>
              </a:ext>
            </a:extLst>
          </p:cNvPr>
          <p:cNvSpPr txBox="1"/>
          <p:nvPr/>
        </p:nvSpPr>
        <p:spPr>
          <a:xfrm>
            <a:off x="6347276" y="1665162"/>
            <a:ext cx="1133019" cy="338554"/>
          </a:xfrm>
          <a:prstGeom prst="rect">
            <a:avLst/>
          </a:prstGeom>
          <a:noFill/>
        </p:spPr>
        <p:txBody>
          <a:bodyPr wrap="square" rtlCol="0">
            <a:spAutoFit/>
          </a:bodyPr>
          <a:lstStyle/>
          <a:p>
            <a:pPr marL="0" marR="0" lvl="0" indent="0" algn="ctr" defTabSz="514286" rtl="0" eaLnBrk="1" fontAlgn="auto" latinLnBrk="0" hangingPunct="1">
              <a:lnSpc>
                <a:spcPct val="100000"/>
              </a:lnSpc>
              <a:spcBef>
                <a:spcPts val="0"/>
              </a:spcBef>
              <a:spcAft>
                <a:spcPts val="0"/>
              </a:spcAft>
              <a:buClrTx/>
              <a:buSzTx/>
              <a:buFontTx/>
              <a:buNone/>
              <a:tabLst/>
              <a:defRPr/>
            </a:pPr>
            <a:r>
              <a:rPr kumimoji="0" lang="en-IN" sz="800" b="1" i="0" u="none" strike="noStrike" kern="1200" cap="none" spc="0" normalizeH="0" baseline="0" noProof="0">
                <a:ln>
                  <a:noFill/>
                </a:ln>
                <a:solidFill>
                  <a:prstClr val="white"/>
                </a:solidFill>
                <a:effectLst/>
                <a:uLnTx/>
                <a:uFillTx/>
                <a:latin typeface="Trebuchet MS" panose="020B0603020202020204" pitchFamily="34" charset="0"/>
                <a:ea typeface="+mn-ea"/>
                <a:cs typeface="+mn-cs"/>
              </a:rPr>
              <a:t>Network</a:t>
            </a:r>
          </a:p>
          <a:p>
            <a:pPr marL="0" marR="0" lvl="0" indent="0" algn="ctr" defTabSz="514286" rtl="0" eaLnBrk="1" fontAlgn="auto" latinLnBrk="0" hangingPunct="1">
              <a:lnSpc>
                <a:spcPct val="100000"/>
              </a:lnSpc>
              <a:spcBef>
                <a:spcPts val="0"/>
              </a:spcBef>
              <a:spcAft>
                <a:spcPts val="0"/>
              </a:spcAft>
              <a:buClrTx/>
              <a:buSzTx/>
              <a:buFontTx/>
              <a:buNone/>
              <a:tabLst/>
              <a:defRPr/>
            </a:pPr>
            <a:r>
              <a:rPr kumimoji="0" lang="en-IN" sz="800" b="1" i="0" u="none" strike="noStrike" kern="1200" cap="none" spc="0" normalizeH="0" baseline="0" noProof="0">
                <a:ln>
                  <a:noFill/>
                </a:ln>
                <a:solidFill>
                  <a:prstClr val="white"/>
                </a:solidFill>
                <a:effectLst/>
                <a:uLnTx/>
                <a:uFillTx/>
                <a:latin typeface="Trebuchet MS" panose="020B0603020202020204" pitchFamily="34" charset="0"/>
                <a:ea typeface="+mn-ea"/>
                <a:cs typeface="+mn-cs"/>
              </a:rPr>
              <a:t>Infra Services</a:t>
            </a:r>
            <a:endParaRPr kumimoji="0" lang="en-US" sz="800" b="0" i="0" u="none" strike="noStrike" kern="1200" cap="none" spc="0" normalizeH="0" baseline="0" noProof="0">
              <a:ln>
                <a:noFill/>
              </a:ln>
              <a:solidFill>
                <a:prstClr val="white"/>
              </a:solidFill>
              <a:effectLst/>
              <a:uLnTx/>
              <a:uFillTx/>
              <a:latin typeface="Trebuchet MS" panose="020B0603020202020204" pitchFamily="34" charset="0"/>
              <a:ea typeface="+mn-ea"/>
              <a:cs typeface="+mn-cs"/>
            </a:endParaRPr>
          </a:p>
        </p:txBody>
      </p:sp>
      <p:sp>
        <p:nvSpPr>
          <p:cNvPr id="114" name="Flowchart: Connector 7">
            <a:extLst>
              <a:ext uri="{FF2B5EF4-FFF2-40B4-BE49-F238E27FC236}">
                <a16:creationId xmlns:a16="http://schemas.microsoft.com/office/drawing/2014/main" id="{14281CDE-1C4F-F0DF-5CAA-267A721849EC}"/>
              </a:ext>
            </a:extLst>
          </p:cNvPr>
          <p:cNvSpPr>
            <a:spLocks noChangeAspect="1"/>
          </p:cNvSpPr>
          <p:nvPr/>
        </p:nvSpPr>
        <p:spPr>
          <a:xfrm rot="2700000">
            <a:off x="6636056" y="2147671"/>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286"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srgbClr val="1F497D"/>
              </a:solidFill>
              <a:effectLst/>
              <a:uLnTx/>
              <a:uFillTx/>
              <a:latin typeface="Trebuchet MS"/>
              <a:ea typeface="+mn-ea"/>
              <a:cs typeface="+mn-cs"/>
            </a:endParaRPr>
          </a:p>
        </p:txBody>
      </p:sp>
      <p:sp>
        <p:nvSpPr>
          <p:cNvPr id="115" name="TextBox 114">
            <a:extLst>
              <a:ext uri="{FF2B5EF4-FFF2-40B4-BE49-F238E27FC236}">
                <a16:creationId xmlns:a16="http://schemas.microsoft.com/office/drawing/2014/main" id="{0630402C-53A6-1938-0480-51094D5C8AE4}"/>
              </a:ext>
            </a:extLst>
          </p:cNvPr>
          <p:cNvSpPr txBox="1"/>
          <p:nvPr/>
        </p:nvSpPr>
        <p:spPr>
          <a:xfrm>
            <a:off x="6247298" y="2631614"/>
            <a:ext cx="1312941" cy="338554"/>
          </a:xfrm>
          <a:prstGeom prst="rect">
            <a:avLst/>
          </a:prstGeom>
          <a:noFill/>
        </p:spPr>
        <p:txBody>
          <a:bodyPr wrap="square" rtlCol="0">
            <a:spAutoFit/>
          </a:bodyPr>
          <a:lstStyle/>
          <a:p>
            <a:pPr marL="0" marR="0" lvl="0" indent="0" algn="ctr" defTabSz="514286" rtl="0" eaLnBrk="1" fontAlgn="auto" latinLnBrk="0" hangingPunct="1">
              <a:lnSpc>
                <a:spcPct val="100000"/>
              </a:lnSpc>
              <a:spcBef>
                <a:spcPts val="0"/>
              </a:spcBef>
              <a:spcAft>
                <a:spcPts val="0"/>
              </a:spcAft>
              <a:buClrTx/>
              <a:buSzTx/>
              <a:buFontTx/>
              <a:buNone/>
              <a:tabLst/>
              <a:defRPr/>
            </a:pPr>
            <a:r>
              <a:rPr kumimoji="0" lang="pt-BR" sz="800" b="1" i="0" u="none" strike="noStrike" kern="1200" cap="none" spc="0" normalizeH="0" baseline="0" noProof="0">
                <a:ln>
                  <a:noFill/>
                </a:ln>
                <a:solidFill>
                  <a:prstClr val="white"/>
                </a:solidFill>
                <a:effectLst/>
                <a:uLnTx/>
                <a:uFillTx/>
                <a:latin typeface="Trebuchet MS" panose="020B0603020202020204" pitchFamily="34" charset="0"/>
                <a:ea typeface="+mn-ea"/>
                <a:cs typeface="+mn-cs"/>
              </a:rPr>
              <a:t>Data Center</a:t>
            </a:r>
          </a:p>
          <a:p>
            <a:pPr marL="0" marR="0" lvl="0" indent="0" algn="ctr" defTabSz="514286" rtl="0" eaLnBrk="1" fontAlgn="auto" latinLnBrk="0" hangingPunct="1">
              <a:lnSpc>
                <a:spcPct val="100000"/>
              </a:lnSpc>
              <a:spcBef>
                <a:spcPts val="0"/>
              </a:spcBef>
              <a:spcAft>
                <a:spcPts val="0"/>
              </a:spcAft>
              <a:buClrTx/>
              <a:buSzTx/>
              <a:buFontTx/>
              <a:buNone/>
              <a:tabLst/>
              <a:defRPr/>
            </a:pPr>
            <a:r>
              <a:rPr kumimoji="0" lang="pt-BR" sz="800" b="1" i="0" u="none" strike="noStrike" kern="1200" cap="none" spc="0" normalizeH="0" baseline="0" noProof="0">
                <a:ln>
                  <a:noFill/>
                </a:ln>
                <a:solidFill>
                  <a:prstClr val="white"/>
                </a:solidFill>
                <a:effectLst/>
                <a:uLnTx/>
                <a:uFillTx/>
                <a:latin typeface="Trebuchet MS" panose="020B0603020202020204" pitchFamily="34" charset="0"/>
                <a:ea typeface="+mn-ea"/>
                <a:cs typeface="+mn-cs"/>
              </a:rPr>
              <a:t>Colo Services</a:t>
            </a:r>
            <a:endParaRPr kumimoji="0" lang="en-US" sz="800" b="1" i="0" u="none" strike="noStrike" kern="1200" cap="none" spc="0" normalizeH="0" baseline="0" noProof="0">
              <a:ln>
                <a:noFill/>
              </a:ln>
              <a:solidFill>
                <a:prstClr val="white"/>
              </a:solidFill>
              <a:effectLst/>
              <a:uLnTx/>
              <a:uFillTx/>
              <a:latin typeface="Trebuchet MS" panose="020B0603020202020204" pitchFamily="34" charset="0"/>
              <a:ea typeface="+mn-ea"/>
              <a:cs typeface="+mn-cs"/>
            </a:endParaRPr>
          </a:p>
        </p:txBody>
      </p:sp>
      <p:sp>
        <p:nvSpPr>
          <p:cNvPr id="116" name="Flowchart: Connector 11">
            <a:extLst>
              <a:ext uri="{FF2B5EF4-FFF2-40B4-BE49-F238E27FC236}">
                <a16:creationId xmlns:a16="http://schemas.microsoft.com/office/drawing/2014/main" id="{7CF67572-1E32-B994-AF1F-DF6983802612}"/>
              </a:ext>
            </a:extLst>
          </p:cNvPr>
          <p:cNvSpPr>
            <a:spLocks noChangeAspect="1"/>
          </p:cNvSpPr>
          <p:nvPr/>
        </p:nvSpPr>
        <p:spPr>
          <a:xfrm rot="2700000">
            <a:off x="7923605" y="1187577"/>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286"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srgbClr val="1F497D"/>
              </a:solidFill>
              <a:effectLst/>
              <a:uLnTx/>
              <a:uFillTx/>
              <a:latin typeface="Trebuchet MS"/>
              <a:ea typeface="+mn-ea"/>
              <a:cs typeface="+mn-cs"/>
            </a:endParaRPr>
          </a:p>
        </p:txBody>
      </p:sp>
      <p:sp>
        <p:nvSpPr>
          <p:cNvPr id="117" name="TextBox 116">
            <a:extLst>
              <a:ext uri="{FF2B5EF4-FFF2-40B4-BE49-F238E27FC236}">
                <a16:creationId xmlns:a16="http://schemas.microsoft.com/office/drawing/2014/main" id="{023186AF-913B-B90B-ED37-BE23D8EED65D}"/>
              </a:ext>
            </a:extLst>
          </p:cNvPr>
          <p:cNvSpPr txBox="1"/>
          <p:nvPr/>
        </p:nvSpPr>
        <p:spPr>
          <a:xfrm>
            <a:off x="7570322" y="1686538"/>
            <a:ext cx="1241993" cy="338554"/>
          </a:xfrm>
          <a:prstGeom prst="rect">
            <a:avLst/>
          </a:prstGeom>
          <a:noFill/>
        </p:spPr>
        <p:txBody>
          <a:bodyPr wrap="square" rtlCol="0">
            <a:spAutoFit/>
          </a:bodyPr>
          <a:lstStyle/>
          <a:p>
            <a:pPr marL="0" marR="0" lvl="0" indent="0" algn="ctr" defTabSz="514286" rtl="0" eaLnBrk="1" fontAlgn="auto" latinLnBrk="0" hangingPunct="1">
              <a:lnSpc>
                <a:spcPct val="100000"/>
              </a:lnSpc>
              <a:spcBef>
                <a:spcPts val="0"/>
              </a:spcBef>
              <a:spcAft>
                <a:spcPts val="0"/>
              </a:spcAft>
              <a:buClrTx/>
              <a:buSzTx/>
              <a:buFontTx/>
              <a:buNone/>
              <a:tabLst/>
              <a:defRPr/>
            </a:pPr>
            <a:r>
              <a:rPr kumimoji="0" lang="en-IN" sz="800" b="1" i="0" u="none" strike="noStrike" kern="1200" cap="none" spc="0" normalizeH="0" baseline="0" noProof="0">
                <a:ln>
                  <a:noFill/>
                </a:ln>
                <a:solidFill>
                  <a:prstClr val="white"/>
                </a:solidFill>
                <a:effectLst/>
                <a:uLnTx/>
                <a:uFillTx/>
                <a:latin typeface="Trebuchet MS" panose="020B0603020202020204" pitchFamily="34" charset="0"/>
                <a:ea typeface="+mn-ea"/>
                <a:cs typeface="+mn-cs"/>
              </a:rPr>
              <a:t>Network Digital </a:t>
            </a:r>
          </a:p>
          <a:p>
            <a:pPr marL="0" marR="0" lvl="0" indent="0" algn="ctr" defTabSz="514286" rtl="0" eaLnBrk="1" fontAlgn="auto" latinLnBrk="0" hangingPunct="1">
              <a:lnSpc>
                <a:spcPct val="100000"/>
              </a:lnSpc>
              <a:spcBef>
                <a:spcPts val="0"/>
              </a:spcBef>
              <a:spcAft>
                <a:spcPts val="0"/>
              </a:spcAft>
              <a:buClrTx/>
              <a:buSzTx/>
              <a:buFontTx/>
              <a:buNone/>
              <a:tabLst/>
              <a:defRPr/>
            </a:pPr>
            <a:r>
              <a:rPr kumimoji="0" lang="en-IN" sz="800" b="1" i="0" u="none" strike="noStrike" kern="1200" cap="none" spc="0" normalizeH="0" baseline="0" noProof="0">
                <a:ln>
                  <a:noFill/>
                </a:ln>
                <a:solidFill>
                  <a:prstClr val="white"/>
                </a:solidFill>
                <a:effectLst/>
                <a:uLnTx/>
                <a:uFillTx/>
                <a:latin typeface="Trebuchet MS" panose="020B0603020202020204" pitchFamily="34" charset="0"/>
                <a:ea typeface="+mn-ea"/>
                <a:cs typeface="+mn-cs"/>
              </a:rPr>
              <a:t>Managed Services</a:t>
            </a:r>
            <a:endParaRPr kumimoji="0" lang="en-US" sz="800" b="1" i="0" u="none" strike="noStrike" kern="1200" cap="none" spc="0" normalizeH="0" baseline="0" noProof="0">
              <a:ln>
                <a:noFill/>
              </a:ln>
              <a:solidFill>
                <a:prstClr val="white"/>
              </a:solidFill>
              <a:effectLst/>
              <a:uLnTx/>
              <a:uFillTx/>
              <a:latin typeface="Trebuchet MS" panose="020B0603020202020204" pitchFamily="34" charset="0"/>
              <a:ea typeface="+mn-ea"/>
              <a:cs typeface="+mn-cs"/>
            </a:endParaRPr>
          </a:p>
        </p:txBody>
      </p:sp>
      <p:sp>
        <p:nvSpPr>
          <p:cNvPr id="118" name="Flowchart: Connector 13">
            <a:extLst>
              <a:ext uri="{FF2B5EF4-FFF2-40B4-BE49-F238E27FC236}">
                <a16:creationId xmlns:a16="http://schemas.microsoft.com/office/drawing/2014/main" id="{AF440F4B-1E95-64E3-84FB-E61772AB4584}"/>
              </a:ext>
            </a:extLst>
          </p:cNvPr>
          <p:cNvSpPr>
            <a:spLocks noChangeAspect="1"/>
          </p:cNvSpPr>
          <p:nvPr/>
        </p:nvSpPr>
        <p:spPr>
          <a:xfrm rot="2700000">
            <a:off x="6646073" y="3079835"/>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286"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srgbClr val="1F497D"/>
              </a:solidFill>
              <a:effectLst/>
              <a:uLnTx/>
              <a:uFillTx/>
              <a:latin typeface="Trebuchet MS"/>
              <a:ea typeface="+mn-ea"/>
              <a:cs typeface="+mn-cs"/>
            </a:endParaRPr>
          </a:p>
        </p:txBody>
      </p:sp>
      <p:sp>
        <p:nvSpPr>
          <p:cNvPr id="119" name="TextBox 118">
            <a:extLst>
              <a:ext uri="{FF2B5EF4-FFF2-40B4-BE49-F238E27FC236}">
                <a16:creationId xmlns:a16="http://schemas.microsoft.com/office/drawing/2014/main" id="{FF536CFF-5CBA-405D-208A-2566569C34A2}"/>
              </a:ext>
            </a:extLst>
          </p:cNvPr>
          <p:cNvSpPr txBox="1"/>
          <p:nvPr/>
        </p:nvSpPr>
        <p:spPr>
          <a:xfrm>
            <a:off x="6257315" y="3566228"/>
            <a:ext cx="1312941" cy="338554"/>
          </a:xfrm>
          <a:prstGeom prst="rect">
            <a:avLst/>
          </a:prstGeom>
          <a:noFill/>
        </p:spPr>
        <p:txBody>
          <a:bodyPr wrap="square" rtlCol="0">
            <a:spAutoFit/>
          </a:bodyPr>
          <a:lstStyle/>
          <a:p>
            <a:pPr marL="0" marR="0" lvl="0" indent="0" algn="ctr" defTabSz="514286" rtl="0" eaLnBrk="1" fontAlgn="auto" latinLnBrk="0" hangingPunct="1">
              <a:lnSpc>
                <a:spcPct val="100000"/>
              </a:lnSpc>
              <a:spcBef>
                <a:spcPts val="0"/>
              </a:spcBef>
              <a:spcAft>
                <a:spcPts val="0"/>
              </a:spcAft>
              <a:buClrTx/>
              <a:buSzTx/>
              <a:buFontTx/>
              <a:buNone/>
              <a:tabLst/>
              <a:defRPr/>
            </a:pPr>
            <a:r>
              <a:rPr kumimoji="0" lang="en-IN" sz="800" b="1" i="0" u="none" strike="noStrike" kern="1200" cap="none" spc="0" normalizeH="0" baseline="0" noProof="0">
                <a:ln>
                  <a:noFill/>
                </a:ln>
                <a:solidFill>
                  <a:prstClr val="white"/>
                </a:solidFill>
                <a:effectLst/>
                <a:uLnTx/>
                <a:uFillTx/>
                <a:latin typeface="Trebuchet MS" panose="020B0603020202020204" pitchFamily="34" charset="0"/>
                <a:ea typeface="+mn-ea"/>
                <a:cs typeface="+mn-cs"/>
              </a:rPr>
              <a:t>Cloud &amp; IT</a:t>
            </a:r>
          </a:p>
          <a:p>
            <a:pPr marL="0" marR="0" lvl="0" indent="0" algn="ctr" defTabSz="514286" rtl="0" eaLnBrk="1" fontAlgn="auto" latinLnBrk="0" hangingPunct="1">
              <a:lnSpc>
                <a:spcPct val="100000"/>
              </a:lnSpc>
              <a:spcBef>
                <a:spcPts val="0"/>
              </a:spcBef>
              <a:spcAft>
                <a:spcPts val="0"/>
              </a:spcAft>
              <a:buClrTx/>
              <a:buSzTx/>
              <a:buFontTx/>
              <a:buNone/>
              <a:tabLst/>
              <a:defRPr/>
            </a:pPr>
            <a:r>
              <a:rPr kumimoji="0" lang="en-IN" sz="800" b="1" i="0" u="none" strike="noStrike" kern="1200" cap="none" spc="0" normalizeH="0" baseline="0" noProof="0">
                <a:ln>
                  <a:noFill/>
                </a:ln>
                <a:solidFill>
                  <a:prstClr val="white"/>
                </a:solidFill>
                <a:effectLst/>
                <a:uLnTx/>
                <a:uFillTx/>
                <a:latin typeface="Trebuchet MS" panose="020B0603020202020204" pitchFamily="34" charset="0"/>
                <a:ea typeface="+mn-ea"/>
                <a:cs typeface="+mn-cs"/>
              </a:rPr>
              <a:t>Managed Services</a:t>
            </a:r>
            <a:endParaRPr kumimoji="0" lang="en-US" sz="800" b="1" i="0" u="none" strike="noStrike" kern="1200" cap="none" spc="0" normalizeH="0" baseline="0" noProof="0">
              <a:ln>
                <a:noFill/>
              </a:ln>
              <a:solidFill>
                <a:prstClr val="white"/>
              </a:solidFill>
              <a:effectLst/>
              <a:uLnTx/>
              <a:uFillTx/>
              <a:latin typeface="Trebuchet MS" panose="020B0603020202020204" pitchFamily="34" charset="0"/>
              <a:ea typeface="+mn-ea"/>
              <a:cs typeface="+mn-cs"/>
            </a:endParaRPr>
          </a:p>
        </p:txBody>
      </p:sp>
      <p:sp>
        <p:nvSpPr>
          <p:cNvPr id="120" name="Flowchart: Connector 15">
            <a:extLst>
              <a:ext uri="{FF2B5EF4-FFF2-40B4-BE49-F238E27FC236}">
                <a16:creationId xmlns:a16="http://schemas.microsoft.com/office/drawing/2014/main" id="{3B96972B-B04E-BD4D-25B1-B3691187C323}"/>
              </a:ext>
            </a:extLst>
          </p:cNvPr>
          <p:cNvSpPr>
            <a:spLocks noChangeAspect="1"/>
          </p:cNvSpPr>
          <p:nvPr/>
        </p:nvSpPr>
        <p:spPr>
          <a:xfrm rot="2700000">
            <a:off x="7992740" y="3079835"/>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286"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srgbClr val="1F497D"/>
              </a:solidFill>
              <a:effectLst/>
              <a:uLnTx/>
              <a:uFillTx/>
              <a:latin typeface="Trebuchet MS"/>
              <a:ea typeface="+mn-ea"/>
              <a:cs typeface="+mn-cs"/>
            </a:endParaRPr>
          </a:p>
        </p:txBody>
      </p:sp>
      <p:sp>
        <p:nvSpPr>
          <p:cNvPr id="121" name="TextBox 120">
            <a:extLst>
              <a:ext uri="{FF2B5EF4-FFF2-40B4-BE49-F238E27FC236}">
                <a16:creationId xmlns:a16="http://schemas.microsoft.com/office/drawing/2014/main" id="{35F8C4D7-264F-06C7-834E-04FD374BC543}"/>
              </a:ext>
            </a:extLst>
          </p:cNvPr>
          <p:cNvSpPr txBox="1"/>
          <p:nvPr/>
        </p:nvSpPr>
        <p:spPr>
          <a:xfrm>
            <a:off x="7601138" y="3566228"/>
            <a:ext cx="1318629" cy="338554"/>
          </a:xfrm>
          <a:prstGeom prst="rect">
            <a:avLst/>
          </a:prstGeom>
          <a:noFill/>
        </p:spPr>
        <p:txBody>
          <a:bodyPr wrap="square" rtlCol="0">
            <a:spAutoFit/>
          </a:bodyPr>
          <a:lstStyle/>
          <a:p>
            <a:pPr marL="0" marR="0" lvl="0" indent="0" algn="ctr" defTabSz="514286" rtl="0" eaLnBrk="1" fontAlgn="auto" latinLnBrk="0" hangingPunct="1">
              <a:lnSpc>
                <a:spcPct val="100000"/>
              </a:lnSpc>
              <a:spcBef>
                <a:spcPts val="0"/>
              </a:spcBef>
              <a:spcAft>
                <a:spcPts val="0"/>
              </a:spcAft>
              <a:buClrTx/>
              <a:buSzTx/>
              <a:buFontTx/>
              <a:buNone/>
              <a:tabLst/>
              <a:defRPr/>
            </a:pPr>
            <a:r>
              <a:rPr kumimoji="0" lang="en-IN" sz="800" b="1" i="0" u="none" strike="noStrike" kern="1200" cap="none" spc="0" normalizeH="0" baseline="0" noProof="0">
                <a:ln>
                  <a:noFill/>
                </a:ln>
                <a:solidFill>
                  <a:prstClr val="white"/>
                </a:solidFill>
                <a:effectLst/>
                <a:uLnTx/>
                <a:uFillTx/>
                <a:latin typeface="Trebuchet MS" panose="020B0603020202020204" pitchFamily="34" charset="0"/>
                <a:ea typeface="+mn-ea"/>
                <a:cs typeface="+mn-cs"/>
              </a:rPr>
              <a:t>Security </a:t>
            </a:r>
          </a:p>
          <a:p>
            <a:pPr marL="0" marR="0" lvl="0" indent="0" algn="ctr" defTabSz="514286" rtl="0" eaLnBrk="1" fontAlgn="auto" latinLnBrk="0" hangingPunct="1">
              <a:lnSpc>
                <a:spcPct val="100000"/>
              </a:lnSpc>
              <a:spcBef>
                <a:spcPts val="0"/>
              </a:spcBef>
              <a:spcAft>
                <a:spcPts val="0"/>
              </a:spcAft>
              <a:buClrTx/>
              <a:buSzTx/>
              <a:buFontTx/>
              <a:buNone/>
              <a:tabLst/>
              <a:defRPr/>
            </a:pPr>
            <a:r>
              <a:rPr kumimoji="0" lang="en-IN" sz="800" b="1" i="0" u="none" strike="noStrike" kern="1200" cap="none" spc="0" normalizeH="0" baseline="0" noProof="0">
                <a:ln>
                  <a:noFill/>
                </a:ln>
                <a:solidFill>
                  <a:prstClr val="white"/>
                </a:solidFill>
                <a:effectLst/>
                <a:uLnTx/>
                <a:uFillTx/>
                <a:latin typeface="Trebuchet MS" panose="020B0603020202020204" pitchFamily="34" charset="0"/>
                <a:ea typeface="+mn-ea"/>
                <a:cs typeface="+mn-cs"/>
              </a:rPr>
              <a:t>Managed Services</a:t>
            </a:r>
            <a:endParaRPr kumimoji="0" lang="en-US" sz="800" b="0" i="0" u="none" strike="noStrike" kern="1200" cap="none" spc="0" normalizeH="0" baseline="0" noProof="0">
              <a:ln>
                <a:noFill/>
              </a:ln>
              <a:solidFill>
                <a:prstClr val="white"/>
              </a:solidFill>
              <a:effectLst/>
              <a:uLnTx/>
              <a:uFillTx/>
              <a:latin typeface="Trebuchet MS" panose="020B0603020202020204" pitchFamily="34" charset="0"/>
              <a:ea typeface="+mn-ea"/>
              <a:cs typeface="+mn-cs"/>
            </a:endParaRPr>
          </a:p>
        </p:txBody>
      </p:sp>
      <p:sp>
        <p:nvSpPr>
          <p:cNvPr id="122" name="Flowchart: Connector 19">
            <a:extLst>
              <a:ext uri="{FF2B5EF4-FFF2-40B4-BE49-F238E27FC236}">
                <a16:creationId xmlns:a16="http://schemas.microsoft.com/office/drawing/2014/main" id="{1494E248-CCF3-12DB-7FAE-45B57B61C763}"/>
              </a:ext>
            </a:extLst>
          </p:cNvPr>
          <p:cNvSpPr>
            <a:spLocks noChangeAspect="1"/>
          </p:cNvSpPr>
          <p:nvPr/>
        </p:nvSpPr>
        <p:spPr>
          <a:xfrm rot="2700000">
            <a:off x="6646073" y="4027321"/>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286"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srgbClr val="1F497D"/>
              </a:solidFill>
              <a:effectLst/>
              <a:uLnTx/>
              <a:uFillTx/>
              <a:latin typeface="Trebuchet MS"/>
              <a:ea typeface="+mn-ea"/>
              <a:cs typeface="+mn-cs"/>
            </a:endParaRPr>
          </a:p>
        </p:txBody>
      </p:sp>
      <p:sp>
        <p:nvSpPr>
          <p:cNvPr id="123" name="TextBox 122">
            <a:extLst>
              <a:ext uri="{FF2B5EF4-FFF2-40B4-BE49-F238E27FC236}">
                <a16:creationId xmlns:a16="http://schemas.microsoft.com/office/drawing/2014/main" id="{1E80D42C-2CCF-FF44-A2CF-4B8F2978DB0D}"/>
              </a:ext>
            </a:extLst>
          </p:cNvPr>
          <p:cNvSpPr txBox="1"/>
          <p:nvPr/>
        </p:nvSpPr>
        <p:spPr>
          <a:xfrm>
            <a:off x="6273454" y="4529831"/>
            <a:ext cx="1280660" cy="338554"/>
          </a:xfrm>
          <a:prstGeom prst="rect">
            <a:avLst/>
          </a:prstGeom>
          <a:noFill/>
        </p:spPr>
        <p:txBody>
          <a:bodyPr wrap="square" rtlCol="0">
            <a:spAutoFit/>
          </a:bodyPr>
          <a:lstStyle/>
          <a:p>
            <a:pPr marL="0" marR="0" lvl="0" indent="0" algn="ctr" defTabSz="514286" rtl="0" eaLnBrk="1" fontAlgn="auto" latinLnBrk="0" hangingPunct="1">
              <a:lnSpc>
                <a:spcPct val="100000"/>
              </a:lnSpc>
              <a:spcBef>
                <a:spcPts val="0"/>
              </a:spcBef>
              <a:spcAft>
                <a:spcPts val="0"/>
              </a:spcAft>
              <a:buClrTx/>
              <a:buSzTx/>
              <a:buFontTx/>
              <a:buNone/>
              <a:tabLst/>
              <a:defRPr/>
            </a:pPr>
            <a:r>
              <a:rPr kumimoji="0" lang="en-IN" sz="800" b="1" i="0" u="none" strike="noStrike" kern="1200" cap="none" spc="0" normalizeH="0" baseline="0" noProof="0">
                <a:ln>
                  <a:noFill/>
                </a:ln>
                <a:solidFill>
                  <a:prstClr val="white"/>
                </a:solidFill>
                <a:effectLst/>
                <a:uLnTx/>
                <a:uFillTx/>
                <a:latin typeface="Trebuchet MS" panose="020B0603020202020204" pitchFamily="34" charset="0"/>
                <a:ea typeface="+mn-ea"/>
                <a:cs typeface="+mn-cs"/>
              </a:rPr>
              <a:t>Digital Apps</a:t>
            </a:r>
          </a:p>
          <a:p>
            <a:pPr marL="0" marR="0" lvl="0" indent="0" algn="ctr" defTabSz="514286" rtl="0" eaLnBrk="1" fontAlgn="auto" latinLnBrk="0" hangingPunct="1">
              <a:lnSpc>
                <a:spcPct val="100000"/>
              </a:lnSpc>
              <a:spcBef>
                <a:spcPts val="0"/>
              </a:spcBef>
              <a:spcAft>
                <a:spcPts val="0"/>
              </a:spcAft>
              <a:buClrTx/>
              <a:buSzTx/>
              <a:buFontTx/>
              <a:buNone/>
              <a:tabLst/>
              <a:defRPr/>
            </a:pPr>
            <a:r>
              <a:rPr kumimoji="0" lang="en-IN" sz="800" b="1" i="0" u="none" strike="noStrike" kern="1200" cap="none" spc="0" normalizeH="0" baseline="0" noProof="0">
                <a:ln>
                  <a:noFill/>
                </a:ln>
                <a:solidFill>
                  <a:prstClr val="white"/>
                </a:solidFill>
                <a:effectLst/>
                <a:uLnTx/>
                <a:uFillTx/>
                <a:latin typeface="Trebuchet MS" panose="020B0603020202020204" pitchFamily="34" charset="0"/>
                <a:ea typeface="+mn-ea"/>
                <a:cs typeface="+mn-cs"/>
              </a:rPr>
              <a:t>Managed Services</a:t>
            </a:r>
            <a:endParaRPr kumimoji="0" lang="en-US" sz="800" b="1" i="0" u="none" strike="noStrike" kern="1200" cap="none" spc="0" normalizeH="0" baseline="0" noProof="0">
              <a:ln>
                <a:noFill/>
              </a:ln>
              <a:solidFill>
                <a:prstClr val="white"/>
              </a:solidFill>
              <a:effectLst/>
              <a:uLnTx/>
              <a:uFillTx/>
              <a:latin typeface="Trebuchet MS" panose="020B0603020202020204" pitchFamily="34" charset="0"/>
              <a:ea typeface="+mn-ea"/>
              <a:cs typeface="+mn-cs"/>
            </a:endParaRPr>
          </a:p>
        </p:txBody>
      </p:sp>
      <p:sp>
        <p:nvSpPr>
          <p:cNvPr id="124" name="Flowchart: Connector 21">
            <a:extLst>
              <a:ext uri="{FF2B5EF4-FFF2-40B4-BE49-F238E27FC236}">
                <a16:creationId xmlns:a16="http://schemas.microsoft.com/office/drawing/2014/main" id="{BD4BE10F-BEAB-8D9D-9F19-3AC90FE80B6E}"/>
              </a:ext>
            </a:extLst>
          </p:cNvPr>
          <p:cNvSpPr>
            <a:spLocks noChangeAspect="1"/>
          </p:cNvSpPr>
          <p:nvPr/>
        </p:nvSpPr>
        <p:spPr>
          <a:xfrm rot="2700000">
            <a:off x="7992740" y="4027321"/>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286"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srgbClr val="1F497D"/>
              </a:solidFill>
              <a:effectLst/>
              <a:uLnTx/>
              <a:uFillTx/>
              <a:latin typeface="Trebuchet MS"/>
              <a:ea typeface="+mn-ea"/>
              <a:cs typeface="+mn-cs"/>
            </a:endParaRPr>
          </a:p>
        </p:txBody>
      </p:sp>
      <p:sp>
        <p:nvSpPr>
          <p:cNvPr id="125" name="TextBox 124">
            <a:extLst>
              <a:ext uri="{FF2B5EF4-FFF2-40B4-BE49-F238E27FC236}">
                <a16:creationId xmlns:a16="http://schemas.microsoft.com/office/drawing/2014/main" id="{CEEA8162-C24C-418A-F639-F98AF03473B8}"/>
              </a:ext>
            </a:extLst>
          </p:cNvPr>
          <p:cNvSpPr txBox="1"/>
          <p:nvPr/>
        </p:nvSpPr>
        <p:spPr>
          <a:xfrm>
            <a:off x="7596418" y="4529831"/>
            <a:ext cx="1328066" cy="338554"/>
          </a:xfrm>
          <a:prstGeom prst="rect">
            <a:avLst/>
          </a:prstGeom>
          <a:noFill/>
        </p:spPr>
        <p:txBody>
          <a:bodyPr wrap="square" rtlCol="0">
            <a:spAutoFit/>
          </a:bodyPr>
          <a:lstStyle/>
          <a:p>
            <a:pPr marL="0" marR="0" lvl="0" indent="0" algn="ctr" defTabSz="514286" rtl="0" eaLnBrk="1" fontAlgn="auto" latinLnBrk="0" hangingPunct="1">
              <a:lnSpc>
                <a:spcPct val="100000"/>
              </a:lnSpc>
              <a:spcBef>
                <a:spcPts val="0"/>
              </a:spcBef>
              <a:spcAft>
                <a:spcPts val="0"/>
              </a:spcAft>
              <a:buClrTx/>
              <a:buSzTx/>
              <a:buFontTx/>
              <a:buNone/>
              <a:tabLst/>
              <a:defRPr/>
            </a:pPr>
            <a:r>
              <a:rPr kumimoji="0" lang="en-IN" sz="800" b="1" i="0" u="none" strike="noStrike" kern="1200" cap="none" spc="0" normalizeH="0" baseline="0" noProof="0">
                <a:ln>
                  <a:noFill/>
                </a:ln>
                <a:solidFill>
                  <a:prstClr val="white"/>
                </a:solidFill>
                <a:effectLst/>
                <a:uLnTx/>
                <a:uFillTx/>
                <a:latin typeface="Trebuchet MS" panose="020B0603020202020204" pitchFamily="34" charset="0"/>
                <a:ea typeface="+mn-ea"/>
                <a:cs typeface="+mn-cs"/>
              </a:rPr>
              <a:t>Industry Apps</a:t>
            </a:r>
          </a:p>
          <a:p>
            <a:pPr marL="0" marR="0" lvl="0" indent="0" algn="ctr" defTabSz="514286" rtl="0" eaLnBrk="1" fontAlgn="auto" latinLnBrk="0" hangingPunct="1">
              <a:lnSpc>
                <a:spcPct val="100000"/>
              </a:lnSpc>
              <a:spcBef>
                <a:spcPts val="0"/>
              </a:spcBef>
              <a:spcAft>
                <a:spcPts val="0"/>
              </a:spcAft>
              <a:buClrTx/>
              <a:buSzTx/>
              <a:buFontTx/>
              <a:buNone/>
              <a:tabLst/>
              <a:defRPr/>
            </a:pPr>
            <a:r>
              <a:rPr kumimoji="0" lang="en-IN" sz="800" b="1" i="0" u="none" strike="noStrike" kern="1200" cap="none" spc="0" normalizeH="0" baseline="0" noProof="0">
                <a:ln>
                  <a:noFill/>
                </a:ln>
                <a:solidFill>
                  <a:prstClr val="white"/>
                </a:solidFill>
                <a:effectLst/>
                <a:uLnTx/>
                <a:uFillTx/>
                <a:latin typeface="Trebuchet MS" panose="020B0603020202020204" pitchFamily="34" charset="0"/>
                <a:ea typeface="+mn-ea"/>
                <a:cs typeface="+mn-cs"/>
              </a:rPr>
              <a:t>Managed Services</a:t>
            </a:r>
            <a:endParaRPr kumimoji="0" lang="en-US" sz="800" b="1" i="0" u="none" strike="noStrike" kern="1200" cap="none" spc="0" normalizeH="0" baseline="0" noProof="0">
              <a:ln>
                <a:noFill/>
              </a:ln>
              <a:solidFill>
                <a:prstClr val="white"/>
              </a:solidFill>
              <a:effectLst/>
              <a:uLnTx/>
              <a:uFillTx/>
              <a:latin typeface="Trebuchet MS" panose="020B0603020202020204" pitchFamily="34" charset="0"/>
              <a:ea typeface="+mn-ea"/>
              <a:cs typeface="+mn-cs"/>
            </a:endParaRPr>
          </a:p>
        </p:txBody>
      </p:sp>
      <p:pic>
        <p:nvPicPr>
          <p:cNvPr id="126" name="Graphic 125">
            <a:extLst>
              <a:ext uri="{FF2B5EF4-FFF2-40B4-BE49-F238E27FC236}">
                <a16:creationId xmlns:a16="http://schemas.microsoft.com/office/drawing/2014/main" id="{5AFC61D3-554A-0021-914A-E3B71884A4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86296" y="1268096"/>
            <a:ext cx="410045" cy="374389"/>
          </a:xfrm>
          <a:prstGeom prst="rect">
            <a:avLst/>
          </a:prstGeom>
        </p:spPr>
      </p:pic>
      <p:pic>
        <p:nvPicPr>
          <p:cNvPr id="127" name="Graphic 126">
            <a:extLst>
              <a:ext uri="{FF2B5EF4-FFF2-40B4-BE49-F238E27FC236}">
                <a16:creationId xmlns:a16="http://schemas.microsoft.com/office/drawing/2014/main" id="{D96B2AA2-D296-394B-3EFB-90A8BD31EC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34759" y="3180225"/>
            <a:ext cx="251389" cy="334642"/>
          </a:xfrm>
          <a:prstGeom prst="rect">
            <a:avLst/>
          </a:prstGeom>
        </p:spPr>
      </p:pic>
      <p:pic>
        <p:nvPicPr>
          <p:cNvPr id="128" name="Graphic 127">
            <a:extLst>
              <a:ext uri="{FF2B5EF4-FFF2-40B4-BE49-F238E27FC236}">
                <a16:creationId xmlns:a16="http://schemas.microsoft.com/office/drawing/2014/main" id="{ABC04A56-9EB1-0376-0003-5D778CEADD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65653" y="1281609"/>
            <a:ext cx="296267" cy="334642"/>
          </a:xfrm>
          <a:prstGeom prst="rect">
            <a:avLst/>
          </a:prstGeom>
        </p:spPr>
      </p:pic>
      <p:pic>
        <p:nvPicPr>
          <p:cNvPr id="129" name="Graphic 128">
            <a:extLst>
              <a:ext uri="{FF2B5EF4-FFF2-40B4-BE49-F238E27FC236}">
                <a16:creationId xmlns:a16="http://schemas.microsoft.com/office/drawing/2014/main" id="{D1C64A8D-27D9-D0E9-8E33-03908D9BC22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47433" y="4127712"/>
            <a:ext cx="332707" cy="334642"/>
          </a:xfrm>
          <a:prstGeom prst="rect">
            <a:avLst/>
          </a:prstGeom>
        </p:spPr>
      </p:pic>
      <p:sp>
        <p:nvSpPr>
          <p:cNvPr id="131" name="Flowchart: Connector 43">
            <a:extLst>
              <a:ext uri="{FF2B5EF4-FFF2-40B4-BE49-F238E27FC236}">
                <a16:creationId xmlns:a16="http://schemas.microsoft.com/office/drawing/2014/main" id="{1DECEFA8-461F-D947-F81F-60CF0966628D}"/>
              </a:ext>
            </a:extLst>
          </p:cNvPr>
          <p:cNvSpPr>
            <a:spLocks noChangeAspect="1"/>
          </p:cNvSpPr>
          <p:nvPr/>
        </p:nvSpPr>
        <p:spPr>
          <a:xfrm rot="2700000">
            <a:off x="7950938" y="2131609"/>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286"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srgbClr val="1F497D"/>
              </a:solidFill>
              <a:effectLst/>
              <a:uLnTx/>
              <a:uFillTx/>
              <a:latin typeface="Trebuchet MS"/>
              <a:ea typeface="+mn-ea"/>
              <a:cs typeface="+mn-cs"/>
            </a:endParaRPr>
          </a:p>
        </p:txBody>
      </p:sp>
      <p:sp>
        <p:nvSpPr>
          <p:cNvPr id="132" name="TextBox 131">
            <a:extLst>
              <a:ext uri="{FF2B5EF4-FFF2-40B4-BE49-F238E27FC236}">
                <a16:creationId xmlns:a16="http://schemas.microsoft.com/office/drawing/2014/main" id="{47AC02FC-6A4A-D221-DC25-9C6EE3508D68}"/>
              </a:ext>
            </a:extLst>
          </p:cNvPr>
          <p:cNvSpPr txBox="1"/>
          <p:nvPr/>
        </p:nvSpPr>
        <p:spPr>
          <a:xfrm>
            <a:off x="7562180" y="2630569"/>
            <a:ext cx="1312941" cy="338554"/>
          </a:xfrm>
          <a:prstGeom prst="rect">
            <a:avLst/>
          </a:prstGeom>
          <a:noFill/>
        </p:spPr>
        <p:txBody>
          <a:bodyPr wrap="square" rtlCol="0">
            <a:spAutoFit/>
          </a:bodyPr>
          <a:lstStyle/>
          <a:p>
            <a:pPr marL="0" marR="0" lvl="0" indent="0" algn="ctr" defTabSz="514286" rtl="0" eaLnBrk="1" fontAlgn="auto" latinLnBrk="0" hangingPunct="1">
              <a:lnSpc>
                <a:spcPct val="100000"/>
              </a:lnSpc>
              <a:spcBef>
                <a:spcPts val="0"/>
              </a:spcBef>
              <a:spcAft>
                <a:spcPts val="0"/>
              </a:spcAft>
              <a:buClrTx/>
              <a:buSzTx/>
              <a:buFontTx/>
              <a:buNone/>
              <a:tabLst/>
              <a:defRPr/>
            </a:pPr>
            <a:r>
              <a:rPr kumimoji="0" lang="en-IN" sz="800" b="1" i="0" u="none" strike="noStrike" kern="1200" cap="none" spc="0" normalizeH="0" baseline="0" noProof="0" err="1">
                <a:ln>
                  <a:noFill/>
                </a:ln>
                <a:solidFill>
                  <a:prstClr val="white"/>
                </a:solidFill>
                <a:effectLst/>
                <a:uLnTx/>
                <a:uFillTx/>
                <a:latin typeface="Trebuchet MS" panose="020B0603020202020204" pitchFamily="34" charset="0"/>
                <a:ea typeface="+mn-ea"/>
                <a:cs typeface="+mn-cs"/>
              </a:rPr>
              <a:t>CloudInfinit</a:t>
            </a:r>
            <a:r>
              <a:rPr kumimoji="0" lang="en-IN" sz="800" b="1" i="0" u="none" strike="noStrike" kern="1200" cap="none" spc="0" normalizeH="0" baseline="30000" noProof="0" err="1">
                <a:ln>
                  <a:noFill/>
                </a:ln>
                <a:solidFill>
                  <a:srgbClr val="BED730"/>
                </a:solidFill>
                <a:effectLst/>
                <a:uLnTx/>
                <a:uFillTx/>
                <a:latin typeface="Trebuchet MS" panose="020B0603020202020204" pitchFamily="34" charset="0"/>
                <a:ea typeface="+mn-ea"/>
                <a:cs typeface="+mn-cs"/>
              </a:rPr>
              <a:t>+AI</a:t>
            </a:r>
            <a:endParaRPr kumimoji="0" lang="en-IN" sz="800" b="1" i="0" u="none" strike="noStrike" kern="1200" cap="none" spc="0" normalizeH="0" baseline="30000" noProof="0">
              <a:ln>
                <a:noFill/>
              </a:ln>
              <a:solidFill>
                <a:srgbClr val="BED730"/>
              </a:solidFill>
              <a:effectLst/>
              <a:uLnTx/>
              <a:uFillTx/>
              <a:latin typeface="Trebuchet MS" panose="020B0603020202020204" pitchFamily="34" charset="0"/>
              <a:ea typeface="+mn-ea"/>
              <a:cs typeface="+mn-cs"/>
            </a:endParaRPr>
          </a:p>
          <a:p>
            <a:pPr marL="0" marR="0" lvl="0" indent="0" algn="ctr" defTabSz="514286" rtl="0" eaLnBrk="1" fontAlgn="auto" latinLnBrk="0" hangingPunct="1">
              <a:lnSpc>
                <a:spcPct val="100000"/>
              </a:lnSpc>
              <a:spcBef>
                <a:spcPts val="0"/>
              </a:spcBef>
              <a:spcAft>
                <a:spcPts val="0"/>
              </a:spcAft>
              <a:buClrTx/>
              <a:buSzTx/>
              <a:buFontTx/>
              <a:buNone/>
              <a:tabLst/>
              <a:defRPr/>
            </a:pPr>
            <a:r>
              <a:rPr kumimoji="0" lang="en-IN" sz="800" b="1" i="0" u="none" strike="noStrike" kern="1200" cap="none" spc="0" normalizeH="0" baseline="0" noProof="0">
                <a:ln>
                  <a:noFill/>
                </a:ln>
                <a:solidFill>
                  <a:prstClr val="white"/>
                </a:solidFill>
                <a:effectLst/>
                <a:uLnTx/>
                <a:uFillTx/>
                <a:latin typeface="Trebuchet MS" panose="020B0603020202020204" pitchFamily="34" charset="0"/>
                <a:ea typeface="+mn-ea"/>
                <a:cs typeface="+mn-cs"/>
              </a:rPr>
              <a:t>GPU Cloud</a:t>
            </a:r>
            <a:endParaRPr kumimoji="0" lang="en-US" sz="800" b="1" i="0" u="none" strike="noStrike" kern="1200" cap="none" spc="0" normalizeH="0" baseline="0" noProof="0">
              <a:ln>
                <a:noFill/>
              </a:ln>
              <a:solidFill>
                <a:prstClr val="white"/>
              </a:solidFill>
              <a:effectLst/>
              <a:uLnTx/>
              <a:uFillTx/>
              <a:latin typeface="Trebuchet MS" panose="020B0603020202020204" pitchFamily="34" charset="0"/>
              <a:ea typeface="+mn-ea"/>
              <a:cs typeface="+mn-cs"/>
            </a:endParaRPr>
          </a:p>
        </p:txBody>
      </p:sp>
      <p:pic>
        <p:nvPicPr>
          <p:cNvPr id="133" name="Picture 132" descr="A black background with a black square&#10;&#10;Description automatically generated with medium confidence">
            <a:extLst>
              <a:ext uri="{FF2B5EF4-FFF2-40B4-BE49-F238E27FC236}">
                <a16:creationId xmlns:a16="http://schemas.microsoft.com/office/drawing/2014/main" id="{F2CF8701-C6D9-AAFA-82E2-1CB5E46942E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58104" y="4121845"/>
            <a:ext cx="404697" cy="346379"/>
          </a:xfrm>
          <a:prstGeom prst="rect">
            <a:avLst/>
          </a:prstGeom>
        </p:spPr>
      </p:pic>
      <p:pic>
        <p:nvPicPr>
          <p:cNvPr id="134" name="Picture 133" descr="A black background with a black square&#10;&#10;Description automatically generated with medium confidence">
            <a:extLst>
              <a:ext uri="{FF2B5EF4-FFF2-40B4-BE49-F238E27FC236}">
                <a16:creationId xmlns:a16="http://schemas.microsoft.com/office/drawing/2014/main" id="{4C625E5D-DFF1-BBE8-8F2F-8A8381689E5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52503" y="3192590"/>
            <a:ext cx="322567" cy="309917"/>
          </a:xfrm>
          <a:prstGeom prst="rect">
            <a:avLst/>
          </a:prstGeom>
        </p:spPr>
      </p:pic>
      <p:pic>
        <p:nvPicPr>
          <p:cNvPr id="136" name="Picture 135" descr="A black background with a black square&#10;&#10;Description automatically generated with medium confidence">
            <a:extLst>
              <a:ext uri="{FF2B5EF4-FFF2-40B4-BE49-F238E27FC236}">
                <a16:creationId xmlns:a16="http://schemas.microsoft.com/office/drawing/2014/main" id="{02C7506E-B797-D1DE-E7BD-50575DF8DCA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32737" y="2237074"/>
            <a:ext cx="342065" cy="356621"/>
          </a:xfrm>
          <a:prstGeom prst="rect">
            <a:avLst/>
          </a:prstGeom>
        </p:spPr>
      </p:pic>
      <p:grpSp>
        <p:nvGrpSpPr>
          <p:cNvPr id="2" name="Group 1">
            <a:extLst>
              <a:ext uri="{FF2B5EF4-FFF2-40B4-BE49-F238E27FC236}">
                <a16:creationId xmlns:a16="http://schemas.microsoft.com/office/drawing/2014/main" id="{E521978B-091A-AF4A-EEC4-2F67495B039B}"/>
              </a:ext>
            </a:extLst>
          </p:cNvPr>
          <p:cNvGrpSpPr/>
          <p:nvPr/>
        </p:nvGrpSpPr>
        <p:grpSpPr>
          <a:xfrm>
            <a:off x="349058" y="1318933"/>
            <a:ext cx="4925666" cy="3373520"/>
            <a:chOff x="2676045" y="635378"/>
            <a:chExt cx="6432657" cy="4260047"/>
          </a:xfrm>
        </p:grpSpPr>
        <p:pic>
          <p:nvPicPr>
            <p:cNvPr id="3" name="Graphic 2">
              <a:extLst>
                <a:ext uri="{FF2B5EF4-FFF2-40B4-BE49-F238E27FC236}">
                  <a16:creationId xmlns:a16="http://schemas.microsoft.com/office/drawing/2014/main" id="{56565C9D-3FC8-8AB7-3C0C-FD4D1062D70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881364" y="1126125"/>
              <a:ext cx="2665004" cy="2970000"/>
            </a:xfrm>
            <a:prstGeom prst="rect">
              <a:avLst/>
            </a:prstGeom>
          </p:spPr>
        </p:pic>
        <p:sp>
          <p:nvSpPr>
            <p:cNvPr id="4" name="TextBox 3">
              <a:extLst>
                <a:ext uri="{FF2B5EF4-FFF2-40B4-BE49-F238E27FC236}">
                  <a16:creationId xmlns:a16="http://schemas.microsoft.com/office/drawing/2014/main" id="{850D06C6-777B-2ED6-25B8-90550CC01EE1}"/>
                </a:ext>
              </a:extLst>
            </p:cNvPr>
            <p:cNvSpPr txBox="1"/>
            <p:nvPr/>
          </p:nvSpPr>
          <p:spPr>
            <a:xfrm>
              <a:off x="2910526" y="635378"/>
              <a:ext cx="1970838" cy="816180"/>
            </a:xfrm>
            <a:prstGeom prst="rect">
              <a:avLst/>
            </a:prstGeom>
            <a:noFill/>
          </p:spPr>
          <p:txBody>
            <a:bodyPr wrap="square" rtlCol="0">
              <a:spAutoFit/>
            </a:bodyPr>
            <a:lstStyle/>
            <a:p>
              <a:pPr marL="0" marR="0" lvl="0" indent="0" algn="l" defTabSz="685698"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79646"/>
                  </a:solidFill>
                  <a:effectLst/>
                  <a:uLnTx/>
                  <a:uFillTx/>
                  <a:latin typeface="Trebuchet MS"/>
                  <a:ea typeface="+mn-ea"/>
                  <a:cs typeface="+mn-cs"/>
                </a:rPr>
                <a:t>Metro Networks </a:t>
              </a:r>
            </a:p>
            <a:p>
              <a:pPr marL="0" marR="0" lvl="0" indent="0" algn="l" defTabSz="685698"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79646"/>
                  </a:solidFill>
                  <a:effectLst/>
                  <a:uLnTx/>
                  <a:uFillTx/>
                  <a:latin typeface="Trebuchet MS"/>
                  <a:ea typeface="+mn-ea"/>
                  <a:cs typeface="+mn-cs"/>
                </a:rPr>
                <a:t>Fiber access</a:t>
              </a:r>
            </a:p>
            <a:p>
              <a:pPr marL="0" marR="0" lvl="0" indent="0" algn="l" defTabSz="685698"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79646"/>
                  </a:solidFill>
                  <a:effectLst/>
                  <a:uLnTx/>
                  <a:uFillTx/>
                  <a:latin typeface="Trebuchet MS"/>
                  <a:ea typeface="+mn-ea"/>
                  <a:cs typeface="+mn-cs"/>
                </a:rPr>
                <a:t>Connected Buildings </a:t>
              </a:r>
            </a:p>
            <a:p>
              <a:pPr marL="0" marR="0" lvl="0" indent="0" algn="l" defTabSz="685698"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79646"/>
                  </a:solidFill>
                  <a:effectLst/>
                  <a:uLnTx/>
                  <a:uFillTx/>
                  <a:latin typeface="Trebuchet MS"/>
                  <a:ea typeface="+mn-ea"/>
                  <a:cs typeface="+mn-cs"/>
                </a:rPr>
                <a:t>Interconnected DCs</a:t>
              </a:r>
              <a:endParaRPr kumimoji="0" lang="en-IN" sz="900" b="0" i="0" u="none" strike="noStrike" kern="1200" cap="none" spc="0" normalizeH="0" baseline="0" noProof="0">
                <a:ln>
                  <a:noFill/>
                </a:ln>
                <a:solidFill>
                  <a:srgbClr val="F79646"/>
                </a:solidFill>
                <a:effectLst/>
                <a:uLnTx/>
                <a:uFillTx/>
                <a:latin typeface="Trebuchet MS"/>
                <a:ea typeface="+mn-ea"/>
                <a:cs typeface="+mn-cs"/>
              </a:endParaRPr>
            </a:p>
          </p:txBody>
        </p:sp>
        <p:sp>
          <p:nvSpPr>
            <p:cNvPr id="5" name="TextBox 4">
              <a:extLst>
                <a:ext uri="{FF2B5EF4-FFF2-40B4-BE49-F238E27FC236}">
                  <a16:creationId xmlns:a16="http://schemas.microsoft.com/office/drawing/2014/main" id="{A5B9D9D9-7E29-A3B8-3663-917DC7FDA609}"/>
                </a:ext>
              </a:extLst>
            </p:cNvPr>
            <p:cNvSpPr txBox="1"/>
            <p:nvPr/>
          </p:nvSpPr>
          <p:spPr>
            <a:xfrm>
              <a:off x="6608265" y="810274"/>
              <a:ext cx="2500437" cy="641284"/>
            </a:xfrm>
            <a:prstGeom prst="rect">
              <a:avLst/>
            </a:prstGeom>
            <a:noFill/>
          </p:spPr>
          <p:txBody>
            <a:bodyPr wrap="square" rtlCol="0">
              <a:spAutoFit/>
            </a:bodyPr>
            <a:lstStyle>
              <a:defPPr>
                <a:defRPr lang="en-US"/>
              </a:defPPr>
              <a:lvl1pPr defTabSz="685732">
                <a:defRPr sz="700">
                  <a:solidFill>
                    <a:srgbClr val="F79646">
                      <a:lumMod val="50000"/>
                    </a:srgbClr>
                  </a:solidFill>
                  <a:latin typeface="Trebuchet MS"/>
                </a:defRPr>
              </a:lvl1pPr>
            </a:lstStyle>
            <a:p>
              <a:pPr marL="0" marR="0" lvl="0" indent="0" algn="r" defTabSz="685698"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79646"/>
                  </a:solidFill>
                  <a:effectLst/>
                  <a:uLnTx/>
                  <a:uFillTx/>
                  <a:latin typeface="Trebuchet MS"/>
                  <a:ea typeface="+mn-ea"/>
                  <a:cs typeface="+mn-cs"/>
                </a:rPr>
                <a:t>Express Long-Haul Backbone, High Bandwidth and Low Latency across Key Locations</a:t>
              </a:r>
              <a:endParaRPr kumimoji="0" lang="en-IN" sz="900" b="0" i="0" u="none" strike="noStrike" kern="1200" cap="none" spc="0" normalizeH="0" baseline="0" noProof="0">
                <a:ln>
                  <a:noFill/>
                </a:ln>
                <a:solidFill>
                  <a:srgbClr val="F79646"/>
                </a:solidFill>
                <a:effectLst/>
                <a:uLnTx/>
                <a:uFillTx/>
                <a:latin typeface="Trebuchet MS"/>
                <a:ea typeface="+mn-ea"/>
                <a:cs typeface="+mn-cs"/>
              </a:endParaRPr>
            </a:p>
          </p:txBody>
        </p:sp>
        <p:pic>
          <p:nvPicPr>
            <p:cNvPr id="6" name="Graphic 5">
              <a:extLst>
                <a:ext uri="{FF2B5EF4-FFF2-40B4-BE49-F238E27FC236}">
                  <a16:creationId xmlns:a16="http://schemas.microsoft.com/office/drawing/2014/main" id="{684AF596-75E5-61A8-9401-4C22FA5CCF5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361849" y="1081714"/>
              <a:ext cx="133988" cy="288000"/>
            </a:xfrm>
            <a:prstGeom prst="rect">
              <a:avLst/>
            </a:prstGeom>
          </p:spPr>
        </p:pic>
        <p:sp>
          <p:nvSpPr>
            <p:cNvPr id="7" name="TextBox 6">
              <a:extLst>
                <a:ext uri="{FF2B5EF4-FFF2-40B4-BE49-F238E27FC236}">
                  <a16:creationId xmlns:a16="http://schemas.microsoft.com/office/drawing/2014/main" id="{35629547-6173-112D-365F-66944DE4E61D}"/>
                </a:ext>
              </a:extLst>
            </p:cNvPr>
            <p:cNvSpPr txBox="1"/>
            <p:nvPr/>
          </p:nvSpPr>
          <p:spPr>
            <a:xfrm>
              <a:off x="6361847" y="1277636"/>
              <a:ext cx="873382" cy="272061"/>
            </a:xfrm>
            <a:prstGeom prst="rect">
              <a:avLst/>
            </a:prstGeom>
            <a:solidFill>
              <a:srgbClr val="BED730"/>
            </a:solidFill>
          </p:spPr>
          <p:txBody>
            <a:bodyPr wrap="none" rtlCol="0" anchor="ctr">
              <a:spAutoFit/>
            </a:bodyPr>
            <a:lstStyle/>
            <a:p>
              <a:pPr marL="0" marR="0" lvl="0" indent="0" algn="l" defTabSz="685698" rtl="0" eaLnBrk="1" fontAlgn="auto" latinLnBrk="0" hangingPunct="1">
                <a:lnSpc>
                  <a:spcPct val="100000"/>
                </a:lnSpc>
                <a:spcBef>
                  <a:spcPts val="0"/>
                </a:spcBef>
                <a:spcAft>
                  <a:spcPts val="0"/>
                </a:spcAft>
                <a:buClrTx/>
                <a:buSzTx/>
                <a:buFontTx/>
                <a:buNone/>
                <a:tabLst/>
                <a:defRPr/>
              </a:pPr>
              <a:r>
                <a:rPr kumimoji="0" lang="en-IN" sz="800" b="1" i="0" u="none" strike="noStrike" kern="1200" cap="none" spc="0" normalizeH="0" baseline="0" noProof="0">
                  <a:ln>
                    <a:noFill/>
                  </a:ln>
                  <a:solidFill>
                    <a:prstClr val="black"/>
                  </a:solidFill>
                  <a:effectLst/>
                  <a:uLnTx/>
                  <a:uFillTx/>
                  <a:latin typeface="Trebuchet MS"/>
                  <a:ea typeface="+mn-ea"/>
                  <a:cs typeface="+mn-cs"/>
                </a:rPr>
                <a:t>NOIDA 02 </a:t>
              </a:r>
            </a:p>
          </p:txBody>
        </p:sp>
        <p:sp>
          <p:nvSpPr>
            <p:cNvPr id="8" name="TextBox 7">
              <a:extLst>
                <a:ext uri="{FF2B5EF4-FFF2-40B4-BE49-F238E27FC236}">
                  <a16:creationId xmlns:a16="http://schemas.microsoft.com/office/drawing/2014/main" id="{3B337DD5-07B7-F9D3-8525-EF875C3B77B0}"/>
                </a:ext>
              </a:extLst>
            </p:cNvPr>
            <p:cNvSpPr txBox="1"/>
            <p:nvPr/>
          </p:nvSpPr>
          <p:spPr>
            <a:xfrm>
              <a:off x="6354621" y="1518181"/>
              <a:ext cx="837794" cy="272061"/>
            </a:xfrm>
            <a:prstGeom prst="rect">
              <a:avLst/>
            </a:prstGeom>
            <a:noFill/>
          </p:spPr>
          <p:txBody>
            <a:bodyPr wrap="none" rtlCol="0">
              <a:spAutoFit/>
            </a:bodyPr>
            <a:lstStyle>
              <a:defPPr>
                <a:defRPr lang="en-US"/>
              </a:defPPr>
              <a:lvl1pPr defTabSz="685732">
                <a:defRPr sz="600">
                  <a:solidFill>
                    <a:schemeClr val="tx2"/>
                  </a:solidFill>
                  <a:latin typeface="Trebuchet MS"/>
                </a:defRPr>
              </a:lvl1pPr>
            </a:lstStyle>
            <a:p>
              <a:pPr marL="0" marR="0" lvl="0" indent="0" algn="l" defTabSz="685698"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0" normalizeH="0" baseline="0" noProof="0">
                  <a:ln>
                    <a:noFill/>
                  </a:ln>
                  <a:solidFill>
                    <a:prstClr val="white">
                      <a:lumMod val="85000"/>
                    </a:prstClr>
                  </a:solidFill>
                  <a:effectLst/>
                  <a:uLnTx/>
                  <a:uFillTx/>
                  <a:latin typeface="Trebuchet MS"/>
                  <a:ea typeface="+mn-ea"/>
                  <a:cs typeface="+mn-cs"/>
                </a:rPr>
                <a:t>NOIDA 01 </a:t>
              </a:r>
            </a:p>
          </p:txBody>
        </p:sp>
        <p:sp>
          <p:nvSpPr>
            <p:cNvPr id="9" name="TextBox 8">
              <a:extLst>
                <a:ext uri="{FF2B5EF4-FFF2-40B4-BE49-F238E27FC236}">
                  <a16:creationId xmlns:a16="http://schemas.microsoft.com/office/drawing/2014/main" id="{95EB3190-8EA8-17D3-1D57-5ED0389E8B0A}"/>
                </a:ext>
              </a:extLst>
            </p:cNvPr>
            <p:cNvSpPr txBox="1"/>
            <p:nvPr/>
          </p:nvSpPr>
          <p:spPr>
            <a:xfrm>
              <a:off x="7100951" y="2410791"/>
              <a:ext cx="1968250" cy="291492"/>
            </a:xfrm>
            <a:prstGeom prst="rect">
              <a:avLst/>
            </a:prstGeom>
            <a:solidFill>
              <a:schemeClr val="accent1"/>
            </a:solidFill>
          </p:spPr>
          <p:txBody>
            <a:bodyPr wrap="none" rtlCol="0" anchor="ctr">
              <a:spAutoFit/>
            </a:bodyPr>
            <a:lstStyle/>
            <a:p>
              <a:pPr marL="0" marR="0" lvl="0" indent="0" algn="l" defTabSz="685698" rtl="0" eaLnBrk="1" fontAlgn="auto" latinLnBrk="0" hangingPunct="1">
                <a:lnSpc>
                  <a:spcPct val="100000"/>
                </a:lnSpc>
                <a:spcBef>
                  <a:spcPts val="0"/>
                </a:spcBef>
                <a:spcAft>
                  <a:spcPts val="0"/>
                </a:spcAft>
                <a:buClrTx/>
                <a:buSzTx/>
                <a:buFontTx/>
                <a:buNone/>
                <a:tabLst/>
                <a:defRPr/>
              </a:pPr>
              <a:r>
                <a:rPr kumimoji="0" lang="en-IN" sz="900" b="1" i="0" u="none" strike="noStrike" kern="1200" cap="none" spc="0" normalizeH="0" baseline="0" noProof="0">
                  <a:ln>
                    <a:noFill/>
                  </a:ln>
                  <a:solidFill>
                    <a:prstClr val="white"/>
                  </a:solidFill>
                  <a:effectLst/>
                  <a:uLnTx/>
                  <a:uFillTx/>
                  <a:latin typeface="Trebuchet MS"/>
                  <a:ea typeface="+mn-ea"/>
                  <a:cs typeface="+mn-cs"/>
                </a:rPr>
                <a:t>SAARC Gateway, Kolkata</a:t>
              </a:r>
            </a:p>
          </p:txBody>
        </p:sp>
        <p:sp>
          <p:nvSpPr>
            <p:cNvPr id="10" name="TextBox 9">
              <a:extLst>
                <a:ext uri="{FF2B5EF4-FFF2-40B4-BE49-F238E27FC236}">
                  <a16:creationId xmlns:a16="http://schemas.microsoft.com/office/drawing/2014/main" id="{10734EFD-47E8-4FC1-6EA5-05903F314F4D}"/>
                </a:ext>
              </a:extLst>
            </p:cNvPr>
            <p:cNvSpPr txBox="1"/>
            <p:nvPr/>
          </p:nvSpPr>
          <p:spPr>
            <a:xfrm>
              <a:off x="7723288" y="2694488"/>
              <a:ext cx="971773" cy="272061"/>
            </a:xfrm>
            <a:prstGeom prst="rect">
              <a:avLst/>
            </a:prstGeom>
            <a:noFill/>
          </p:spPr>
          <p:txBody>
            <a:bodyPr wrap="none" rtlCol="0">
              <a:spAutoFit/>
            </a:bodyPr>
            <a:lstStyle/>
            <a:p>
              <a:pPr marL="0" marR="0" lvl="0" indent="0" algn="l" defTabSz="685698"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0" normalizeH="0" baseline="0" noProof="0">
                  <a:ln>
                    <a:noFill/>
                  </a:ln>
                  <a:solidFill>
                    <a:prstClr val="white">
                      <a:lumMod val="85000"/>
                    </a:prstClr>
                  </a:solidFill>
                  <a:effectLst/>
                  <a:uLnTx/>
                  <a:uFillTx/>
                  <a:latin typeface="Trebuchet MS"/>
                  <a:ea typeface="+mn-ea"/>
                  <a:cs typeface="+mn-cs"/>
                </a:rPr>
                <a:t>KOLKATA 01</a:t>
              </a:r>
            </a:p>
          </p:txBody>
        </p:sp>
        <p:pic>
          <p:nvPicPr>
            <p:cNvPr id="11" name="Graphic 10">
              <a:extLst>
                <a:ext uri="{FF2B5EF4-FFF2-40B4-BE49-F238E27FC236}">
                  <a16:creationId xmlns:a16="http://schemas.microsoft.com/office/drawing/2014/main" id="{13404A54-97D9-C8AF-B19E-6401C0A0D3D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681339" y="3012648"/>
              <a:ext cx="133987" cy="288000"/>
            </a:xfrm>
            <a:prstGeom prst="rect">
              <a:avLst/>
            </a:prstGeom>
          </p:spPr>
        </p:pic>
        <p:sp>
          <p:nvSpPr>
            <p:cNvPr id="12" name="TextBox 11">
              <a:extLst>
                <a:ext uri="{FF2B5EF4-FFF2-40B4-BE49-F238E27FC236}">
                  <a16:creationId xmlns:a16="http://schemas.microsoft.com/office/drawing/2014/main" id="{BC21DFF8-2335-5740-C693-CDCEE4EE6CDA}"/>
                </a:ext>
              </a:extLst>
            </p:cNvPr>
            <p:cNvSpPr txBox="1"/>
            <p:nvPr/>
          </p:nvSpPr>
          <p:spPr>
            <a:xfrm>
              <a:off x="6681342" y="3212788"/>
              <a:ext cx="1233452" cy="272061"/>
            </a:xfrm>
            <a:prstGeom prst="rect">
              <a:avLst/>
            </a:prstGeom>
            <a:solidFill>
              <a:srgbClr val="BED730"/>
            </a:solidFill>
          </p:spPr>
          <p:txBody>
            <a:bodyPr wrap="none" rtlCol="0" anchor="ctr">
              <a:spAutoFit/>
            </a:bodyPr>
            <a:lstStyle/>
            <a:p>
              <a:pPr marL="0" marR="0" lvl="0" indent="0" algn="l" defTabSz="685698"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Trebuchet MS"/>
                  <a:ea typeface="+mn-ea"/>
                  <a:cs typeface="+mn-cs"/>
                </a:rPr>
                <a:t>HYDERABAD 02 </a:t>
              </a:r>
              <a:endParaRPr kumimoji="0" lang="en-IN" sz="800" b="1" i="0" u="none" strike="noStrike" kern="1200" cap="none" spc="0" normalizeH="0" baseline="0" noProof="0">
                <a:ln>
                  <a:noFill/>
                </a:ln>
                <a:solidFill>
                  <a:prstClr val="black"/>
                </a:solidFill>
                <a:effectLst/>
                <a:uLnTx/>
                <a:uFillTx/>
                <a:latin typeface="Trebuchet MS"/>
                <a:ea typeface="+mn-ea"/>
                <a:cs typeface="+mn-cs"/>
              </a:endParaRPr>
            </a:p>
          </p:txBody>
        </p:sp>
        <p:sp>
          <p:nvSpPr>
            <p:cNvPr id="13" name="TextBox 12">
              <a:extLst>
                <a:ext uri="{FF2B5EF4-FFF2-40B4-BE49-F238E27FC236}">
                  <a16:creationId xmlns:a16="http://schemas.microsoft.com/office/drawing/2014/main" id="{7B9ACCC7-BA78-29BF-80B5-1CCD805E593E}"/>
                </a:ext>
              </a:extLst>
            </p:cNvPr>
            <p:cNvSpPr txBox="1"/>
            <p:nvPr/>
          </p:nvSpPr>
          <p:spPr>
            <a:xfrm>
              <a:off x="6541190" y="3436059"/>
              <a:ext cx="1135062" cy="272061"/>
            </a:xfrm>
            <a:prstGeom prst="rect">
              <a:avLst/>
            </a:prstGeom>
            <a:noFill/>
          </p:spPr>
          <p:txBody>
            <a:bodyPr wrap="none" rtlCol="0">
              <a:spAutoFit/>
            </a:bodyPr>
            <a:lstStyle/>
            <a:p>
              <a:pPr marL="0" marR="0" lvl="0" indent="0" algn="l" defTabSz="685698"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0" normalizeH="0" baseline="0" noProof="0">
                  <a:ln>
                    <a:noFill/>
                  </a:ln>
                  <a:solidFill>
                    <a:prstClr val="white">
                      <a:lumMod val="85000"/>
                    </a:prstClr>
                  </a:solidFill>
                  <a:effectLst/>
                  <a:uLnTx/>
                  <a:uFillTx/>
                  <a:latin typeface="Trebuchet MS"/>
                  <a:ea typeface="+mn-ea"/>
                  <a:cs typeface="+mn-cs"/>
                </a:rPr>
                <a:t>HYDERABAD 01</a:t>
              </a:r>
            </a:p>
          </p:txBody>
        </p:sp>
        <p:pic>
          <p:nvPicPr>
            <p:cNvPr id="14" name="Graphic 13">
              <a:extLst>
                <a:ext uri="{FF2B5EF4-FFF2-40B4-BE49-F238E27FC236}">
                  <a16:creationId xmlns:a16="http://schemas.microsoft.com/office/drawing/2014/main" id="{9D052C33-0A1D-C282-613A-1618F3E9B5E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681339" y="3802977"/>
              <a:ext cx="133987" cy="288000"/>
            </a:xfrm>
            <a:prstGeom prst="rect">
              <a:avLst/>
            </a:prstGeom>
          </p:spPr>
        </p:pic>
        <p:sp>
          <p:nvSpPr>
            <p:cNvPr id="57" name="TextBox 56">
              <a:extLst>
                <a:ext uri="{FF2B5EF4-FFF2-40B4-BE49-F238E27FC236}">
                  <a16:creationId xmlns:a16="http://schemas.microsoft.com/office/drawing/2014/main" id="{9E6E7F7C-020D-4476-A98B-A93658C02383}"/>
                </a:ext>
              </a:extLst>
            </p:cNvPr>
            <p:cNvSpPr txBox="1"/>
            <p:nvPr/>
          </p:nvSpPr>
          <p:spPr>
            <a:xfrm>
              <a:off x="6681342" y="3998899"/>
              <a:ext cx="1032483" cy="272061"/>
            </a:xfrm>
            <a:prstGeom prst="rect">
              <a:avLst/>
            </a:prstGeom>
            <a:solidFill>
              <a:srgbClr val="BED730"/>
            </a:solidFill>
          </p:spPr>
          <p:txBody>
            <a:bodyPr wrap="none" rtlCol="0" anchor="ctr">
              <a:spAutoFit/>
            </a:bodyPr>
            <a:lstStyle/>
            <a:p>
              <a:pPr marL="0" marR="0" lvl="0" indent="0" algn="l" defTabSz="685698" rtl="0" eaLnBrk="1" fontAlgn="auto" latinLnBrk="0" hangingPunct="1">
                <a:lnSpc>
                  <a:spcPct val="100000"/>
                </a:lnSpc>
                <a:spcBef>
                  <a:spcPts val="0"/>
                </a:spcBef>
                <a:spcAft>
                  <a:spcPts val="0"/>
                </a:spcAft>
                <a:buClrTx/>
                <a:buSzTx/>
                <a:buFontTx/>
                <a:buNone/>
                <a:tabLst/>
                <a:defRPr/>
              </a:pPr>
              <a:r>
                <a:rPr kumimoji="0" lang="en-IN" sz="800" b="1" i="0" u="none" strike="noStrike" kern="1200" cap="none" spc="0" normalizeH="0" baseline="0" noProof="0">
                  <a:ln>
                    <a:noFill/>
                  </a:ln>
                  <a:solidFill>
                    <a:prstClr val="black"/>
                  </a:solidFill>
                  <a:effectLst/>
                  <a:uLnTx/>
                  <a:uFillTx/>
                  <a:latin typeface="Trebuchet MS"/>
                  <a:ea typeface="+mn-ea"/>
                  <a:cs typeface="+mn-cs"/>
                </a:rPr>
                <a:t>CHENNAI 02 </a:t>
              </a:r>
            </a:p>
          </p:txBody>
        </p:sp>
        <p:sp>
          <p:nvSpPr>
            <p:cNvPr id="58" name="TextBox 57">
              <a:extLst>
                <a:ext uri="{FF2B5EF4-FFF2-40B4-BE49-F238E27FC236}">
                  <a16:creationId xmlns:a16="http://schemas.microsoft.com/office/drawing/2014/main" id="{770FC5F7-A2F8-879B-D3F2-E8F4498BD9CC}"/>
                </a:ext>
              </a:extLst>
            </p:cNvPr>
            <p:cNvSpPr txBox="1"/>
            <p:nvPr/>
          </p:nvSpPr>
          <p:spPr>
            <a:xfrm>
              <a:off x="6541190" y="4242065"/>
              <a:ext cx="950839" cy="272061"/>
            </a:xfrm>
            <a:prstGeom prst="rect">
              <a:avLst/>
            </a:prstGeom>
            <a:noFill/>
          </p:spPr>
          <p:txBody>
            <a:bodyPr wrap="none" rtlCol="0">
              <a:spAutoFit/>
            </a:bodyPr>
            <a:lstStyle/>
            <a:p>
              <a:pPr marL="0" marR="0" lvl="0" indent="0" algn="l" defTabSz="685698"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0" normalizeH="0" baseline="0" noProof="0">
                  <a:ln>
                    <a:noFill/>
                  </a:ln>
                  <a:solidFill>
                    <a:prstClr val="white">
                      <a:lumMod val="85000"/>
                    </a:prstClr>
                  </a:solidFill>
                  <a:effectLst/>
                  <a:uLnTx/>
                  <a:uFillTx/>
                  <a:latin typeface="Trebuchet MS"/>
                  <a:ea typeface="+mn-ea"/>
                  <a:cs typeface="+mn-cs"/>
                </a:rPr>
                <a:t>CHENNAI 01</a:t>
              </a:r>
            </a:p>
          </p:txBody>
        </p:sp>
        <p:sp>
          <p:nvSpPr>
            <p:cNvPr id="59" name="TextBox 58">
              <a:extLst>
                <a:ext uri="{FF2B5EF4-FFF2-40B4-BE49-F238E27FC236}">
                  <a16:creationId xmlns:a16="http://schemas.microsoft.com/office/drawing/2014/main" id="{393C7105-2666-63D7-66D3-88107AF19183}"/>
                </a:ext>
              </a:extLst>
            </p:cNvPr>
            <p:cNvSpPr txBox="1"/>
            <p:nvPr/>
          </p:nvSpPr>
          <p:spPr>
            <a:xfrm>
              <a:off x="6661179" y="4509018"/>
              <a:ext cx="1802867" cy="291492"/>
            </a:xfrm>
            <a:prstGeom prst="rect">
              <a:avLst/>
            </a:prstGeom>
            <a:solidFill>
              <a:schemeClr val="accent1"/>
            </a:solidFill>
          </p:spPr>
          <p:txBody>
            <a:bodyPr wrap="none" rtlCol="0" anchor="ctr">
              <a:spAutoFit/>
            </a:bodyPr>
            <a:lstStyle/>
            <a:p>
              <a:pPr marL="0" marR="0" lvl="0" indent="0" algn="l" defTabSz="685698" rtl="0" eaLnBrk="1" fontAlgn="auto" latinLnBrk="0" hangingPunct="1">
                <a:lnSpc>
                  <a:spcPct val="100000"/>
                </a:lnSpc>
                <a:spcBef>
                  <a:spcPts val="0"/>
                </a:spcBef>
                <a:spcAft>
                  <a:spcPts val="0"/>
                </a:spcAft>
                <a:buClrTx/>
                <a:buSzTx/>
                <a:buFontTx/>
                <a:buNone/>
                <a:tabLst/>
                <a:defRPr/>
              </a:pPr>
              <a:r>
                <a:rPr kumimoji="0" lang="en-IN" sz="900" b="1" i="0" u="none" strike="noStrike" kern="1200" cap="none" spc="0" normalizeH="0" baseline="0" noProof="0">
                  <a:ln>
                    <a:noFill/>
                  </a:ln>
                  <a:solidFill>
                    <a:prstClr val="white"/>
                  </a:solidFill>
                  <a:effectLst/>
                  <a:uLnTx/>
                  <a:uFillTx/>
                  <a:latin typeface="Trebuchet MS"/>
                  <a:ea typeface="+mn-ea"/>
                  <a:cs typeface="+mn-cs"/>
                </a:rPr>
                <a:t>CLS, Siruseri, Chennai</a:t>
              </a:r>
            </a:p>
          </p:txBody>
        </p:sp>
        <p:pic>
          <p:nvPicPr>
            <p:cNvPr id="60" name="Graphic 59">
              <a:extLst>
                <a:ext uri="{FF2B5EF4-FFF2-40B4-BE49-F238E27FC236}">
                  <a16:creationId xmlns:a16="http://schemas.microsoft.com/office/drawing/2014/main" id="{0BE8353C-BC11-001C-B0CD-BEDF617E6DA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872283" y="4134984"/>
              <a:ext cx="133988" cy="287999"/>
            </a:xfrm>
            <a:prstGeom prst="rect">
              <a:avLst/>
            </a:prstGeom>
          </p:spPr>
        </p:pic>
        <p:sp>
          <p:nvSpPr>
            <p:cNvPr id="61" name="TextBox 60">
              <a:extLst>
                <a:ext uri="{FF2B5EF4-FFF2-40B4-BE49-F238E27FC236}">
                  <a16:creationId xmlns:a16="http://schemas.microsoft.com/office/drawing/2014/main" id="{7B29D241-3D1D-1B6A-EEFD-B335EF8B03A0}"/>
                </a:ext>
              </a:extLst>
            </p:cNvPr>
            <p:cNvSpPr txBox="1"/>
            <p:nvPr/>
          </p:nvSpPr>
          <p:spPr>
            <a:xfrm>
              <a:off x="3872284" y="4326685"/>
              <a:ext cx="1250200" cy="272061"/>
            </a:xfrm>
            <a:prstGeom prst="rect">
              <a:avLst/>
            </a:prstGeom>
            <a:solidFill>
              <a:srgbClr val="BED730"/>
            </a:solidFill>
          </p:spPr>
          <p:txBody>
            <a:bodyPr wrap="none" rtlCol="0" anchor="ctr">
              <a:spAutoFit/>
            </a:bodyPr>
            <a:lstStyle/>
            <a:p>
              <a:pPr marL="0" marR="0" lvl="0" indent="0" algn="l" defTabSz="685698" rtl="0" eaLnBrk="1" fontAlgn="auto" latinLnBrk="0" hangingPunct="1">
                <a:lnSpc>
                  <a:spcPct val="100000"/>
                </a:lnSpc>
                <a:spcBef>
                  <a:spcPts val="0"/>
                </a:spcBef>
                <a:spcAft>
                  <a:spcPts val="0"/>
                </a:spcAft>
                <a:buClrTx/>
                <a:buSzTx/>
                <a:buFontTx/>
                <a:buNone/>
                <a:tabLst/>
                <a:defRPr/>
              </a:pPr>
              <a:r>
                <a:rPr kumimoji="0" lang="en-IN" sz="800" b="1" i="0" u="none" strike="noStrike" kern="1200" cap="none" spc="0" normalizeH="0" baseline="0" noProof="0">
                  <a:ln>
                    <a:noFill/>
                  </a:ln>
                  <a:solidFill>
                    <a:prstClr val="black"/>
                  </a:solidFill>
                  <a:effectLst/>
                  <a:uLnTx/>
                  <a:uFillTx/>
                  <a:latin typeface="Trebuchet MS"/>
                  <a:ea typeface="+mn-ea"/>
                  <a:cs typeface="+mn-cs"/>
                </a:rPr>
                <a:t>BENGALURU O2 </a:t>
              </a:r>
            </a:p>
          </p:txBody>
        </p:sp>
        <p:sp>
          <p:nvSpPr>
            <p:cNvPr id="62" name="TextBox 61">
              <a:extLst>
                <a:ext uri="{FF2B5EF4-FFF2-40B4-BE49-F238E27FC236}">
                  <a16:creationId xmlns:a16="http://schemas.microsoft.com/office/drawing/2014/main" id="{B01206F5-89F1-4D12-5592-C69EA9BBFA3D}"/>
                </a:ext>
              </a:extLst>
            </p:cNvPr>
            <p:cNvSpPr txBox="1"/>
            <p:nvPr/>
          </p:nvSpPr>
          <p:spPr>
            <a:xfrm>
              <a:off x="3820272" y="4623364"/>
              <a:ext cx="1530643" cy="272061"/>
            </a:xfrm>
            <a:prstGeom prst="rect">
              <a:avLst/>
            </a:prstGeom>
            <a:noFill/>
          </p:spPr>
          <p:txBody>
            <a:bodyPr wrap="square" rtlCol="0">
              <a:spAutoFit/>
            </a:bodyPr>
            <a:lstStyle/>
            <a:p>
              <a:pPr marL="0" marR="0" lvl="0" indent="0" algn="r" defTabSz="685698"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0" normalizeH="0" baseline="0" noProof="0">
                  <a:ln>
                    <a:noFill/>
                  </a:ln>
                  <a:solidFill>
                    <a:prstClr val="white">
                      <a:lumMod val="85000"/>
                    </a:prstClr>
                  </a:solidFill>
                  <a:effectLst/>
                  <a:uLnTx/>
                  <a:uFillTx/>
                  <a:latin typeface="Trebuchet MS"/>
                  <a:ea typeface="+mn-ea"/>
                  <a:cs typeface="+mn-cs"/>
                </a:rPr>
                <a:t>BENGALURU 01</a:t>
              </a:r>
            </a:p>
          </p:txBody>
        </p:sp>
        <p:sp>
          <p:nvSpPr>
            <p:cNvPr id="63" name="TextBox 62">
              <a:extLst>
                <a:ext uri="{FF2B5EF4-FFF2-40B4-BE49-F238E27FC236}">
                  <a16:creationId xmlns:a16="http://schemas.microsoft.com/office/drawing/2014/main" id="{8932D9DC-B2C8-AC0C-3DDD-EE6D4B4BCEF2}"/>
                </a:ext>
              </a:extLst>
            </p:cNvPr>
            <p:cNvSpPr txBox="1"/>
            <p:nvPr/>
          </p:nvSpPr>
          <p:spPr>
            <a:xfrm>
              <a:off x="2983461" y="3315767"/>
              <a:ext cx="1794493" cy="291492"/>
            </a:xfrm>
            <a:prstGeom prst="rect">
              <a:avLst/>
            </a:prstGeom>
            <a:solidFill>
              <a:schemeClr val="accent1"/>
            </a:solidFill>
          </p:spPr>
          <p:txBody>
            <a:bodyPr wrap="none" rtlCol="0" anchor="ctr">
              <a:spAutoFit/>
            </a:bodyPr>
            <a:lstStyle/>
            <a:p>
              <a:pPr marL="0" marR="0" lvl="0" indent="0" algn="l" defTabSz="685698" rtl="0" eaLnBrk="1" fontAlgn="auto" latinLnBrk="0" hangingPunct="1">
                <a:lnSpc>
                  <a:spcPct val="100000"/>
                </a:lnSpc>
                <a:spcBef>
                  <a:spcPts val="0"/>
                </a:spcBef>
                <a:spcAft>
                  <a:spcPts val="0"/>
                </a:spcAft>
                <a:buClrTx/>
                <a:buSzTx/>
                <a:buFontTx/>
                <a:buNone/>
                <a:tabLst/>
                <a:defRPr/>
              </a:pPr>
              <a:r>
                <a:rPr kumimoji="0" lang="en-IN" sz="900" b="1" i="0" u="none" strike="noStrike" kern="1200" cap="none" spc="0" normalizeH="0" baseline="0" noProof="0">
                  <a:ln>
                    <a:noFill/>
                  </a:ln>
                  <a:solidFill>
                    <a:prstClr val="white"/>
                  </a:solidFill>
                  <a:effectLst/>
                  <a:uLnTx/>
                  <a:uFillTx/>
                  <a:latin typeface="Trebuchet MS"/>
                  <a:ea typeface="+mn-ea"/>
                  <a:cs typeface="+mn-cs"/>
                </a:rPr>
                <a:t>CLS, Versova, Mumbai</a:t>
              </a:r>
            </a:p>
          </p:txBody>
        </p:sp>
        <p:sp>
          <p:nvSpPr>
            <p:cNvPr id="64" name="TextBox 63">
              <a:extLst>
                <a:ext uri="{FF2B5EF4-FFF2-40B4-BE49-F238E27FC236}">
                  <a16:creationId xmlns:a16="http://schemas.microsoft.com/office/drawing/2014/main" id="{F6AFB153-BB19-C0A6-FE47-E1CD064547D8}"/>
                </a:ext>
              </a:extLst>
            </p:cNvPr>
            <p:cNvSpPr txBox="1"/>
            <p:nvPr/>
          </p:nvSpPr>
          <p:spPr>
            <a:xfrm>
              <a:off x="3448270" y="3078332"/>
              <a:ext cx="1303528" cy="272061"/>
            </a:xfrm>
            <a:prstGeom prst="rect">
              <a:avLst/>
            </a:prstGeom>
            <a:noFill/>
          </p:spPr>
          <p:txBody>
            <a:bodyPr wrap="square" rtlCol="0">
              <a:spAutoFit/>
            </a:bodyPr>
            <a:lstStyle/>
            <a:p>
              <a:pPr marL="0" marR="0" lvl="0" indent="0" algn="r" defTabSz="685698"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0" normalizeH="0" baseline="0" noProof="0">
                  <a:ln>
                    <a:noFill/>
                  </a:ln>
                  <a:solidFill>
                    <a:prstClr val="white">
                      <a:lumMod val="85000"/>
                    </a:prstClr>
                  </a:solidFill>
                  <a:effectLst/>
                  <a:uLnTx/>
                  <a:uFillTx/>
                  <a:latin typeface="Trebuchet MS"/>
                  <a:ea typeface="+mn-ea"/>
                  <a:cs typeface="+mn-cs"/>
                </a:rPr>
                <a:t>MUMBAI 01 VASHI</a:t>
              </a:r>
            </a:p>
          </p:txBody>
        </p:sp>
        <p:sp>
          <p:nvSpPr>
            <p:cNvPr id="65" name="TextBox 64">
              <a:extLst>
                <a:ext uri="{FF2B5EF4-FFF2-40B4-BE49-F238E27FC236}">
                  <a16:creationId xmlns:a16="http://schemas.microsoft.com/office/drawing/2014/main" id="{681CC05E-B709-1BD9-372D-2A961F626A6F}"/>
                </a:ext>
              </a:extLst>
            </p:cNvPr>
            <p:cNvSpPr txBox="1"/>
            <p:nvPr/>
          </p:nvSpPr>
          <p:spPr>
            <a:xfrm>
              <a:off x="2994844" y="2863633"/>
              <a:ext cx="1756955" cy="272061"/>
            </a:xfrm>
            <a:prstGeom prst="rect">
              <a:avLst/>
            </a:prstGeom>
            <a:noFill/>
          </p:spPr>
          <p:txBody>
            <a:bodyPr wrap="square" rtlCol="0">
              <a:spAutoFit/>
            </a:bodyPr>
            <a:lstStyle/>
            <a:p>
              <a:pPr marL="0" marR="0" lvl="0" indent="0" algn="r" defTabSz="685698"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0" normalizeH="0" baseline="0" noProof="0">
                  <a:ln>
                    <a:noFill/>
                  </a:ln>
                  <a:solidFill>
                    <a:prstClr val="white">
                      <a:lumMod val="85000"/>
                    </a:prstClr>
                  </a:solidFill>
                  <a:effectLst/>
                  <a:uLnTx/>
                  <a:uFillTx/>
                  <a:latin typeface="Trebuchet MS"/>
                  <a:ea typeface="+mn-ea"/>
                  <a:cs typeface="+mn-cs"/>
                </a:rPr>
                <a:t>MUMBAI 02 AIROLI</a:t>
              </a:r>
            </a:p>
          </p:txBody>
        </p:sp>
        <p:pic>
          <p:nvPicPr>
            <p:cNvPr id="66" name="Graphic 65">
              <a:extLst>
                <a:ext uri="{FF2B5EF4-FFF2-40B4-BE49-F238E27FC236}">
                  <a16:creationId xmlns:a16="http://schemas.microsoft.com/office/drawing/2014/main" id="{F03FD792-861D-F3CB-D524-693F46B0D84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676045" y="2343064"/>
              <a:ext cx="133987" cy="288000"/>
            </a:xfrm>
            <a:prstGeom prst="rect">
              <a:avLst/>
            </a:prstGeom>
          </p:spPr>
        </p:pic>
        <p:sp>
          <p:nvSpPr>
            <p:cNvPr id="67" name="TextBox 66">
              <a:extLst>
                <a:ext uri="{FF2B5EF4-FFF2-40B4-BE49-F238E27FC236}">
                  <a16:creationId xmlns:a16="http://schemas.microsoft.com/office/drawing/2014/main" id="{79663ED7-4D51-C1E6-D37E-7BE1CBFDB673}"/>
                </a:ext>
              </a:extLst>
            </p:cNvPr>
            <p:cNvSpPr txBox="1"/>
            <p:nvPr/>
          </p:nvSpPr>
          <p:spPr>
            <a:xfrm>
              <a:off x="2676046" y="2518227"/>
              <a:ext cx="1952634" cy="272061"/>
            </a:xfrm>
            <a:prstGeom prst="rect">
              <a:avLst/>
            </a:prstGeom>
            <a:solidFill>
              <a:srgbClr val="BED730"/>
            </a:solidFill>
          </p:spPr>
          <p:txBody>
            <a:bodyPr wrap="square" rtlCol="0" anchor="ctr">
              <a:spAutoFit/>
            </a:bodyPr>
            <a:lstStyle/>
            <a:p>
              <a:pPr marL="0" marR="0" lvl="0" indent="0" algn="l" defTabSz="685698" rtl="0" eaLnBrk="1" fontAlgn="auto" latinLnBrk="0" hangingPunct="1">
                <a:lnSpc>
                  <a:spcPct val="100000"/>
                </a:lnSpc>
                <a:spcBef>
                  <a:spcPts val="0"/>
                </a:spcBef>
                <a:spcAft>
                  <a:spcPts val="0"/>
                </a:spcAft>
                <a:buClrTx/>
                <a:buSzTx/>
                <a:buFontTx/>
                <a:buNone/>
                <a:tabLst/>
                <a:defRPr/>
              </a:pPr>
              <a:r>
                <a:rPr kumimoji="0" lang="pt-BR" sz="800" b="1" i="0" u="none" strike="noStrike" kern="1200" cap="none" spc="0" normalizeH="0" baseline="0" noProof="0">
                  <a:ln>
                    <a:noFill/>
                  </a:ln>
                  <a:solidFill>
                    <a:prstClr val="black"/>
                  </a:solidFill>
                  <a:effectLst/>
                  <a:uLnTx/>
                  <a:uFillTx/>
                  <a:latin typeface="Trebuchet MS"/>
                  <a:ea typeface="+mn-ea"/>
                  <a:cs typeface="+mn-cs"/>
                </a:rPr>
                <a:t>MUMBAI 03 RABALE</a:t>
              </a:r>
              <a:endParaRPr kumimoji="0" lang="en-IN" sz="800" b="1" i="0" u="none" strike="noStrike" kern="1200" cap="none" spc="0" normalizeH="0" baseline="0" noProof="0">
                <a:ln>
                  <a:noFill/>
                </a:ln>
                <a:solidFill>
                  <a:prstClr val="black"/>
                </a:solidFill>
                <a:effectLst/>
                <a:uLnTx/>
                <a:uFillTx/>
                <a:latin typeface="Trebuchet MS"/>
                <a:ea typeface="+mn-ea"/>
                <a:cs typeface="+mn-cs"/>
              </a:endParaRPr>
            </a:p>
          </p:txBody>
        </p:sp>
        <p:sp>
          <p:nvSpPr>
            <p:cNvPr id="68" name="Freeform: Shape 38">
              <a:extLst>
                <a:ext uri="{FF2B5EF4-FFF2-40B4-BE49-F238E27FC236}">
                  <a16:creationId xmlns:a16="http://schemas.microsoft.com/office/drawing/2014/main" id="{7FD37CC1-82B0-FE2C-02A7-13F7AB0C5CB6}"/>
                </a:ext>
              </a:extLst>
            </p:cNvPr>
            <p:cNvSpPr/>
            <p:nvPr/>
          </p:nvSpPr>
          <p:spPr>
            <a:xfrm>
              <a:off x="5283815" y="3577908"/>
              <a:ext cx="462915" cy="1154430"/>
            </a:xfrm>
            <a:custGeom>
              <a:avLst/>
              <a:gdLst>
                <a:gd name="connsiteX0" fmla="*/ 0 w 617220"/>
                <a:gd name="connsiteY0" fmla="*/ 1531620 h 1539240"/>
                <a:gd name="connsiteX1" fmla="*/ 114300 w 617220"/>
                <a:gd name="connsiteY1" fmla="*/ 1539240 h 1539240"/>
                <a:gd name="connsiteX2" fmla="*/ 617220 w 617220"/>
                <a:gd name="connsiteY2" fmla="*/ 0 h 1539240"/>
              </a:gdLst>
              <a:ahLst/>
              <a:cxnLst>
                <a:cxn ang="0">
                  <a:pos x="connsiteX0" y="connsiteY0"/>
                </a:cxn>
                <a:cxn ang="0">
                  <a:pos x="connsiteX1" y="connsiteY1"/>
                </a:cxn>
                <a:cxn ang="0">
                  <a:pos x="connsiteX2" y="connsiteY2"/>
                </a:cxn>
              </a:cxnLst>
              <a:rect l="l" t="t" r="r" b="b"/>
              <a:pathLst>
                <a:path w="617220" h="1539240">
                  <a:moveTo>
                    <a:pt x="0" y="1531620"/>
                  </a:moveTo>
                  <a:lnTo>
                    <a:pt x="114300" y="1539240"/>
                  </a:lnTo>
                  <a:lnTo>
                    <a:pt x="617220" y="0"/>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a:ea typeface="+mn-ea"/>
                <a:cs typeface="+mn-cs"/>
              </a:endParaRPr>
            </a:p>
          </p:txBody>
        </p:sp>
        <p:sp>
          <p:nvSpPr>
            <p:cNvPr id="69" name="Freeform: Shape 39">
              <a:extLst>
                <a:ext uri="{FF2B5EF4-FFF2-40B4-BE49-F238E27FC236}">
                  <a16:creationId xmlns:a16="http://schemas.microsoft.com/office/drawing/2014/main" id="{F71BFDC4-2398-F77B-2EFB-9E47C973D1A5}"/>
                </a:ext>
              </a:extLst>
            </p:cNvPr>
            <p:cNvSpPr/>
            <p:nvPr/>
          </p:nvSpPr>
          <p:spPr>
            <a:xfrm>
              <a:off x="5132736" y="3595068"/>
              <a:ext cx="611993" cy="891848"/>
            </a:xfrm>
            <a:custGeom>
              <a:avLst/>
              <a:gdLst>
                <a:gd name="connsiteX0" fmla="*/ 0 w 815990"/>
                <a:gd name="connsiteY0" fmla="*/ 1189130 h 1189130"/>
                <a:gd name="connsiteX1" fmla="*/ 323936 w 815990"/>
                <a:gd name="connsiteY1" fmla="*/ 1189130 h 1189130"/>
                <a:gd name="connsiteX2" fmla="*/ 815990 w 815990"/>
                <a:gd name="connsiteY2" fmla="*/ 0 h 1189130"/>
              </a:gdLst>
              <a:ahLst/>
              <a:cxnLst>
                <a:cxn ang="0">
                  <a:pos x="connsiteX0" y="connsiteY0"/>
                </a:cxn>
                <a:cxn ang="0">
                  <a:pos x="connsiteX1" y="connsiteY1"/>
                </a:cxn>
                <a:cxn ang="0">
                  <a:pos x="connsiteX2" y="connsiteY2"/>
                </a:cxn>
              </a:cxnLst>
              <a:rect l="l" t="t" r="r" b="b"/>
              <a:pathLst>
                <a:path w="815990" h="1189130">
                  <a:moveTo>
                    <a:pt x="0" y="1189130"/>
                  </a:moveTo>
                  <a:lnTo>
                    <a:pt x="323936" y="1189130"/>
                  </a:lnTo>
                  <a:lnTo>
                    <a:pt x="815990" y="0"/>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a:ea typeface="+mn-ea"/>
                <a:cs typeface="+mn-cs"/>
              </a:endParaRPr>
            </a:p>
          </p:txBody>
        </p:sp>
        <p:sp>
          <p:nvSpPr>
            <p:cNvPr id="70" name="Freeform: Shape 40">
              <a:extLst>
                <a:ext uri="{FF2B5EF4-FFF2-40B4-BE49-F238E27FC236}">
                  <a16:creationId xmlns:a16="http://schemas.microsoft.com/office/drawing/2014/main" id="{416968A1-E9CB-77B8-820F-62FDBC808479}"/>
                </a:ext>
              </a:extLst>
            </p:cNvPr>
            <p:cNvSpPr/>
            <p:nvPr/>
          </p:nvSpPr>
          <p:spPr>
            <a:xfrm>
              <a:off x="4748319" y="3029207"/>
              <a:ext cx="710403" cy="436697"/>
            </a:xfrm>
            <a:custGeom>
              <a:avLst/>
              <a:gdLst>
                <a:gd name="connsiteX0" fmla="*/ 0 w 947204"/>
                <a:gd name="connsiteY0" fmla="*/ 582263 h 582263"/>
                <a:gd name="connsiteX1" fmla="*/ 172219 w 947204"/>
                <a:gd name="connsiteY1" fmla="*/ 582263 h 582263"/>
                <a:gd name="connsiteX2" fmla="*/ 947204 w 947204"/>
                <a:gd name="connsiteY2" fmla="*/ 0 h 582263"/>
              </a:gdLst>
              <a:ahLst/>
              <a:cxnLst>
                <a:cxn ang="0">
                  <a:pos x="connsiteX0" y="connsiteY0"/>
                </a:cxn>
                <a:cxn ang="0">
                  <a:pos x="connsiteX1" y="connsiteY1"/>
                </a:cxn>
                <a:cxn ang="0">
                  <a:pos x="connsiteX2" y="connsiteY2"/>
                </a:cxn>
              </a:cxnLst>
              <a:rect l="l" t="t" r="r" b="b"/>
              <a:pathLst>
                <a:path w="947204" h="582263">
                  <a:moveTo>
                    <a:pt x="0" y="582263"/>
                  </a:moveTo>
                  <a:lnTo>
                    <a:pt x="172219" y="582263"/>
                  </a:lnTo>
                  <a:lnTo>
                    <a:pt x="947204" y="0"/>
                  </a:lnTo>
                </a:path>
              </a:pathLst>
            </a:custGeom>
            <a:noFill/>
            <a:ln w="952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a:ea typeface="+mn-ea"/>
                <a:cs typeface="+mn-cs"/>
              </a:endParaRPr>
            </a:p>
          </p:txBody>
        </p:sp>
        <p:sp>
          <p:nvSpPr>
            <p:cNvPr id="71" name="Freeform: Shape 41">
              <a:extLst>
                <a:ext uri="{FF2B5EF4-FFF2-40B4-BE49-F238E27FC236}">
                  <a16:creationId xmlns:a16="http://schemas.microsoft.com/office/drawing/2014/main" id="{4EDD6EC1-30CE-4516-8BA2-25907C040CC9}"/>
                </a:ext>
              </a:extLst>
            </p:cNvPr>
            <p:cNvSpPr/>
            <p:nvPr/>
          </p:nvSpPr>
          <p:spPr>
            <a:xfrm>
              <a:off x="4671436" y="3035357"/>
              <a:ext cx="781136" cy="178370"/>
            </a:xfrm>
            <a:custGeom>
              <a:avLst/>
              <a:gdLst>
                <a:gd name="connsiteX0" fmla="*/ 0 w 1041514"/>
                <a:gd name="connsiteY0" fmla="*/ 237826 h 237826"/>
                <a:gd name="connsiteX1" fmla="*/ 254228 w 1041514"/>
                <a:gd name="connsiteY1" fmla="*/ 237826 h 237826"/>
                <a:gd name="connsiteX2" fmla="*/ 1041514 w 1041514"/>
                <a:gd name="connsiteY2" fmla="*/ 0 h 237826"/>
              </a:gdLst>
              <a:ahLst/>
              <a:cxnLst>
                <a:cxn ang="0">
                  <a:pos x="connsiteX0" y="connsiteY0"/>
                </a:cxn>
                <a:cxn ang="0">
                  <a:pos x="connsiteX1" y="connsiteY1"/>
                </a:cxn>
                <a:cxn ang="0">
                  <a:pos x="connsiteX2" y="connsiteY2"/>
                </a:cxn>
              </a:cxnLst>
              <a:rect l="l" t="t" r="r" b="b"/>
              <a:pathLst>
                <a:path w="1041514" h="237826">
                  <a:moveTo>
                    <a:pt x="0" y="237826"/>
                  </a:moveTo>
                  <a:lnTo>
                    <a:pt x="254228" y="237826"/>
                  </a:lnTo>
                  <a:lnTo>
                    <a:pt x="1041514" y="0"/>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a:ea typeface="+mn-ea"/>
                <a:cs typeface="+mn-cs"/>
              </a:endParaRPr>
            </a:p>
          </p:txBody>
        </p:sp>
        <p:sp>
          <p:nvSpPr>
            <p:cNvPr id="72" name="Freeform: Shape 42">
              <a:extLst>
                <a:ext uri="{FF2B5EF4-FFF2-40B4-BE49-F238E27FC236}">
                  <a16:creationId xmlns:a16="http://schemas.microsoft.com/office/drawing/2014/main" id="{D21A1DA7-C3CF-5176-B506-3156C99BFBF5}"/>
                </a:ext>
              </a:extLst>
            </p:cNvPr>
            <p:cNvSpPr/>
            <p:nvPr/>
          </p:nvSpPr>
          <p:spPr>
            <a:xfrm>
              <a:off x="4665285" y="3001529"/>
              <a:ext cx="793437" cy="30753"/>
            </a:xfrm>
            <a:custGeom>
              <a:avLst/>
              <a:gdLst>
                <a:gd name="connsiteX0" fmla="*/ 0 w 1057916"/>
                <a:gd name="connsiteY0" fmla="*/ 0 h 41004"/>
                <a:gd name="connsiteX1" fmla="*/ 299333 w 1057916"/>
                <a:gd name="connsiteY1" fmla="*/ 0 h 41004"/>
                <a:gd name="connsiteX2" fmla="*/ 1057916 w 1057916"/>
                <a:gd name="connsiteY2" fmla="*/ 41004 h 41004"/>
              </a:gdLst>
              <a:ahLst/>
              <a:cxnLst>
                <a:cxn ang="0">
                  <a:pos x="connsiteX0" y="connsiteY0"/>
                </a:cxn>
                <a:cxn ang="0">
                  <a:pos x="connsiteX1" y="connsiteY1"/>
                </a:cxn>
                <a:cxn ang="0">
                  <a:pos x="connsiteX2" y="connsiteY2"/>
                </a:cxn>
              </a:cxnLst>
              <a:rect l="l" t="t" r="r" b="b"/>
              <a:pathLst>
                <a:path w="1057916" h="41004">
                  <a:moveTo>
                    <a:pt x="0" y="0"/>
                  </a:moveTo>
                  <a:lnTo>
                    <a:pt x="299333" y="0"/>
                  </a:lnTo>
                  <a:lnTo>
                    <a:pt x="1057916" y="41004"/>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a:ea typeface="+mn-ea"/>
                <a:cs typeface="+mn-cs"/>
              </a:endParaRPr>
            </a:p>
          </p:txBody>
        </p:sp>
        <p:sp>
          <p:nvSpPr>
            <p:cNvPr id="73" name="Freeform: Shape 43">
              <a:extLst>
                <a:ext uri="{FF2B5EF4-FFF2-40B4-BE49-F238E27FC236}">
                  <a16:creationId xmlns:a16="http://schemas.microsoft.com/office/drawing/2014/main" id="{11C96D99-0909-0D91-7CF5-F43F8042C0E2}"/>
                </a:ext>
              </a:extLst>
            </p:cNvPr>
            <p:cNvSpPr/>
            <p:nvPr/>
          </p:nvSpPr>
          <p:spPr>
            <a:xfrm>
              <a:off x="4622231" y="2672468"/>
              <a:ext cx="830341" cy="362890"/>
            </a:xfrm>
            <a:custGeom>
              <a:avLst/>
              <a:gdLst>
                <a:gd name="connsiteX0" fmla="*/ 0 w 1107121"/>
                <a:gd name="connsiteY0" fmla="*/ 0 h 483853"/>
                <a:gd name="connsiteX1" fmla="*/ 336237 w 1107121"/>
                <a:gd name="connsiteY1" fmla="*/ 0 h 483853"/>
                <a:gd name="connsiteX2" fmla="*/ 1107121 w 1107121"/>
                <a:gd name="connsiteY2" fmla="*/ 483853 h 483853"/>
              </a:gdLst>
              <a:ahLst/>
              <a:cxnLst>
                <a:cxn ang="0">
                  <a:pos x="connsiteX0" y="connsiteY0"/>
                </a:cxn>
                <a:cxn ang="0">
                  <a:pos x="connsiteX1" y="connsiteY1"/>
                </a:cxn>
                <a:cxn ang="0">
                  <a:pos x="connsiteX2" y="connsiteY2"/>
                </a:cxn>
              </a:cxnLst>
              <a:rect l="l" t="t" r="r" b="b"/>
              <a:pathLst>
                <a:path w="1107121" h="483853">
                  <a:moveTo>
                    <a:pt x="0" y="0"/>
                  </a:moveTo>
                  <a:lnTo>
                    <a:pt x="336237" y="0"/>
                  </a:lnTo>
                  <a:lnTo>
                    <a:pt x="1107121" y="483853"/>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a:ea typeface="+mn-ea"/>
                <a:cs typeface="+mn-cs"/>
              </a:endParaRPr>
            </a:p>
          </p:txBody>
        </p:sp>
        <p:sp>
          <p:nvSpPr>
            <p:cNvPr id="74" name="Freeform: Shape 44">
              <a:extLst>
                <a:ext uri="{FF2B5EF4-FFF2-40B4-BE49-F238E27FC236}">
                  <a16:creationId xmlns:a16="http://schemas.microsoft.com/office/drawing/2014/main" id="{0F2AE4CB-1752-5A17-E975-4205172A8BDE}"/>
                </a:ext>
              </a:extLst>
            </p:cNvPr>
            <p:cNvSpPr/>
            <p:nvPr/>
          </p:nvSpPr>
          <p:spPr>
            <a:xfrm>
              <a:off x="5993831" y="3647350"/>
              <a:ext cx="667348" cy="1011785"/>
            </a:xfrm>
            <a:custGeom>
              <a:avLst/>
              <a:gdLst>
                <a:gd name="connsiteX0" fmla="*/ 889797 w 889797"/>
                <a:gd name="connsiteY0" fmla="*/ 1349047 h 1349047"/>
                <a:gd name="connsiteX1" fmla="*/ 561761 w 889797"/>
                <a:gd name="connsiteY1" fmla="*/ 1349047 h 1349047"/>
                <a:gd name="connsiteX2" fmla="*/ 0 w 889797"/>
                <a:gd name="connsiteY2" fmla="*/ 0 h 1349047"/>
              </a:gdLst>
              <a:ahLst/>
              <a:cxnLst>
                <a:cxn ang="0">
                  <a:pos x="connsiteX0" y="connsiteY0"/>
                </a:cxn>
                <a:cxn ang="0">
                  <a:pos x="connsiteX1" y="connsiteY1"/>
                </a:cxn>
                <a:cxn ang="0">
                  <a:pos x="connsiteX2" y="connsiteY2"/>
                </a:cxn>
              </a:cxnLst>
              <a:rect l="l" t="t" r="r" b="b"/>
              <a:pathLst>
                <a:path w="889797" h="1349047">
                  <a:moveTo>
                    <a:pt x="889797" y="1349047"/>
                  </a:moveTo>
                  <a:lnTo>
                    <a:pt x="561761" y="1349047"/>
                  </a:lnTo>
                  <a:lnTo>
                    <a:pt x="0" y="0"/>
                  </a:lnTo>
                </a:path>
              </a:pathLst>
            </a:custGeom>
            <a:noFill/>
            <a:ln w="952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a:ea typeface="+mn-ea"/>
                <a:cs typeface="+mn-cs"/>
              </a:endParaRPr>
            </a:p>
          </p:txBody>
        </p:sp>
        <p:sp>
          <p:nvSpPr>
            <p:cNvPr id="75" name="Freeform: Shape 45">
              <a:extLst>
                <a:ext uri="{FF2B5EF4-FFF2-40B4-BE49-F238E27FC236}">
                  <a16:creationId xmlns:a16="http://schemas.microsoft.com/office/drawing/2014/main" id="{360F4C38-7082-600D-BFB1-B3C5AB9AB746}"/>
                </a:ext>
              </a:extLst>
            </p:cNvPr>
            <p:cNvSpPr/>
            <p:nvPr/>
          </p:nvSpPr>
          <p:spPr>
            <a:xfrm>
              <a:off x="5996906" y="3647349"/>
              <a:ext cx="627369" cy="747307"/>
            </a:xfrm>
            <a:custGeom>
              <a:avLst/>
              <a:gdLst>
                <a:gd name="connsiteX0" fmla="*/ 836492 w 836492"/>
                <a:gd name="connsiteY0" fmla="*/ 996409 h 996409"/>
                <a:gd name="connsiteX1" fmla="*/ 553561 w 836492"/>
                <a:gd name="connsiteY1" fmla="*/ 996409 h 996409"/>
                <a:gd name="connsiteX2" fmla="*/ 0 w 836492"/>
                <a:gd name="connsiteY2" fmla="*/ 0 h 996409"/>
              </a:gdLst>
              <a:ahLst/>
              <a:cxnLst>
                <a:cxn ang="0">
                  <a:pos x="connsiteX0" y="connsiteY0"/>
                </a:cxn>
                <a:cxn ang="0">
                  <a:pos x="connsiteX1" y="connsiteY1"/>
                </a:cxn>
                <a:cxn ang="0">
                  <a:pos x="connsiteX2" y="connsiteY2"/>
                </a:cxn>
              </a:cxnLst>
              <a:rect l="l" t="t" r="r" b="b"/>
              <a:pathLst>
                <a:path w="836492" h="996409">
                  <a:moveTo>
                    <a:pt x="836492" y="996409"/>
                  </a:moveTo>
                  <a:lnTo>
                    <a:pt x="553561" y="996409"/>
                  </a:lnTo>
                  <a:lnTo>
                    <a:pt x="0" y="0"/>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a:ea typeface="+mn-ea"/>
                <a:cs typeface="+mn-cs"/>
              </a:endParaRPr>
            </a:p>
          </p:txBody>
        </p:sp>
        <p:sp>
          <p:nvSpPr>
            <p:cNvPr id="76" name="Freeform: Shape 46">
              <a:extLst>
                <a:ext uri="{FF2B5EF4-FFF2-40B4-BE49-F238E27FC236}">
                  <a16:creationId xmlns:a16="http://schemas.microsoft.com/office/drawing/2014/main" id="{4554DA75-E928-1858-6310-73AB1F4730FB}"/>
                </a:ext>
              </a:extLst>
            </p:cNvPr>
            <p:cNvSpPr/>
            <p:nvPr/>
          </p:nvSpPr>
          <p:spPr>
            <a:xfrm>
              <a:off x="5993831" y="3647349"/>
              <a:ext cx="685800" cy="538184"/>
            </a:xfrm>
            <a:custGeom>
              <a:avLst/>
              <a:gdLst>
                <a:gd name="connsiteX0" fmla="*/ 914400 w 914400"/>
                <a:gd name="connsiteY0" fmla="*/ 717578 h 717578"/>
                <a:gd name="connsiteX1" fmla="*/ 557661 w 914400"/>
                <a:gd name="connsiteY1" fmla="*/ 717578 h 717578"/>
                <a:gd name="connsiteX2" fmla="*/ 0 w 914400"/>
                <a:gd name="connsiteY2" fmla="*/ 0 h 717578"/>
              </a:gdLst>
              <a:ahLst/>
              <a:cxnLst>
                <a:cxn ang="0">
                  <a:pos x="connsiteX0" y="connsiteY0"/>
                </a:cxn>
                <a:cxn ang="0">
                  <a:pos x="connsiteX1" y="connsiteY1"/>
                </a:cxn>
                <a:cxn ang="0">
                  <a:pos x="connsiteX2" y="connsiteY2"/>
                </a:cxn>
              </a:cxnLst>
              <a:rect l="l" t="t" r="r" b="b"/>
              <a:pathLst>
                <a:path w="914400" h="717578">
                  <a:moveTo>
                    <a:pt x="914400" y="717578"/>
                  </a:moveTo>
                  <a:lnTo>
                    <a:pt x="557661" y="717578"/>
                  </a:lnTo>
                  <a:lnTo>
                    <a:pt x="0" y="0"/>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a:ea typeface="+mn-ea"/>
                <a:cs typeface="+mn-cs"/>
              </a:endParaRPr>
            </a:p>
          </p:txBody>
        </p:sp>
        <p:sp>
          <p:nvSpPr>
            <p:cNvPr id="77" name="Freeform: Shape 47">
              <a:extLst>
                <a:ext uri="{FF2B5EF4-FFF2-40B4-BE49-F238E27FC236}">
                  <a16:creationId xmlns:a16="http://schemas.microsoft.com/office/drawing/2014/main" id="{84CBBC49-5582-7D37-0A15-FC8FABBEB6A3}"/>
                </a:ext>
              </a:extLst>
            </p:cNvPr>
            <p:cNvSpPr/>
            <p:nvPr/>
          </p:nvSpPr>
          <p:spPr>
            <a:xfrm>
              <a:off x="6018434" y="3050734"/>
              <a:ext cx="608916" cy="525883"/>
            </a:xfrm>
            <a:custGeom>
              <a:avLst/>
              <a:gdLst>
                <a:gd name="connsiteX0" fmla="*/ 811888 w 811888"/>
                <a:gd name="connsiteY0" fmla="*/ 701177 h 701177"/>
                <a:gd name="connsiteX1" fmla="*/ 516656 w 811888"/>
                <a:gd name="connsiteY1" fmla="*/ 701177 h 701177"/>
                <a:gd name="connsiteX2" fmla="*/ 0 w 811888"/>
                <a:gd name="connsiteY2" fmla="*/ 0 h 701177"/>
              </a:gdLst>
              <a:ahLst/>
              <a:cxnLst>
                <a:cxn ang="0">
                  <a:pos x="connsiteX0" y="connsiteY0"/>
                </a:cxn>
                <a:cxn ang="0">
                  <a:pos x="connsiteX1" y="connsiteY1"/>
                </a:cxn>
                <a:cxn ang="0">
                  <a:pos x="connsiteX2" y="connsiteY2"/>
                </a:cxn>
              </a:cxnLst>
              <a:rect l="l" t="t" r="r" b="b"/>
              <a:pathLst>
                <a:path w="811888" h="701177">
                  <a:moveTo>
                    <a:pt x="811888" y="701177"/>
                  </a:moveTo>
                  <a:lnTo>
                    <a:pt x="516656" y="701177"/>
                  </a:lnTo>
                  <a:lnTo>
                    <a:pt x="0" y="0"/>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a:ea typeface="+mn-ea"/>
                <a:cs typeface="+mn-cs"/>
              </a:endParaRPr>
            </a:p>
          </p:txBody>
        </p:sp>
        <p:sp>
          <p:nvSpPr>
            <p:cNvPr id="78" name="Freeform: Shape 48">
              <a:extLst>
                <a:ext uri="{FF2B5EF4-FFF2-40B4-BE49-F238E27FC236}">
                  <a16:creationId xmlns:a16="http://schemas.microsoft.com/office/drawing/2014/main" id="{18F3FF76-99CC-9454-00FF-3ECDD8E9A70C}"/>
                </a:ext>
              </a:extLst>
            </p:cNvPr>
            <p:cNvSpPr/>
            <p:nvPr/>
          </p:nvSpPr>
          <p:spPr>
            <a:xfrm>
              <a:off x="6015358" y="3053809"/>
              <a:ext cx="661198" cy="304459"/>
            </a:xfrm>
            <a:custGeom>
              <a:avLst/>
              <a:gdLst>
                <a:gd name="connsiteX0" fmla="*/ 881597 w 881597"/>
                <a:gd name="connsiteY0" fmla="*/ 405945 h 405945"/>
                <a:gd name="connsiteX1" fmla="*/ 545360 w 881597"/>
                <a:gd name="connsiteY1" fmla="*/ 405945 h 405945"/>
                <a:gd name="connsiteX2" fmla="*/ 0 w 881597"/>
                <a:gd name="connsiteY2" fmla="*/ 0 h 405945"/>
              </a:gdLst>
              <a:ahLst/>
              <a:cxnLst>
                <a:cxn ang="0">
                  <a:pos x="connsiteX0" y="connsiteY0"/>
                </a:cxn>
                <a:cxn ang="0">
                  <a:pos x="connsiteX1" y="connsiteY1"/>
                </a:cxn>
                <a:cxn ang="0">
                  <a:pos x="connsiteX2" y="connsiteY2"/>
                </a:cxn>
              </a:cxnLst>
              <a:rect l="l" t="t" r="r" b="b"/>
              <a:pathLst>
                <a:path w="881597" h="405945">
                  <a:moveTo>
                    <a:pt x="881597" y="405945"/>
                  </a:moveTo>
                  <a:lnTo>
                    <a:pt x="545360" y="405945"/>
                  </a:lnTo>
                  <a:lnTo>
                    <a:pt x="0" y="0"/>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a:ea typeface="+mn-ea"/>
                <a:cs typeface="+mn-cs"/>
              </a:endParaRPr>
            </a:p>
          </p:txBody>
        </p:sp>
        <p:sp>
          <p:nvSpPr>
            <p:cNvPr id="79" name="Freeform: Shape 49">
              <a:extLst>
                <a:ext uri="{FF2B5EF4-FFF2-40B4-BE49-F238E27FC236}">
                  <a16:creationId xmlns:a16="http://schemas.microsoft.com/office/drawing/2014/main" id="{71383651-A56C-2B66-A943-1DF9CDBF54F5}"/>
                </a:ext>
              </a:extLst>
            </p:cNvPr>
            <p:cNvSpPr/>
            <p:nvPr/>
          </p:nvSpPr>
          <p:spPr>
            <a:xfrm>
              <a:off x="6781117" y="2641714"/>
              <a:ext cx="1017936" cy="215274"/>
            </a:xfrm>
            <a:custGeom>
              <a:avLst/>
              <a:gdLst>
                <a:gd name="connsiteX0" fmla="*/ 1357248 w 1357248"/>
                <a:gd name="connsiteY0" fmla="*/ 287032 h 287032"/>
                <a:gd name="connsiteX1" fmla="*/ 410045 w 1357248"/>
                <a:gd name="connsiteY1" fmla="*/ 287032 h 287032"/>
                <a:gd name="connsiteX2" fmla="*/ 0 w 1357248"/>
                <a:gd name="connsiteY2" fmla="*/ 0 h 287032"/>
              </a:gdLst>
              <a:ahLst/>
              <a:cxnLst>
                <a:cxn ang="0">
                  <a:pos x="connsiteX0" y="connsiteY0"/>
                </a:cxn>
                <a:cxn ang="0">
                  <a:pos x="connsiteX1" y="connsiteY1"/>
                </a:cxn>
                <a:cxn ang="0">
                  <a:pos x="connsiteX2" y="connsiteY2"/>
                </a:cxn>
              </a:cxnLst>
              <a:rect l="l" t="t" r="r" b="b"/>
              <a:pathLst>
                <a:path w="1357248" h="287032">
                  <a:moveTo>
                    <a:pt x="1357248" y="287032"/>
                  </a:moveTo>
                  <a:lnTo>
                    <a:pt x="410045" y="287032"/>
                  </a:lnTo>
                  <a:lnTo>
                    <a:pt x="0" y="0"/>
                  </a:lnTo>
                </a:path>
              </a:pathLst>
            </a:custGeom>
            <a:noFill/>
            <a:ln w="952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a:ea typeface="+mn-ea"/>
                <a:cs typeface="+mn-cs"/>
              </a:endParaRPr>
            </a:p>
          </p:txBody>
        </p:sp>
        <p:sp>
          <p:nvSpPr>
            <p:cNvPr id="80" name="Freeform: Shape 50">
              <a:extLst>
                <a:ext uri="{FF2B5EF4-FFF2-40B4-BE49-F238E27FC236}">
                  <a16:creationId xmlns:a16="http://schemas.microsoft.com/office/drawing/2014/main" id="{FF01318F-F052-B879-99DC-E9133839CF4B}"/>
                </a:ext>
              </a:extLst>
            </p:cNvPr>
            <p:cNvSpPr/>
            <p:nvPr/>
          </p:nvSpPr>
          <p:spPr>
            <a:xfrm>
              <a:off x="6790343" y="2641714"/>
              <a:ext cx="301383" cy="0"/>
            </a:xfrm>
            <a:custGeom>
              <a:avLst/>
              <a:gdLst>
                <a:gd name="connsiteX0" fmla="*/ 401844 w 401844"/>
                <a:gd name="connsiteY0" fmla="*/ 0 h 0"/>
                <a:gd name="connsiteX1" fmla="*/ 0 w 401844"/>
                <a:gd name="connsiteY1" fmla="*/ 0 h 0"/>
              </a:gdLst>
              <a:ahLst/>
              <a:cxnLst>
                <a:cxn ang="0">
                  <a:pos x="connsiteX0" y="connsiteY0"/>
                </a:cxn>
                <a:cxn ang="0">
                  <a:pos x="connsiteX1" y="connsiteY1"/>
                </a:cxn>
              </a:cxnLst>
              <a:rect l="l" t="t" r="r" b="b"/>
              <a:pathLst>
                <a:path w="401844">
                  <a:moveTo>
                    <a:pt x="401844" y="0"/>
                  </a:moveTo>
                  <a:lnTo>
                    <a:pt x="0" y="0"/>
                  </a:lnTo>
                </a:path>
              </a:pathLst>
            </a:custGeom>
            <a:noFill/>
            <a:ln w="952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a:ea typeface="+mn-ea"/>
                <a:cs typeface="+mn-cs"/>
              </a:endParaRPr>
            </a:p>
          </p:txBody>
        </p:sp>
        <p:sp>
          <p:nvSpPr>
            <p:cNvPr id="81" name="Freeform: Shape 51">
              <a:extLst>
                <a:ext uri="{FF2B5EF4-FFF2-40B4-BE49-F238E27FC236}">
                  <a16:creationId xmlns:a16="http://schemas.microsoft.com/office/drawing/2014/main" id="{884CA506-EDC3-18FD-C3E0-151941046A40}"/>
                </a:ext>
              </a:extLst>
            </p:cNvPr>
            <p:cNvSpPr/>
            <p:nvPr/>
          </p:nvSpPr>
          <p:spPr>
            <a:xfrm>
              <a:off x="5849290" y="1669907"/>
              <a:ext cx="421321" cy="405945"/>
            </a:xfrm>
            <a:custGeom>
              <a:avLst/>
              <a:gdLst>
                <a:gd name="connsiteX0" fmla="*/ 561761 w 561761"/>
                <a:gd name="connsiteY0" fmla="*/ 0 h 541260"/>
                <a:gd name="connsiteX1" fmla="*/ 455150 w 561761"/>
                <a:gd name="connsiteY1" fmla="*/ 0 h 541260"/>
                <a:gd name="connsiteX2" fmla="*/ 0 w 561761"/>
                <a:gd name="connsiteY2" fmla="*/ 541260 h 541260"/>
              </a:gdLst>
              <a:ahLst/>
              <a:cxnLst>
                <a:cxn ang="0">
                  <a:pos x="connsiteX0" y="connsiteY0"/>
                </a:cxn>
                <a:cxn ang="0">
                  <a:pos x="connsiteX1" y="connsiteY1"/>
                </a:cxn>
                <a:cxn ang="0">
                  <a:pos x="connsiteX2" y="connsiteY2"/>
                </a:cxn>
              </a:cxnLst>
              <a:rect l="l" t="t" r="r" b="b"/>
              <a:pathLst>
                <a:path w="561761" h="541260">
                  <a:moveTo>
                    <a:pt x="561761" y="0"/>
                  </a:moveTo>
                  <a:lnTo>
                    <a:pt x="455150" y="0"/>
                  </a:lnTo>
                  <a:lnTo>
                    <a:pt x="0" y="541260"/>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a:ea typeface="+mn-ea"/>
                <a:cs typeface="+mn-cs"/>
              </a:endParaRPr>
            </a:p>
          </p:txBody>
        </p:sp>
        <p:sp>
          <p:nvSpPr>
            <p:cNvPr id="82" name="Freeform: Shape 52">
              <a:extLst>
                <a:ext uri="{FF2B5EF4-FFF2-40B4-BE49-F238E27FC236}">
                  <a16:creationId xmlns:a16="http://schemas.microsoft.com/office/drawing/2014/main" id="{43C3F5F3-E50D-18CA-416F-3D1034140869}"/>
                </a:ext>
              </a:extLst>
            </p:cNvPr>
            <p:cNvSpPr/>
            <p:nvPr/>
          </p:nvSpPr>
          <p:spPr>
            <a:xfrm>
              <a:off x="5846214" y="1451559"/>
              <a:ext cx="516657" cy="611992"/>
            </a:xfrm>
            <a:custGeom>
              <a:avLst/>
              <a:gdLst>
                <a:gd name="connsiteX0" fmla="*/ 688876 w 688876"/>
                <a:gd name="connsiteY0" fmla="*/ 0 h 815989"/>
                <a:gd name="connsiteX1" fmla="*/ 438748 w 688876"/>
                <a:gd name="connsiteY1" fmla="*/ 0 h 815989"/>
                <a:gd name="connsiteX2" fmla="*/ 0 w 688876"/>
                <a:gd name="connsiteY2" fmla="*/ 815989 h 815989"/>
              </a:gdLst>
              <a:ahLst/>
              <a:cxnLst>
                <a:cxn ang="0">
                  <a:pos x="connsiteX0" y="connsiteY0"/>
                </a:cxn>
                <a:cxn ang="0">
                  <a:pos x="connsiteX1" y="connsiteY1"/>
                </a:cxn>
                <a:cxn ang="0">
                  <a:pos x="connsiteX2" y="connsiteY2"/>
                </a:cxn>
              </a:cxnLst>
              <a:rect l="l" t="t" r="r" b="b"/>
              <a:pathLst>
                <a:path w="688876" h="815989">
                  <a:moveTo>
                    <a:pt x="688876" y="0"/>
                  </a:moveTo>
                  <a:lnTo>
                    <a:pt x="438748" y="0"/>
                  </a:lnTo>
                  <a:lnTo>
                    <a:pt x="0" y="815989"/>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a:ea typeface="+mn-ea"/>
                <a:cs typeface="+mn-cs"/>
              </a:endParaRPr>
            </a:p>
          </p:txBody>
        </p:sp>
        <p:sp>
          <p:nvSpPr>
            <p:cNvPr id="84" name="Freeform: Shape 54">
              <a:extLst>
                <a:ext uri="{FF2B5EF4-FFF2-40B4-BE49-F238E27FC236}">
                  <a16:creationId xmlns:a16="http://schemas.microsoft.com/office/drawing/2014/main" id="{8BEBBA49-916C-91D4-807B-D34468047CCC}"/>
                </a:ext>
              </a:extLst>
            </p:cNvPr>
            <p:cNvSpPr/>
            <p:nvPr/>
          </p:nvSpPr>
          <p:spPr>
            <a:xfrm>
              <a:off x="2910524" y="1467276"/>
              <a:ext cx="2763471" cy="746966"/>
            </a:xfrm>
            <a:custGeom>
              <a:avLst/>
              <a:gdLst>
                <a:gd name="connsiteX0" fmla="*/ 2997427 w 2997427"/>
                <a:gd name="connsiteY0" fmla="*/ 1131724 h 1131724"/>
                <a:gd name="connsiteX1" fmla="*/ 2087128 w 2997427"/>
                <a:gd name="connsiteY1" fmla="*/ 0 h 1131724"/>
                <a:gd name="connsiteX2" fmla="*/ 0 w 2997427"/>
                <a:gd name="connsiteY2" fmla="*/ 0 h 1131724"/>
              </a:gdLst>
              <a:ahLst/>
              <a:cxnLst>
                <a:cxn ang="0">
                  <a:pos x="connsiteX0" y="connsiteY0"/>
                </a:cxn>
                <a:cxn ang="0">
                  <a:pos x="connsiteX1" y="connsiteY1"/>
                </a:cxn>
                <a:cxn ang="0">
                  <a:pos x="connsiteX2" y="connsiteY2"/>
                </a:cxn>
              </a:cxnLst>
              <a:rect l="l" t="t" r="r" b="b"/>
              <a:pathLst>
                <a:path w="2997427" h="1131724">
                  <a:moveTo>
                    <a:pt x="2997427" y="1131724"/>
                  </a:moveTo>
                  <a:lnTo>
                    <a:pt x="2087128" y="0"/>
                  </a:lnTo>
                  <a:lnTo>
                    <a:pt x="0" y="0"/>
                  </a:lnTo>
                </a:path>
              </a:pathLst>
            </a:custGeom>
            <a:noFill/>
            <a:ln w="9525">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a:ea typeface="+mn-ea"/>
                <a:cs typeface="+mn-cs"/>
              </a:endParaRPr>
            </a:p>
          </p:txBody>
        </p:sp>
      </p:grpSp>
      <p:sp>
        <p:nvSpPr>
          <p:cNvPr id="90" name="Title 89">
            <a:extLst>
              <a:ext uri="{FF2B5EF4-FFF2-40B4-BE49-F238E27FC236}">
                <a16:creationId xmlns:a16="http://schemas.microsoft.com/office/drawing/2014/main" id="{4EEAC829-3AF4-1C19-B487-A213E90A28E9}"/>
              </a:ext>
            </a:extLst>
          </p:cNvPr>
          <p:cNvSpPr>
            <a:spLocks noGrp="1"/>
          </p:cNvSpPr>
          <p:nvPr>
            <p:ph type="title"/>
          </p:nvPr>
        </p:nvSpPr>
        <p:spPr>
          <a:xfrm>
            <a:off x="324000" y="188492"/>
            <a:ext cx="8496150" cy="461655"/>
          </a:xfrm>
        </p:spPr>
        <p:txBody>
          <a:bodyPr vert="horz" wrap="square" lIns="0" tIns="45715" rIns="91428" bIns="45715" rtlCol="0" anchor="ctr">
            <a:spAutoFit/>
          </a:bodyPr>
          <a:lstStyle/>
          <a:p>
            <a:pPr defTabSz="914286"/>
            <a:r>
              <a:rPr lang="en-IN" dirty="0"/>
              <a:t>Our DIGITAL INFRASTRUCTURE &amp; PLATFORMS  </a:t>
            </a:r>
          </a:p>
        </p:txBody>
      </p:sp>
      <p:pic>
        <p:nvPicPr>
          <p:cNvPr id="98" name="Picture 97">
            <a:extLst>
              <a:ext uri="{FF2B5EF4-FFF2-40B4-BE49-F238E27FC236}">
                <a16:creationId xmlns:a16="http://schemas.microsoft.com/office/drawing/2014/main" id="{DD84E925-C395-0A08-92AF-1CDBE8892A26}"/>
              </a:ext>
            </a:extLst>
          </p:cNvPr>
          <p:cNvPicPr>
            <a:picLocks noChangeAspect="1"/>
          </p:cNvPicPr>
          <p:nvPr/>
        </p:nvPicPr>
        <p:blipFill>
          <a:blip r:embed="rId18">
            <a:extLst>
              <a:ext uri="{BEBA8EAE-BF5A-486C-A8C5-ECC9F3942E4B}">
                <a14:imgProps xmlns:a14="http://schemas.microsoft.com/office/drawing/2010/main">
                  <a14:imgLayer r:embed="rId19">
                    <a14:imgEffect>
                      <a14:sharpenSoften amount="-50000"/>
                    </a14:imgEffect>
                    <a14:imgEffect>
                      <a14:saturation sat="0"/>
                    </a14:imgEffect>
                  </a14:imgLayer>
                </a14:imgProps>
              </a:ext>
            </a:extLst>
          </a:blip>
          <a:stretch>
            <a:fillRect/>
          </a:stretch>
        </p:blipFill>
        <p:spPr>
          <a:xfrm>
            <a:off x="8016560" y="2271851"/>
            <a:ext cx="404178" cy="254943"/>
          </a:xfrm>
          <a:prstGeom prst="rect">
            <a:avLst/>
          </a:prstGeom>
        </p:spPr>
      </p:pic>
    </p:spTree>
    <p:extLst>
      <p:ext uri="{BB962C8B-B14F-4D97-AF65-F5344CB8AC3E}">
        <p14:creationId xmlns:p14="http://schemas.microsoft.com/office/powerpoint/2010/main" val="1199965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90D64-F1FF-10C3-A3BA-734641B25C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78516C-4D2F-CC45-07A3-757D550B803E}"/>
              </a:ext>
            </a:extLst>
          </p:cNvPr>
          <p:cNvSpPr>
            <a:spLocks noGrp="1"/>
          </p:cNvSpPr>
          <p:nvPr>
            <p:ph type="title"/>
          </p:nvPr>
        </p:nvSpPr>
        <p:spPr>
          <a:xfrm>
            <a:off x="324000" y="219270"/>
            <a:ext cx="8496150" cy="400099"/>
          </a:xfrm>
        </p:spPr>
        <p:txBody>
          <a:bodyPr vert="horz" wrap="square" lIns="0" tIns="45715" rIns="91428" bIns="45715" rtlCol="0" anchor="ctr">
            <a:spAutoFit/>
          </a:bodyPr>
          <a:lstStyle/>
          <a:p>
            <a:pPr defTabSz="914286"/>
            <a:r>
              <a:rPr lang="en-US" dirty="0"/>
              <a:t>Sify AI Overview</a:t>
            </a:r>
          </a:p>
        </p:txBody>
      </p:sp>
      <p:sp>
        <p:nvSpPr>
          <p:cNvPr id="4" name="TextBox 3">
            <a:extLst>
              <a:ext uri="{FF2B5EF4-FFF2-40B4-BE49-F238E27FC236}">
                <a16:creationId xmlns:a16="http://schemas.microsoft.com/office/drawing/2014/main" id="{C45DBE48-7D66-3640-FDD6-74A1A96C4C4E}"/>
              </a:ext>
            </a:extLst>
          </p:cNvPr>
          <p:cNvSpPr txBox="1"/>
          <p:nvPr/>
        </p:nvSpPr>
        <p:spPr>
          <a:xfrm>
            <a:off x="323850" y="998936"/>
            <a:ext cx="8489159" cy="6232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200">
                <a:solidFill>
                  <a:schemeClr val="bg1"/>
                </a:solidFill>
              </a:rPr>
              <a:t>The Sify portfolio offers a comprehensive range of AI services, designed to build and operate solutions that boost business productivity and competitiveness. With agile, flexible infrastructure and secure, cutting-edge platforms, Sify offers everything needed to empower your AI journey.</a:t>
            </a:r>
            <a:endParaRPr lang="en-US">
              <a:solidFill>
                <a:schemeClr val="bg1"/>
              </a:solidFill>
            </a:endParaRPr>
          </a:p>
        </p:txBody>
      </p:sp>
      <p:sp>
        <p:nvSpPr>
          <p:cNvPr id="5" name="Rectangle: Rounded Corners 4">
            <a:extLst>
              <a:ext uri="{FF2B5EF4-FFF2-40B4-BE49-F238E27FC236}">
                <a16:creationId xmlns:a16="http://schemas.microsoft.com/office/drawing/2014/main" id="{B882BAFD-84CD-CA81-B9C5-C1E4CBFF6C98}"/>
              </a:ext>
            </a:extLst>
          </p:cNvPr>
          <p:cNvSpPr/>
          <p:nvPr/>
        </p:nvSpPr>
        <p:spPr>
          <a:xfrm>
            <a:off x="133342" y="2617506"/>
            <a:ext cx="1309677" cy="93600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a:solidFill>
                  <a:srgbClr val="BBD42F"/>
                </a:solidFill>
              </a:rPr>
              <a:t>Networks</a:t>
            </a:r>
          </a:p>
          <a:p>
            <a:pPr algn="ctr"/>
            <a:r>
              <a:rPr lang="en-US" sz="900"/>
              <a:t>High capacity with ultra-low </a:t>
            </a:r>
          </a:p>
          <a:p>
            <a:pPr algn="ctr"/>
            <a:r>
              <a:rPr lang="en-US" sz="900"/>
              <a:t>latency</a:t>
            </a:r>
          </a:p>
        </p:txBody>
      </p:sp>
      <p:sp>
        <p:nvSpPr>
          <p:cNvPr id="6" name="Rectangle: Rounded Corners 5">
            <a:extLst>
              <a:ext uri="{FF2B5EF4-FFF2-40B4-BE49-F238E27FC236}">
                <a16:creationId xmlns:a16="http://schemas.microsoft.com/office/drawing/2014/main" id="{5F0D2AFC-6721-FF1F-14E2-C8AA7E9BB66F}"/>
              </a:ext>
            </a:extLst>
          </p:cNvPr>
          <p:cNvSpPr/>
          <p:nvPr/>
        </p:nvSpPr>
        <p:spPr>
          <a:xfrm>
            <a:off x="1654214" y="2635881"/>
            <a:ext cx="1309677" cy="93600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900" b="1">
                <a:solidFill>
                  <a:srgbClr val="BBD42F"/>
                </a:solidFill>
              </a:rPr>
              <a:t>Data Centers</a:t>
            </a:r>
          </a:p>
          <a:p>
            <a:pPr algn="ctr"/>
            <a:r>
              <a:rPr lang="en-US" sz="900"/>
              <a:t>High-density hosting for</a:t>
            </a:r>
          </a:p>
          <a:p>
            <a:pPr algn="ctr"/>
            <a:r>
              <a:rPr lang="en-US" sz="900"/>
              <a:t>AI workloads</a:t>
            </a:r>
          </a:p>
        </p:txBody>
      </p:sp>
      <p:sp>
        <p:nvSpPr>
          <p:cNvPr id="7" name="Rectangle: Rounded Corners 6">
            <a:extLst>
              <a:ext uri="{FF2B5EF4-FFF2-40B4-BE49-F238E27FC236}">
                <a16:creationId xmlns:a16="http://schemas.microsoft.com/office/drawing/2014/main" id="{AC30D89D-2AD6-CC1C-20BC-C05D37340380}"/>
              </a:ext>
            </a:extLst>
          </p:cNvPr>
          <p:cNvSpPr/>
          <p:nvPr/>
        </p:nvSpPr>
        <p:spPr>
          <a:xfrm>
            <a:off x="3151963" y="2622667"/>
            <a:ext cx="1309677" cy="93600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900" b="1" err="1">
                <a:solidFill>
                  <a:srgbClr val="BBD42F"/>
                </a:solidFill>
              </a:rPr>
              <a:t>CloudInfinit</a:t>
            </a:r>
            <a:r>
              <a:rPr lang="en-US" sz="900" b="1" baseline="30000" err="1">
                <a:solidFill>
                  <a:schemeClr val="bg1"/>
                </a:solidFill>
              </a:rPr>
              <a:t>+AI</a:t>
            </a:r>
            <a:endParaRPr lang="en-US" sz="900" b="1" baseline="30000">
              <a:solidFill>
                <a:schemeClr val="bg1"/>
              </a:solidFill>
            </a:endParaRPr>
          </a:p>
          <a:p>
            <a:pPr algn="ctr"/>
            <a:r>
              <a:rPr lang="en-US" sz="900"/>
              <a:t>High performance compute with GPU as a service</a:t>
            </a:r>
          </a:p>
        </p:txBody>
      </p:sp>
      <p:sp>
        <p:nvSpPr>
          <p:cNvPr id="8" name="Rectangle: Rounded Corners 7">
            <a:extLst>
              <a:ext uri="{FF2B5EF4-FFF2-40B4-BE49-F238E27FC236}">
                <a16:creationId xmlns:a16="http://schemas.microsoft.com/office/drawing/2014/main" id="{3F306D5A-D288-CCD4-8A8C-2328C862E744}"/>
              </a:ext>
            </a:extLst>
          </p:cNvPr>
          <p:cNvSpPr/>
          <p:nvPr/>
        </p:nvSpPr>
        <p:spPr>
          <a:xfrm>
            <a:off x="4662556" y="2617506"/>
            <a:ext cx="1309677" cy="93600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900" b="1">
                <a:solidFill>
                  <a:srgbClr val="BBD42F"/>
                </a:solidFill>
              </a:rPr>
              <a:t>Platform</a:t>
            </a:r>
          </a:p>
          <a:p>
            <a:pPr algn="ctr"/>
            <a:r>
              <a:rPr lang="en-US" sz="900">
                <a:ea typeface="+mn-lt"/>
                <a:cs typeface="+mn-lt"/>
              </a:rPr>
              <a:t>Develop and Deploy AI models &amp;</a:t>
            </a:r>
          </a:p>
          <a:p>
            <a:pPr algn="ctr"/>
            <a:r>
              <a:rPr lang="en-US" sz="900">
                <a:ea typeface="+mn-lt"/>
                <a:cs typeface="+mn-lt"/>
              </a:rPr>
              <a:t> services</a:t>
            </a:r>
            <a:endParaRPr lang="en-US" sz="900"/>
          </a:p>
        </p:txBody>
      </p:sp>
      <p:sp>
        <p:nvSpPr>
          <p:cNvPr id="9" name="Rectangle: Rounded Corners 8">
            <a:extLst>
              <a:ext uri="{FF2B5EF4-FFF2-40B4-BE49-F238E27FC236}">
                <a16:creationId xmlns:a16="http://schemas.microsoft.com/office/drawing/2014/main" id="{B420D5A8-37D3-2A9C-F38A-BAB403D258E6}"/>
              </a:ext>
            </a:extLst>
          </p:cNvPr>
          <p:cNvSpPr/>
          <p:nvPr/>
        </p:nvSpPr>
        <p:spPr>
          <a:xfrm>
            <a:off x="7593516" y="2642467"/>
            <a:ext cx="1226634" cy="88608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900" b="1">
                <a:solidFill>
                  <a:srgbClr val="BBD42F"/>
                </a:solidFill>
              </a:rPr>
              <a:t>Security </a:t>
            </a:r>
          </a:p>
          <a:p>
            <a:pPr algn="ctr"/>
            <a:r>
              <a:rPr lang="en-US" sz="900">
                <a:solidFill>
                  <a:schemeClr val="bg1"/>
                </a:solidFill>
              </a:rPr>
              <a:t>Proactive Detection, Defense &amp; Rapid Response </a:t>
            </a:r>
          </a:p>
          <a:p>
            <a:pPr algn="ctr"/>
            <a:endParaRPr lang="en-US" sz="900"/>
          </a:p>
        </p:txBody>
      </p:sp>
      <p:sp>
        <p:nvSpPr>
          <p:cNvPr id="10" name="Rounded Rectangle 9">
            <a:extLst>
              <a:ext uri="{FF2B5EF4-FFF2-40B4-BE49-F238E27FC236}">
                <a16:creationId xmlns:a16="http://schemas.microsoft.com/office/drawing/2014/main" id="{B3B4CDDC-7978-470B-C22D-46402497062C}"/>
              </a:ext>
            </a:extLst>
          </p:cNvPr>
          <p:cNvSpPr/>
          <p:nvPr/>
        </p:nvSpPr>
        <p:spPr>
          <a:xfrm>
            <a:off x="2954637" y="2001751"/>
            <a:ext cx="3144653" cy="459752"/>
          </a:xfrm>
          <a:prstGeom prst="roundRect">
            <a:avLst>
              <a:gd name="adj" fmla="val 50000"/>
            </a:avLst>
          </a:prstGeom>
          <a:solidFill>
            <a:srgbClr val="BBD42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a:solidFill>
                  <a:schemeClr val="tx1"/>
                </a:solidFill>
              </a:rPr>
              <a:t>AI-READY</a:t>
            </a:r>
          </a:p>
        </p:txBody>
      </p:sp>
      <p:sp>
        <p:nvSpPr>
          <p:cNvPr id="19" name="Rectangle 18">
            <a:extLst>
              <a:ext uri="{FF2B5EF4-FFF2-40B4-BE49-F238E27FC236}">
                <a16:creationId xmlns:a16="http://schemas.microsoft.com/office/drawing/2014/main" id="{7C69C133-752C-687B-3914-3CE54DC48C2C}"/>
              </a:ext>
            </a:extLst>
          </p:cNvPr>
          <p:cNvSpPr/>
          <p:nvPr/>
        </p:nvSpPr>
        <p:spPr>
          <a:xfrm>
            <a:off x="0" y="4361567"/>
            <a:ext cx="9144000" cy="360000"/>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defTabSz="457189"/>
            <a:r>
              <a:rPr lang="en-US" sz="1100" b="1" i="1">
                <a:solidFill>
                  <a:srgbClr val="000000"/>
                </a:solidFill>
                <a:latin typeface="Trebuchet MS"/>
              </a:rPr>
              <a:t>From Infrastructure to innovation, Sify empowers your AI journey</a:t>
            </a:r>
          </a:p>
        </p:txBody>
      </p:sp>
      <p:cxnSp>
        <p:nvCxnSpPr>
          <p:cNvPr id="22" name="Elbow Connector 21">
            <a:extLst>
              <a:ext uri="{FF2B5EF4-FFF2-40B4-BE49-F238E27FC236}">
                <a16:creationId xmlns:a16="http://schemas.microsoft.com/office/drawing/2014/main" id="{9588F1C8-82BB-921D-57A5-B5756EAF498A}"/>
              </a:ext>
            </a:extLst>
          </p:cNvPr>
          <p:cNvCxnSpPr>
            <a:cxnSpLocks/>
            <a:stCxn id="10" idx="1"/>
            <a:endCxn id="5" idx="0"/>
          </p:cNvCxnSpPr>
          <p:nvPr/>
        </p:nvCxnSpPr>
        <p:spPr>
          <a:xfrm rot="10800000" flipV="1">
            <a:off x="788181" y="2231626"/>
            <a:ext cx="2166456" cy="385879"/>
          </a:xfrm>
          <a:prstGeom prst="bentConnector2">
            <a:avLst/>
          </a:prstGeom>
          <a:ln w="12700">
            <a:solidFill>
              <a:srgbClr val="BBD42F"/>
            </a:solidFill>
          </a:ln>
        </p:spPr>
        <p:style>
          <a:lnRef idx="1">
            <a:schemeClr val="accent1"/>
          </a:lnRef>
          <a:fillRef idx="0">
            <a:schemeClr val="accent1"/>
          </a:fillRef>
          <a:effectRef idx="0">
            <a:schemeClr val="accent1"/>
          </a:effectRef>
          <a:fontRef idx="minor">
            <a:schemeClr val="tx1"/>
          </a:fontRef>
        </p:style>
      </p:cxnSp>
      <p:cxnSp>
        <p:nvCxnSpPr>
          <p:cNvPr id="24" name="Elbow Connector 23">
            <a:extLst>
              <a:ext uri="{FF2B5EF4-FFF2-40B4-BE49-F238E27FC236}">
                <a16:creationId xmlns:a16="http://schemas.microsoft.com/office/drawing/2014/main" id="{C3ABC7BF-D4A5-B37B-5FC4-6B746C1950D1}"/>
              </a:ext>
            </a:extLst>
          </p:cNvPr>
          <p:cNvCxnSpPr>
            <a:cxnSpLocks/>
            <a:stCxn id="10" idx="3"/>
            <a:endCxn id="9" idx="0"/>
          </p:cNvCxnSpPr>
          <p:nvPr/>
        </p:nvCxnSpPr>
        <p:spPr>
          <a:xfrm>
            <a:off x="6099290" y="2231627"/>
            <a:ext cx="2107543" cy="410840"/>
          </a:xfrm>
          <a:prstGeom prst="bentConnector2">
            <a:avLst/>
          </a:prstGeom>
          <a:ln w="12700">
            <a:solidFill>
              <a:srgbClr val="BBD42F"/>
            </a:solidFill>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9FEE68A7-97EA-71BF-4D96-726E69383B3B}"/>
              </a:ext>
            </a:extLst>
          </p:cNvPr>
          <p:cNvSpPr/>
          <p:nvPr/>
        </p:nvSpPr>
        <p:spPr>
          <a:xfrm>
            <a:off x="6161126" y="2642466"/>
            <a:ext cx="1226634" cy="88608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900" b="1">
                <a:solidFill>
                  <a:srgbClr val="BBD42F"/>
                </a:solidFill>
              </a:rPr>
              <a:t>Learning</a:t>
            </a:r>
          </a:p>
          <a:p>
            <a:pPr algn="ctr"/>
            <a:r>
              <a:rPr lang="en-US" sz="900"/>
              <a:t>Training modules with Companion Labs to build AI solutions</a:t>
            </a:r>
          </a:p>
        </p:txBody>
      </p:sp>
    </p:spTree>
    <p:extLst>
      <p:ext uri="{BB962C8B-B14F-4D97-AF65-F5344CB8AC3E}">
        <p14:creationId xmlns:p14="http://schemas.microsoft.com/office/powerpoint/2010/main" val="372010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Pentagon 321">
            <a:extLst>
              <a:ext uri="{FF2B5EF4-FFF2-40B4-BE49-F238E27FC236}">
                <a16:creationId xmlns:a16="http://schemas.microsoft.com/office/drawing/2014/main" id="{FFA6F687-FB20-1BE3-62CF-7D8D05677482}"/>
              </a:ext>
            </a:extLst>
          </p:cNvPr>
          <p:cNvSpPr/>
          <p:nvPr/>
        </p:nvSpPr>
        <p:spPr>
          <a:xfrm>
            <a:off x="326868" y="3614123"/>
            <a:ext cx="492938" cy="1119445"/>
          </a:xfrm>
          <a:prstGeom prst="homePlate">
            <a:avLst>
              <a:gd name="adj" fmla="val 28202"/>
            </a:avLst>
          </a:prstGeom>
          <a:solidFill>
            <a:srgbClr val="75C5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a:p>
        </p:txBody>
      </p:sp>
      <p:sp>
        <p:nvSpPr>
          <p:cNvPr id="320" name="Pentagon 319">
            <a:extLst>
              <a:ext uri="{FF2B5EF4-FFF2-40B4-BE49-F238E27FC236}">
                <a16:creationId xmlns:a16="http://schemas.microsoft.com/office/drawing/2014/main" id="{35F8A81B-1D1A-1DDD-9042-2A5CC01B2285}"/>
              </a:ext>
            </a:extLst>
          </p:cNvPr>
          <p:cNvSpPr/>
          <p:nvPr/>
        </p:nvSpPr>
        <p:spPr>
          <a:xfrm>
            <a:off x="326868" y="1854758"/>
            <a:ext cx="492938" cy="817143"/>
          </a:xfrm>
          <a:prstGeom prst="homePlate">
            <a:avLst>
              <a:gd name="adj" fmla="val 28202"/>
            </a:avLst>
          </a:prstGeom>
          <a:solidFill>
            <a:srgbClr val="75C5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a:p>
        </p:txBody>
      </p:sp>
      <p:sp>
        <p:nvSpPr>
          <p:cNvPr id="319" name="Round Same Side Corner Rectangle 318">
            <a:extLst>
              <a:ext uri="{FF2B5EF4-FFF2-40B4-BE49-F238E27FC236}">
                <a16:creationId xmlns:a16="http://schemas.microsoft.com/office/drawing/2014/main" id="{25C9BED1-E65E-2ADB-9CA2-B64471FA0222}"/>
              </a:ext>
            </a:extLst>
          </p:cNvPr>
          <p:cNvSpPr>
            <a:spLocks/>
          </p:cNvSpPr>
          <p:nvPr/>
        </p:nvSpPr>
        <p:spPr>
          <a:xfrm rot="16200000">
            <a:off x="18758" y="2768597"/>
            <a:ext cx="2909265" cy="1035112"/>
          </a:xfrm>
          <a:prstGeom prst="round2SameRect">
            <a:avLst/>
          </a:prstGeom>
          <a:solidFill>
            <a:srgbClr val="1547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1224">
              <a:latin typeface="Trebuchet MS" panose="020B0703020202090204" pitchFamily="34" charset="0"/>
            </a:endParaRPr>
          </a:p>
        </p:txBody>
      </p:sp>
      <p:sp>
        <p:nvSpPr>
          <p:cNvPr id="318" name="Round Same Side Corner Rectangle 317">
            <a:extLst>
              <a:ext uri="{FF2B5EF4-FFF2-40B4-BE49-F238E27FC236}">
                <a16:creationId xmlns:a16="http://schemas.microsoft.com/office/drawing/2014/main" id="{927C7127-9507-9D1E-EBEB-86FA19857025}"/>
              </a:ext>
            </a:extLst>
          </p:cNvPr>
          <p:cNvSpPr>
            <a:spLocks/>
          </p:cNvSpPr>
          <p:nvPr/>
        </p:nvSpPr>
        <p:spPr>
          <a:xfrm flipV="1">
            <a:off x="6372150" y="4192611"/>
            <a:ext cx="2448000" cy="540000"/>
          </a:xfrm>
          <a:prstGeom prst="round2SameRect">
            <a:avLst/>
          </a:prstGeom>
          <a:solidFill>
            <a:srgbClr val="F79D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1224">
              <a:latin typeface="Trebuchet MS" panose="020B0703020202090204" pitchFamily="34" charset="0"/>
            </a:endParaRPr>
          </a:p>
        </p:txBody>
      </p:sp>
      <p:sp>
        <p:nvSpPr>
          <p:cNvPr id="317" name="Round Same Side Corner Rectangle 316">
            <a:extLst>
              <a:ext uri="{FF2B5EF4-FFF2-40B4-BE49-F238E27FC236}">
                <a16:creationId xmlns:a16="http://schemas.microsoft.com/office/drawing/2014/main" id="{B169A642-7ABE-13A7-D284-B72A639CE770}"/>
              </a:ext>
            </a:extLst>
          </p:cNvPr>
          <p:cNvSpPr>
            <a:spLocks/>
          </p:cNvSpPr>
          <p:nvPr/>
        </p:nvSpPr>
        <p:spPr>
          <a:xfrm>
            <a:off x="6372150" y="1832016"/>
            <a:ext cx="2448000" cy="720000"/>
          </a:xfrm>
          <a:prstGeom prst="round2SameRect">
            <a:avLst/>
          </a:prstGeom>
          <a:solidFill>
            <a:srgbClr val="77C5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1224">
              <a:latin typeface="Trebuchet MS" panose="020B0703020202090204" pitchFamily="34" charset="0"/>
            </a:endParaRPr>
          </a:p>
        </p:txBody>
      </p:sp>
      <p:sp>
        <p:nvSpPr>
          <p:cNvPr id="242" name="Rectangle 241">
            <a:extLst>
              <a:ext uri="{FF2B5EF4-FFF2-40B4-BE49-F238E27FC236}">
                <a16:creationId xmlns:a16="http://schemas.microsoft.com/office/drawing/2014/main" id="{D51E297B-7E84-6065-C2D8-1B0E4CC9A2A7}"/>
              </a:ext>
            </a:extLst>
          </p:cNvPr>
          <p:cNvSpPr/>
          <p:nvPr/>
        </p:nvSpPr>
        <p:spPr>
          <a:xfrm>
            <a:off x="2135575" y="1303253"/>
            <a:ext cx="1620000" cy="432000"/>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1100" b="1">
                <a:latin typeface="Trebuchet MS" panose="020B0703020202090204" pitchFamily="34" charset="0"/>
              </a:rPr>
              <a:t>Flexible </a:t>
            </a:r>
          </a:p>
          <a:p>
            <a:pPr algn="ctr"/>
            <a:r>
              <a:rPr lang="en-US" sz="1100" b="1">
                <a:latin typeface="Trebuchet MS" panose="020B0703020202090204" pitchFamily="34" charset="0"/>
              </a:rPr>
              <a:t>Scalability</a:t>
            </a:r>
            <a:endParaRPr lang="en-US" sz="1100" b="1">
              <a:latin typeface="Trebuchet MS" panose="020B0703020202090204" pitchFamily="34" charset="0"/>
              <a:ea typeface="Calibri"/>
              <a:cs typeface="Calibri"/>
            </a:endParaRPr>
          </a:p>
        </p:txBody>
      </p:sp>
      <p:sp>
        <p:nvSpPr>
          <p:cNvPr id="243" name="Rectangle 242">
            <a:extLst>
              <a:ext uri="{FF2B5EF4-FFF2-40B4-BE49-F238E27FC236}">
                <a16:creationId xmlns:a16="http://schemas.microsoft.com/office/drawing/2014/main" id="{BB647DB5-312F-27C3-F4E9-BC62A8DB93B6}"/>
              </a:ext>
            </a:extLst>
          </p:cNvPr>
          <p:cNvSpPr/>
          <p:nvPr/>
        </p:nvSpPr>
        <p:spPr>
          <a:xfrm>
            <a:off x="3823767" y="1303253"/>
            <a:ext cx="1620000" cy="432000"/>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lIns="62188" tIns="31094" rIns="62188" bIns="31094"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1100" b="1">
                <a:latin typeface="Trebuchet MS" panose="020B0703020202090204" pitchFamily="34" charset="0"/>
                <a:ea typeface="+mn-lt"/>
                <a:cs typeface="+mn-lt"/>
              </a:rPr>
              <a:t>Increase </a:t>
            </a:r>
          </a:p>
          <a:p>
            <a:pPr algn="ctr"/>
            <a:r>
              <a:rPr lang="en-US" sz="1100" b="1">
                <a:latin typeface="Trebuchet MS" panose="020B0703020202090204" pitchFamily="34" charset="0"/>
                <a:ea typeface="+mn-lt"/>
                <a:cs typeface="+mn-lt"/>
              </a:rPr>
              <a:t>Productivity</a:t>
            </a:r>
            <a:endParaRPr lang="en-US" sz="1100" b="1">
              <a:latin typeface="Trebuchet MS" panose="020B0703020202090204" pitchFamily="34" charset="0"/>
              <a:ea typeface="Calibri"/>
              <a:cs typeface="Calibri"/>
            </a:endParaRPr>
          </a:p>
        </p:txBody>
      </p:sp>
      <p:sp>
        <p:nvSpPr>
          <p:cNvPr id="244" name="Rectangle 243">
            <a:extLst>
              <a:ext uri="{FF2B5EF4-FFF2-40B4-BE49-F238E27FC236}">
                <a16:creationId xmlns:a16="http://schemas.microsoft.com/office/drawing/2014/main" id="{77F4DAAB-FD56-531B-E605-0AA1530C03F1}"/>
              </a:ext>
            </a:extLst>
          </p:cNvPr>
          <p:cNvSpPr/>
          <p:nvPr/>
        </p:nvSpPr>
        <p:spPr>
          <a:xfrm>
            <a:off x="5511959" y="1303253"/>
            <a:ext cx="1620000" cy="432000"/>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lIns="62188" tIns="31094" rIns="62188" bIns="31094"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1100" b="1">
                <a:latin typeface="Trebuchet MS" panose="020B0703020202090204" pitchFamily="34" charset="0"/>
                <a:ea typeface="+mn-lt"/>
                <a:cs typeface="+mn-lt"/>
              </a:rPr>
              <a:t>Predictive</a:t>
            </a:r>
          </a:p>
          <a:p>
            <a:pPr algn="ctr"/>
            <a:r>
              <a:rPr lang="en-US" sz="1100" b="1">
                <a:latin typeface="Trebuchet MS" panose="020B0703020202090204" pitchFamily="34" charset="0"/>
                <a:ea typeface="+mn-lt"/>
                <a:cs typeface="+mn-lt"/>
              </a:rPr>
              <a:t>Analytics</a:t>
            </a:r>
            <a:endParaRPr lang="en-US" sz="1100" b="1">
              <a:latin typeface="Trebuchet MS" panose="020B0703020202090204" pitchFamily="34" charset="0"/>
              <a:ea typeface="Calibri"/>
              <a:cs typeface="Calibri"/>
            </a:endParaRPr>
          </a:p>
        </p:txBody>
      </p:sp>
      <p:sp>
        <p:nvSpPr>
          <p:cNvPr id="245" name="Rectangle 244">
            <a:extLst>
              <a:ext uri="{FF2B5EF4-FFF2-40B4-BE49-F238E27FC236}">
                <a16:creationId xmlns:a16="http://schemas.microsoft.com/office/drawing/2014/main" id="{C8951D65-E3BC-AFF8-0CA9-CC50A6DD3249}"/>
              </a:ext>
            </a:extLst>
          </p:cNvPr>
          <p:cNvSpPr/>
          <p:nvPr/>
        </p:nvSpPr>
        <p:spPr>
          <a:xfrm>
            <a:off x="7200150" y="1303253"/>
            <a:ext cx="1620000" cy="432000"/>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lIns="62188" tIns="31094" rIns="62188" bIns="31094"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1100" b="1">
                <a:latin typeface="Trebuchet MS" panose="020B0703020202090204" pitchFamily="34" charset="0"/>
                <a:ea typeface="+mn-lt"/>
                <a:cs typeface="+mn-lt"/>
              </a:rPr>
              <a:t>Mitigate</a:t>
            </a:r>
            <a:endParaRPr lang="en-US" sz="1100" b="1">
              <a:latin typeface="Trebuchet MS" panose="020B0703020202090204" pitchFamily="34" charset="0"/>
              <a:ea typeface="+mn-lt"/>
              <a:cs typeface="Calibri"/>
            </a:endParaRPr>
          </a:p>
          <a:p>
            <a:pPr algn="ctr"/>
            <a:r>
              <a:rPr lang="en-US" sz="1100" b="1">
                <a:latin typeface="Trebuchet MS" panose="020B0703020202090204" pitchFamily="34" charset="0"/>
                <a:ea typeface="+mn-lt"/>
                <a:cs typeface="+mn-lt"/>
              </a:rPr>
              <a:t>Risks</a:t>
            </a:r>
            <a:endParaRPr lang="en-US" sz="1100" b="1">
              <a:latin typeface="Trebuchet MS" panose="020B0703020202090204" pitchFamily="34" charset="0"/>
              <a:ea typeface="Calibri"/>
              <a:cs typeface="Calibri"/>
            </a:endParaRPr>
          </a:p>
        </p:txBody>
      </p:sp>
      <p:sp>
        <p:nvSpPr>
          <p:cNvPr id="246" name="Rectangle 245">
            <a:extLst>
              <a:ext uri="{FF2B5EF4-FFF2-40B4-BE49-F238E27FC236}">
                <a16:creationId xmlns:a16="http://schemas.microsoft.com/office/drawing/2014/main" id="{F88CA9F4-DDEA-F389-B249-77EB2A4C31DB}"/>
              </a:ext>
            </a:extLst>
          </p:cNvPr>
          <p:cNvSpPr>
            <a:spLocks/>
          </p:cNvSpPr>
          <p:nvPr/>
        </p:nvSpPr>
        <p:spPr>
          <a:xfrm>
            <a:off x="2131155" y="1832016"/>
            <a:ext cx="3960055" cy="720000"/>
          </a:xfrm>
          <a:prstGeom prst="rect">
            <a:avLst/>
          </a:prstGeom>
          <a:solidFill>
            <a:srgbClr val="77C5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1224">
              <a:latin typeface="Trebuchet MS" panose="020B0703020202090204" pitchFamily="34" charset="0"/>
            </a:endParaRPr>
          </a:p>
        </p:txBody>
      </p:sp>
      <p:sp>
        <p:nvSpPr>
          <p:cNvPr id="247" name="TextBox 246">
            <a:extLst>
              <a:ext uri="{FF2B5EF4-FFF2-40B4-BE49-F238E27FC236}">
                <a16:creationId xmlns:a16="http://schemas.microsoft.com/office/drawing/2014/main" id="{7BBCC6BA-20AE-105D-1847-569670F4C803}"/>
              </a:ext>
            </a:extLst>
          </p:cNvPr>
          <p:cNvSpPr txBox="1"/>
          <p:nvPr/>
        </p:nvSpPr>
        <p:spPr>
          <a:xfrm>
            <a:off x="2175728" y="1903528"/>
            <a:ext cx="3841002" cy="247461"/>
          </a:xfrm>
          <a:prstGeom prst="rect">
            <a:avLst/>
          </a:prstGeom>
          <a:noFill/>
        </p:spPr>
        <p:txBody>
          <a:bodyPr rot="0" spcFirstLastPara="0" vertOverflow="overflow" horzOverflow="overflow" vert="horz" wrap="square" lIns="62188" tIns="31094" rIns="62188" bIns="31094"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1200" b="1">
                <a:latin typeface="Trebuchet MS" panose="020B0703020202090204" pitchFamily="34" charset="0"/>
              </a:rPr>
              <a:t>Sify Al Platform</a:t>
            </a:r>
          </a:p>
        </p:txBody>
      </p:sp>
      <p:sp>
        <p:nvSpPr>
          <p:cNvPr id="249" name="Right Brace 248">
            <a:extLst>
              <a:ext uri="{FF2B5EF4-FFF2-40B4-BE49-F238E27FC236}">
                <a16:creationId xmlns:a16="http://schemas.microsoft.com/office/drawing/2014/main" id="{E2F2023F-468E-10B6-DD48-8829E680A0B7}"/>
              </a:ext>
            </a:extLst>
          </p:cNvPr>
          <p:cNvSpPr/>
          <p:nvPr/>
        </p:nvSpPr>
        <p:spPr>
          <a:xfrm>
            <a:off x="6165646" y="1868065"/>
            <a:ext cx="144000" cy="648000"/>
          </a:xfrm>
          <a:prstGeom prst="rightBrace">
            <a:avLst/>
          </a:prstGeom>
          <a:noFill/>
          <a:ln w="6350">
            <a:solidFill>
              <a:srgbClr val="77C59B"/>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1224">
              <a:latin typeface="Trebuchet MS" panose="020B0703020202090204" pitchFamily="34" charset="0"/>
            </a:endParaRPr>
          </a:p>
        </p:txBody>
      </p:sp>
      <p:sp>
        <p:nvSpPr>
          <p:cNvPr id="251" name="TextBox 250">
            <a:extLst>
              <a:ext uri="{FF2B5EF4-FFF2-40B4-BE49-F238E27FC236}">
                <a16:creationId xmlns:a16="http://schemas.microsoft.com/office/drawing/2014/main" id="{7211E672-648A-9746-3BDC-8CED5979070D}"/>
              </a:ext>
            </a:extLst>
          </p:cNvPr>
          <p:cNvSpPr txBox="1"/>
          <p:nvPr/>
        </p:nvSpPr>
        <p:spPr>
          <a:xfrm>
            <a:off x="6436263" y="1842390"/>
            <a:ext cx="2301006" cy="385961"/>
          </a:xfrm>
          <a:prstGeom prst="rect">
            <a:avLst/>
          </a:prstGeom>
          <a:noFill/>
        </p:spPr>
        <p:txBody>
          <a:bodyPr rot="0" spcFirstLastPara="0" vertOverflow="overflow" horzOverflow="overflow" vert="horz" wrap="square" lIns="62188" tIns="31094" rIns="62188" bIns="31094"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1200" b="1">
                <a:latin typeface="Trebuchet MS" panose="020B0703020202090204" pitchFamily="34" charset="0"/>
              </a:rPr>
              <a:t>Al Enterprise Suite</a:t>
            </a:r>
          </a:p>
          <a:p>
            <a:pPr algn="ctr"/>
            <a:r>
              <a:rPr lang="en-US" sz="900">
                <a:latin typeface="Trebuchet MS" panose="020B0703020202090204" pitchFamily="34" charset="0"/>
              </a:rPr>
              <a:t>Gen Al Studios, </a:t>
            </a:r>
            <a:r>
              <a:rPr lang="en-US" sz="900" err="1">
                <a:latin typeface="Trebuchet MS" panose="020B0703020202090204" pitchFamily="34" charset="0"/>
              </a:rPr>
              <a:t>AlOps</a:t>
            </a:r>
            <a:r>
              <a:rPr lang="en-US" sz="900">
                <a:latin typeface="Trebuchet MS" panose="020B0703020202090204" pitchFamily="34" charset="0"/>
              </a:rPr>
              <a:t>-Digital Twins</a:t>
            </a:r>
          </a:p>
        </p:txBody>
      </p:sp>
      <p:sp>
        <p:nvSpPr>
          <p:cNvPr id="253" name="TextBox 252">
            <a:extLst>
              <a:ext uri="{FF2B5EF4-FFF2-40B4-BE49-F238E27FC236}">
                <a16:creationId xmlns:a16="http://schemas.microsoft.com/office/drawing/2014/main" id="{D0D15235-E6EC-8FA5-167D-6F6A85367A16}"/>
              </a:ext>
            </a:extLst>
          </p:cNvPr>
          <p:cNvSpPr txBox="1"/>
          <p:nvPr/>
        </p:nvSpPr>
        <p:spPr>
          <a:xfrm>
            <a:off x="6442250" y="2236744"/>
            <a:ext cx="2295018" cy="309017"/>
          </a:xfrm>
          <a:prstGeom prst="rect">
            <a:avLst/>
          </a:prstGeom>
          <a:noFill/>
        </p:spPr>
        <p:txBody>
          <a:bodyPr rot="0" spcFirstLastPara="0" vertOverflow="overflow" horzOverflow="overflow" vert="horz" wrap="square" lIns="62188" tIns="31094" rIns="62188" bIns="31094"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800" b="1">
                <a:latin typeface="Trebuchet MS" panose="020B0703020202090204" pitchFamily="34" charset="0"/>
              </a:rPr>
              <a:t>Tools: </a:t>
            </a:r>
            <a:r>
              <a:rPr lang="en-US" sz="800">
                <a:latin typeface="Trebuchet MS" panose="020B0703020202090204" pitchFamily="34" charset="0"/>
              </a:rPr>
              <a:t>Pre-trained Models, </a:t>
            </a:r>
            <a:r>
              <a:rPr lang="en-US" sz="800" err="1">
                <a:latin typeface="Trebuchet MS" panose="020B0703020202090204" pitchFamily="34" charset="0"/>
              </a:rPr>
              <a:t>Jupyter</a:t>
            </a:r>
            <a:r>
              <a:rPr lang="en-US" sz="800">
                <a:latin typeface="Trebuchet MS" panose="020B0703020202090204" pitchFamily="34" charset="0"/>
              </a:rPr>
              <a:t> -</a:t>
            </a:r>
            <a:r>
              <a:rPr lang="en-US" sz="800" err="1">
                <a:latin typeface="Trebuchet MS" panose="020B0703020202090204" pitchFamily="34" charset="0"/>
              </a:rPr>
              <a:t>Tensorflow</a:t>
            </a:r>
            <a:r>
              <a:rPr lang="en-US" sz="800">
                <a:latin typeface="Trebuchet MS" panose="020B0703020202090204" pitchFamily="34" charset="0"/>
              </a:rPr>
              <a:t>, Python, Inference server...</a:t>
            </a:r>
            <a:endParaRPr lang="en-US" sz="800">
              <a:solidFill>
                <a:srgbClr val="000000"/>
              </a:solidFill>
              <a:latin typeface="Trebuchet MS" panose="020B0703020202090204" pitchFamily="34" charset="0"/>
            </a:endParaRPr>
          </a:p>
        </p:txBody>
      </p:sp>
      <p:cxnSp>
        <p:nvCxnSpPr>
          <p:cNvPr id="254" name="Straight Arrow Connector 253">
            <a:extLst>
              <a:ext uri="{FF2B5EF4-FFF2-40B4-BE49-F238E27FC236}">
                <a16:creationId xmlns:a16="http://schemas.microsoft.com/office/drawing/2014/main" id="{334240B0-D2EE-0A60-C33C-50F11A4A303B}"/>
              </a:ext>
            </a:extLst>
          </p:cNvPr>
          <p:cNvCxnSpPr/>
          <p:nvPr/>
        </p:nvCxnSpPr>
        <p:spPr>
          <a:xfrm flipV="1">
            <a:off x="6369133" y="2230927"/>
            <a:ext cx="2448000" cy="2293"/>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8" name="Rectangle 227">
            <a:extLst>
              <a:ext uri="{FF2B5EF4-FFF2-40B4-BE49-F238E27FC236}">
                <a16:creationId xmlns:a16="http://schemas.microsoft.com/office/drawing/2014/main" id="{1D66E720-E4D7-CE8A-E337-B127E1C744B7}"/>
              </a:ext>
            </a:extLst>
          </p:cNvPr>
          <p:cNvSpPr/>
          <p:nvPr/>
        </p:nvSpPr>
        <p:spPr>
          <a:xfrm>
            <a:off x="2131155" y="2617218"/>
            <a:ext cx="3967741" cy="540000"/>
          </a:xfrm>
          <a:prstGeom prst="rect">
            <a:avLst/>
          </a:prstGeom>
          <a:solidFill>
            <a:srgbClr val="1647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1224">
              <a:latin typeface="Trebuchet MS" panose="020B0703020202090204" pitchFamily="34" charset="0"/>
            </a:endParaRPr>
          </a:p>
        </p:txBody>
      </p:sp>
      <p:sp>
        <p:nvSpPr>
          <p:cNvPr id="229" name="TextBox 228">
            <a:extLst>
              <a:ext uri="{FF2B5EF4-FFF2-40B4-BE49-F238E27FC236}">
                <a16:creationId xmlns:a16="http://schemas.microsoft.com/office/drawing/2014/main" id="{9CFF83A1-38EC-C2D2-1267-8B8968C7BDEF}"/>
              </a:ext>
            </a:extLst>
          </p:cNvPr>
          <p:cNvSpPr txBox="1"/>
          <p:nvPr/>
        </p:nvSpPr>
        <p:spPr>
          <a:xfrm>
            <a:off x="2920436" y="2632379"/>
            <a:ext cx="2466034" cy="247461"/>
          </a:xfrm>
          <a:prstGeom prst="rect">
            <a:avLst/>
          </a:prstGeom>
          <a:noFill/>
        </p:spPr>
        <p:txBody>
          <a:bodyPr rot="0" spcFirstLastPara="0" vertOverflow="overflow" horzOverflow="overflow" vert="horz" wrap="square" lIns="62188" tIns="31094" rIns="62188" bIns="31094"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1200" b="1">
                <a:solidFill>
                  <a:schemeClr val="bg1"/>
                </a:solidFill>
                <a:latin typeface="Trebuchet MS" panose="020B0703020202090204" pitchFamily="34" charset="0"/>
              </a:rPr>
              <a:t>Sify </a:t>
            </a:r>
            <a:r>
              <a:rPr lang="en-US" sz="1200" b="1" err="1">
                <a:solidFill>
                  <a:schemeClr val="bg1"/>
                </a:solidFill>
                <a:latin typeface="Trebuchet MS" panose="020B0703020202090204" pitchFamily="34" charset="0"/>
              </a:rPr>
              <a:t>CloudInfinit</a:t>
            </a:r>
            <a:r>
              <a:rPr lang="en-US" sz="1200" b="1" baseline="30000" err="1">
                <a:solidFill>
                  <a:srgbClr val="BBD42F"/>
                </a:solidFill>
                <a:latin typeface="Trebuchet MS" panose="020B0703020202090204" pitchFamily="34" charset="0"/>
              </a:rPr>
              <a:t>+AI</a:t>
            </a:r>
            <a:endParaRPr lang="en-US" sz="1200" b="1" baseline="30000">
              <a:solidFill>
                <a:srgbClr val="BBD42F"/>
              </a:solidFill>
              <a:latin typeface="Trebuchet MS" panose="020B0703020202090204" pitchFamily="34" charset="0"/>
            </a:endParaRPr>
          </a:p>
        </p:txBody>
      </p:sp>
      <p:sp>
        <p:nvSpPr>
          <p:cNvPr id="241" name="TextBox 240">
            <a:extLst>
              <a:ext uri="{FF2B5EF4-FFF2-40B4-BE49-F238E27FC236}">
                <a16:creationId xmlns:a16="http://schemas.microsoft.com/office/drawing/2014/main" id="{4107B12D-AD9B-D812-CF16-96644173DDE1}"/>
              </a:ext>
            </a:extLst>
          </p:cNvPr>
          <p:cNvSpPr txBox="1"/>
          <p:nvPr/>
        </p:nvSpPr>
        <p:spPr>
          <a:xfrm>
            <a:off x="2274093" y="2948605"/>
            <a:ext cx="3725096" cy="201295"/>
          </a:xfrm>
          <a:prstGeom prst="rect">
            <a:avLst/>
          </a:prstGeom>
          <a:noFill/>
        </p:spPr>
        <p:txBody>
          <a:bodyPr rot="0" spcFirstLastPara="0" vertOverflow="overflow" horzOverflow="overflow" vert="horz" wrap="square" lIns="62188" tIns="31094" rIns="62188" bIns="31094"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900">
                <a:solidFill>
                  <a:schemeClr val="bg1"/>
                </a:solidFill>
                <a:latin typeface="Trebuchet MS" panose="020B0703020202090204" pitchFamily="34" charset="0"/>
              </a:rPr>
              <a:t>Orchestration  |   Provisioning  |  GPU Workload  Containers</a:t>
            </a:r>
          </a:p>
        </p:txBody>
      </p:sp>
      <p:cxnSp>
        <p:nvCxnSpPr>
          <p:cNvPr id="248" name="Straight Arrow Connector 247">
            <a:extLst>
              <a:ext uri="{FF2B5EF4-FFF2-40B4-BE49-F238E27FC236}">
                <a16:creationId xmlns:a16="http://schemas.microsoft.com/office/drawing/2014/main" id="{73436CFB-CA25-C70D-4A97-7657FD6ABE0B}"/>
              </a:ext>
            </a:extLst>
          </p:cNvPr>
          <p:cNvCxnSpPr>
            <a:cxnSpLocks/>
          </p:cNvCxnSpPr>
          <p:nvPr/>
        </p:nvCxnSpPr>
        <p:spPr>
          <a:xfrm flipV="1">
            <a:off x="2131154" y="2898720"/>
            <a:ext cx="3960000" cy="14363"/>
          </a:xfrm>
          <a:prstGeom prst="straightConnector1">
            <a:avLst/>
          </a:prstGeom>
          <a:ln>
            <a:solidFill>
              <a:srgbClr val="BCD531"/>
            </a:solidFill>
          </a:ln>
        </p:spPr>
        <p:style>
          <a:lnRef idx="1">
            <a:schemeClr val="accent1"/>
          </a:lnRef>
          <a:fillRef idx="0">
            <a:schemeClr val="accent1"/>
          </a:fillRef>
          <a:effectRef idx="0">
            <a:schemeClr val="accent1"/>
          </a:effectRef>
          <a:fontRef idx="minor">
            <a:schemeClr val="tx1"/>
          </a:fontRef>
        </p:style>
      </p:cxnSp>
      <p:sp>
        <p:nvSpPr>
          <p:cNvPr id="252" name="Right Brace 251">
            <a:extLst>
              <a:ext uri="{FF2B5EF4-FFF2-40B4-BE49-F238E27FC236}">
                <a16:creationId xmlns:a16="http://schemas.microsoft.com/office/drawing/2014/main" id="{A29D381D-D76D-115B-E97C-0A23BDC48866}"/>
              </a:ext>
            </a:extLst>
          </p:cNvPr>
          <p:cNvSpPr/>
          <p:nvPr/>
        </p:nvSpPr>
        <p:spPr>
          <a:xfrm>
            <a:off x="6165646" y="2671900"/>
            <a:ext cx="144000" cy="468000"/>
          </a:xfrm>
          <a:prstGeom prst="rightBrace">
            <a:avLst/>
          </a:prstGeom>
          <a:noFill/>
          <a:ln w="6350">
            <a:solidFill>
              <a:srgbClr val="16479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1224">
              <a:latin typeface="Trebuchet MS" panose="020B0703020202090204" pitchFamily="34" charset="0"/>
            </a:endParaRPr>
          </a:p>
        </p:txBody>
      </p:sp>
      <p:sp>
        <p:nvSpPr>
          <p:cNvPr id="255" name="Rectangle 254">
            <a:extLst>
              <a:ext uri="{FF2B5EF4-FFF2-40B4-BE49-F238E27FC236}">
                <a16:creationId xmlns:a16="http://schemas.microsoft.com/office/drawing/2014/main" id="{D0C68E7D-0E1D-337D-28FA-57CFAD611CFA}"/>
              </a:ext>
            </a:extLst>
          </p:cNvPr>
          <p:cNvSpPr/>
          <p:nvPr/>
        </p:nvSpPr>
        <p:spPr>
          <a:xfrm>
            <a:off x="6372150" y="2617218"/>
            <a:ext cx="2448000" cy="540000"/>
          </a:xfrm>
          <a:prstGeom prst="rect">
            <a:avLst/>
          </a:prstGeom>
          <a:solidFill>
            <a:srgbClr val="1647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1224">
              <a:latin typeface="Trebuchet MS" panose="020B0703020202090204" pitchFamily="34" charset="0"/>
            </a:endParaRPr>
          </a:p>
        </p:txBody>
      </p:sp>
      <p:sp>
        <p:nvSpPr>
          <p:cNvPr id="256" name="TextBox 255">
            <a:extLst>
              <a:ext uri="{FF2B5EF4-FFF2-40B4-BE49-F238E27FC236}">
                <a16:creationId xmlns:a16="http://schemas.microsoft.com/office/drawing/2014/main" id="{576E8090-D598-20BD-DEE8-FDD234843982}"/>
              </a:ext>
            </a:extLst>
          </p:cNvPr>
          <p:cNvSpPr txBox="1"/>
          <p:nvPr/>
        </p:nvSpPr>
        <p:spPr>
          <a:xfrm>
            <a:off x="6439835" y="2651530"/>
            <a:ext cx="2361423" cy="478294"/>
          </a:xfrm>
          <a:prstGeom prst="rect">
            <a:avLst/>
          </a:prstGeom>
          <a:noFill/>
        </p:spPr>
        <p:txBody>
          <a:bodyPr rot="0" spcFirstLastPara="0" vertOverflow="overflow" horzOverflow="overflow" vert="horz" wrap="square" lIns="62188" tIns="31094" rIns="62188" bIns="31094"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900">
                <a:solidFill>
                  <a:schemeClr val="bg1"/>
                </a:solidFill>
                <a:latin typeface="Trebuchet MS" panose="020B0703020202090204" pitchFamily="34" charset="0"/>
              </a:rPr>
              <a:t>Hybrid IT</a:t>
            </a:r>
          </a:p>
          <a:p>
            <a:pPr algn="ctr"/>
            <a:r>
              <a:rPr lang="en-US" sz="900">
                <a:solidFill>
                  <a:schemeClr val="bg1"/>
                </a:solidFill>
                <a:latin typeface="Trebuchet MS" panose="020B0703020202090204" pitchFamily="34" charset="0"/>
              </a:rPr>
              <a:t>Sify CMP</a:t>
            </a:r>
          </a:p>
          <a:p>
            <a:pPr algn="ctr"/>
            <a:r>
              <a:rPr lang="en-US" sz="900">
                <a:solidFill>
                  <a:schemeClr val="bg1"/>
                </a:solidFill>
                <a:latin typeface="Trebuchet MS" panose="020B0703020202090204" pitchFamily="34" charset="0"/>
              </a:rPr>
              <a:t>Sify GPU as a Service</a:t>
            </a:r>
          </a:p>
        </p:txBody>
      </p:sp>
      <p:sp>
        <p:nvSpPr>
          <p:cNvPr id="257" name="Right Brace 256">
            <a:extLst>
              <a:ext uri="{FF2B5EF4-FFF2-40B4-BE49-F238E27FC236}">
                <a16:creationId xmlns:a16="http://schemas.microsoft.com/office/drawing/2014/main" id="{363452D7-A792-63CA-2EFB-9EBA57256D55}"/>
              </a:ext>
            </a:extLst>
          </p:cNvPr>
          <p:cNvSpPr/>
          <p:nvPr/>
        </p:nvSpPr>
        <p:spPr>
          <a:xfrm>
            <a:off x="6165646" y="3254304"/>
            <a:ext cx="144000" cy="359818"/>
          </a:xfrm>
          <a:prstGeom prst="rightBrace">
            <a:avLst/>
          </a:prstGeom>
          <a:noFill/>
          <a:ln w="6350">
            <a:solidFill>
              <a:srgbClr val="77C59B"/>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1224">
              <a:latin typeface="Trebuchet MS" panose="020B0703020202090204" pitchFamily="34" charset="0"/>
            </a:endParaRPr>
          </a:p>
        </p:txBody>
      </p:sp>
      <p:sp>
        <p:nvSpPr>
          <p:cNvPr id="258" name="Rectangle 257">
            <a:extLst>
              <a:ext uri="{FF2B5EF4-FFF2-40B4-BE49-F238E27FC236}">
                <a16:creationId xmlns:a16="http://schemas.microsoft.com/office/drawing/2014/main" id="{6B5019FB-537A-9A74-9085-D51191A6406A}"/>
              </a:ext>
            </a:extLst>
          </p:cNvPr>
          <p:cNvSpPr/>
          <p:nvPr/>
        </p:nvSpPr>
        <p:spPr>
          <a:xfrm>
            <a:off x="2131154" y="3214349"/>
            <a:ext cx="936000" cy="432000"/>
          </a:xfrm>
          <a:prstGeom prst="rect">
            <a:avLst/>
          </a:prstGeom>
          <a:solidFill>
            <a:srgbClr val="77C5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1224">
              <a:latin typeface="Trebuchet MS" panose="020B0703020202090204" pitchFamily="34" charset="0"/>
            </a:endParaRPr>
          </a:p>
        </p:txBody>
      </p:sp>
      <p:sp>
        <p:nvSpPr>
          <p:cNvPr id="260" name="Rectangle 259">
            <a:extLst>
              <a:ext uri="{FF2B5EF4-FFF2-40B4-BE49-F238E27FC236}">
                <a16:creationId xmlns:a16="http://schemas.microsoft.com/office/drawing/2014/main" id="{B4556987-0E53-58A7-5230-C9B197992908}"/>
              </a:ext>
            </a:extLst>
          </p:cNvPr>
          <p:cNvSpPr/>
          <p:nvPr/>
        </p:nvSpPr>
        <p:spPr>
          <a:xfrm>
            <a:off x="3139883" y="3214349"/>
            <a:ext cx="936000" cy="432000"/>
          </a:xfrm>
          <a:prstGeom prst="rect">
            <a:avLst/>
          </a:prstGeom>
          <a:solidFill>
            <a:srgbClr val="77C5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1224">
              <a:latin typeface="Trebuchet MS" panose="020B0703020202090204" pitchFamily="34" charset="0"/>
            </a:endParaRPr>
          </a:p>
        </p:txBody>
      </p:sp>
      <p:sp>
        <p:nvSpPr>
          <p:cNvPr id="261" name="Rectangle 260">
            <a:extLst>
              <a:ext uri="{FF2B5EF4-FFF2-40B4-BE49-F238E27FC236}">
                <a16:creationId xmlns:a16="http://schemas.microsoft.com/office/drawing/2014/main" id="{88592DD7-5F58-7D1B-F1F1-048CF6896FCE}"/>
              </a:ext>
            </a:extLst>
          </p:cNvPr>
          <p:cNvSpPr/>
          <p:nvPr/>
        </p:nvSpPr>
        <p:spPr>
          <a:xfrm>
            <a:off x="4148612" y="3214349"/>
            <a:ext cx="936000" cy="432000"/>
          </a:xfrm>
          <a:prstGeom prst="rect">
            <a:avLst/>
          </a:prstGeom>
          <a:solidFill>
            <a:srgbClr val="77C5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1224">
              <a:latin typeface="Trebuchet MS" panose="020B0703020202090204" pitchFamily="34" charset="0"/>
            </a:endParaRPr>
          </a:p>
        </p:txBody>
      </p:sp>
      <p:sp>
        <p:nvSpPr>
          <p:cNvPr id="262" name="Rectangle 261">
            <a:extLst>
              <a:ext uri="{FF2B5EF4-FFF2-40B4-BE49-F238E27FC236}">
                <a16:creationId xmlns:a16="http://schemas.microsoft.com/office/drawing/2014/main" id="{D4CED977-7D3C-8C99-0B5E-D60B6F9AC5D5}"/>
              </a:ext>
            </a:extLst>
          </p:cNvPr>
          <p:cNvSpPr/>
          <p:nvPr/>
        </p:nvSpPr>
        <p:spPr>
          <a:xfrm>
            <a:off x="5157340" y="3214349"/>
            <a:ext cx="936000" cy="432000"/>
          </a:xfrm>
          <a:prstGeom prst="rect">
            <a:avLst/>
          </a:prstGeom>
          <a:solidFill>
            <a:srgbClr val="77C5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1224">
              <a:latin typeface="Trebuchet MS" panose="020B0703020202090204" pitchFamily="34" charset="0"/>
            </a:endParaRPr>
          </a:p>
        </p:txBody>
      </p:sp>
      <p:sp>
        <p:nvSpPr>
          <p:cNvPr id="263" name="Rectangle 262">
            <a:extLst>
              <a:ext uri="{FF2B5EF4-FFF2-40B4-BE49-F238E27FC236}">
                <a16:creationId xmlns:a16="http://schemas.microsoft.com/office/drawing/2014/main" id="{FA8F5708-FC2C-4F74-0B49-8E29C31EA655}"/>
              </a:ext>
            </a:extLst>
          </p:cNvPr>
          <p:cNvSpPr/>
          <p:nvPr/>
        </p:nvSpPr>
        <p:spPr>
          <a:xfrm>
            <a:off x="6372150" y="3214349"/>
            <a:ext cx="2448000" cy="432000"/>
          </a:xfrm>
          <a:prstGeom prst="rect">
            <a:avLst/>
          </a:prstGeom>
          <a:solidFill>
            <a:srgbClr val="77C5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1224">
              <a:latin typeface="Trebuchet MS" panose="020B0703020202090204" pitchFamily="34" charset="0"/>
            </a:endParaRPr>
          </a:p>
        </p:txBody>
      </p:sp>
      <p:sp>
        <p:nvSpPr>
          <p:cNvPr id="259" name="TextBox 258">
            <a:extLst>
              <a:ext uri="{FF2B5EF4-FFF2-40B4-BE49-F238E27FC236}">
                <a16:creationId xmlns:a16="http://schemas.microsoft.com/office/drawing/2014/main" id="{762D1B21-EAB0-AD59-5639-C6B4E3B1D4D9}"/>
              </a:ext>
            </a:extLst>
          </p:cNvPr>
          <p:cNvSpPr txBox="1"/>
          <p:nvPr/>
        </p:nvSpPr>
        <p:spPr>
          <a:xfrm>
            <a:off x="2131155" y="3266340"/>
            <a:ext cx="936000" cy="339794"/>
          </a:xfrm>
          <a:prstGeom prst="rect">
            <a:avLst/>
          </a:prstGeom>
          <a:noFill/>
        </p:spPr>
        <p:txBody>
          <a:bodyPr rot="0" spcFirstLastPara="0" vertOverflow="overflow" horzOverflow="overflow" vert="horz" wrap="square" lIns="62188" tIns="31094" rIns="62188" bIns="31094"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900" b="1">
                <a:latin typeface="Trebuchet MS" panose="020B0703020202090204" pitchFamily="34" charset="0"/>
              </a:rPr>
              <a:t>Sify GPU</a:t>
            </a:r>
            <a:endParaRPr lang="en-US" sz="900" b="1">
              <a:solidFill>
                <a:srgbClr val="000000"/>
              </a:solidFill>
              <a:latin typeface="Trebuchet MS" panose="020B0703020202090204" pitchFamily="34" charset="0"/>
            </a:endParaRPr>
          </a:p>
          <a:p>
            <a:pPr algn="ctr"/>
            <a:r>
              <a:rPr lang="en-US" sz="900" b="1">
                <a:latin typeface="Trebuchet MS" panose="020B0703020202090204" pitchFamily="34" charset="0"/>
              </a:rPr>
              <a:t>NVIDIA</a:t>
            </a:r>
          </a:p>
        </p:txBody>
      </p:sp>
      <p:sp>
        <p:nvSpPr>
          <p:cNvPr id="264" name="TextBox 263">
            <a:extLst>
              <a:ext uri="{FF2B5EF4-FFF2-40B4-BE49-F238E27FC236}">
                <a16:creationId xmlns:a16="http://schemas.microsoft.com/office/drawing/2014/main" id="{E1CE01B4-8105-3536-EE00-B77088E65E10}"/>
              </a:ext>
            </a:extLst>
          </p:cNvPr>
          <p:cNvSpPr txBox="1"/>
          <p:nvPr/>
        </p:nvSpPr>
        <p:spPr>
          <a:xfrm>
            <a:off x="3134561" y="3266340"/>
            <a:ext cx="946647" cy="339794"/>
          </a:xfrm>
          <a:prstGeom prst="rect">
            <a:avLst/>
          </a:prstGeom>
          <a:noFill/>
        </p:spPr>
        <p:txBody>
          <a:bodyPr rot="0" spcFirstLastPara="0" vertOverflow="overflow" horzOverflow="overflow" vert="horz" wrap="square" lIns="62188" tIns="31094" rIns="62188" bIns="31094"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900" b="1">
                <a:latin typeface="Trebuchet MS" panose="020B0703020202090204" pitchFamily="34" charset="0"/>
              </a:rPr>
              <a:t>Sify </a:t>
            </a:r>
          </a:p>
          <a:p>
            <a:pPr algn="ctr"/>
            <a:r>
              <a:rPr lang="en-US" sz="900" b="1">
                <a:latin typeface="Trebuchet MS" panose="020B0703020202090204" pitchFamily="34" charset="0"/>
              </a:rPr>
              <a:t>Compute</a:t>
            </a:r>
          </a:p>
        </p:txBody>
      </p:sp>
      <p:sp>
        <p:nvSpPr>
          <p:cNvPr id="265" name="TextBox 264">
            <a:extLst>
              <a:ext uri="{FF2B5EF4-FFF2-40B4-BE49-F238E27FC236}">
                <a16:creationId xmlns:a16="http://schemas.microsoft.com/office/drawing/2014/main" id="{9ECAB212-36D7-24EB-CD08-EBABC4D56B89}"/>
              </a:ext>
            </a:extLst>
          </p:cNvPr>
          <p:cNvSpPr txBox="1"/>
          <p:nvPr/>
        </p:nvSpPr>
        <p:spPr>
          <a:xfrm>
            <a:off x="4143289" y="3266340"/>
            <a:ext cx="943454" cy="339794"/>
          </a:xfrm>
          <a:prstGeom prst="rect">
            <a:avLst/>
          </a:prstGeom>
          <a:noFill/>
        </p:spPr>
        <p:txBody>
          <a:bodyPr rot="0" spcFirstLastPara="0" vertOverflow="overflow" horzOverflow="overflow" vert="horz" wrap="square" lIns="62188" tIns="31094" rIns="62188" bIns="31094"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900" b="1">
                <a:latin typeface="Trebuchet MS" panose="020B0703020202090204" pitchFamily="34" charset="0"/>
              </a:rPr>
              <a:t>Sify </a:t>
            </a:r>
            <a:endParaRPr lang="en-US" sz="900" b="1">
              <a:solidFill>
                <a:srgbClr val="000000"/>
              </a:solidFill>
              <a:latin typeface="Trebuchet MS" panose="020B0703020202090204" pitchFamily="34" charset="0"/>
            </a:endParaRPr>
          </a:p>
          <a:p>
            <a:pPr algn="ctr"/>
            <a:r>
              <a:rPr lang="en-US" sz="900" b="1">
                <a:latin typeface="Trebuchet MS" panose="020B0703020202090204" pitchFamily="34" charset="0"/>
              </a:rPr>
              <a:t>Networking</a:t>
            </a:r>
          </a:p>
        </p:txBody>
      </p:sp>
      <p:sp>
        <p:nvSpPr>
          <p:cNvPr id="266" name="TextBox 265">
            <a:extLst>
              <a:ext uri="{FF2B5EF4-FFF2-40B4-BE49-F238E27FC236}">
                <a16:creationId xmlns:a16="http://schemas.microsoft.com/office/drawing/2014/main" id="{8E4FB2D6-1597-0B01-B1C1-179E2EA14128}"/>
              </a:ext>
            </a:extLst>
          </p:cNvPr>
          <p:cNvSpPr txBox="1"/>
          <p:nvPr/>
        </p:nvSpPr>
        <p:spPr>
          <a:xfrm>
            <a:off x="5155210" y="3266340"/>
            <a:ext cx="936000" cy="339794"/>
          </a:xfrm>
          <a:prstGeom prst="rect">
            <a:avLst/>
          </a:prstGeom>
          <a:noFill/>
        </p:spPr>
        <p:txBody>
          <a:bodyPr rot="0" spcFirstLastPara="0" vertOverflow="overflow" horzOverflow="overflow" vert="horz" wrap="square" lIns="62188" tIns="31094" rIns="62188" bIns="31094"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900" b="1">
                <a:latin typeface="Trebuchet MS" panose="020B0703020202090204" pitchFamily="34" charset="0"/>
              </a:rPr>
              <a:t>Sify </a:t>
            </a:r>
            <a:br>
              <a:rPr lang="en-US" sz="900" b="1">
                <a:latin typeface="Trebuchet MS" panose="020B0703020202090204" pitchFamily="34" charset="0"/>
              </a:rPr>
            </a:br>
            <a:r>
              <a:rPr lang="en-US" sz="900" b="1">
                <a:latin typeface="Trebuchet MS" panose="020B0703020202090204" pitchFamily="34" charset="0"/>
              </a:rPr>
              <a:t>Storage</a:t>
            </a:r>
          </a:p>
        </p:txBody>
      </p:sp>
      <p:sp>
        <p:nvSpPr>
          <p:cNvPr id="267" name="TextBox 266">
            <a:extLst>
              <a:ext uri="{FF2B5EF4-FFF2-40B4-BE49-F238E27FC236}">
                <a16:creationId xmlns:a16="http://schemas.microsoft.com/office/drawing/2014/main" id="{5BBAAA69-F4E5-A2B4-2E35-1B66160B3DAD}"/>
              </a:ext>
            </a:extLst>
          </p:cNvPr>
          <p:cNvSpPr txBox="1"/>
          <p:nvPr/>
        </p:nvSpPr>
        <p:spPr>
          <a:xfrm>
            <a:off x="6436265" y="3258298"/>
            <a:ext cx="2301004" cy="355824"/>
          </a:xfrm>
          <a:prstGeom prst="rect">
            <a:avLst/>
          </a:prstGeom>
          <a:noFill/>
        </p:spPr>
        <p:txBody>
          <a:bodyPr rot="0" spcFirstLastPara="0" vertOverflow="overflow" horzOverflow="overflow" vert="horz" wrap="square" lIns="62188" tIns="31094" rIns="62188" bIns="31094"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952">
                <a:latin typeface="Trebuchet MS" panose="020B0703020202090204" pitchFamily="34" charset="0"/>
              </a:rPr>
              <a:t>DGX POD</a:t>
            </a:r>
          </a:p>
          <a:p>
            <a:pPr algn="ctr"/>
            <a:r>
              <a:rPr lang="en-US" sz="952">
                <a:latin typeface="Trebuchet MS" panose="020B0703020202090204" pitchFamily="34" charset="0"/>
              </a:rPr>
              <a:t>X86 GPU</a:t>
            </a:r>
          </a:p>
        </p:txBody>
      </p:sp>
      <p:pic>
        <p:nvPicPr>
          <p:cNvPr id="268" name="Picture 267">
            <a:extLst>
              <a:ext uri="{FF2B5EF4-FFF2-40B4-BE49-F238E27FC236}">
                <a16:creationId xmlns:a16="http://schemas.microsoft.com/office/drawing/2014/main" id="{3374F96F-7DF3-5349-88CD-A872CF4C3DAF}"/>
              </a:ext>
            </a:extLst>
          </p:cNvPr>
          <p:cNvPicPr>
            <a:picLocks noChangeAspect="1"/>
          </p:cNvPicPr>
          <p:nvPr/>
        </p:nvPicPr>
        <p:blipFill>
          <a:blip r:embed="rId2"/>
          <a:stretch>
            <a:fillRect/>
          </a:stretch>
        </p:blipFill>
        <p:spPr>
          <a:xfrm>
            <a:off x="2147713" y="3703481"/>
            <a:ext cx="943505" cy="402370"/>
          </a:xfrm>
          <a:prstGeom prst="rect">
            <a:avLst/>
          </a:prstGeom>
        </p:spPr>
      </p:pic>
      <p:sp>
        <p:nvSpPr>
          <p:cNvPr id="269" name="Rectangle 268">
            <a:extLst>
              <a:ext uri="{FF2B5EF4-FFF2-40B4-BE49-F238E27FC236}">
                <a16:creationId xmlns:a16="http://schemas.microsoft.com/office/drawing/2014/main" id="{CD9A8E29-9144-167C-BEEE-58B68B82C65A}"/>
              </a:ext>
            </a:extLst>
          </p:cNvPr>
          <p:cNvSpPr/>
          <p:nvPr/>
        </p:nvSpPr>
        <p:spPr>
          <a:xfrm>
            <a:off x="3207525" y="3703480"/>
            <a:ext cx="2891371" cy="432000"/>
          </a:xfrm>
          <a:prstGeom prst="rect">
            <a:avLst/>
          </a:prstGeom>
          <a:solidFill>
            <a:srgbClr val="5084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1224">
              <a:latin typeface="Trebuchet MS" panose="020B0703020202090204" pitchFamily="34" charset="0"/>
            </a:endParaRPr>
          </a:p>
        </p:txBody>
      </p:sp>
      <p:sp>
        <p:nvSpPr>
          <p:cNvPr id="270" name="TextBox 269">
            <a:extLst>
              <a:ext uri="{FF2B5EF4-FFF2-40B4-BE49-F238E27FC236}">
                <a16:creationId xmlns:a16="http://schemas.microsoft.com/office/drawing/2014/main" id="{E0C6B75F-F68D-053B-389B-8A1A6B29D8DC}"/>
              </a:ext>
            </a:extLst>
          </p:cNvPr>
          <p:cNvSpPr txBox="1"/>
          <p:nvPr/>
        </p:nvSpPr>
        <p:spPr>
          <a:xfrm>
            <a:off x="3207525" y="3727540"/>
            <a:ext cx="2883685" cy="385961"/>
          </a:xfrm>
          <a:prstGeom prst="rect">
            <a:avLst/>
          </a:prstGeom>
          <a:noFill/>
        </p:spPr>
        <p:txBody>
          <a:bodyPr rot="0" spcFirstLastPara="0" vertOverflow="overflow" horzOverflow="overflow" vert="horz" wrap="square" lIns="62188" tIns="31094" rIns="62188" bIns="31094"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1200" b="1">
                <a:solidFill>
                  <a:schemeClr val="bg1"/>
                </a:solidFill>
                <a:latin typeface="Trebuchet MS" panose="020B0703020202090204" pitchFamily="34" charset="0"/>
              </a:rPr>
              <a:t>Sify AI Data Centers</a:t>
            </a:r>
          </a:p>
          <a:p>
            <a:pPr algn="ctr"/>
            <a:r>
              <a:rPr lang="en-US" sz="900">
                <a:solidFill>
                  <a:schemeClr val="bg1"/>
                </a:solidFill>
                <a:latin typeface="Trebuchet MS" panose="020B0703020202090204" pitchFamily="34" charset="0"/>
              </a:rPr>
              <a:t>Scalable, Secure, Green</a:t>
            </a:r>
          </a:p>
        </p:txBody>
      </p:sp>
      <p:sp>
        <p:nvSpPr>
          <p:cNvPr id="272" name="Rectangle 271">
            <a:extLst>
              <a:ext uri="{FF2B5EF4-FFF2-40B4-BE49-F238E27FC236}">
                <a16:creationId xmlns:a16="http://schemas.microsoft.com/office/drawing/2014/main" id="{ECE91F58-824B-8FFF-5D65-82C2D905F091}"/>
              </a:ext>
            </a:extLst>
          </p:cNvPr>
          <p:cNvSpPr/>
          <p:nvPr/>
        </p:nvSpPr>
        <p:spPr>
          <a:xfrm>
            <a:off x="6372150" y="3703480"/>
            <a:ext cx="2448000" cy="432000"/>
          </a:xfrm>
          <a:prstGeom prst="rect">
            <a:avLst/>
          </a:prstGeom>
          <a:solidFill>
            <a:srgbClr val="5084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1224">
              <a:latin typeface="Trebuchet MS" panose="020B0703020202090204" pitchFamily="34" charset="0"/>
            </a:endParaRPr>
          </a:p>
        </p:txBody>
      </p:sp>
      <p:sp>
        <p:nvSpPr>
          <p:cNvPr id="271" name="TextBox 270">
            <a:extLst>
              <a:ext uri="{FF2B5EF4-FFF2-40B4-BE49-F238E27FC236}">
                <a16:creationId xmlns:a16="http://schemas.microsoft.com/office/drawing/2014/main" id="{26433F74-5D37-B6FA-C6EF-C1ADC4C8FB75}"/>
              </a:ext>
            </a:extLst>
          </p:cNvPr>
          <p:cNvSpPr txBox="1"/>
          <p:nvPr/>
        </p:nvSpPr>
        <p:spPr>
          <a:xfrm>
            <a:off x="6405344" y="3746368"/>
            <a:ext cx="2406257" cy="339794"/>
          </a:xfrm>
          <a:prstGeom prst="rect">
            <a:avLst/>
          </a:prstGeom>
          <a:noFill/>
        </p:spPr>
        <p:txBody>
          <a:bodyPr rot="0" spcFirstLastPara="0" vertOverflow="overflow" horzOverflow="overflow" vert="horz" wrap="square" lIns="62188" tIns="31094" rIns="62188" bIns="31094"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900">
                <a:solidFill>
                  <a:schemeClr val="bg1"/>
                </a:solidFill>
                <a:latin typeface="Trebuchet MS" panose="020B0703020202090204" pitchFamily="34" charset="0"/>
              </a:rPr>
              <a:t>DGX-ready Certified DC</a:t>
            </a:r>
          </a:p>
          <a:p>
            <a:pPr algn="ctr"/>
            <a:r>
              <a:rPr lang="en-US" sz="900">
                <a:solidFill>
                  <a:schemeClr val="bg1"/>
                </a:solidFill>
                <a:latin typeface="Trebuchet MS" panose="020B0703020202090204" pitchFamily="34" charset="0"/>
              </a:rPr>
              <a:t>Cloud Adjacent DC</a:t>
            </a:r>
          </a:p>
        </p:txBody>
      </p:sp>
      <p:sp>
        <p:nvSpPr>
          <p:cNvPr id="273" name="Right Brace 272">
            <a:extLst>
              <a:ext uri="{FF2B5EF4-FFF2-40B4-BE49-F238E27FC236}">
                <a16:creationId xmlns:a16="http://schemas.microsoft.com/office/drawing/2014/main" id="{9618F186-CCD2-57BE-2477-6EB5435F75D5}"/>
              </a:ext>
            </a:extLst>
          </p:cNvPr>
          <p:cNvSpPr/>
          <p:nvPr/>
        </p:nvSpPr>
        <p:spPr>
          <a:xfrm>
            <a:off x="6165646" y="3746712"/>
            <a:ext cx="144000" cy="360000"/>
          </a:xfrm>
          <a:prstGeom prst="rightBrace">
            <a:avLst/>
          </a:prstGeom>
          <a:noFill/>
          <a:ln w="6350">
            <a:solidFill>
              <a:srgbClr val="16479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1224">
              <a:latin typeface="Trebuchet MS" panose="020B0703020202090204" pitchFamily="34" charset="0"/>
            </a:endParaRPr>
          </a:p>
        </p:txBody>
      </p:sp>
      <p:sp>
        <p:nvSpPr>
          <p:cNvPr id="274" name="Rectangle 273">
            <a:extLst>
              <a:ext uri="{FF2B5EF4-FFF2-40B4-BE49-F238E27FC236}">
                <a16:creationId xmlns:a16="http://schemas.microsoft.com/office/drawing/2014/main" id="{329C740E-BABF-E534-DE14-6330DB2E75BA}"/>
              </a:ext>
            </a:extLst>
          </p:cNvPr>
          <p:cNvSpPr>
            <a:spLocks/>
          </p:cNvSpPr>
          <p:nvPr/>
        </p:nvSpPr>
        <p:spPr>
          <a:xfrm>
            <a:off x="2126974" y="4192611"/>
            <a:ext cx="3971922" cy="540000"/>
          </a:xfrm>
          <a:prstGeom prst="rect">
            <a:avLst/>
          </a:prstGeom>
          <a:solidFill>
            <a:srgbClr val="F79D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1224">
              <a:latin typeface="Trebuchet MS" panose="020B0703020202090204" pitchFamily="34" charset="0"/>
            </a:endParaRPr>
          </a:p>
        </p:txBody>
      </p:sp>
      <p:sp>
        <p:nvSpPr>
          <p:cNvPr id="275" name="TextBox 274">
            <a:extLst>
              <a:ext uri="{FF2B5EF4-FFF2-40B4-BE49-F238E27FC236}">
                <a16:creationId xmlns:a16="http://schemas.microsoft.com/office/drawing/2014/main" id="{13B43DCD-473B-5D50-CAD7-05883CF77ED9}"/>
              </a:ext>
            </a:extLst>
          </p:cNvPr>
          <p:cNvSpPr txBox="1"/>
          <p:nvPr/>
        </p:nvSpPr>
        <p:spPr>
          <a:xfrm>
            <a:off x="2367496" y="4217869"/>
            <a:ext cx="3512139" cy="247461"/>
          </a:xfrm>
          <a:prstGeom prst="rect">
            <a:avLst/>
          </a:prstGeom>
          <a:noFill/>
        </p:spPr>
        <p:txBody>
          <a:bodyPr rot="0" spcFirstLastPara="0" vertOverflow="overflow" horzOverflow="overflow" vert="horz" wrap="square" lIns="62188" tIns="31094" rIns="62188" bIns="31094"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rtl="0"/>
            <a:r>
              <a:rPr lang="en-US" sz="1200" b="1">
                <a:latin typeface="Trebuchet MS" panose="020B0703020202090204" pitchFamily="34" charset="0"/>
              </a:rPr>
              <a:t>Sify AI Network Infra</a:t>
            </a:r>
            <a:r>
              <a:rPr lang="en-US" sz="1200">
                <a:latin typeface="Trebuchet MS" panose="020B0703020202090204" pitchFamily="34" charset="0"/>
                <a:cs typeface="Segoe UI"/>
              </a:rPr>
              <a:t>​</a:t>
            </a:r>
          </a:p>
        </p:txBody>
      </p:sp>
      <p:sp>
        <p:nvSpPr>
          <p:cNvPr id="278" name="Right Brace 277">
            <a:extLst>
              <a:ext uri="{FF2B5EF4-FFF2-40B4-BE49-F238E27FC236}">
                <a16:creationId xmlns:a16="http://schemas.microsoft.com/office/drawing/2014/main" id="{5159B14C-1F41-11AF-7AE3-853194FC85E2}"/>
              </a:ext>
            </a:extLst>
          </p:cNvPr>
          <p:cNvSpPr/>
          <p:nvPr/>
        </p:nvSpPr>
        <p:spPr>
          <a:xfrm>
            <a:off x="6165646" y="4228611"/>
            <a:ext cx="144000" cy="468000"/>
          </a:xfrm>
          <a:prstGeom prst="rightBrace">
            <a:avLst/>
          </a:prstGeom>
          <a:noFill/>
          <a:ln w="6350">
            <a:solidFill>
              <a:srgbClr val="F79D53"/>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1224">
              <a:latin typeface="Trebuchet MS" panose="020B0703020202090204" pitchFamily="34" charset="0"/>
            </a:endParaRPr>
          </a:p>
        </p:txBody>
      </p:sp>
      <p:sp>
        <p:nvSpPr>
          <p:cNvPr id="279" name="TextBox 278">
            <a:extLst>
              <a:ext uri="{FF2B5EF4-FFF2-40B4-BE49-F238E27FC236}">
                <a16:creationId xmlns:a16="http://schemas.microsoft.com/office/drawing/2014/main" id="{3F747F5F-5843-3C86-B41C-F467D5E891F2}"/>
              </a:ext>
            </a:extLst>
          </p:cNvPr>
          <p:cNvSpPr txBox="1"/>
          <p:nvPr/>
        </p:nvSpPr>
        <p:spPr>
          <a:xfrm>
            <a:off x="6439836" y="4293691"/>
            <a:ext cx="2365160" cy="339794"/>
          </a:xfrm>
          <a:prstGeom prst="rect">
            <a:avLst/>
          </a:prstGeom>
          <a:noFill/>
        </p:spPr>
        <p:txBody>
          <a:bodyPr rot="0" spcFirstLastPara="0" vertOverflow="overflow" horzOverflow="overflow" vert="horz" wrap="square" lIns="62188" tIns="31094" rIns="62188" bIns="31094"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900">
                <a:latin typeface="Trebuchet MS" panose="020B0703020202090204" pitchFamily="34" charset="0"/>
              </a:rPr>
              <a:t>600 Gbps Bandwidth</a:t>
            </a:r>
          </a:p>
          <a:p>
            <a:pPr algn="ctr"/>
            <a:r>
              <a:rPr lang="en-US" sz="900">
                <a:latin typeface="Trebuchet MS" panose="020B0703020202090204" pitchFamily="34" charset="0"/>
              </a:rPr>
              <a:t>Ent &amp; CSP Workloads</a:t>
            </a:r>
          </a:p>
        </p:txBody>
      </p:sp>
      <p:sp>
        <p:nvSpPr>
          <p:cNvPr id="285" name="TextBox 284">
            <a:extLst>
              <a:ext uri="{FF2B5EF4-FFF2-40B4-BE49-F238E27FC236}">
                <a16:creationId xmlns:a16="http://schemas.microsoft.com/office/drawing/2014/main" id="{4EDC8475-D96D-0288-1162-F675DDC7959F}"/>
              </a:ext>
            </a:extLst>
          </p:cNvPr>
          <p:cNvSpPr txBox="1"/>
          <p:nvPr/>
        </p:nvSpPr>
        <p:spPr>
          <a:xfrm rot="16200000">
            <a:off x="110592" y="2150898"/>
            <a:ext cx="808966" cy="216684"/>
          </a:xfrm>
          <a:prstGeom prst="rect">
            <a:avLst/>
          </a:prstGeom>
          <a:noFill/>
        </p:spPr>
        <p:txBody>
          <a:bodyPr rot="0" spcFirstLastPara="0" vertOverflow="overflow" horzOverflow="overflow" vert="horz" wrap="square" lIns="62188" tIns="31094" rIns="62188" bIns="31094"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1000" b="1">
                <a:latin typeface="Trebuchet MS" panose="020B0703020202090204" pitchFamily="34" charset="0"/>
              </a:rPr>
              <a:t>Innovation</a:t>
            </a:r>
            <a:endParaRPr lang="en-US" sz="1000" b="1">
              <a:solidFill>
                <a:srgbClr val="000000"/>
              </a:solidFill>
              <a:latin typeface="Trebuchet MS" panose="020B0703020202090204" pitchFamily="34" charset="0"/>
            </a:endParaRPr>
          </a:p>
        </p:txBody>
      </p:sp>
      <p:sp>
        <p:nvSpPr>
          <p:cNvPr id="287" name="TextBox 286">
            <a:extLst>
              <a:ext uri="{FF2B5EF4-FFF2-40B4-BE49-F238E27FC236}">
                <a16:creationId xmlns:a16="http://schemas.microsoft.com/office/drawing/2014/main" id="{66D15A8B-09D3-2201-3B08-7FEEF9A27980}"/>
              </a:ext>
            </a:extLst>
          </p:cNvPr>
          <p:cNvSpPr txBox="1"/>
          <p:nvPr/>
        </p:nvSpPr>
        <p:spPr>
          <a:xfrm rot="16200000">
            <a:off x="20156" y="4065502"/>
            <a:ext cx="989839" cy="216684"/>
          </a:xfrm>
          <a:prstGeom prst="rect">
            <a:avLst/>
          </a:prstGeom>
          <a:noFill/>
        </p:spPr>
        <p:txBody>
          <a:bodyPr rot="0" spcFirstLastPara="0" vertOverflow="overflow" horzOverflow="overflow" vert="horz" wrap="square" lIns="62188" tIns="31094" rIns="62188" bIns="31094"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1000" b="1">
                <a:latin typeface="Trebuchet MS" panose="020B0703020202090204" pitchFamily="34" charset="0"/>
              </a:rPr>
              <a:t>Infrastructure</a:t>
            </a:r>
            <a:endParaRPr lang="en-US" sz="1600" b="1">
              <a:latin typeface="Trebuchet MS" panose="020B0703020202090204" pitchFamily="34" charset="0"/>
            </a:endParaRPr>
          </a:p>
        </p:txBody>
      </p:sp>
      <p:sp>
        <p:nvSpPr>
          <p:cNvPr id="289" name="TextBox 288">
            <a:extLst>
              <a:ext uri="{FF2B5EF4-FFF2-40B4-BE49-F238E27FC236}">
                <a16:creationId xmlns:a16="http://schemas.microsoft.com/office/drawing/2014/main" id="{0DBCA8A3-66EB-58B6-9030-2F20657AE81D}"/>
              </a:ext>
            </a:extLst>
          </p:cNvPr>
          <p:cNvSpPr txBox="1"/>
          <p:nvPr/>
        </p:nvSpPr>
        <p:spPr>
          <a:xfrm>
            <a:off x="955835" y="2566754"/>
            <a:ext cx="1035112" cy="432127"/>
          </a:xfrm>
          <a:prstGeom prst="rect">
            <a:avLst/>
          </a:prstGeom>
          <a:noFill/>
        </p:spPr>
        <p:txBody>
          <a:bodyPr rot="0" spcFirstLastPara="0" vertOverflow="overflow" horzOverflow="overflow" vert="horz" wrap="square" lIns="62188" tIns="31094" rIns="62188" bIns="31094"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1200" b="1">
                <a:solidFill>
                  <a:schemeClr val="bg1"/>
                </a:solidFill>
                <a:latin typeface="Trebuchet MS" panose="020B0703020202090204" pitchFamily="34" charset="0"/>
              </a:rPr>
              <a:t>Sify</a:t>
            </a:r>
          </a:p>
          <a:p>
            <a:pPr algn="ctr"/>
            <a:r>
              <a:rPr lang="en-US" sz="1200" b="1">
                <a:solidFill>
                  <a:schemeClr val="bg1"/>
                </a:solidFill>
                <a:latin typeface="Trebuchet MS" panose="020B0703020202090204" pitchFamily="34" charset="0"/>
              </a:rPr>
              <a:t>Al Learning</a:t>
            </a:r>
          </a:p>
        </p:txBody>
      </p:sp>
      <p:sp>
        <p:nvSpPr>
          <p:cNvPr id="240" name="TextBox 239">
            <a:extLst>
              <a:ext uri="{FF2B5EF4-FFF2-40B4-BE49-F238E27FC236}">
                <a16:creationId xmlns:a16="http://schemas.microsoft.com/office/drawing/2014/main" id="{62F0D92E-CA05-E562-0E14-935F1C4D6AE4}"/>
              </a:ext>
            </a:extLst>
          </p:cNvPr>
          <p:cNvSpPr txBox="1"/>
          <p:nvPr/>
        </p:nvSpPr>
        <p:spPr>
          <a:xfrm>
            <a:off x="2132905" y="988657"/>
            <a:ext cx="409080" cy="238363"/>
          </a:xfrm>
          <a:prstGeom prst="roundRect">
            <a:avLst/>
          </a:prstGeom>
          <a:solidFill>
            <a:schemeClr val="tx2"/>
          </a:solidFill>
        </p:spPr>
        <p:txBody>
          <a:bodyPr wrap="square" rtlCol="0" anchor="ctr">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732">
              <a:defRPr/>
            </a:pPr>
            <a:r>
              <a:rPr lang="en-US" sz="800" b="1">
                <a:solidFill>
                  <a:prstClr val="white"/>
                </a:solidFill>
                <a:latin typeface="Trebuchet MS" panose="020B0703020202090204" pitchFamily="34" charset="0"/>
              </a:rPr>
              <a:t>B</a:t>
            </a:r>
            <a:r>
              <a:rPr lang="en-IN" sz="800" b="1">
                <a:solidFill>
                  <a:prstClr val="white"/>
                </a:solidFill>
                <a:latin typeface="Trebuchet MS" panose="020B0703020202090204" pitchFamily="34" charset="0"/>
              </a:rPr>
              <a:t>FSI</a:t>
            </a:r>
          </a:p>
        </p:txBody>
      </p:sp>
      <p:sp>
        <p:nvSpPr>
          <p:cNvPr id="276" name="TextBox 275">
            <a:extLst>
              <a:ext uri="{FF2B5EF4-FFF2-40B4-BE49-F238E27FC236}">
                <a16:creationId xmlns:a16="http://schemas.microsoft.com/office/drawing/2014/main" id="{F28C58B3-A0FB-DEA2-679C-E76F6694697D}"/>
              </a:ext>
            </a:extLst>
          </p:cNvPr>
          <p:cNvSpPr txBox="1"/>
          <p:nvPr/>
        </p:nvSpPr>
        <p:spPr>
          <a:xfrm>
            <a:off x="2599734" y="988657"/>
            <a:ext cx="918640" cy="238363"/>
          </a:xfrm>
          <a:prstGeom prst="roundRect">
            <a:avLst/>
          </a:prstGeom>
          <a:solidFill>
            <a:schemeClr val="tx2"/>
          </a:solidFill>
        </p:spPr>
        <p:txBody>
          <a:bodyPr wrap="square" rtlCol="0" anchor="ctr">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732">
              <a:defRPr/>
            </a:pPr>
            <a:r>
              <a:rPr lang="en-US" sz="800" b="1">
                <a:solidFill>
                  <a:prstClr val="white"/>
                </a:solidFill>
                <a:latin typeface="Trebuchet MS" panose="020B0703020202090204" pitchFamily="34" charset="0"/>
              </a:rPr>
              <a:t>Manufacturing </a:t>
            </a:r>
            <a:endParaRPr lang="en-IN" sz="800" b="1">
              <a:solidFill>
                <a:prstClr val="white"/>
              </a:solidFill>
              <a:latin typeface="Trebuchet MS" panose="020B0703020202090204" pitchFamily="34" charset="0"/>
            </a:endParaRPr>
          </a:p>
        </p:txBody>
      </p:sp>
      <p:sp>
        <p:nvSpPr>
          <p:cNvPr id="277" name="TextBox 276">
            <a:extLst>
              <a:ext uri="{FF2B5EF4-FFF2-40B4-BE49-F238E27FC236}">
                <a16:creationId xmlns:a16="http://schemas.microsoft.com/office/drawing/2014/main" id="{F3CA5678-7244-06B0-D925-9B9CF16B9CB6}"/>
              </a:ext>
            </a:extLst>
          </p:cNvPr>
          <p:cNvSpPr txBox="1"/>
          <p:nvPr/>
        </p:nvSpPr>
        <p:spPr>
          <a:xfrm>
            <a:off x="4845105" y="988657"/>
            <a:ext cx="762404" cy="238363"/>
          </a:xfrm>
          <a:prstGeom prst="roundRect">
            <a:avLst/>
          </a:prstGeom>
          <a:solidFill>
            <a:schemeClr val="tx2"/>
          </a:solidFill>
        </p:spPr>
        <p:txBody>
          <a:bodyPr wrap="square" rtlCol="0" anchor="ctr">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732">
              <a:defRPr/>
            </a:pPr>
            <a:r>
              <a:rPr lang="en-US" sz="800" b="1">
                <a:solidFill>
                  <a:prstClr val="white"/>
                </a:solidFill>
                <a:latin typeface="Trebuchet MS" panose="020B0703020202090204" pitchFamily="34" charset="0"/>
              </a:rPr>
              <a:t>Healthcare </a:t>
            </a:r>
            <a:endParaRPr lang="en-IN" sz="800" b="1">
              <a:solidFill>
                <a:prstClr val="white"/>
              </a:solidFill>
              <a:latin typeface="Trebuchet MS" panose="020B0703020202090204" pitchFamily="34" charset="0"/>
            </a:endParaRPr>
          </a:p>
        </p:txBody>
      </p:sp>
      <p:sp>
        <p:nvSpPr>
          <p:cNvPr id="282" name="TextBox 281">
            <a:extLst>
              <a:ext uri="{FF2B5EF4-FFF2-40B4-BE49-F238E27FC236}">
                <a16:creationId xmlns:a16="http://schemas.microsoft.com/office/drawing/2014/main" id="{9E823454-410B-DF7A-538E-D42EA7F22C70}"/>
              </a:ext>
            </a:extLst>
          </p:cNvPr>
          <p:cNvSpPr txBox="1"/>
          <p:nvPr/>
        </p:nvSpPr>
        <p:spPr>
          <a:xfrm>
            <a:off x="5665258" y="988657"/>
            <a:ext cx="678279" cy="238363"/>
          </a:xfrm>
          <a:prstGeom prst="roundRect">
            <a:avLst/>
          </a:prstGeom>
          <a:solidFill>
            <a:schemeClr val="tx2"/>
          </a:solidFill>
        </p:spPr>
        <p:txBody>
          <a:bodyPr wrap="square" rtlCol="0" anchor="ctr">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732">
              <a:defRPr/>
            </a:pPr>
            <a:r>
              <a:rPr lang="en-US" sz="800" b="1">
                <a:solidFill>
                  <a:prstClr val="white"/>
                </a:solidFill>
                <a:latin typeface="Trebuchet MS" panose="020B0703020202090204" pitchFamily="34" charset="0"/>
              </a:rPr>
              <a:t>Education</a:t>
            </a:r>
            <a:endParaRPr lang="en-IN" sz="800" b="1">
              <a:solidFill>
                <a:prstClr val="white"/>
              </a:solidFill>
              <a:latin typeface="Trebuchet MS" panose="020B0703020202090204" pitchFamily="34" charset="0"/>
            </a:endParaRPr>
          </a:p>
        </p:txBody>
      </p:sp>
      <p:sp>
        <p:nvSpPr>
          <p:cNvPr id="284" name="TextBox 283">
            <a:extLst>
              <a:ext uri="{FF2B5EF4-FFF2-40B4-BE49-F238E27FC236}">
                <a16:creationId xmlns:a16="http://schemas.microsoft.com/office/drawing/2014/main" id="{116F06B2-3622-0E0A-2170-47D4ADB73459}"/>
              </a:ext>
            </a:extLst>
          </p:cNvPr>
          <p:cNvSpPr txBox="1"/>
          <p:nvPr/>
        </p:nvSpPr>
        <p:spPr>
          <a:xfrm>
            <a:off x="6401286" y="988657"/>
            <a:ext cx="514823" cy="238363"/>
          </a:xfrm>
          <a:prstGeom prst="roundRect">
            <a:avLst/>
          </a:prstGeom>
          <a:solidFill>
            <a:schemeClr val="tx2"/>
          </a:solidFill>
        </p:spPr>
        <p:txBody>
          <a:bodyPr wrap="square" rtlCol="0" anchor="ctr">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732">
              <a:defRPr/>
            </a:pPr>
            <a:r>
              <a:rPr lang="en-US" sz="800" b="1">
                <a:solidFill>
                  <a:prstClr val="white"/>
                </a:solidFill>
                <a:latin typeface="Trebuchet MS" panose="020B0703020202090204" pitchFamily="34" charset="0"/>
              </a:rPr>
              <a:t>Media </a:t>
            </a:r>
            <a:endParaRPr lang="en-IN" sz="800" b="1">
              <a:solidFill>
                <a:prstClr val="white"/>
              </a:solidFill>
              <a:latin typeface="Trebuchet MS" panose="020B0703020202090204" pitchFamily="34" charset="0"/>
            </a:endParaRPr>
          </a:p>
        </p:txBody>
      </p:sp>
      <p:sp>
        <p:nvSpPr>
          <p:cNvPr id="291" name="TextBox 290">
            <a:extLst>
              <a:ext uri="{FF2B5EF4-FFF2-40B4-BE49-F238E27FC236}">
                <a16:creationId xmlns:a16="http://schemas.microsoft.com/office/drawing/2014/main" id="{4BBD6D23-32A8-4CD2-A4FC-B60770F4D693}"/>
              </a:ext>
            </a:extLst>
          </p:cNvPr>
          <p:cNvSpPr txBox="1"/>
          <p:nvPr/>
        </p:nvSpPr>
        <p:spPr>
          <a:xfrm>
            <a:off x="6973858" y="988657"/>
            <a:ext cx="539798" cy="238363"/>
          </a:xfrm>
          <a:prstGeom prst="roundRect">
            <a:avLst/>
          </a:prstGeom>
          <a:solidFill>
            <a:schemeClr val="tx2"/>
          </a:solidFill>
        </p:spPr>
        <p:txBody>
          <a:bodyPr wrap="square" rtlCol="0" anchor="ctr">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732">
              <a:defRPr/>
            </a:pPr>
            <a:r>
              <a:rPr lang="en-US" sz="800" b="1">
                <a:solidFill>
                  <a:prstClr val="white"/>
                </a:solidFill>
                <a:latin typeface="Trebuchet MS" panose="020B0703020202090204" pitchFamily="34" charset="0"/>
              </a:rPr>
              <a:t>IT/</a:t>
            </a:r>
            <a:r>
              <a:rPr lang="en-US" sz="800" b="1" err="1">
                <a:solidFill>
                  <a:prstClr val="white"/>
                </a:solidFill>
                <a:latin typeface="Trebuchet MS" panose="020B0703020202090204" pitchFamily="34" charset="0"/>
              </a:rPr>
              <a:t>ITeS</a:t>
            </a:r>
            <a:endParaRPr lang="en-IN" sz="800" b="1">
              <a:solidFill>
                <a:prstClr val="white"/>
              </a:solidFill>
              <a:latin typeface="Trebuchet MS" panose="020B0703020202090204" pitchFamily="34" charset="0"/>
            </a:endParaRPr>
          </a:p>
        </p:txBody>
      </p:sp>
      <p:pic>
        <p:nvPicPr>
          <p:cNvPr id="293" name="Picture 292" descr="A black background with a black square&#10;&#10;Description automatically generated with medium confidence">
            <a:extLst>
              <a:ext uri="{FF2B5EF4-FFF2-40B4-BE49-F238E27FC236}">
                <a16:creationId xmlns:a16="http://schemas.microsoft.com/office/drawing/2014/main" id="{8A75BC6E-6895-08D4-7DF8-97AB7974CA31}"/>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184886" y="614324"/>
            <a:ext cx="288000" cy="288000"/>
          </a:xfrm>
          <a:prstGeom prst="rect">
            <a:avLst/>
          </a:prstGeom>
        </p:spPr>
      </p:pic>
      <p:pic>
        <p:nvPicPr>
          <p:cNvPr id="294" name="Picture 293" descr="A grey and black logo&#10;&#10;Description automatically generated with medium confidence">
            <a:extLst>
              <a:ext uri="{FF2B5EF4-FFF2-40B4-BE49-F238E27FC236}">
                <a16:creationId xmlns:a16="http://schemas.microsoft.com/office/drawing/2014/main" id="{E80426BA-3EE5-ABC6-C9A1-662F529F641A}"/>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871795" y="614324"/>
            <a:ext cx="288000" cy="288000"/>
          </a:xfrm>
          <a:prstGeom prst="rect">
            <a:avLst/>
          </a:prstGeom>
        </p:spPr>
      </p:pic>
      <p:pic>
        <p:nvPicPr>
          <p:cNvPr id="296" name="Picture 295" descr="A black background with a black square&#10;&#10;Description automatically generated with medium confidence">
            <a:extLst>
              <a:ext uri="{FF2B5EF4-FFF2-40B4-BE49-F238E27FC236}">
                <a16:creationId xmlns:a16="http://schemas.microsoft.com/office/drawing/2014/main" id="{4C02BE99-1F30-CB14-5B66-71E9F4AB84D7}"/>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082306" y="614324"/>
            <a:ext cx="288000" cy="288000"/>
          </a:xfrm>
          <a:prstGeom prst="rect">
            <a:avLst/>
          </a:prstGeom>
        </p:spPr>
      </p:pic>
      <p:pic>
        <p:nvPicPr>
          <p:cNvPr id="297" name="Picture 296" descr="A black background with a black square&#10;&#10;Description automatically generated with medium confidence">
            <a:extLst>
              <a:ext uri="{FF2B5EF4-FFF2-40B4-BE49-F238E27FC236}">
                <a16:creationId xmlns:a16="http://schemas.microsoft.com/office/drawing/2014/main" id="{64CD19F5-20B6-CAA2-22FA-5F7F97C7E1C9}"/>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905411" y="614324"/>
            <a:ext cx="288000" cy="288000"/>
          </a:xfrm>
          <a:prstGeom prst="rect">
            <a:avLst/>
          </a:prstGeom>
        </p:spPr>
      </p:pic>
      <p:pic>
        <p:nvPicPr>
          <p:cNvPr id="298" name="Picture 297" descr="A black background with a black square&#10;&#10;Description automatically generated with medium confidence">
            <a:extLst>
              <a:ext uri="{FF2B5EF4-FFF2-40B4-BE49-F238E27FC236}">
                <a16:creationId xmlns:a16="http://schemas.microsoft.com/office/drawing/2014/main" id="{E89B0612-B6C4-AA98-CF9C-1CE93D0BC57E}"/>
              </a:ext>
            </a:extLst>
          </p:cNvPr>
          <p:cNvPicPr>
            <a:picLocks noChangeAspect="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514696" y="614324"/>
            <a:ext cx="288000" cy="288000"/>
          </a:xfrm>
          <a:prstGeom prst="rect">
            <a:avLst/>
          </a:prstGeom>
        </p:spPr>
      </p:pic>
      <p:sp>
        <p:nvSpPr>
          <p:cNvPr id="299" name="TextBox 298">
            <a:extLst>
              <a:ext uri="{FF2B5EF4-FFF2-40B4-BE49-F238E27FC236}">
                <a16:creationId xmlns:a16="http://schemas.microsoft.com/office/drawing/2014/main" id="{66AD9622-D55A-46C9-CE75-6966E1B55648}"/>
              </a:ext>
            </a:extLst>
          </p:cNvPr>
          <p:cNvSpPr txBox="1"/>
          <p:nvPr/>
        </p:nvSpPr>
        <p:spPr>
          <a:xfrm>
            <a:off x="3576124" y="988657"/>
            <a:ext cx="511493" cy="238363"/>
          </a:xfrm>
          <a:prstGeom prst="roundRect">
            <a:avLst/>
          </a:prstGeom>
          <a:solidFill>
            <a:schemeClr val="tx2"/>
          </a:solidFill>
        </p:spPr>
        <p:txBody>
          <a:bodyPr wrap="square" rtlCol="0" anchor="ctr">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732">
              <a:defRPr/>
            </a:pPr>
            <a:r>
              <a:rPr lang="en-US" sz="800" b="1">
                <a:solidFill>
                  <a:prstClr val="white"/>
                </a:solidFill>
                <a:latin typeface="Trebuchet MS" panose="020B0703020202090204" pitchFamily="34" charset="0"/>
              </a:rPr>
              <a:t>Retail </a:t>
            </a:r>
            <a:endParaRPr lang="en-IN" sz="800" b="1">
              <a:solidFill>
                <a:prstClr val="white"/>
              </a:solidFill>
              <a:latin typeface="Trebuchet MS" panose="020B0703020202090204" pitchFamily="34" charset="0"/>
            </a:endParaRPr>
          </a:p>
        </p:txBody>
      </p:sp>
      <p:sp>
        <p:nvSpPr>
          <p:cNvPr id="300" name="TextBox 299">
            <a:extLst>
              <a:ext uri="{FF2B5EF4-FFF2-40B4-BE49-F238E27FC236}">
                <a16:creationId xmlns:a16="http://schemas.microsoft.com/office/drawing/2014/main" id="{6002659C-6DC5-0CB0-E1A3-740767DEEA5F}"/>
              </a:ext>
            </a:extLst>
          </p:cNvPr>
          <p:cNvSpPr txBox="1"/>
          <p:nvPr/>
        </p:nvSpPr>
        <p:spPr>
          <a:xfrm>
            <a:off x="4145365" y="988657"/>
            <a:ext cx="641990" cy="238363"/>
          </a:xfrm>
          <a:prstGeom prst="roundRect">
            <a:avLst/>
          </a:prstGeom>
          <a:solidFill>
            <a:schemeClr val="tx2"/>
          </a:solidFill>
        </p:spPr>
        <p:txBody>
          <a:bodyPr wrap="square" rtlCol="0" anchor="ctr">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732">
              <a:defRPr/>
            </a:pPr>
            <a:r>
              <a:rPr lang="en-US" sz="800" b="1">
                <a:solidFill>
                  <a:prstClr val="white"/>
                </a:solidFill>
                <a:latin typeface="Trebuchet MS" panose="020B0703020202090204" pitchFamily="34" charset="0"/>
              </a:rPr>
              <a:t>Logistics </a:t>
            </a:r>
            <a:endParaRPr lang="en-IN" sz="800" b="1">
              <a:solidFill>
                <a:prstClr val="white"/>
              </a:solidFill>
              <a:latin typeface="Trebuchet MS" panose="020B0703020202090204" pitchFamily="34" charset="0"/>
            </a:endParaRPr>
          </a:p>
        </p:txBody>
      </p:sp>
      <p:pic>
        <p:nvPicPr>
          <p:cNvPr id="301" name="Picture 300">
            <a:extLst>
              <a:ext uri="{FF2B5EF4-FFF2-40B4-BE49-F238E27FC236}">
                <a16:creationId xmlns:a16="http://schemas.microsoft.com/office/drawing/2014/main" id="{A0E95ADD-7F95-5CD3-D439-D0AE59068D79}"/>
              </a:ext>
            </a:extLst>
          </p:cNvPr>
          <p:cNvPicPr>
            <a:picLocks noChangeAspect="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3687869" y="614324"/>
            <a:ext cx="288000" cy="288000"/>
          </a:xfrm>
          <a:prstGeom prst="rect">
            <a:avLst/>
          </a:prstGeom>
        </p:spPr>
      </p:pic>
      <p:pic>
        <p:nvPicPr>
          <p:cNvPr id="302" name="Picture 301">
            <a:extLst>
              <a:ext uri="{FF2B5EF4-FFF2-40B4-BE49-F238E27FC236}">
                <a16:creationId xmlns:a16="http://schemas.microsoft.com/office/drawing/2014/main" id="{43C785F4-240D-1537-9397-1EFF94A684BE}"/>
              </a:ext>
            </a:extLst>
          </p:cNvPr>
          <p:cNvPicPr>
            <a:picLocks noChangeAspect="1"/>
          </p:cNvPicPr>
          <p:nvPr/>
        </p:nvPicPr>
        <p:blipFill>
          <a:blip r:embed="rId9">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4319994" y="614324"/>
            <a:ext cx="288000" cy="288000"/>
          </a:xfrm>
          <a:prstGeom prst="rect">
            <a:avLst/>
          </a:prstGeom>
        </p:spPr>
      </p:pic>
      <p:sp>
        <p:nvSpPr>
          <p:cNvPr id="303" name="TextBox 302">
            <a:extLst>
              <a:ext uri="{FF2B5EF4-FFF2-40B4-BE49-F238E27FC236}">
                <a16:creationId xmlns:a16="http://schemas.microsoft.com/office/drawing/2014/main" id="{370317E3-ADA9-1A89-9BFE-C0D05EA869DD}"/>
              </a:ext>
            </a:extLst>
          </p:cNvPr>
          <p:cNvSpPr txBox="1"/>
          <p:nvPr/>
        </p:nvSpPr>
        <p:spPr>
          <a:xfrm>
            <a:off x="7571405" y="989429"/>
            <a:ext cx="492538" cy="238363"/>
          </a:xfrm>
          <a:prstGeom prst="roundRect">
            <a:avLst/>
          </a:prstGeom>
          <a:solidFill>
            <a:schemeClr val="tx2"/>
          </a:solidFill>
        </p:spPr>
        <p:txBody>
          <a:bodyPr wrap="square" rtlCol="0" anchor="ctr">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732">
              <a:defRPr/>
            </a:pPr>
            <a:r>
              <a:rPr lang="en-US" sz="800" b="1">
                <a:solidFill>
                  <a:prstClr val="white"/>
                </a:solidFill>
                <a:latin typeface="Trebuchet MS" panose="020B0703020202090204" pitchFamily="34" charset="0"/>
              </a:rPr>
              <a:t>DNB</a:t>
            </a:r>
            <a:endParaRPr lang="en-IN" sz="800" b="1">
              <a:solidFill>
                <a:prstClr val="white"/>
              </a:solidFill>
              <a:latin typeface="Trebuchet MS" panose="020B0703020202090204" pitchFamily="34" charset="0"/>
            </a:endParaRPr>
          </a:p>
        </p:txBody>
      </p:sp>
      <p:sp>
        <p:nvSpPr>
          <p:cNvPr id="305" name="TextBox 304">
            <a:extLst>
              <a:ext uri="{FF2B5EF4-FFF2-40B4-BE49-F238E27FC236}">
                <a16:creationId xmlns:a16="http://schemas.microsoft.com/office/drawing/2014/main" id="{712AD3AF-539A-3ADF-2A4D-7AEAA11DEE3D}"/>
              </a:ext>
            </a:extLst>
          </p:cNvPr>
          <p:cNvSpPr txBox="1"/>
          <p:nvPr/>
        </p:nvSpPr>
        <p:spPr>
          <a:xfrm>
            <a:off x="8121690" y="988657"/>
            <a:ext cx="686526" cy="238363"/>
          </a:xfrm>
          <a:prstGeom prst="roundRect">
            <a:avLst/>
          </a:prstGeom>
          <a:solidFill>
            <a:schemeClr val="tx2"/>
          </a:solidFill>
        </p:spPr>
        <p:txBody>
          <a:bodyPr wrap="square" rtlCol="0" anchor="ctr">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732">
              <a:defRPr/>
            </a:pPr>
            <a:r>
              <a:rPr lang="en-US" sz="800" b="1">
                <a:solidFill>
                  <a:prstClr val="white"/>
                </a:solidFill>
                <a:latin typeface="Trebuchet MS" panose="020B0703020202090204" pitchFamily="34" charset="0"/>
              </a:rPr>
              <a:t>Govt./PSU</a:t>
            </a:r>
            <a:endParaRPr lang="en-IN" sz="800" b="1">
              <a:solidFill>
                <a:prstClr val="white"/>
              </a:solidFill>
              <a:latin typeface="Trebuchet MS" panose="020B0703020202090204" pitchFamily="34" charset="0"/>
            </a:endParaRPr>
          </a:p>
        </p:txBody>
      </p:sp>
      <p:pic>
        <p:nvPicPr>
          <p:cNvPr id="306" name="Picture 305" descr="A black background with a black square&#10;&#10;Description automatically generated with medium confidence">
            <a:extLst>
              <a:ext uri="{FF2B5EF4-FFF2-40B4-BE49-F238E27FC236}">
                <a16:creationId xmlns:a16="http://schemas.microsoft.com/office/drawing/2014/main" id="{306D9B80-6F98-2B6B-008B-8B3324558F74}"/>
              </a:ext>
            </a:extLst>
          </p:cNvPr>
          <p:cNvPicPr>
            <a:picLocks noChangeAspect="1"/>
          </p:cNvPicPr>
          <p:nvPr/>
        </p:nvPicPr>
        <p:blipFill>
          <a:blip r:embed="rId10">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320953" y="614324"/>
            <a:ext cx="288000" cy="288000"/>
          </a:xfrm>
          <a:prstGeom prst="rect">
            <a:avLst/>
          </a:prstGeom>
        </p:spPr>
      </p:pic>
      <p:pic>
        <p:nvPicPr>
          <p:cNvPr id="307" name="Picture 306">
            <a:extLst>
              <a:ext uri="{FF2B5EF4-FFF2-40B4-BE49-F238E27FC236}">
                <a16:creationId xmlns:a16="http://schemas.microsoft.com/office/drawing/2014/main" id="{2B0CED22-F25E-5C23-02B6-4BEF409426C8}"/>
              </a:ext>
            </a:extLst>
          </p:cNvPr>
          <p:cNvPicPr>
            <a:picLocks/>
          </p:cNvPicPr>
          <p:nvPr/>
        </p:nvPicPr>
        <p:blipFill>
          <a:blip r:embed="rId11">
            <a:duotone>
              <a:prstClr val="black"/>
              <a:schemeClr val="accent3">
                <a:tint val="45000"/>
                <a:satMod val="400000"/>
              </a:schemeClr>
            </a:duotone>
            <a:alphaModFix amt="90000"/>
          </a:blip>
          <a:stretch>
            <a:fillRect/>
          </a:stretch>
        </p:blipFill>
        <p:spPr>
          <a:xfrm>
            <a:off x="7111110" y="646664"/>
            <a:ext cx="255660" cy="255660"/>
          </a:xfrm>
          <a:prstGeom prst="rect">
            <a:avLst/>
          </a:prstGeom>
        </p:spPr>
      </p:pic>
      <p:pic>
        <p:nvPicPr>
          <p:cNvPr id="308" name="Picture 307">
            <a:extLst>
              <a:ext uri="{FF2B5EF4-FFF2-40B4-BE49-F238E27FC236}">
                <a16:creationId xmlns:a16="http://schemas.microsoft.com/office/drawing/2014/main" id="{6C0DD7A1-D6D8-E825-B51A-84662783830A}"/>
              </a:ext>
            </a:extLst>
          </p:cNvPr>
          <p:cNvPicPr>
            <a:picLocks noChangeAspect="1"/>
          </p:cNvPicPr>
          <p:nvPr/>
        </p:nvPicPr>
        <p:blipFill>
          <a:blip r:embed="rId12">
            <a:duotone>
              <a:prstClr val="black"/>
              <a:schemeClr val="accent3">
                <a:tint val="45000"/>
                <a:satMod val="400000"/>
              </a:schemeClr>
            </a:duotone>
            <a:alphaModFix amt="70000"/>
          </a:blip>
          <a:stretch>
            <a:fillRect/>
          </a:stretch>
        </p:blipFill>
        <p:spPr>
          <a:xfrm>
            <a:off x="7698456" y="650324"/>
            <a:ext cx="255660" cy="252000"/>
          </a:xfrm>
          <a:prstGeom prst="rect">
            <a:avLst/>
          </a:prstGeom>
        </p:spPr>
      </p:pic>
      <p:sp>
        <p:nvSpPr>
          <p:cNvPr id="309" name="TextBox 308">
            <a:extLst>
              <a:ext uri="{FF2B5EF4-FFF2-40B4-BE49-F238E27FC236}">
                <a16:creationId xmlns:a16="http://schemas.microsoft.com/office/drawing/2014/main" id="{91D9F8FB-5D90-0049-DCFE-A2A52A5622E1}"/>
              </a:ext>
            </a:extLst>
          </p:cNvPr>
          <p:cNvSpPr txBox="1"/>
          <p:nvPr/>
        </p:nvSpPr>
        <p:spPr>
          <a:xfrm>
            <a:off x="955835" y="3190309"/>
            <a:ext cx="1035112" cy="847626"/>
          </a:xfrm>
          <a:prstGeom prst="rect">
            <a:avLst/>
          </a:prstGeom>
          <a:noFill/>
        </p:spPr>
        <p:txBody>
          <a:bodyPr rot="0" spcFirstLastPara="0" vertOverflow="overflow" horzOverflow="overflow" vert="horz" wrap="square" lIns="62188" tIns="31094" rIns="62188" bIns="31094"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spcAft>
                <a:spcPts val="600"/>
              </a:spcAft>
            </a:pPr>
            <a:r>
              <a:rPr lang="en-US" sz="900">
                <a:solidFill>
                  <a:schemeClr val="bg1"/>
                </a:solidFill>
                <a:latin typeface="Trebuchet MS" panose="020B0703020202090204" pitchFamily="34" charset="0"/>
              </a:rPr>
              <a:t>Companion</a:t>
            </a:r>
          </a:p>
          <a:p>
            <a:pPr algn="ctr">
              <a:spcAft>
                <a:spcPts val="600"/>
              </a:spcAft>
            </a:pPr>
            <a:r>
              <a:rPr lang="en-US" sz="900">
                <a:solidFill>
                  <a:schemeClr val="bg1"/>
                </a:solidFill>
                <a:latin typeface="Trebuchet MS" panose="020B0703020202090204" pitchFamily="34" charset="0"/>
              </a:rPr>
              <a:t>Labs,</a:t>
            </a:r>
          </a:p>
          <a:p>
            <a:pPr algn="ctr">
              <a:spcAft>
                <a:spcPts val="600"/>
              </a:spcAft>
            </a:pPr>
            <a:r>
              <a:rPr lang="en-US" sz="900">
                <a:solidFill>
                  <a:schemeClr val="bg1"/>
                </a:solidFill>
                <a:latin typeface="Trebuchet MS" panose="020B0703020202090204" pitchFamily="34" charset="0"/>
              </a:rPr>
              <a:t>Training</a:t>
            </a:r>
          </a:p>
          <a:p>
            <a:pPr algn="ctr">
              <a:spcAft>
                <a:spcPts val="600"/>
              </a:spcAft>
            </a:pPr>
            <a:r>
              <a:rPr lang="en-US" sz="900">
                <a:solidFill>
                  <a:schemeClr val="bg1"/>
                </a:solidFill>
                <a:latin typeface="Trebuchet MS" panose="020B0703020202090204" pitchFamily="34" charset="0"/>
              </a:rPr>
              <a:t>Modules</a:t>
            </a:r>
          </a:p>
        </p:txBody>
      </p:sp>
      <p:sp>
        <p:nvSpPr>
          <p:cNvPr id="310" name="TextBox 309">
            <a:extLst>
              <a:ext uri="{FF2B5EF4-FFF2-40B4-BE49-F238E27FC236}">
                <a16:creationId xmlns:a16="http://schemas.microsoft.com/office/drawing/2014/main" id="{07F59866-3204-67F0-1621-83133AB58F28}"/>
              </a:ext>
            </a:extLst>
          </p:cNvPr>
          <p:cNvSpPr txBox="1"/>
          <p:nvPr/>
        </p:nvSpPr>
        <p:spPr>
          <a:xfrm>
            <a:off x="337188" y="638286"/>
            <a:ext cx="1688520" cy="923330"/>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1800" b="1">
                <a:solidFill>
                  <a:srgbClr val="BCD531"/>
                </a:solidFill>
                <a:latin typeface="Trebuchet MS" panose="020B0703020202090204" pitchFamily="34" charset="0"/>
              </a:rPr>
              <a:t>Sify's AI </a:t>
            </a:r>
            <a:r>
              <a:rPr lang="en-US" sz="1800">
                <a:latin typeface="Trebuchet MS" panose="020B0703020202090204" pitchFamily="34" charset="0"/>
                <a:cs typeface="Calibri"/>
              </a:rPr>
              <a:t>​</a:t>
            </a:r>
            <a:br>
              <a:rPr lang="en-US" sz="1800">
                <a:latin typeface="Trebuchet MS" panose="020B0703020202090204" pitchFamily="34" charset="0"/>
                <a:cs typeface="Calibri"/>
              </a:rPr>
            </a:br>
            <a:r>
              <a:rPr lang="en-US" sz="1800" b="1">
                <a:solidFill>
                  <a:srgbClr val="BCD531"/>
                </a:solidFill>
                <a:latin typeface="Trebuchet MS" panose="020B0703020202090204" pitchFamily="34" charset="0"/>
              </a:rPr>
              <a:t>Ecosystem </a:t>
            </a:r>
            <a:r>
              <a:rPr lang="en-US" sz="1800">
                <a:latin typeface="Trebuchet MS" panose="020B0703020202090204" pitchFamily="34" charset="0"/>
                <a:cs typeface="Calibri"/>
              </a:rPr>
              <a:t>​</a:t>
            </a:r>
            <a:br>
              <a:rPr lang="en-US" sz="1800">
                <a:latin typeface="Trebuchet MS" panose="020B0703020202090204" pitchFamily="34" charset="0"/>
                <a:cs typeface="Calibri"/>
              </a:rPr>
            </a:br>
            <a:r>
              <a:rPr lang="en-US" sz="1800" b="1">
                <a:solidFill>
                  <a:srgbClr val="BCD531"/>
                </a:solidFill>
                <a:latin typeface="Trebuchet MS" panose="020B0703020202090204" pitchFamily="34" charset="0"/>
              </a:rPr>
              <a:t>Architecture</a:t>
            </a:r>
            <a:r>
              <a:rPr lang="en-US" sz="1800">
                <a:latin typeface="Trebuchet MS" panose="020B0703020202090204" pitchFamily="34" charset="0"/>
                <a:cs typeface="Calibri"/>
              </a:rPr>
              <a:t>​</a:t>
            </a:r>
            <a:endParaRPr lang="en-US" sz="1200">
              <a:latin typeface="Trebuchet MS" panose="020B0703020202090204" pitchFamily="34" charset="0"/>
            </a:endParaRPr>
          </a:p>
        </p:txBody>
      </p:sp>
      <p:cxnSp>
        <p:nvCxnSpPr>
          <p:cNvPr id="312" name="Straight Arrow Connector 311">
            <a:extLst>
              <a:ext uri="{FF2B5EF4-FFF2-40B4-BE49-F238E27FC236}">
                <a16:creationId xmlns:a16="http://schemas.microsoft.com/office/drawing/2014/main" id="{EFAA16A7-AEE6-7681-51ED-7C05F05973BB}"/>
              </a:ext>
            </a:extLst>
          </p:cNvPr>
          <p:cNvCxnSpPr/>
          <p:nvPr/>
        </p:nvCxnSpPr>
        <p:spPr>
          <a:xfrm flipV="1">
            <a:off x="515073" y="2824293"/>
            <a:ext cx="0" cy="698908"/>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13" name="TextBox 312">
            <a:extLst>
              <a:ext uri="{FF2B5EF4-FFF2-40B4-BE49-F238E27FC236}">
                <a16:creationId xmlns:a16="http://schemas.microsoft.com/office/drawing/2014/main" id="{AABC1B32-6257-587F-53D2-D6CC9128C73D}"/>
              </a:ext>
            </a:extLst>
          </p:cNvPr>
          <p:cNvSpPr txBox="1"/>
          <p:nvPr/>
        </p:nvSpPr>
        <p:spPr>
          <a:xfrm>
            <a:off x="2175728" y="2133361"/>
            <a:ext cx="3841002" cy="339794"/>
          </a:xfrm>
          <a:prstGeom prst="rect">
            <a:avLst/>
          </a:prstGeom>
          <a:noFill/>
        </p:spPr>
        <p:txBody>
          <a:bodyPr rot="0" spcFirstLastPara="0" vertOverflow="overflow" horzOverflow="overflow" vert="horz" wrap="square" lIns="62188" tIns="31094" rIns="62188" bIns="31094"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900">
                <a:latin typeface="Trebuchet MS" panose="020B0703020202090204" pitchFamily="34" charset="0"/>
              </a:rPr>
              <a:t>Data Science Tools, Frameworks,</a:t>
            </a:r>
          </a:p>
          <a:p>
            <a:pPr algn="ctr"/>
            <a:r>
              <a:rPr lang="en-US" sz="900">
                <a:latin typeface="Trebuchet MS" panose="020B0703020202090204" pitchFamily="34" charset="0"/>
              </a:rPr>
              <a:t>Dashboard, Governance</a:t>
            </a:r>
          </a:p>
        </p:txBody>
      </p:sp>
      <p:sp>
        <p:nvSpPr>
          <p:cNvPr id="314" name="TextBox 313">
            <a:extLst>
              <a:ext uri="{FF2B5EF4-FFF2-40B4-BE49-F238E27FC236}">
                <a16:creationId xmlns:a16="http://schemas.microsoft.com/office/drawing/2014/main" id="{B92D5AFA-0DAF-EB9C-10A5-672BAFD9B440}"/>
              </a:ext>
            </a:extLst>
          </p:cNvPr>
          <p:cNvSpPr txBox="1"/>
          <p:nvPr/>
        </p:nvSpPr>
        <p:spPr>
          <a:xfrm>
            <a:off x="2267596" y="4400992"/>
            <a:ext cx="3731593" cy="339794"/>
          </a:xfrm>
          <a:prstGeom prst="rect">
            <a:avLst/>
          </a:prstGeom>
          <a:noFill/>
        </p:spPr>
        <p:txBody>
          <a:bodyPr rot="0" spcFirstLastPara="0" vertOverflow="overflow" horzOverflow="overflow" vert="horz" wrap="square" lIns="62188" tIns="31094" rIns="62188" bIns="31094"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rtl="0"/>
            <a:r>
              <a:rPr lang="en-US" sz="900">
                <a:latin typeface="Trebuchet MS" panose="020B0703020202090204" pitchFamily="34" charset="0"/>
              </a:rPr>
              <a:t>Hyper Reach, </a:t>
            </a:r>
            <a:r>
              <a:rPr lang="en-US" sz="900" err="1">
                <a:latin typeface="Trebuchet MS" panose="020B0703020202090204" pitchFamily="34" charset="0"/>
              </a:rPr>
              <a:t>Hyperconnect</a:t>
            </a:r>
            <a:r>
              <a:rPr lang="en-US" sz="900">
                <a:latin typeface="Trebuchet MS" panose="020B0703020202090204" pitchFamily="34" charset="0"/>
              </a:rPr>
              <a:t>, Edge Connect, Private 5G, </a:t>
            </a:r>
          </a:p>
          <a:p>
            <a:pPr algn="ctr" rtl="0"/>
            <a:r>
              <a:rPr lang="en-US" sz="900">
                <a:latin typeface="Trebuchet MS" panose="020B0703020202090204" pitchFamily="34" charset="0"/>
              </a:rPr>
              <a:t>On-demand Bandwidth</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C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2.xml><?xml version="1.0" encoding="utf-8"?>
<a:theme xmlns:a="http://schemas.openxmlformats.org/drawingml/2006/main" name="10_Sify Theme Nov20">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3.xml><?xml version="1.0" encoding="utf-8"?>
<a:theme xmlns:a="http://schemas.openxmlformats.org/drawingml/2006/main" name="Sify Theme Nov20">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4.xml><?xml version="1.0" encoding="utf-8"?>
<a:theme xmlns:a="http://schemas.openxmlformats.org/drawingml/2006/main" name="Webinar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5.xml><?xml version="1.0" encoding="utf-8"?>
<a:theme xmlns:a="http://schemas.openxmlformats.org/drawingml/2006/main" name="Birla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6.xml><?xml version="1.0" encoding="utf-8"?>
<a:theme xmlns:a="http://schemas.openxmlformats.org/drawingml/2006/main" name="11_Sify Theme Nov20">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7.xml><?xml version="1.0" encoding="utf-8"?>
<a:theme xmlns:a="http://schemas.openxmlformats.org/drawingml/2006/main" name="1_DC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1666</TotalTime>
  <Words>6916</Words>
  <Application>Microsoft Office PowerPoint</Application>
  <PresentationFormat>On-screen Show (16:9)</PresentationFormat>
  <Paragraphs>1427</Paragraphs>
  <Slides>53</Slides>
  <Notes>36</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53</vt:i4>
      </vt:variant>
    </vt:vector>
  </HeadingPairs>
  <TitlesOfParts>
    <vt:vector size="68" baseType="lpstr">
      <vt:lpstr>Aptos</vt:lpstr>
      <vt:lpstr>Arial</vt:lpstr>
      <vt:lpstr>Calibri</vt:lpstr>
      <vt:lpstr>Courier New</vt:lpstr>
      <vt:lpstr>Helvetica</vt:lpstr>
      <vt:lpstr>TheSansOffice</vt:lpstr>
      <vt:lpstr>Trebuchet MS</vt:lpstr>
      <vt:lpstr>Wingdings</vt:lpstr>
      <vt:lpstr>DC Theme</vt:lpstr>
      <vt:lpstr>10_Sify Theme Nov20</vt:lpstr>
      <vt:lpstr>Sify Theme Nov20</vt:lpstr>
      <vt:lpstr>Webinar Theme</vt:lpstr>
      <vt:lpstr>Birla Theme</vt:lpstr>
      <vt:lpstr>11_Sify Theme Nov20</vt:lpstr>
      <vt:lpstr>1_DC Theme</vt:lpstr>
      <vt:lpstr>PowerPoint Presentation</vt:lpstr>
      <vt:lpstr>SIFY GROUP COMPANIES</vt:lpstr>
      <vt:lpstr>CONSISTENT Financial PERFORMANCE</vt:lpstr>
      <vt:lpstr>SIFY’S Global presence</vt:lpstr>
      <vt:lpstr>Innovating TO STAY Relevant</vt:lpstr>
      <vt:lpstr>OUR Investment PHILOSOPHY</vt:lpstr>
      <vt:lpstr>Our DIGITAL INFRASTRUCTURE &amp; PLATFORMS  </vt:lpstr>
      <vt:lpstr>Sify AI Overview</vt:lpstr>
      <vt:lpstr>PowerPoint Presentation</vt:lpstr>
      <vt:lpstr>one-stop engagement for enterprises’ digital pursuits </vt:lpstr>
      <vt:lpstr>PowerPoint Presentation</vt:lpstr>
      <vt:lpstr>future ready network backbone </vt:lpstr>
      <vt:lpstr>NETWORK DIGITAL MANAGED SERVICES </vt:lpstr>
      <vt:lpstr>Network Digital Services Portfolio</vt:lpstr>
      <vt:lpstr>NETWORK DIGITAL SERVICE DELIVERY PLATFORM </vt:lpstr>
      <vt:lpstr>PowerPoint Presentation</vt:lpstr>
      <vt:lpstr>Future rEADY Data CentER aRCHITECTURE</vt:lpstr>
      <vt:lpstr>Our DATA CENTERS: INDIA FOOTPRINT</vt:lpstr>
      <vt:lpstr>Edge data center footprint.  Rollout planned over 2-3 years</vt:lpstr>
      <vt:lpstr>AI-READY, hyperscale, Hyperconnected,  Green, Data Center campuses</vt:lpstr>
      <vt:lpstr>Your trusted data center partner</vt:lpstr>
      <vt:lpstr>PowerPoint Presentation</vt:lpstr>
      <vt:lpstr>CloudInfinit: agile &amp; scalable Hybrid cloud platform </vt:lpstr>
      <vt:lpstr>CloudInfinit+AI: High performance GPU AS a service  </vt:lpstr>
      <vt:lpstr>CloudInfinit+AI: Service catalogue</vt:lpstr>
      <vt:lpstr>Hybrid/multi cloud with cloud adjacency</vt:lpstr>
      <vt:lpstr>SIFY INFINITCMP: Gen V MULTI-Cloud Management</vt:lpstr>
      <vt:lpstr> IT MANAGED SERVICES FRAMEWORK </vt:lpstr>
      <vt:lpstr>PowerPoint Presentation</vt:lpstr>
      <vt:lpstr>Security Managed Services overview</vt:lpstr>
      <vt:lpstr>SECURITY MANAGED SERVICES FRAMEWORK</vt:lpstr>
      <vt:lpstr>PowerPoint Presentation</vt:lpstr>
      <vt:lpstr>DIGITAL APPs &amp; Industry Apps MANAGED SERVICES</vt:lpstr>
      <vt:lpstr>infinit FSO Full Stack Observability for operational efficiency </vt:lpstr>
      <vt:lpstr>Infinit FSO with aiops for real time insights on service performance</vt:lpstr>
      <vt:lpstr>Infinit Ai/ML PlaTFORM for informed decision making</vt:lpstr>
      <vt:lpstr>ONE STOP SHOP to Create and Consume AI </vt:lpstr>
      <vt:lpstr>Infinit OT: Enabling INDUSTRIAL GRADE AUTOMATION</vt:lpstr>
      <vt:lpstr>SIFY - RELIMETRICS INFINIT AI/ML DRIVEN OT APP ARCHITECTURE</vt:lpstr>
      <vt:lpstr>Industry Applications Services: SAP, ORACLE, Microsoft </vt:lpstr>
      <vt:lpstr>PowerPoint Presentation</vt:lpstr>
      <vt:lpstr>Trusted digital infrastructure &amp; platform partner</vt:lpstr>
      <vt:lpstr>Trusted digital infrastructure &amp; platform partner</vt:lpstr>
      <vt:lpstr>Empowering Industries to accelerate ai &amp; digital adoption </vt:lpstr>
      <vt:lpstr>Empowering digital India</vt:lpstr>
      <vt:lpstr>Sify ICT Services: Key Facts</vt:lpstr>
      <vt:lpstr>SIFY’S technology Partner ECOSYSTEM</vt:lpstr>
      <vt:lpstr>INDUSTRY RECOGNITIONS</vt:lpstr>
      <vt:lpstr>PowerPoint Presentation</vt:lpstr>
      <vt:lpstr>Forum digital- forward supply chain management </vt:lpstr>
      <vt:lpstr>Digital augmentation - ar/vr/MR services</vt:lpstr>
      <vt:lpstr>AI LEARNING Highlights</vt:lpstr>
      <vt:lpstr>Digital Assessment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Shombit Roy</dc:creator>
  <cp:lastModifiedBy>Shombit Roy</cp:lastModifiedBy>
  <cp:revision>11</cp:revision>
  <dcterms:created xsi:type="dcterms:W3CDTF">2024-10-05T08:11:00Z</dcterms:created>
  <dcterms:modified xsi:type="dcterms:W3CDTF">2025-04-24T13:55:56Z</dcterms:modified>
</cp:coreProperties>
</file>